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2" r:id="rId3"/>
    <p:sldId id="263" r:id="rId4"/>
    <p:sldId id="257" r:id="rId5"/>
    <p:sldId id="264" r:id="rId6"/>
    <p:sldId id="258" r:id="rId7"/>
    <p:sldId id="259" r:id="rId8"/>
    <p:sldId id="260" r:id="rId9"/>
    <p:sldId id="261" r:id="rId1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fld id="{17F50B8E-A176-49F2-A3C1-FEDA0200170B}" type="datetime2">
              <a:rPr lang="en-US" smtClean="0"/>
              <a:t>Thursday, October 10, 2024</a:t>
            </a:fld>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7BE69E03-4804-4553-A1EC-F089884EF50F}" type="slidenum">
              <a:rPr lang="en-US" smtClean="0"/>
              <a:t>‹nº›</a:t>
            </a:fld>
            <a:endParaRPr lang="en-US"/>
          </a:p>
        </p:txBody>
      </p:sp>
    </p:spTree>
    <p:extLst>
      <p:ext uri="{BB962C8B-B14F-4D97-AF65-F5344CB8AC3E}">
        <p14:creationId xmlns:p14="http://schemas.microsoft.com/office/powerpoint/2010/main" val="1111154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fld id="{0512A49D-4A7C-4944-9802-8EE0B5A6CEDD}" type="datetime2">
              <a:rPr lang="en-US" smtClean="0"/>
              <a:t>Thursday, October 10, 2024</a:t>
            </a:fld>
            <a:endParaRPr lang="en-US"/>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7BE69E03-4804-4553-A1EC-F089884EF50F}" type="slidenum">
              <a:rPr lang="en-US" smtClean="0"/>
              <a:t>‹nº›</a:t>
            </a:fld>
            <a:endParaRPr lang="en-US"/>
          </a:p>
        </p:txBody>
      </p:sp>
    </p:spTree>
    <p:extLst>
      <p:ext uri="{BB962C8B-B14F-4D97-AF65-F5344CB8AC3E}">
        <p14:creationId xmlns:p14="http://schemas.microsoft.com/office/powerpoint/2010/main" val="790882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fld id="{5D689DDD-3B11-4150-8B39-3662C10D8BF9}" type="datetime2">
              <a:rPr lang="en-US" smtClean="0"/>
              <a:t>Thursday, October 10, 2024</a:t>
            </a:fld>
            <a:endParaRPr lang="en-US"/>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7BE69E03-4804-4553-A1EC-F089884EF50F}" type="slidenum">
              <a:rPr lang="en-US" smtClean="0"/>
              <a:t>‹nº›</a:t>
            </a:fld>
            <a:endParaRPr lang="en-US"/>
          </a:p>
        </p:txBody>
      </p:sp>
    </p:spTree>
    <p:extLst>
      <p:ext uri="{BB962C8B-B14F-4D97-AF65-F5344CB8AC3E}">
        <p14:creationId xmlns:p14="http://schemas.microsoft.com/office/powerpoint/2010/main" val="249070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fld id="{57997BA6-BEF8-495F-ACCD-8D19769E4FC6}" type="datetime2">
              <a:rPr lang="en-US" smtClean="0"/>
              <a:t>Thursday, October 10, 2024</a:t>
            </a:fld>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dirty="0"/>
              <a:t>Sample Footer Text</a:t>
            </a:r>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7BE69E03-4804-4553-A1EC-F089884EF50F}" type="slidenum">
              <a:rPr lang="en-US" smtClean="0"/>
              <a:t>‹nº›</a:t>
            </a:fld>
            <a:endParaRPr lang="en-US"/>
          </a:p>
        </p:txBody>
      </p:sp>
    </p:spTree>
    <p:extLst>
      <p:ext uri="{BB962C8B-B14F-4D97-AF65-F5344CB8AC3E}">
        <p14:creationId xmlns:p14="http://schemas.microsoft.com/office/powerpoint/2010/main" val="4045132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fld id="{4857292D-4609-4E55-92E3-C12C6A1234E8}" type="datetime2">
              <a:rPr lang="en-US" smtClean="0"/>
              <a:t>Thursday, October 10, 2024</a:t>
            </a:fld>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7BE69E03-4804-4553-A1EC-F089884EF50F}" type="slidenum">
              <a:rPr lang="en-US" smtClean="0"/>
              <a:t>‹nº›</a:t>
            </a:fld>
            <a:endParaRPr lang="en-US"/>
          </a:p>
        </p:txBody>
      </p:sp>
    </p:spTree>
    <p:extLst>
      <p:ext uri="{BB962C8B-B14F-4D97-AF65-F5344CB8AC3E}">
        <p14:creationId xmlns:p14="http://schemas.microsoft.com/office/powerpoint/2010/main" val="4150767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fld id="{003E0E29-2C79-4A2A-B61C-A21B8362A50A}" type="datetime2">
              <a:rPr lang="en-US" smtClean="0"/>
              <a:t>Thursday, October 10, 2024</a:t>
            </a:fld>
            <a:endParaRPr lang="en-US"/>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7BE69E03-4804-4553-A1EC-F089884EF50F}" type="slidenum">
              <a:rPr lang="en-US" smtClean="0"/>
              <a:t>‹nº›</a:t>
            </a:fld>
            <a:endParaRPr lang="en-US"/>
          </a:p>
        </p:txBody>
      </p:sp>
    </p:spTree>
    <p:extLst>
      <p:ext uri="{BB962C8B-B14F-4D97-AF65-F5344CB8AC3E}">
        <p14:creationId xmlns:p14="http://schemas.microsoft.com/office/powerpoint/2010/main" val="2979632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fld id="{B0CA0177-5432-41AC-9593-8EC96BFF4F82}" type="datetime2">
              <a:rPr lang="en-US" smtClean="0"/>
              <a:t>Thursday, October 10, 2024</a:t>
            </a:fld>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7BE69E03-4804-4553-A1EC-F089884EF50F}" type="slidenum">
              <a:rPr lang="en-US" smtClean="0"/>
              <a:t>‹nº›</a:t>
            </a:fld>
            <a:endParaRPr lang="en-US"/>
          </a:p>
        </p:txBody>
      </p:sp>
    </p:spTree>
    <p:extLst>
      <p:ext uri="{BB962C8B-B14F-4D97-AF65-F5344CB8AC3E}">
        <p14:creationId xmlns:p14="http://schemas.microsoft.com/office/powerpoint/2010/main" val="3686281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fld id="{EED29A7B-B2F1-41A3-B969-4E25F618B967}" type="datetime2">
              <a:rPr lang="en-US" smtClean="0"/>
              <a:t>Thursday, October 10, 2024</a:t>
            </a:fld>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7BE69E03-4804-4553-A1EC-F089884EF50F}" type="slidenum">
              <a:rPr lang="en-US" smtClean="0"/>
              <a:t>‹nº›</a:t>
            </a:fld>
            <a:endParaRPr lang="en-US"/>
          </a:p>
        </p:txBody>
      </p:sp>
    </p:spTree>
    <p:extLst>
      <p:ext uri="{BB962C8B-B14F-4D97-AF65-F5344CB8AC3E}">
        <p14:creationId xmlns:p14="http://schemas.microsoft.com/office/powerpoint/2010/main" val="267325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fld id="{4EE98B79-F222-4FD1-8713-07459E1B5004}" type="datetime2">
              <a:rPr lang="en-US" smtClean="0"/>
              <a:t>Thursday, October 10, 2024</a:t>
            </a:fld>
            <a:endParaRPr lang="en-US"/>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7BE69E03-4804-4553-A1EC-F089884EF50F}" type="slidenum">
              <a:rPr lang="en-US" smtClean="0"/>
              <a:t>‹nº›</a:t>
            </a:fld>
            <a:endParaRPr lang="en-US"/>
          </a:p>
        </p:txBody>
      </p:sp>
    </p:spTree>
    <p:extLst>
      <p:ext uri="{BB962C8B-B14F-4D97-AF65-F5344CB8AC3E}">
        <p14:creationId xmlns:p14="http://schemas.microsoft.com/office/powerpoint/2010/main" val="4075405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fld id="{792630FD-0818-4065-B5FE-410552D9B1BC}" type="datetime2">
              <a:rPr lang="en-US" smtClean="0"/>
              <a:t>Thursday, October 10, 2024</a:t>
            </a:fld>
            <a:endParaRPr lang="en-US"/>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7BE69E03-4804-4553-A1EC-F089884EF50F}" type="slidenum">
              <a:rPr lang="en-US" smtClean="0"/>
              <a:t>‹nº›</a:t>
            </a:fld>
            <a:endParaRPr lang="en-US"/>
          </a:p>
        </p:txBody>
      </p:sp>
    </p:spTree>
    <p:extLst>
      <p:ext uri="{BB962C8B-B14F-4D97-AF65-F5344CB8AC3E}">
        <p14:creationId xmlns:p14="http://schemas.microsoft.com/office/powerpoint/2010/main" val="3861595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fld id="{93C2D289-0EBF-40C7-B6E8-60285281F180}" type="datetime2">
              <a:rPr lang="en-US" smtClean="0"/>
              <a:t>Thursday, October 10, 2024</a:t>
            </a:fld>
            <a:endParaRPr lang="en-US"/>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7BE69E03-4804-4553-A1EC-F089884EF50F}" type="slidenum">
              <a:rPr lang="en-US" smtClean="0"/>
              <a:t>‹nº›</a:t>
            </a:fld>
            <a:endParaRPr lang="en-US"/>
          </a:p>
        </p:txBody>
      </p:sp>
    </p:spTree>
    <p:extLst>
      <p:ext uri="{BB962C8B-B14F-4D97-AF65-F5344CB8AC3E}">
        <p14:creationId xmlns:p14="http://schemas.microsoft.com/office/powerpoint/2010/main" val="714226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fld id="{94CDC665-7415-4DAF-AE09-B9BBC1907393}" type="datetime2">
              <a:rPr lang="en-US" smtClean="0"/>
              <a:t>Thursday, October 10, 2024</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7BE69E03-4804-4553-A1EC-F089884EF50F}" type="slidenum">
              <a:rPr lang="en-US" smtClean="0"/>
              <a:t>‹nº›</a:t>
            </a:fld>
            <a:endParaRPr lang="en-US"/>
          </a:p>
        </p:txBody>
      </p:sp>
    </p:spTree>
    <p:extLst>
      <p:ext uri="{BB962C8B-B14F-4D97-AF65-F5344CB8AC3E}">
        <p14:creationId xmlns:p14="http://schemas.microsoft.com/office/powerpoint/2010/main" val="6745955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955B3A-C08D-43E6-ABEF-A4F616FB6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C719694A-8B4E-4127-9C08-9B8F39B6F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52D36E6B-D7EF-409B-B48D-1628C06EE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5F1740D-7FDC-968D-8D60-E83AC3321DCB}"/>
              </a:ext>
            </a:extLst>
          </p:cNvPr>
          <p:cNvSpPr>
            <a:spLocks noGrp="1"/>
          </p:cNvSpPr>
          <p:nvPr>
            <p:ph type="ctrTitle"/>
          </p:nvPr>
        </p:nvSpPr>
        <p:spPr>
          <a:xfrm>
            <a:off x="422899" y="3854831"/>
            <a:ext cx="5278995" cy="2156581"/>
          </a:xfrm>
        </p:spPr>
        <p:txBody>
          <a:bodyPr anchor="t">
            <a:normAutofit/>
          </a:bodyPr>
          <a:lstStyle/>
          <a:p>
            <a:pPr algn="l"/>
            <a:r>
              <a:rPr lang="pt-BR" sz="4800"/>
              <a:t>Dia do consumo consciente</a:t>
            </a:r>
          </a:p>
        </p:txBody>
      </p:sp>
      <p:sp>
        <p:nvSpPr>
          <p:cNvPr id="3" name="Subtítulo 2">
            <a:extLst>
              <a:ext uri="{FF2B5EF4-FFF2-40B4-BE49-F238E27FC236}">
                <a16:creationId xmlns:a16="http://schemas.microsoft.com/office/drawing/2014/main" id="{C2630EFC-F477-62C3-4A51-E0A6A5FBF60A}"/>
              </a:ext>
            </a:extLst>
          </p:cNvPr>
          <p:cNvSpPr>
            <a:spLocks noGrp="1"/>
          </p:cNvSpPr>
          <p:nvPr>
            <p:ph type="subTitle" idx="1"/>
          </p:nvPr>
        </p:nvSpPr>
        <p:spPr>
          <a:xfrm>
            <a:off x="6156182" y="3854830"/>
            <a:ext cx="4700133" cy="2156579"/>
          </a:xfrm>
        </p:spPr>
        <p:txBody>
          <a:bodyPr anchor="t">
            <a:normAutofit/>
          </a:bodyPr>
          <a:lstStyle/>
          <a:p>
            <a:pPr algn="l"/>
            <a:r>
              <a:rPr lang="pt-BR" sz="2200"/>
              <a:t>15 de Outubro</a:t>
            </a:r>
          </a:p>
        </p:txBody>
      </p:sp>
      <p:sp>
        <p:nvSpPr>
          <p:cNvPr id="15" name="Rectangle 14">
            <a:extLst>
              <a:ext uri="{FF2B5EF4-FFF2-40B4-BE49-F238E27FC236}">
                <a16:creationId xmlns:a16="http://schemas.microsoft.com/office/drawing/2014/main" id="{816D2053-BB10-4615-A38D-86EEC0D86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422144" cy="3599020"/>
          </a:xfrm>
          <a:prstGeom prst="rect">
            <a:avLst/>
          </a:prstGeom>
          <a:solidFill>
            <a:srgbClr val="FAF19C">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4" name="Picture 3">
            <a:extLst>
              <a:ext uri="{FF2B5EF4-FFF2-40B4-BE49-F238E27FC236}">
                <a16:creationId xmlns:a16="http://schemas.microsoft.com/office/drawing/2014/main" id="{F817D699-1535-264E-A33D-662CCDAA4967}"/>
              </a:ext>
            </a:extLst>
          </p:cNvPr>
          <p:cNvPicPr>
            <a:picLocks noChangeAspect="1"/>
          </p:cNvPicPr>
          <p:nvPr/>
        </p:nvPicPr>
        <p:blipFill>
          <a:blip r:embed="rId2"/>
          <a:srcRect t="30880" r="-1" b="11387"/>
          <a:stretch/>
        </p:blipFill>
        <p:spPr>
          <a:xfrm>
            <a:off x="422145" y="10"/>
            <a:ext cx="11082529" cy="3599011"/>
          </a:xfrm>
          <a:prstGeom prst="rect">
            <a:avLst/>
          </a:prstGeom>
        </p:spPr>
      </p:pic>
      <p:cxnSp>
        <p:nvCxnSpPr>
          <p:cNvPr id="17" name="Straight Connector 16">
            <a:extLst>
              <a:ext uri="{FF2B5EF4-FFF2-40B4-BE49-F238E27FC236}">
                <a16:creationId xmlns:a16="http://schemas.microsoft.com/office/drawing/2014/main" id="{CF2CC60F-C99A-48C5-856F-3C79856E9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AF19C"/>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A2ED1C-4B10-41E7-9BF6-7447B99B98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AF19C"/>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15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8F2122-F77B-2B0A-EDD2-726743A0384E}"/>
              </a:ext>
            </a:extLst>
          </p:cNvPr>
          <p:cNvSpPr>
            <a:spLocks noGrp="1"/>
          </p:cNvSpPr>
          <p:nvPr>
            <p:ph type="title"/>
          </p:nvPr>
        </p:nvSpPr>
        <p:spPr/>
        <p:txBody>
          <a:bodyPr/>
          <a:lstStyle/>
          <a:p>
            <a:r>
              <a:rPr lang="pt-BR" dirty="0"/>
              <a:t>A Primavera Silenciosa</a:t>
            </a:r>
          </a:p>
        </p:txBody>
      </p:sp>
      <p:sp>
        <p:nvSpPr>
          <p:cNvPr id="3" name="Espaço Reservado para Conteúdo 2">
            <a:extLst>
              <a:ext uri="{FF2B5EF4-FFF2-40B4-BE49-F238E27FC236}">
                <a16:creationId xmlns:a16="http://schemas.microsoft.com/office/drawing/2014/main" id="{512C1A79-A7A9-EAEF-EF8E-0DFF4EB32B6E}"/>
              </a:ext>
            </a:extLst>
          </p:cNvPr>
          <p:cNvSpPr>
            <a:spLocks noGrp="1"/>
          </p:cNvSpPr>
          <p:nvPr>
            <p:ph idx="1"/>
          </p:nvPr>
        </p:nvSpPr>
        <p:spPr/>
        <p:txBody>
          <a:bodyPr>
            <a:normAutofit fontScale="70000" lnSpcReduction="20000"/>
          </a:bodyPr>
          <a:lstStyle/>
          <a:p>
            <a:r>
              <a:rPr lang="pt-BR" dirty="0"/>
              <a:t>"Houve outrora uma cidade, no coração da América, onde a vida toda parecia viver em harmonia com o ambiente circunstante. A cidade ficava em meio a uma espécie de tabuleiro de xadrez, composto de fazendas prósperas, com campos de trigo e encostas de pomares, nos quais, na primavera, nuvens brancas e flores oscilavam por cima de campinas verdejantes.</a:t>
            </a:r>
          </a:p>
          <a:p>
            <a:r>
              <a:rPr lang="pt-BR" dirty="0"/>
              <a:t>No outono, os carvalhos, os bordos e os vidoeiros punham um fulgor de colorido que flamejava e tremulava de través, sobre um fundo de pinheirais. Depois, as raposas uivavam nas colinas, e as renas cruzavam os campos, meio ocultas pelas brumas das manhãs de outono.</a:t>
            </a:r>
          </a:p>
          <a:p>
            <a:r>
              <a:rPr lang="pt-BR" dirty="0"/>
              <a:t>Ao longo das estradas, loureiros, </a:t>
            </a:r>
            <a:r>
              <a:rPr lang="pt-BR" dirty="0" err="1"/>
              <a:t>viburnos</a:t>
            </a:r>
            <a:r>
              <a:rPr lang="pt-BR" dirty="0"/>
              <a:t> e amieiros, grandes fetos e flores silvestres, encantavam os olhos dos viajores durante a maior parte do ano. Até mesmo no inverno, as margens das estradas eram lugares de beleza, para onde convergiam pássaros inúmeros, a fim de se alimentar de amoras e de sementes de ervas secas, que repontavam por cima da neve. ...</a:t>
            </a:r>
          </a:p>
          <a:p>
            <a:r>
              <a:rPr lang="pt-BR" dirty="0"/>
              <a:t>... Depois, uma doença estranha das plantas se espalhou pela área toda, e tudo começou a mudar. As vacas e os carneiros adoeciam e morriam. Por toda parte se via uma sombra de morte. Os lavradores passaram a falar de muita doença em pessoas de suas famílias. Na cidade, os médicos se tinham sentido cada vez mais intrigados por novas espécies de doenças que apareciam nos seus pacientes. Registraram várias mortes súbitas e inexplicadas, não somente nos adultos, mas também entre as crianças; adultos e crianças sentiam males repentinos, enquanto caminhavam ou brincavam, e morriam ao cabo de poucas horas".</a:t>
            </a:r>
          </a:p>
        </p:txBody>
      </p:sp>
      <p:sp>
        <p:nvSpPr>
          <p:cNvPr id="4" name="Espaço Reservado para Data 3">
            <a:extLst>
              <a:ext uri="{FF2B5EF4-FFF2-40B4-BE49-F238E27FC236}">
                <a16:creationId xmlns:a16="http://schemas.microsoft.com/office/drawing/2014/main" id="{55663672-DA07-CD34-FA3B-C28BF8DF840E}"/>
              </a:ext>
            </a:extLst>
          </p:cNvPr>
          <p:cNvSpPr>
            <a:spLocks noGrp="1"/>
          </p:cNvSpPr>
          <p:nvPr>
            <p:ph type="dt" sz="half" idx="10"/>
          </p:nvPr>
        </p:nvSpPr>
        <p:spPr/>
        <p:txBody>
          <a:bodyPr/>
          <a:lstStyle/>
          <a:p>
            <a:fld id="{57997BA6-BEF8-495F-ACCD-8D19769E4FC6}" type="datetime2">
              <a:rPr lang="en-US" smtClean="0"/>
              <a:t>Thursday, October 10, 2024</a:t>
            </a:fld>
            <a:endParaRPr lang="en-US" dirty="0"/>
          </a:p>
        </p:txBody>
      </p:sp>
      <p:sp>
        <p:nvSpPr>
          <p:cNvPr id="5" name="Espaço Reservado para Rodapé 4">
            <a:extLst>
              <a:ext uri="{FF2B5EF4-FFF2-40B4-BE49-F238E27FC236}">
                <a16:creationId xmlns:a16="http://schemas.microsoft.com/office/drawing/2014/main" id="{2467ED50-ACA3-6187-0E5D-F1A5861E22D2}"/>
              </a:ext>
            </a:extLst>
          </p:cNvPr>
          <p:cNvSpPr>
            <a:spLocks noGrp="1"/>
          </p:cNvSpPr>
          <p:nvPr>
            <p:ph type="ftr" sz="quarter" idx="11"/>
          </p:nvPr>
        </p:nvSpPr>
        <p:spPr/>
        <p:txBody>
          <a:bodyPr/>
          <a:lstStyle/>
          <a:p>
            <a:r>
              <a:rPr lang="en-US"/>
              <a:t>Sample Footer Text</a:t>
            </a:r>
            <a:endParaRPr lang="en-US" dirty="0"/>
          </a:p>
        </p:txBody>
      </p:sp>
      <p:sp>
        <p:nvSpPr>
          <p:cNvPr id="6" name="Espaço Reservado para Número de Slide 5">
            <a:extLst>
              <a:ext uri="{FF2B5EF4-FFF2-40B4-BE49-F238E27FC236}">
                <a16:creationId xmlns:a16="http://schemas.microsoft.com/office/drawing/2014/main" id="{9CD80B12-7D24-EF89-0D9F-EBFAAF6AB0DC}"/>
              </a:ext>
            </a:extLst>
          </p:cNvPr>
          <p:cNvSpPr>
            <a:spLocks noGrp="1"/>
          </p:cNvSpPr>
          <p:nvPr>
            <p:ph type="sldNum" sz="quarter" idx="12"/>
          </p:nvPr>
        </p:nvSpPr>
        <p:spPr/>
        <p:txBody>
          <a:bodyPr/>
          <a:lstStyle/>
          <a:p>
            <a:fld id="{7BE69E03-4804-4553-A1EC-F089884EF50F}" type="slidenum">
              <a:rPr lang="en-US" smtClean="0"/>
              <a:t>2</a:t>
            </a:fld>
            <a:endParaRPr lang="en-US"/>
          </a:p>
        </p:txBody>
      </p:sp>
    </p:spTree>
    <p:extLst>
      <p:ext uri="{BB962C8B-B14F-4D97-AF65-F5344CB8AC3E}">
        <p14:creationId xmlns:p14="http://schemas.microsoft.com/office/powerpoint/2010/main" val="2688865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8F2122-F77B-2B0A-EDD2-726743A0384E}"/>
              </a:ext>
            </a:extLst>
          </p:cNvPr>
          <p:cNvSpPr>
            <a:spLocks noGrp="1"/>
          </p:cNvSpPr>
          <p:nvPr>
            <p:ph type="title"/>
          </p:nvPr>
        </p:nvSpPr>
        <p:spPr/>
        <p:txBody>
          <a:bodyPr/>
          <a:lstStyle/>
          <a:p>
            <a:r>
              <a:rPr lang="pt-BR" dirty="0"/>
              <a:t>A Primavera Silenciosa</a:t>
            </a:r>
          </a:p>
        </p:txBody>
      </p:sp>
      <p:sp>
        <p:nvSpPr>
          <p:cNvPr id="3" name="Espaço Reservado para Conteúdo 2">
            <a:extLst>
              <a:ext uri="{FF2B5EF4-FFF2-40B4-BE49-F238E27FC236}">
                <a16:creationId xmlns:a16="http://schemas.microsoft.com/office/drawing/2014/main" id="{512C1A79-A7A9-EAEF-EF8E-0DFF4EB32B6E}"/>
              </a:ext>
            </a:extLst>
          </p:cNvPr>
          <p:cNvSpPr>
            <a:spLocks noGrp="1"/>
          </p:cNvSpPr>
          <p:nvPr>
            <p:ph idx="1"/>
          </p:nvPr>
        </p:nvSpPr>
        <p:spPr/>
        <p:txBody>
          <a:bodyPr>
            <a:normAutofit lnSpcReduction="10000"/>
          </a:bodyPr>
          <a:lstStyle/>
          <a:p>
            <a:r>
              <a:rPr lang="pt-BR" dirty="0"/>
              <a:t>Esta é "uma fábula para amanhã", do livro "Primavera Silenciosa", escrito por Rachel Carson; Bióloga Marinha </a:t>
            </a:r>
            <a:r>
              <a:rPr lang="pt-BR" dirty="0" err="1"/>
              <a:t>norteamericana</a:t>
            </a:r>
            <a:r>
              <a:rPr lang="pt-BR" dirty="0"/>
              <a:t>, em setembro de 1962. Foi a primeira publicação com ênfase em questões ambientais, em todo o planeta.</a:t>
            </a:r>
          </a:p>
          <a:p>
            <a:r>
              <a:rPr lang="pt-BR" dirty="0"/>
              <a:t>Em 1972, aconteceu, na Suécia, a Conferência de Estocolmo - a primeira conferência das Nações Unidas, sobre questões ambientais, que denunciava a devastação da natureza, até aquele momento.</a:t>
            </a:r>
          </a:p>
          <a:p>
            <a:r>
              <a:rPr lang="pt-BR" b="1" dirty="0"/>
              <a:t>Cento e treze países </a:t>
            </a:r>
            <a:r>
              <a:rPr lang="pt-BR" dirty="0"/>
              <a:t>participaram desse grande evento. Nesse encontro, foram elaborados dois documentos: a "Declaração Sobre Meio Ambiente Humano" e o "Plano de Ação Mundial".</a:t>
            </a:r>
          </a:p>
          <a:p>
            <a:r>
              <a:rPr lang="pt-BR" dirty="0"/>
              <a:t>A conferência em si foi oriunda da "Primavera Silenciosa" e, a partir daquela convenção, surgia a Educação Ambiental, como hoje conhecemos.</a:t>
            </a:r>
          </a:p>
        </p:txBody>
      </p:sp>
      <p:sp>
        <p:nvSpPr>
          <p:cNvPr id="4" name="Espaço Reservado para Data 3">
            <a:extLst>
              <a:ext uri="{FF2B5EF4-FFF2-40B4-BE49-F238E27FC236}">
                <a16:creationId xmlns:a16="http://schemas.microsoft.com/office/drawing/2014/main" id="{55663672-DA07-CD34-FA3B-C28BF8DF840E}"/>
              </a:ext>
            </a:extLst>
          </p:cNvPr>
          <p:cNvSpPr>
            <a:spLocks noGrp="1"/>
          </p:cNvSpPr>
          <p:nvPr>
            <p:ph type="dt" sz="half" idx="10"/>
          </p:nvPr>
        </p:nvSpPr>
        <p:spPr/>
        <p:txBody>
          <a:bodyPr/>
          <a:lstStyle/>
          <a:p>
            <a:fld id="{57997BA6-BEF8-495F-ACCD-8D19769E4FC6}" type="datetime2">
              <a:rPr lang="en-US" smtClean="0"/>
              <a:t>Thursday, October 10, 2024</a:t>
            </a:fld>
            <a:endParaRPr lang="en-US" dirty="0"/>
          </a:p>
        </p:txBody>
      </p:sp>
      <p:sp>
        <p:nvSpPr>
          <p:cNvPr id="5" name="Espaço Reservado para Rodapé 4">
            <a:extLst>
              <a:ext uri="{FF2B5EF4-FFF2-40B4-BE49-F238E27FC236}">
                <a16:creationId xmlns:a16="http://schemas.microsoft.com/office/drawing/2014/main" id="{2467ED50-ACA3-6187-0E5D-F1A5861E22D2}"/>
              </a:ext>
            </a:extLst>
          </p:cNvPr>
          <p:cNvSpPr>
            <a:spLocks noGrp="1"/>
          </p:cNvSpPr>
          <p:nvPr>
            <p:ph type="ftr" sz="quarter" idx="11"/>
          </p:nvPr>
        </p:nvSpPr>
        <p:spPr/>
        <p:txBody>
          <a:bodyPr/>
          <a:lstStyle/>
          <a:p>
            <a:r>
              <a:rPr lang="en-US"/>
              <a:t>Sample Footer Text</a:t>
            </a:r>
            <a:endParaRPr lang="en-US" dirty="0"/>
          </a:p>
        </p:txBody>
      </p:sp>
      <p:sp>
        <p:nvSpPr>
          <p:cNvPr id="6" name="Espaço Reservado para Número de Slide 5">
            <a:extLst>
              <a:ext uri="{FF2B5EF4-FFF2-40B4-BE49-F238E27FC236}">
                <a16:creationId xmlns:a16="http://schemas.microsoft.com/office/drawing/2014/main" id="{9CD80B12-7D24-EF89-0D9F-EBFAAF6AB0DC}"/>
              </a:ext>
            </a:extLst>
          </p:cNvPr>
          <p:cNvSpPr>
            <a:spLocks noGrp="1"/>
          </p:cNvSpPr>
          <p:nvPr>
            <p:ph type="sldNum" sz="quarter" idx="12"/>
          </p:nvPr>
        </p:nvSpPr>
        <p:spPr/>
        <p:txBody>
          <a:bodyPr/>
          <a:lstStyle/>
          <a:p>
            <a:fld id="{7BE69E03-4804-4553-A1EC-F089884EF50F}" type="slidenum">
              <a:rPr lang="en-US" smtClean="0"/>
              <a:t>3</a:t>
            </a:fld>
            <a:endParaRPr lang="en-US"/>
          </a:p>
        </p:txBody>
      </p:sp>
    </p:spTree>
    <p:extLst>
      <p:ext uri="{BB962C8B-B14F-4D97-AF65-F5344CB8AC3E}">
        <p14:creationId xmlns:p14="http://schemas.microsoft.com/office/powerpoint/2010/main" val="3789743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7F7D19-0F29-0427-ED03-B1003321711E}"/>
              </a:ext>
            </a:extLst>
          </p:cNvPr>
          <p:cNvSpPr>
            <a:spLocks noGrp="1"/>
          </p:cNvSpPr>
          <p:nvPr>
            <p:ph type="title"/>
          </p:nvPr>
        </p:nvSpPr>
        <p:spPr/>
        <p:txBody>
          <a:bodyPr/>
          <a:lstStyle/>
          <a:p>
            <a:r>
              <a:rPr lang="pt-BR" dirty="0"/>
              <a:t>Consumo consciente</a:t>
            </a:r>
          </a:p>
        </p:txBody>
      </p:sp>
      <p:sp>
        <p:nvSpPr>
          <p:cNvPr id="6" name="Espaço Reservado para Número de Slide 5">
            <a:extLst>
              <a:ext uri="{FF2B5EF4-FFF2-40B4-BE49-F238E27FC236}">
                <a16:creationId xmlns:a16="http://schemas.microsoft.com/office/drawing/2014/main" id="{933535CB-15B7-0B11-2B2C-1861FCA91D25}"/>
              </a:ext>
            </a:extLst>
          </p:cNvPr>
          <p:cNvSpPr>
            <a:spLocks noGrp="1"/>
          </p:cNvSpPr>
          <p:nvPr>
            <p:ph type="sldNum" sz="quarter" idx="12"/>
          </p:nvPr>
        </p:nvSpPr>
        <p:spPr/>
        <p:txBody>
          <a:bodyPr/>
          <a:lstStyle/>
          <a:p>
            <a:fld id="{7BE69E03-4804-4553-A1EC-F089884EF50F}" type="slidenum">
              <a:rPr lang="en-US" smtClean="0"/>
              <a:t>4</a:t>
            </a:fld>
            <a:endParaRPr lang="en-US"/>
          </a:p>
        </p:txBody>
      </p:sp>
      <p:sp>
        <p:nvSpPr>
          <p:cNvPr id="12" name="Espaço Reservado para Conteúdo 11">
            <a:extLst>
              <a:ext uri="{FF2B5EF4-FFF2-40B4-BE49-F238E27FC236}">
                <a16:creationId xmlns:a16="http://schemas.microsoft.com/office/drawing/2014/main" id="{BF7D9162-90EA-F1AE-620C-4754A1614300}"/>
              </a:ext>
            </a:extLst>
          </p:cNvPr>
          <p:cNvSpPr>
            <a:spLocks noGrp="1"/>
          </p:cNvSpPr>
          <p:nvPr>
            <p:ph idx="1"/>
          </p:nvPr>
        </p:nvSpPr>
        <p:spPr/>
        <p:txBody>
          <a:bodyPr/>
          <a:lstStyle/>
          <a:p>
            <a:r>
              <a:rPr lang="pt-BR" dirty="0"/>
              <a:t>Até que ponto tomamos nossa decisão de consumo com consciência?</a:t>
            </a:r>
          </a:p>
          <a:p>
            <a:r>
              <a:rPr lang="pt-BR" dirty="0"/>
              <a:t>O que é alienação?</a:t>
            </a:r>
          </a:p>
          <a:p>
            <a:r>
              <a:rPr lang="pt-BR" dirty="0"/>
              <a:t>Será que somos levados a tomar nossas decisões pelo que fazem as massas?</a:t>
            </a:r>
          </a:p>
          <a:p>
            <a:r>
              <a:rPr lang="pt-BR" dirty="0"/>
              <a:t>O que é jogar fora? Fora pra onde?</a:t>
            </a:r>
          </a:p>
          <a:p>
            <a:r>
              <a:rPr lang="pt-BR" dirty="0"/>
              <a:t>O que jogamos fora vai pra onde?</a:t>
            </a:r>
          </a:p>
        </p:txBody>
      </p:sp>
    </p:spTree>
    <p:extLst>
      <p:ext uri="{BB962C8B-B14F-4D97-AF65-F5344CB8AC3E}">
        <p14:creationId xmlns:p14="http://schemas.microsoft.com/office/powerpoint/2010/main" val="3483361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7F7D19-0F29-0427-ED03-B1003321711E}"/>
              </a:ext>
            </a:extLst>
          </p:cNvPr>
          <p:cNvSpPr>
            <a:spLocks noGrp="1"/>
          </p:cNvSpPr>
          <p:nvPr>
            <p:ph type="title"/>
          </p:nvPr>
        </p:nvSpPr>
        <p:spPr/>
        <p:txBody>
          <a:bodyPr/>
          <a:lstStyle/>
          <a:p>
            <a:r>
              <a:rPr lang="pt-BR" dirty="0"/>
              <a:t>Tempo de decomposição</a:t>
            </a:r>
          </a:p>
        </p:txBody>
      </p:sp>
      <p:pic>
        <p:nvPicPr>
          <p:cNvPr id="10" name="Espaço Reservado para Conteúdo 9">
            <a:extLst>
              <a:ext uri="{FF2B5EF4-FFF2-40B4-BE49-F238E27FC236}">
                <a16:creationId xmlns:a16="http://schemas.microsoft.com/office/drawing/2014/main" id="{2ABC6FF9-DA05-96CF-26F3-5732D74F38B7}"/>
              </a:ext>
            </a:extLst>
          </p:cNvPr>
          <p:cNvPicPr>
            <a:picLocks noGrp="1" noChangeAspect="1"/>
          </p:cNvPicPr>
          <p:nvPr>
            <p:ph idx="1"/>
          </p:nvPr>
        </p:nvPicPr>
        <p:blipFill>
          <a:blip r:embed="rId2"/>
          <a:stretch>
            <a:fillRect/>
          </a:stretch>
        </p:blipFill>
        <p:spPr>
          <a:xfrm>
            <a:off x="1695899" y="1825625"/>
            <a:ext cx="7965177" cy="4206875"/>
          </a:xfrm>
        </p:spPr>
      </p:pic>
      <p:sp>
        <p:nvSpPr>
          <p:cNvPr id="6" name="Espaço Reservado para Número de Slide 5">
            <a:extLst>
              <a:ext uri="{FF2B5EF4-FFF2-40B4-BE49-F238E27FC236}">
                <a16:creationId xmlns:a16="http://schemas.microsoft.com/office/drawing/2014/main" id="{933535CB-15B7-0B11-2B2C-1861FCA91D25}"/>
              </a:ext>
            </a:extLst>
          </p:cNvPr>
          <p:cNvSpPr>
            <a:spLocks noGrp="1"/>
          </p:cNvSpPr>
          <p:nvPr>
            <p:ph type="sldNum" sz="quarter" idx="12"/>
          </p:nvPr>
        </p:nvSpPr>
        <p:spPr/>
        <p:txBody>
          <a:bodyPr/>
          <a:lstStyle/>
          <a:p>
            <a:fld id="{7BE69E03-4804-4553-A1EC-F089884EF50F}" type="slidenum">
              <a:rPr lang="en-US" smtClean="0"/>
              <a:t>5</a:t>
            </a:fld>
            <a:endParaRPr lang="en-US"/>
          </a:p>
        </p:txBody>
      </p:sp>
    </p:spTree>
    <p:extLst>
      <p:ext uri="{BB962C8B-B14F-4D97-AF65-F5344CB8AC3E}">
        <p14:creationId xmlns:p14="http://schemas.microsoft.com/office/powerpoint/2010/main" val="2541106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4E982-9A02-C68C-2FF6-9F289C0C4E6C}"/>
              </a:ext>
            </a:extLst>
          </p:cNvPr>
          <p:cNvSpPr>
            <a:spLocks noGrp="1"/>
          </p:cNvSpPr>
          <p:nvPr>
            <p:ph type="title"/>
          </p:nvPr>
        </p:nvSpPr>
        <p:spPr/>
        <p:txBody>
          <a:bodyPr/>
          <a:lstStyle/>
          <a:p>
            <a:r>
              <a:rPr lang="pt-BR" dirty="0"/>
              <a:t>Consumo de Água</a:t>
            </a:r>
          </a:p>
        </p:txBody>
      </p:sp>
      <p:sp>
        <p:nvSpPr>
          <p:cNvPr id="3" name="Espaço Reservado para Conteúdo 2">
            <a:extLst>
              <a:ext uri="{FF2B5EF4-FFF2-40B4-BE49-F238E27FC236}">
                <a16:creationId xmlns:a16="http://schemas.microsoft.com/office/drawing/2014/main" id="{834DA7CD-6B9E-B7CA-7C74-7130E2BAB926}"/>
              </a:ext>
            </a:extLst>
          </p:cNvPr>
          <p:cNvSpPr>
            <a:spLocks noGrp="1"/>
          </p:cNvSpPr>
          <p:nvPr>
            <p:ph idx="1"/>
          </p:nvPr>
        </p:nvSpPr>
        <p:spPr/>
        <p:txBody>
          <a:bodyPr>
            <a:normAutofit lnSpcReduction="10000"/>
          </a:bodyPr>
          <a:lstStyle/>
          <a:p>
            <a:r>
              <a:rPr lang="pt-BR" dirty="0"/>
              <a:t>De acordo com a ANA - Agência Nacional de Águas, "Quando fazemos a comida, lavamos a louça ou as roupas, nem sempre nos damos conta de onde a água vem e para aonde vai. A água que hoje usamos é a mesma que existe há 5 bilhões de anos. Ela apenas passa por constantes modificações em um grande ciclo que chamamos de Ciclo da Água". Em seu estado líquido, encontrada de forma abundante em nosso planeta, é o elemento mais importante para nossa vida, pois, todos os seres vivos necessitam de água para sobreviver. Por ser abundante, muitas vezes não conseguimos vislumbrar seus efeitos para nossa saúde. Quando se encontra em estado sólido, em lagos, mares e até em rios, protege a vida marinha. Inúmeras substâncias são dissolvidas em presença da água. É considerada o "solvente universal". Por ser a mesma utilizada há muitos anos, ela apenas passa por constantes modificações em um grande ciclo, que chamamos de "Ciclo da Água".</a:t>
            </a:r>
          </a:p>
        </p:txBody>
      </p:sp>
      <p:sp>
        <p:nvSpPr>
          <p:cNvPr id="4" name="Espaço Reservado para Data 3">
            <a:extLst>
              <a:ext uri="{FF2B5EF4-FFF2-40B4-BE49-F238E27FC236}">
                <a16:creationId xmlns:a16="http://schemas.microsoft.com/office/drawing/2014/main" id="{3EA417E0-6240-E2EC-A577-89048BF95EEF}"/>
              </a:ext>
            </a:extLst>
          </p:cNvPr>
          <p:cNvSpPr>
            <a:spLocks noGrp="1"/>
          </p:cNvSpPr>
          <p:nvPr>
            <p:ph type="dt" sz="half" idx="10"/>
          </p:nvPr>
        </p:nvSpPr>
        <p:spPr/>
        <p:txBody>
          <a:bodyPr/>
          <a:lstStyle/>
          <a:p>
            <a:fld id="{57997BA6-BEF8-495F-ACCD-8D19769E4FC6}" type="datetime2">
              <a:rPr lang="en-US" smtClean="0"/>
              <a:t>Thursday, October 10, 2024</a:t>
            </a:fld>
            <a:endParaRPr lang="en-US" dirty="0"/>
          </a:p>
        </p:txBody>
      </p:sp>
      <p:sp>
        <p:nvSpPr>
          <p:cNvPr id="5" name="Espaço Reservado para Rodapé 4">
            <a:extLst>
              <a:ext uri="{FF2B5EF4-FFF2-40B4-BE49-F238E27FC236}">
                <a16:creationId xmlns:a16="http://schemas.microsoft.com/office/drawing/2014/main" id="{975F8235-6AB9-037C-4E01-1C854E1DDD79}"/>
              </a:ext>
            </a:extLst>
          </p:cNvPr>
          <p:cNvSpPr>
            <a:spLocks noGrp="1"/>
          </p:cNvSpPr>
          <p:nvPr>
            <p:ph type="ftr" sz="quarter" idx="11"/>
          </p:nvPr>
        </p:nvSpPr>
        <p:spPr/>
        <p:txBody>
          <a:bodyPr/>
          <a:lstStyle/>
          <a:p>
            <a:r>
              <a:rPr lang="en-US"/>
              <a:t>Sample Footer Text</a:t>
            </a:r>
            <a:endParaRPr lang="en-US" dirty="0"/>
          </a:p>
        </p:txBody>
      </p:sp>
      <p:sp>
        <p:nvSpPr>
          <p:cNvPr id="6" name="Espaço Reservado para Número de Slide 5">
            <a:extLst>
              <a:ext uri="{FF2B5EF4-FFF2-40B4-BE49-F238E27FC236}">
                <a16:creationId xmlns:a16="http://schemas.microsoft.com/office/drawing/2014/main" id="{13590521-50BA-F5CC-3D29-DC4511037A1D}"/>
              </a:ext>
            </a:extLst>
          </p:cNvPr>
          <p:cNvSpPr>
            <a:spLocks noGrp="1"/>
          </p:cNvSpPr>
          <p:nvPr>
            <p:ph type="sldNum" sz="quarter" idx="12"/>
          </p:nvPr>
        </p:nvSpPr>
        <p:spPr/>
        <p:txBody>
          <a:bodyPr/>
          <a:lstStyle/>
          <a:p>
            <a:fld id="{7BE69E03-4804-4553-A1EC-F089884EF50F}" type="slidenum">
              <a:rPr lang="en-US" smtClean="0"/>
              <a:t>6</a:t>
            </a:fld>
            <a:endParaRPr lang="en-US"/>
          </a:p>
        </p:txBody>
      </p:sp>
    </p:spTree>
    <p:extLst>
      <p:ext uri="{BB962C8B-B14F-4D97-AF65-F5344CB8AC3E}">
        <p14:creationId xmlns:p14="http://schemas.microsoft.com/office/powerpoint/2010/main" val="218912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9E9C3C-2AD2-8BF9-DF30-6DE0675C38C4}"/>
              </a:ext>
            </a:extLst>
          </p:cNvPr>
          <p:cNvSpPr>
            <a:spLocks noGrp="1"/>
          </p:cNvSpPr>
          <p:nvPr>
            <p:ph type="title"/>
          </p:nvPr>
        </p:nvSpPr>
        <p:spPr/>
        <p:txBody>
          <a:bodyPr/>
          <a:lstStyle/>
          <a:p>
            <a:r>
              <a:rPr lang="pt-BR" dirty="0"/>
              <a:t>Ciclo da água</a:t>
            </a:r>
          </a:p>
        </p:txBody>
      </p:sp>
      <p:pic>
        <p:nvPicPr>
          <p:cNvPr id="8" name="Espaço Reservado para Conteúdo 7">
            <a:extLst>
              <a:ext uri="{FF2B5EF4-FFF2-40B4-BE49-F238E27FC236}">
                <a16:creationId xmlns:a16="http://schemas.microsoft.com/office/drawing/2014/main" id="{802C049B-2F03-A06F-92FA-6BC0CEF99AD6}"/>
              </a:ext>
            </a:extLst>
          </p:cNvPr>
          <p:cNvPicPr>
            <a:picLocks noGrp="1" noChangeAspect="1"/>
          </p:cNvPicPr>
          <p:nvPr>
            <p:ph idx="1"/>
          </p:nvPr>
        </p:nvPicPr>
        <p:blipFill>
          <a:blip r:embed="rId2"/>
          <a:stretch>
            <a:fillRect/>
          </a:stretch>
        </p:blipFill>
        <p:spPr>
          <a:xfrm>
            <a:off x="1934979" y="1825625"/>
            <a:ext cx="7487018" cy="4206875"/>
          </a:xfrm>
        </p:spPr>
      </p:pic>
      <p:sp>
        <p:nvSpPr>
          <p:cNvPr id="4" name="Espaço Reservado para Data 3">
            <a:extLst>
              <a:ext uri="{FF2B5EF4-FFF2-40B4-BE49-F238E27FC236}">
                <a16:creationId xmlns:a16="http://schemas.microsoft.com/office/drawing/2014/main" id="{DE6B2ADA-18F7-16B9-E8E1-88BFC73212D0}"/>
              </a:ext>
            </a:extLst>
          </p:cNvPr>
          <p:cNvSpPr>
            <a:spLocks noGrp="1"/>
          </p:cNvSpPr>
          <p:nvPr>
            <p:ph type="dt" sz="half" idx="10"/>
          </p:nvPr>
        </p:nvSpPr>
        <p:spPr/>
        <p:txBody>
          <a:bodyPr/>
          <a:lstStyle/>
          <a:p>
            <a:fld id="{57997BA6-BEF8-495F-ACCD-8D19769E4FC6}" type="datetime2">
              <a:rPr lang="en-US" smtClean="0"/>
              <a:t>Thursday, October 10, 2024</a:t>
            </a:fld>
            <a:endParaRPr lang="en-US" dirty="0"/>
          </a:p>
        </p:txBody>
      </p:sp>
      <p:sp>
        <p:nvSpPr>
          <p:cNvPr id="5" name="Espaço Reservado para Rodapé 4">
            <a:extLst>
              <a:ext uri="{FF2B5EF4-FFF2-40B4-BE49-F238E27FC236}">
                <a16:creationId xmlns:a16="http://schemas.microsoft.com/office/drawing/2014/main" id="{0E14068C-E853-D27A-2ACA-AD2662CF50A3}"/>
              </a:ext>
            </a:extLst>
          </p:cNvPr>
          <p:cNvSpPr>
            <a:spLocks noGrp="1"/>
          </p:cNvSpPr>
          <p:nvPr>
            <p:ph type="ftr" sz="quarter" idx="11"/>
          </p:nvPr>
        </p:nvSpPr>
        <p:spPr/>
        <p:txBody>
          <a:bodyPr/>
          <a:lstStyle/>
          <a:p>
            <a:r>
              <a:rPr lang="en-US"/>
              <a:t>Sample Footer Text</a:t>
            </a:r>
            <a:endParaRPr lang="en-US" dirty="0"/>
          </a:p>
        </p:txBody>
      </p:sp>
      <p:sp>
        <p:nvSpPr>
          <p:cNvPr id="6" name="Espaço Reservado para Número de Slide 5">
            <a:extLst>
              <a:ext uri="{FF2B5EF4-FFF2-40B4-BE49-F238E27FC236}">
                <a16:creationId xmlns:a16="http://schemas.microsoft.com/office/drawing/2014/main" id="{1784C03E-5639-117A-7B8F-C98B5CF6AAAB}"/>
              </a:ext>
            </a:extLst>
          </p:cNvPr>
          <p:cNvSpPr>
            <a:spLocks noGrp="1"/>
          </p:cNvSpPr>
          <p:nvPr>
            <p:ph type="sldNum" sz="quarter" idx="12"/>
          </p:nvPr>
        </p:nvSpPr>
        <p:spPr/>
        <p:txBody>
          <a:bodyPr/>
          <a:lstStyle/>
          <a:p>
            <a:fld id="{7BE69E03-4804-4553-A1EC-F089884EF50F}" type="slidenum">
              <a:rPr lang="en-US" smtClean="0"/>
              <a:t>7</a:t>
            </a:fld>
            <a:endParaRPr lang="en-US"/>
          </a:p>
        </p:txBody>
      </p:sp>
    </p:spTree>
    <p:extLst>
      <p:ext uri="{BB962C8B-B14F-4D97-AF65-F5344CB8AC3E}">
        <p14:creationId xmlns:p14="http://schemas.microsoft.com/office/powerpoint/2010/main" val="1144069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7CDB52-AE8C-F899-DFCC-C70645B2C7D1}"/>
              </a:ext>
            </a:extLst>
          </p:cNvPr>
          <p:cNvSpPr>
            <a:spLocks noGrp="1"/>
          </p:cNvSpPr>
          <p:nvPr>
            <p:ph type="title"/>
          </p:nvPr>
        </p:nvSpPr>
        <p:spPr/>
        <p:txBody>
          <a:bodyPr/>
          <a:lstStyle/>
          <a:p>
            <a:r>
              <a:rPr lang="pt-BR" dirty="0"/>
              <a:t>O que podemos fazer?</a:t>
            </a:r>
          </a:p>
        </p:txBody>
      </p:sp>
      <p:sp>
        <p:nvSpPr>
          <p:cNvPr id="3" name="Espaço Reservado para Conteúdo 2">
            <a:extLst>
              <a:ext uri="{FF2B5EF4-FFF2-40B4-BE49-F238E27FC236}">
                <a16:creationId xmlns:a16="http://schemas.microsoft.com/office/drawing/2014/main" id="{860B4422-74EE-C6AC-3A03-E04BD07B3890}"/>
              </a:ext>
            </a:extLst>
          </p:cNvPr>
          <p:cNvSpPr>
            <a:spLocks noGrp="1"/>
          </p:cNvSpPr>
          <p:nvPr>
            <p:ph idx="1"/>
          </p:nvPr>
        </p:nvSpPr>
        <p:spPr/>
        <p:txBody>
          <a:bodyPr/>
          <a:lstStyle/>
          <a:p>
            <a:r>
              <a:rPr lang="pt-BR" dirty="0"/>
              <a:t>Feche bem as torneiras para que elas não fiquem </a:t>
            </a:r>
            <a:r>
              <a:rPr lang="pt-BR" dirty="0" err="1"/>
              <a:t>pingando.Este</a:t>
            </a:r>
            <a:r>
              <a:rPr lang="pt-BR" dirty="0"/>
              <a:t> desperdício pode significar 1.380 litros por mês.</a:t>
            </a:r>
          </a:p>
          <a:p>
            <a:r>
              <a:rPr lang="pt-BR" dirty="0"/>
              <a:t>Durante o banho, feche as torneiras enquanto se ensaboa. Você pode reduzir o consumo de água para até a terça parte.</a:t>
            </a:r>
          </a:p>
          <a:p>
            <a:r>
              <a:rPr lang="pt-BR" dirty="0"/>
              <a:t>Após molhar a escova, feche a torneira ao escovar os dentes.</a:t>
            </a:r>
          </a:p>
          <a:p>
            <a:r>
              <a:rPr lang="pt-BR" dirty="0"/>
              <a:t>Ao fazer a barba, desligue a torneira. O seu consumo de água pode cair para um sexto.</a:t>
            </a:r>
          </a:p>
          <a:p>
            <a:r>
              <a:rPr lang="pt-BR" dirty="0"/>
              <a:t>Procure instalar e utilizar em seu banheiro descargas de baixo fluxo, que reduzem o consumo de água para um terço.</a:t>
            </a:r>
          </a:p>
        </p:txBody>
      </p:sp>
      <p:sp>
        <p:nvSpPr>
          <p:cNvPr id="4" name="Espaço Reservado para Data 3">
            <a:extLst>
              <a:ext uri="{FF2B5EF4-FFF2-40B4-BE49-F238E27FC236}">
                <a16:creationId xmlns:a16="http://schemas.microsoft.com/office/drawing/2014/main" id="{77320222-911A-D905-0D7E-0C31C48B2639}"/>
              </a:ext>
            </a:extLst>
          </p:cNvPr>
          <p:cNvSpPr>
            <a:spLocks noGrp="1"/>
          </p:cNvSpPr>
          <p:nvPr>
            <p:ph type="dt" sz="half" idx="10"/>
          </p:nvPr>
        </p:nvSpPr>
        <p:spPr/>
        <p:txBody>
          <a:bodyPr/>
          <a:lstStyle/>
          <a:p>
            <a:fld id="{57997BA6-BEF8-495F-ACCD-8D19769E4FC6}" type="datetime2">
              <a:rPr lang="en-US" smtClean="0"/>
              <a:t>Thursday, October 10, 2024</a:t>
            </a:fld>
            <a:endParaRPr lang="en-US" dirty="0"/>
          </a:p>
        </p:txBody>
      </p:sp>
      <p:sp>
        <p:nvSpPr>
          <p:cNvPr id="5" name="Espaço Reservado para Rodapé 4">
            <a:extLst>
              <a:ext uri="{FF2B5EF4-FFF2-40B4-BE49-F238E27FC236}">
                <a16:creationId xmlns:a16="http://schemas.microsoft.com/office/drawing/2014/main" id="{667022F9-38B6-AC1E-DC93-8118CF610C9C}"/>
              </a:ext>
            </a:extLst>
          </p:cNvPr>
          <p:cNvSpPr>
            <a:spLocks noGrp="1"/>
          </p:cNvSpPr>
          <p:nvPr>
            <p:ph type="ftr" sz="quarter" idx="11"/>
          </p:nvPr>
        </p:nvSpPr>
        <p:spPr/>
        <p:txBody>
          <a:bodyPr/>
          <a:lstStyle/>
          <a:p>
            <a:r>
              <a:rPr lang="en-US"/>
              <a:t>Sample Footer Text</a:t>
            </a:r>
            <a:endParaRPr lang="en-US" dirty="0"/>
          </a:p>
        </p:txBody>
      </p:sp>
      <p:sp>
        <p:nvSpPr>
          <p:cNvPr id="6" name="Espaço Reservado para Número de Slide 5">
            <a:extLst>
              <a:ext uri="{FF2B5EF4-FFF2-40B4-BE49-F238E27FC236}">
                <a16:creationId xmlns:a16="http://schemas.microsoft.com/office/drawing/2014/main" id="{36FAF745-B91F-4CBA-DCEF-C5E08A77579D}"/>
              </a:ext>
            </a:extLst>
          </p:cNvPr>
          <p:cNvSpPr>
            <a:spLocks noGrp="1"/>
          </p:cNvSpPr>
          <p:nvPr>
            <p:ph type="sldNum" sz="quarter" idx="12"/>
          </p:nvPr>
        </p:nvSpPr>
        <p:spPr/>
        <p:txBody>
          <a:bodyPr/>
          <a:lstStyle/>
          <a:p>
            <a:fld id="{7BE69E03-4804-4553-A1EC-F089884EF50F}" type="slidenum">
              <a:rPr lang="en-US" smtClean="0"/>
              <a:t>8</a:t>
            </a:fld>
            <a:endParaRPr lang="en-US"/>
          </a:p>
        </p:txBody>
      </p:sp>
    </p:spTree>
    <p:extLst>
      <p:ext uri="{BB962C8B-B14F-4D97-AF65-F5344CB8AC3E}">
        <p14:creationId xmlns:p14="http://schemas.microsoft.com/office/powerpoint/2010/main" val="3377989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E047ED-3B52-E646-694C-BF3015D40B78}"/>
              </a:ext>
            </a:extLst>
          </p:cNvPr>
          <p:cNvSpPr>
            <a:spLocks noGrp="1"/>
          </p:cNvSpPr>
          <p:nvPr>
            <p:ph type="title"/>
          </p:nvPr>
        </p:nvSpPr>
        <p:spPr/>
        <p:txBody>
          <a:bodyPr/>
          <a:lstStyle/>
          <a:p>
            <a:r>
              <a:rPr lang="pt-BR" dirty="0"/>
              <a:t>5 </a:t>
            </a:r>
            <a:r>
              <a:rPr lang="pt-BR" dirty="0" err="1"/>
              <a:t>R's</a:t>
            </a:r>
            <a:endParaRPr lang="pt-BR" dirty="0"/>
          </a:p>
        </p:txBody>
      </p:sp>
      <p:sp>
        <p:nvSpPr>
          <p:cNvPr id="3" name="Espaço Reservado para Conteúdo 2">
            <a:extLst>
              <a:ext uri="{FF2B5EF4-FFF2-40B4-BE49-F238E27FC236}">
                <a16:creationId xmlns:a16="http://schemas.microsoft.com/office/drawing/2014/main" id="{176D9178-BEDA-9261-F4A8-F20DF23B8DAD}"/>
              </a:ext>
            </a:extLst>
          </p:cNvPr>
          <p:cNvSpPr>
            <a:spLocks noGrp="1"/>
          </p:cNvSpPr>
          <p:nvPr>
            <p:ph idx="1"/>
          </p:nvPr>
        </p:nvSpPr>
        <p:spPr/>
        <p:txBody>
          <a:bodyPr>
            <a:normAutofit fontScale="92500" lnSpcReduction="10000"/>
          </a:bodyPr>
          <a:lstStyle/>
          <a:p>
            <a:r>
              <a:rPr lang="pt-BR" dirty="0"/>
              <a:t>"</a:t>
            </a:r>
            <a:r>
              <a:rPr lang="pt-BR" b="1" dirty="0"/>
              <a:t>REPENSAR</a:t>
            </a:r>
            <a:r>
              <a:rPr lang="pt-BR" dirty="0"/>
              <a:t> A NECESSIDADE DE CONSUMO E OS PADRÕES DE PRODUÇÃO E DESCARTE ADOTADOS".</a:t>
            </a:r>
          </a:p>
          <a:p>
            <a:r>
              <a:rPr lang="pt-BR" dirty="0"/>
              <a:t>"</a:t>
            </a:r>
            <a:r>
              <a:rPr lang="pt-BR" b="1" dirty="0"/>
              <a:t>RECUSAR</a:t>
            </a:r>
            <a:r>
              <a:rPr lang="pt-BR" dirty="0"/>
              <a:t> POSSIBILIDADES DE CONSUMO DESNECESSÁRIO E PRODUTOS QUE GEREM IMPACTOS AMBIENTAIS SIGNIFICATIVOS".</a:t>
            </a:r>
          </a:p>
          <a:p>
            <a:r>
              <a:rPr lang="pt-BR" dirty="0"/>
              <a:t>" </a:t>
            </a:r>
            <a:r>
              <a:rPr lang="pt-BR" b="1" dirty="0"/>
              <a:t>REDUZIR</a:t>
            </a:r>
            <a:r>
              <a:rPr lang="pt-BR" dirty="0"/>
              <a:t> O CONSUMO E COMBATER O DESPERDÍCIO PARA SÓ ENTÃO DESTINAR O RESÍDUO GERADO CORRETAMENTE".</a:t>
            </a:r>
          </a:p>
          <a:p>
            <a:r>
              <a:rPr lang="pt-BR" dirty="0"/>
              <a:t>"</a:t>
            </a:r>
            <a:r>
              <a:rPr lang="pt-BR" b="1" dirty="0"/>
              <a:t>REUTILIZAR</a:t>
            </a:r>
            <a:r>
              <a:rPr lang="pt-BR" dirty="0"/>
              <a:t> É UMA FORMA DE EVITAR QUE VÁ PARA O LIXO AQUILO QUE NÃO É LIXO, REAPROVEITANDO TUDO O QUE ESTIVER EM BOM ESTADO. É SER CRIATIVO, INOVADOR".</a:t>
            </a:r>
          </a:p>
          <a:p>
            <a:r>
              <a:rPr lang="pt-BR" dirty="0"/>
              <a:t>“RECICLAR É TRANSFORMAR OS PRODUTOS EM MATÉRIA PRIMA PARA SE INICIAR UM NOVO CICLO DE PRODUÇÃO CONSUMO E DESCARTE"</a:t>
            </a:r>
          </a:p>
        </p:txBody>
      </p:sp>
      <p:sp>
        <p:nvSpPr>
          <p:cNvPr id="4" name="Espaço Reservado para Data 3">
            <a:extLst>
              <a:ext uri="{FF2B5EF4-FFF2-40B4-BE49-F238E27FC236}">
                <a16:creationId xmlns:a16="http://schemas.microsoft.com/office/drawing/2014/main" id="{4A5A2338-CE13-357C-013E-521220213692}"/>
              </a:ext>
            </a:extLst>
          </p:cNvPr>
          <p:cNvSpPr>
            <a:spLocks noGrp="1"/>
          </p:cNvSpPr>
          <p:nvPr>
            <p:ph type="dt" sz="half" idx="10"/>
          </p:nvPr>
        </p:nvSpPr>
        <p:spPr/>
        <p:txBody>
          <a:bodyPr/>
          <a:lstStyle/>
          <a:p>
            <a:fld id="{57997BA6-BEF8-495F-ACCD-8D19769E4FC6}" type="datetime2">
              <a:rPr lang="en-US" smtClean="0"/>
              <a:t>Thursday, October 10, 2024</a:t>
            </a:fld>
            <a:endParaRPr lang="en-US" dirty="0"/>
          </a:p>
        </p:txBody>
      </p:sp>
      <p:sp>
        <p:nvSpPr>
          <p:cNvPr id="5" name="Espaço Reservado para Rodapé 4">
            <a:extLst>
              <a:ext uri="{FF2B5EF4-FFF2-40B4-BE49-F238E27FC236}">
                <a16:creationId xmlns:a16="http://schemas.microsoft.com/office/drawing/2014/main" id="{0CB9EE90-2FA0-1FE8-61F0-710626604BDC}"/>
              </a:ext>
            </a:extLst>
          </p:cNvPr>
          <p:cNvSpPr>
            <a:spLocks noGrp="1"/>
          </p:cNvSpPr>
          <p:nvPr>
            <p:ph type="ftr" sz="quarter" idx="11"/>
          </p:nvPr>
        </p:nvSpPr>
        <p:spPr/>
        <p:txBody>
          <a:bodyPr/>
          <a:lstStyle/>
          <a:p>
            <a:r>
              <a:rPr lang="en-US"/>
              <a:t>Sample Footer Text</a:t>
            </a:r>
            <a:endParaRPr lang="en-US" dirty="0"/>
          </a:p>
        </p:txBody>
      </p:sp>
      <p:sp>
        <p:nvSpPr>
          <p:cNvPr id="6" name="Espaço Reservado para Número de Slide 5">
            <a:extLst>
              <a:ext uri="{FF2B5EF4-FFF2-40B4-BE49-F238E27FC236}">
                <a16:creationId xmlns:a16="http://schemas.microsoft.com/office/drawing/2014/main" id="{D37BA950-82B3-68A7-9176-CD6767C369BD}"/>
              </a:ext>
            </a:extLst>
          </p:cNvPr>
          <p:cNvSpPr>
            <a:spLocks noGrp="1"/>
          </p:cNvSpPr>
          <p:nvPr>
            <p:ph type="sldNum" sz="quarter" idx="12"/>
          </p:nvPr>
        </p:nvSpPr>
        <p:spPr/>
        <p:txBody>
          <a:bodyPr/>
          <a:lstStyle/>
          <a:p>
            <a:fld id="{7BE69E03-4804-4553-A1EC-F089884EF50F}" type="slidenum">
              <a:rPr lang="en-US" smtClean="0"/>
              <a:t>9</a:t>
            </a:fld>
            <a:endParaRPr lang="en-US"/>
          </a:p>
        </p:txBody>
      </p:sp>
    </p:spTree>
    <p:extLst>
      <p:ext uri="{BB962C8B-B14F-4D97-AF65-F5344CB8AC3E}">
        <p14:creationId xmlns:p14="http://schemas.microsoft.com/office/powerpoint/2010/main" val="1036255624"/>
      </p:ext>
    </p:extLst>
  </p:cSld>
  <p:clrMapOvr>
    <a:masterClrMapping/>
  </p:clrMapOvr>
</p:sld>
</file>

<file path=ppt/theme/theme1.xml><?xml version="1.0" encoding="utf-8"?>
<a:theme xmlns:a="http://schemas.openxmlformats.org/drawingml/2006/main" name="OffsetVTI">
  <a:themeElements>
    <a:clrScheme name="Office">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otalTime>23</TotalTime>
  <Words>940</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9</vt:i4>
      </vt:variant>
    </vt:vector>
  </HeadingPairs>
  <TitlesOfParts>
    <vt:vector size="15" baseType="lpstr">
      <vt:lpstr>Arial</vt:lpstr>
      <vt:lpstr>Dante</vt:lpstr>
      <vt:lpstr>Dante (Headings)2</vt:lpstr>
      <vt:lpstr>Helvetica Neue Medium</vt:lpstr>
      <vt:lpstr>Wingdings 2</vt:lpstr>
      <vt:lpstr>OffsetVTI</vt:lpstr>
      <vt:lpstr>Dia do consumo consciente</vt:lpstr>
      <vt:lpstr>A Primavera Silenciosa</vt:lpstr>
      <vt:lpstr>A Primavera Silenciosa</vt:lpstr>
      <vt:lpstr>Consumo consciente</vt:lpstr>
      <vt:lpstr>Tempo de decomposição</vt:lpstr>
      <vt:lpstr>Consumo de Água</vt:lpstr>
      <vt:lpstr>Ciclo da água</vt:lpstr>
      <vt:lpstr>O que podemos fazer?</vt:lpstr>
      <vt:lpstr>5 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Wellington Fabio de Oliveira Martins</dc:creator>
  <cp:lastModifiedBy>Wellington Fabio de Oliveira Martins</cp:lastModifiedBy>
  <cp:revision>3</cp:revision>
  <dcterms:created xsi:type="dcterms:W3CDTF">2024-10-10T13:52:39Z</dcterms:created>
  <dcterms:modified xsi:type="dcterms:W3CDTF">2024-10-10T14:15:44Z</dcterms:modified>
</cp:coreProperties>
</file>