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44"/>
  </p:notesMasterIdLst>
  <p:sldIdLst>
    <p:sldId id="256" r:id="rId5"/>
    <p:sldId id="399" r:id="rId6"/>
    <p:sldId id="290" r:id="rId7"/>
    <p:sldId id="352" r:id="rId8"/>
    <p:sldId id="348" r:id="rId9"/>
    <p:sldId id="354" r:id="rId10"/>
    <p:sldId id="349" r:id="rId11"/>
    <p:sldId id="350" r:id="rId12"/>
    <p:sldId id="355" r:id="rId13"/>
    <p:sldId id="321" r:id="rId14"/>
    <p:sldId id="291" r:id="rId15"/>
    <p:sldId id="308" r:id="rId16"/>
    <p:sldId id="261" r:id="rId17"/>
    <p:sldId id="268" r:id="rId18"/>
    <p:sldId id="329" r:id="rId19"/>
    <p:sldId id="330" r:id="rId20"/>
    <p:sldId id="400" r:id="rId21"/>
    <p:sldId id="331" r:id="rId22"/>
    <p:sldId id="401" r:id="rId23"/>
    <p:sldId id="332" r:id="rId24"/>
    <p:sldId id="333" r:id="rId25"/>
    <p:sldId id="356" r:id="rId26"/>
    <p:sldId id="402" r:id="rId27"/>
    <p:sldId id="383" r:id="rId28"/>
    <p:sldId id="384" r:id="rId29"/>
    <p:sldId id="385" r:id="rId30"/>
    <p:sldId id="386" r:id="rId31"/>
    <p:sldId id="403" r:id="rId32"/>
    <p:sldId id="374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501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E8276-4ED1-4FFB-A896-A95ECF3320BB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F14C4-4A9B-419F-B345-26626447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>
            <a:extLst>
              <a:ext uri="{FF2B5EF4-FFF2-40B4-BE49-F238E27FC236}">
                <a16:creationId xmlns:a16="http://schemas.microsoft.com/office/drawing/2014/main" id="{1BF37845-BA38-4228-8570-8A1A7730C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B667F65-7EA3-4B15-A333-DBAE02FA81CA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FB22397-DE3B-CD4E-C360-246036EC5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CBED250-982B-95C5-3DAC-C771AACA2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>
            <a:extLst>
              <a:ext uri="{FF2B5EF4-FFF2-40B4-BE49-F238E27FC236}">
                <a16:creationId xmlns:a16="http://schemas.microsoft.com/office/drawing/2014/main" id="{E260C36F-CD9C-702C-AE12-905AC0844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10308C7-2BB2-4617-8900-9AF06D62CA3A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21D9083-B8A5-DA27-915C-178847CB8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6891D95-9E8D-9136-AF65-9FF7F8987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>
            <a:extLst>
              <a:ext uri="{FF2B5EF4-FFF2-40B4-BE49-F238E27FC236}">
                <a16:creationId xmlns:a16="http://schemas.microsoft.com/office/drawing/2014/main" id="{93C9F44F-C0EE-DFA4-0FAD-2BA4E0EB03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F2AFB0-AA82-4D1C-8BD2-34C7799FB948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755A9BF-1D85-14BB-100E-40158485B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2AD106C-439C-D09D-B5E5-D390916EA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>
            <a:extLst>
              <a:ext uri="{FF2B5EF4-FFF2-40B4-BE49-F238E27FC236}">
                <a16:creationId xmlns:a16="http://schemas.microsoft.com/office/drawing/2014/main" id="{555650E4-4E77-9AFF-D978-488C32822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E8AA69-404C-41DA-86B3-34EE4163FCDE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3ABBB7B-5343-E95E-DA49-2918E3AA3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5EA2788-5C8E-0475-0D90-8FB92D128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>
            <a:extLst>
              <a:ext uri="{FF2B5EF4-FFF2-40B4-BE49-F238E27FC236}">
                <a16:creationId xmlns:a16="http://schemas.microsoft.com/office/drawing/2014/main" id="{56691D8E-ECB2-9DAC-9D50-2D0044CD5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414F740-439F-4B66-9FA8-717AC5CA58DC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CC5F865-CB82-FA8E-701B-8DA14DC3C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C60F8E4-634F-F9EF-FF7E-8735C6297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>
            <a:extLst>
              <a:ext uri="{FF2B5EF4-FFF2-40B4-BE49-F238E27FC236}">
                <a16:creationId xmlns:a16="http://schemas.microsoft.com/office/drawing/2014/main" id="{7FA41782-F539-522D-ACEF-A8247DEBE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7AEF789-A736-41CC-9212-A76EE2B24757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16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65BFC9B-C23D-6FB8-5705-CB19019E2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F6A646B-6B07-5590-7A2C-7B1F18D69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>
            <a:extLst>
              <a:ext uri="{FF2B5EF4-FFF2-40B4-BE49-F238E27FC236}">
                <a16:creationId xmlns:a16="http://schemas.microsoft.com/office/drawing/2014/main" id="{9388382D-DF4D-E3A3-28D6-887924B42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24C4753-2793-423B-9EDB-7DC4F4F4ADF0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18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4E24224-4C37-C66C-F7FA-D82280BA8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54942D2-9A18-FF6B-B0DE-D90BD082A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>
            <a:extLst>
              <a:ext uri="{FF2B5EF4-FFF2-40B4-BE49-F238E27FC236}">
                <a16:creationId xmlns:a16="http://schemas.microsoft.com/office/drawing/2014/main" id="{6182E6F8-3E2D-D51A-DDE2-AF5226283F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57238B-C1AB-462D-81C4-4390342126E8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20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2A51C03-390B-F584-CDEE-5994C5B65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FC52D6D-0EDA-A8FA-36FC-B5EA9CB59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>
            <a:extLst>
              <a:ext uri="{FF2B5EF4-FFF2-40B4-BE49-F238E27FC236}">
                <a16:creationId xmlns:a16="http://schemas.microsoft.com/office/drawing/2014/main" id="{5C1151F6-D18F-1DC0-041F-44FB19AA9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80EEAA9-9A47-4C09-8C2A-75163C7C11C0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21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AE37438-F2E8-FF5D-FEEA-492765468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4A1BFB8-EC7B-AE04-6E50-4E637F054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>
            <a:extLst>
              <a:ext uri="{FF2B5EF4-FFF2-40B4-BE49-F238E27FC236}">
                <a16:creationId xmlns:a16="http://schemas.microsoft.com/office/drawing/2014/main" id="{C7A3C9A3-4B14-72E2-D943-3CFA8F97B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65C3A5-5055-4598-9391-571945A8BB7B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A9E8559-80F4-D36F-6D91-0824A8073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D3F102C-3664-E032-73AA-5581280D4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>
            <a:extLst>
              <a:ext uri="{FF2B5EF4-FFF2-40B4-BE49-F238E27FC236}">
                <a16:creationId xmlns:a16="http://schemas.microsoft.com/office/drawing/2014/main" id="{250F9554-5090-BEC5-4F7B-E5EF73709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AB902D5-420B-4642-A3C3-ED586D2FC641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FE51A15-A9FE-2EF2-A25E-8CA968184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E6336B5-B5C6-DD31-C917-E16700E61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>
            <a:extLst>
              <a:ext uri="{FF2B5EF4-FFF2-40B4-BE49-F238E27FC236}">
                <a16:creationId xmlns:a16="http://schemas.microsoft.com/office/drawing/2014/main" id="{78472022-4C2A-4763-70EA-CAA342D87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1096DD-FA90-4A96-8ADF-A32E1490FBF4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3D7F358-029A-1060-3730-8D3CB40D25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7672FA5-EFB9-8BAE-0C9D-B66F1622A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>
            <a:extLst>
              <a:ext uri="{FF2B5EF4-FFF2-40B4-BE49-F238E27FC236}">
                <a16:creationId xmlns:a16="http://schemas.microsoft.com/office/drawing/2014/main" id="{A758D649-B037-871F-C461-EEE47B62D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5778EE8-5DA0-437D-8D6D-C6CC7CE71846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0B94DFB-1E83-7CC4-38E7-E702016EA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CA360A0-0258-1BB2-085A-03F91359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>
            <a:extLst>
              <a:ext uri="{FF2B5EF4-FFF2-40B4-BE49-F238E27FC236}">
                <a16:creationId xmlns:a16="http://schemas.microsoft.com/office/drawing/2014/main" id="{431E7AE2-57C0-24E4-1105-839B7F6C0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E3858C-16BE-4677-AD6E-D40CDF0F78B5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26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F1D5229-A319-FD7A-68C6-F56362E95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52D792D-4C05-4301-C1C2-D1FEF677A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>
            <a:extLst>
              <a:ext uri="{FF2B5EF4-FFF2-40B4-BE49-F238E27FC236}">
                <a16:creationId xmlns:a16="http://schemas.microsoft.com/office/drawing/2014/main" id="{AAAD6789-D2FE-15E2-F17E-8552BB39D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34FFB7-7CAD-4CB9-B190-DE69CD02321F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27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E44932E-1601-4BBB-E8F8-F9CB85D88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692681E-A141-2EF5-36CA-D8AF29381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>
            <a:extLst>
              <a:ext uri="{FF2B5EF4-FFF2-40B4-BE49-F238E27FC236}">
                <a16:creationId xmlns:a16="http://schemas.microsoft.com/office/drawing/2014/main" id="{3F39D55F-FD62-B869-2A02-D98511E34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78F1A2A-9733-47B4-8FA9-575DB2800E73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29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A1AC17A-7DA7-02DF-393F-29C38845C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ED40FA6-DFC0-5CB1-4FAF-B4AE90A09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>
            <a:extLst>
              <a:ext uri="{FF2B5EF4-FFF2-40B4-BE49-F238E27FC236}">
                <a16:creationId xmlns:a16="http://schemas.microsoft.com/office/drawing/2014/main" id="{1C8DD464-9D99-807A-5829-986786285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6C204CD-5462-4F5E-A1CC-2DA68BAECD4A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30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B95BFE4-ACD4-1CF1-C881-D51AF646B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67FAD6C-2ED8-2A2C-A963-73160FBC3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>
            <a:extLst>
              <a:ext uri="{FF2B5EF4-FFF2-40B4-BE49-F238E27FC236}">
                <a16:creationId xmlns:a16="http://schemas.microsoft.com/office/drawing/2014/main" id="{DA2385CC-09CA-846D-FA28-FFEE07EAF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A40048-A9A3-42C4-8B57-C0D7824F01AE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31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421AA0D-BA66-094B-B8B7-BE60478B99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927702D-70CE-7E1B-59FC-A7E060694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>
            <a:extLst>
              <a:ext uri="{FF2B5EF4-FFF2-40B4-BE49-F238E27FC236}">
                <a16:creationId xmlns:a16="http://schemas.microsoft.com/office/drawing/2014/main" id="{CB086865-F101-FB57-006D-AE53F0DD7E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0717138-5EB5-4219-B8FF-99CF4BF9FF51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>
            <a:extLst>
              <a:ext uri="{FF2B5EF4-FFF2-40B4-BE49-F238E27FC236}">
                <a16:creationId xmlns:a16="http://schemas.microsoft.com/office/drawing/2014/main" id="{26701502-3B39-73BF-0298-1096D17AA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C66859-E02B-4F5F-8056-A47D791E8377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FD81262-7061-899E-2AEA-6D7309DD1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84CA5D4-289C-D614-ACC3-C9C4D1C86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>
            <a:extLst>
              <a:ext uri="{FF2B5EF4-FFF2-40B4-BE49-F238E27FC236}">
                <a16:creationId xmlns:a16="http://schemas.microsoft.com/office/drawing/2014/main" id="{9CE96B78-4E4F-4C98-6E48-FAF5D87E1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534339-0398-4CB8-A5C2-55B11D5302BE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B681458-04E8-566A-43BE-DDA75CFF0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7589584-81D4-FB1B-8E6D-7B6D11034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>
            <a:extLst>
              <a:ext uri="{FF2B5EF4-FFF2-40B4-BE49-F238E27FC236}">
                <a16:creationId xmlns:a16="http://schemas.microsoft.com/office/drawing/2014/main" id="{CDDFF9C2-C1D2-10C7-DC03-96BC95120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1CDBA8-3417-459A-9DDC-FD669B96AF7B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1086385-166E-EE73-907D-265A739C0F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3644C3B-AA79-B454-0ED7-4595F66F1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>
            <a:extLst>
              <a:ext uri="{FF2B5EF4-FFF2-40B4-BE49-F238E27FC236}">
                <a16:creationId xmlns:a16="http://schemas.microsoft.com/office/drawing/2014/main" id="{8D1AA4BE-E387-6028-EC3A-B951190F6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B69E6BE-ACCA-4BA2-BAFA-3E8512FFA5BB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F9D526F-149E-5D70-D015-EDB4F78C96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DA43609-F187-D2B3-DFDE-2A4072A52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>
            <a:extLst>
              <a:ext uri="{FF2B5EF4-FFF2-40B4-BE49-F238E27FC236}">
                <a16:creationId xmlns:a16="http://schemas.microsoft.com/office/drawing/2014/main" id="{86C1105C-3BD0-057B-EFAE-C2542B480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C072B6-08DA-4656-96B3-C2D2F0BFA10C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36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4D622C6-393A-A0CF-4A20-71A5AF4E5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675C8E5-3217-6F5E-8E11-26FACA136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>
            <a:extLst>
              <a:ext uri="{FF2B5EF4-FFF2-40B4-BE49-F238E27FC236}">
                <a16:creationId xmlns:a16="http://schemas.microsoft.com/office/drawing/2014/main" id="{7082ABEC-44BC-CE2E-F1A4-9A9CE2F2F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BBC42E1-5F39-445A-8771-CA83011239A4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37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2E972A6-F89C-1B6F-A711-5161EF842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277E23C-16D7-DE61-C8BB-6DB15D51B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>
            <a:extLst>
              <a:ext uri="{FF2B5EF4-FFF2-40B4-BE49-F238E27FC236}">
                <a16:creationId xmlns:a16="http://schemas.microsoft.com/office/drawing/2014/main" id="{81E4C819-DD32-B538-AC25-825868E9B2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24CB165-F697-4500-BC81-A6F43FE189BC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38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>
            <a:extLst>
              <a:ext uri="{FF2B5EF4-FFF2-40B4-BE49-F238E27FC236}">
                <a16:creationId xmlns:a16="http://schemas.microsoft.com/office/drawing/2014/main" id="{497FA3EB-C8B3-3C78-EC70-7DCBE406DC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0AC8066-C392-4D26-A892-945CCB15BE27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39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EB13107-2150-0471-A950-517DD0BB7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A7EED66-193A-2AEA-3161-53C386D6F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>
            <a:extLst>
              <a:ext uri="{FF2B5EF4-FFF2-40B4-BE49-F238E27FC236}">
                <a16:creationId xmlns:a16="http://schemas.microsoft.com/office/drawing/2014/main" id="{18A13B33-5AFE-B7F1-9AD2-C84B5BD66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CDCA78-4F72-4BB7-9F3A-C6B235A82F0A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6FE2661-F264-7EFB-BF29-69CE633830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15F6809-E162-372D-2A1C-0693863C4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>
            <a:extLst>
              <a:ext uri="{FF2B5EF4-FFF2-40B4-BE49-F238E27FC236}">
                <a16:creationId xmlns:a16="http://schemas.microsoft.com/office/drawing/2014/main" id="{4F9122DE-0395-DB86-3B8B-F72F269A8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275C210-F031-41BF-B402-6C850BD4C738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A4ED32B-551E-8BBD-FC3E-FF1831732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9CF8A4D-D67A-36D6-A6EA-8A4E1BB15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>
            <a:extLst>
              <a:ext uri="{FF2B5EF4-FFF2-40B4-BE49-F238E27FC236}">
                <a16:creationId xmlns:a16="http://schemas.microsoft.com/office/drawing/2014/main" id="{88BAED61-8C27-7823-877E-5B3938E49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C3D0087-1D07-4940-A1E5-04277AC95FEE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52A6442-B62C-DDFB-427C-58B5EED9A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C857C31-5598-A904-53C4-62ED328A3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>
            <a:extLst>
              <a:ext uri="{FF2B5EF4-FFF2-40B4-BE49-F238E27FC236}">
                <a16:creationId xmlns:a16="http://schemas.microsoft.com/office/drawing/2014/main" id="{B2A00F85-78F7-7728-C68B-D0B0879D3D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01CF0A9-2DB0-458C-A48C-064409D1A342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B937DB0-DD00-7CBE-A709-EC7AEC0BF0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133592D-A6C3-B002-70E4-743AF9711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>
            <a:extLst>
              <a:ext uri="{FF2B5EF4-FFF2-40B4-BE49-F238E27FC236}">
                <a16:creationId xmlns:a16="http://schemas.microsoft.com/office/drawing/2014/main" id="{2C69EDBB-A273-DC3E-211B-E0FE698DA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CECD2DB-9793-4DCB-97B1-748490FD8005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41A229F-E103-CED5-73EE-5C2C7D7E02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C6A182A-BB8E-5086-2F3B-59A14055B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>
            <a:extLst>
              <a:ext uri="{FF2B5EF4-FFF2-40B4-BE49-F238E27FC236}">
                <a16:creationId xmlns:a16="http://schemas.microsoft.com/office/drawing/2014/main" id="{5D815C95-3E73-A87C-0BB1-9AA2243C0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D69C6B2-E598-474F-AE01-91458DC51142}" type="slidenum">
              <a:rPr lang="pt-BR" altLang="pt-BR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37C0F5E-609C-2E74-8BE7-C8A897BEF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701675"/>
            <a:ext cx="4584700" cy="3438525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4145F1F-CBE2-C33D-2AE2-AB66D0807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49750"/>
            <a:ext cx="5000625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5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3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7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1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8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254-0864-42E5-8DE5-95E73B93F34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214438"/>
            <a:ext cx="9802958" cy="2387600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TESTE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Profº robson B Souza</a:t>
            </a:r>
          </a:p>
          <a:p>
            <a:r>
              <a:rPr lang="pt-BR" dirty="0"/>
              <a:t>Senai jaguariúna/sp</a:t>
            </a:r>
          </a:p>
        </p:txBody>
      </p:sp>
    </p:spTree>
    <p:extLst>
      <p:ext uri="{BB962C8B-B14F-4D97-AF65-F5344CB8AC3E}">
        <p14:creationId xmlns:p14="http://schemas.microsoft.com/office/powerpoint/2010/main" val="12392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C7AE-C0AF-572C-0B52-767D79C2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2B24A1-7D55-43B4-8F64-607A555A3FF0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10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970663E-5D6D-D065-6F71-610D4397B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Dados e Casos de Teste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FE96343-4D3D-26F4-9EE6-DE8139135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Dados de Teste</a:t>
            </a:r>
          </a:p>
          <a:p>
            <a:pPr lvl="1" eaLnBrk="1" hangingPunct="1"/>
            <a:r>
              <a:rPr lang="pt-BR" altLang="pt-BR"/>
              <a:t>Entradas selecionadas para testar o software</a:t>
            </a:r>
          </a:p>
          <a:p>
            <a:pPr eaLnBrk="1" hangingPunct="1"/>
            <a:r>
              <a:rPr lang="pt-BR" altLang="pt-BR"/>
              <a:t>Casos de Teste</a:t>
            </a:r>
          </a:p>
          <a:p>
            <a:pPr lvl="1" eaLnBrk="1" hangingPunct="1"/>
            <a:r>
              <a:rPr lang="pt-BR" altLang="pt-BR"/>
              <a:t>Dados de teste, bem como saídas esperadas de acordo com a especificação (Veredicto)</a:t>
            </a:r>
          </a:p>
          <a:p>
            <a:pPr lvl="1" eaLnBrk="1" hangingPunct="1"/>
            <a:r>
              <a:rPr lang="pt-BR" altLang="pt-BR"/>
              <a:t>Cenários específicos de execução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338B-656A-E598-D2E8-5A2DBE2D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40A8443-47A1-4579-9BC9-B207477CE2BB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11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D33E98FF-8B71-AEFA-3CA1-F80B09356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Finalidade dos testes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0718AC30-5919-A9DD-CE0F-11809F8BB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Averiguar se todos os requisitos do sistema foram corretamente implementados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Assegurar, na medida do possível, a qualidade e a corretude do software produzido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Reduzir custos de manutenção corretiva e re-trabalho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0983-F71B-2DDE-D4B5-9AD6A016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A5C9E2F-D791-4848-A567-350578E4EACC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12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137611F-A195-4A5A-0431-35CB2B13E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Finalidade dos testes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E657D71-97B4-E5A7-54BB-A999A94F6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Assegurar a satisfação do cliente com o produto desenvolvido</a:t>
            </a:r>
          </a:p>
          <a:p>
            <a:pPr eaLnBrk="1" hangingPunct="1"/>
            <a:r>
              <a:rPr lang="pt-BR" altLang="pt-BR"/>
              <a:t>Identificar casos de teste com elevada probabilidade para revelar erros ainda não descobertos (com quantidade mínima de tempo e esforço)</a:t>
            </a:r>
          </a:p>
          <a:p>
            <a:pPr eaLnBrk="1" hangingPunct="1"/>
            <a:r>
              <a:rPr lang="pt-BR" altLang="pt-BR"/>
              <a:t>Verificar a correta integração entre todos os componentes de 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D143-A382-2747-54CF-C46B2EDD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501A597-62D2-418F-A1B7-FD481DB08684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13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01BCBEBB-585B-C992-1309-CC74E2815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Eficácia de Testes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C409A248-3CA0-94CD-F71A-0B1287F3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9626" y="2262157"/>
            <a:ext cx="9642239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A atividade de teste é o processo de executar um programa com a intenção de descobrir um erro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Um bom caso de teste é aquele que apresenta uma elevada probabilidade de revelar um erro ainda não descoberto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Um teste bem sucedido é aquele que revela um erro ainda não descoberto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A752-82CF-A9C2-A78E-3414B5DC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7CFB29C-AF3D-41ED-AC00-EDDCE164C0A5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14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7411" name="Rectangle 1026">
            <a:extLst>
              <a:ext uri="{FF2B5EF4-FFF2-40B4-BE49-F238E27FC236}">
                <a16:creationId xmlns:a16="http://schemas.microsoft.com/office/drawing/2014/main" id="{3B3A4605-DF91-2B07-27E6-2CF4E27BB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Padronização de Testes</a:t>
            </a:r>
          </a:p>
        </p:txBody>
      </p:sp>
      <p:sp>
        <p:nvSpPr>
          <p:cNvPr id="17412" name="Rectangle 1027">
            <a:extLst>
              <a:ext uri="{FF2B5EF4-FFF2-40B4-BE49-F238E27FC236}">
                <a16:creationId xmlns:a16="http://schemas.microsoft.com/office/drawing/2014/main" id="{66E25660-40EB-AF9E-CCC2-B2C075D46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/>
              <a:t>Sistemático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Testes aleatórios não são suficientes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Testes devem cobrir todos os fluxos possíveis do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Testes devem representar situações de uso reais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Documentado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Que testes foram feitos, resultados, etc.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Repetível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Se encontrou ou não erro em determinada situação, deve-se poder repeti-lo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8B20-1D82-60C9-50C6-A409D9A0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0B0892-9A25-49E7-8107-D40EEFAC8856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15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9C02081-45F4-989C-BCCC-877E160A7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Abordagens de teste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20138B1-BC5F-DC0B-8532-A056EBF11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Abordagem funcional (“</a:t>
            </a:r>
            <a:r>
              <a:rPr lang="pt-BR" altLang="pt-BR" b="1" dirty="0"/>
              <a:t>caixa preta</a:t>
            </a:r>
            <a:r>
              <a:rPr lang="pt-BR" altLang="pt-BR" dirty="0"/>
              <a:t>”)</a:t>
            </a:r>
            <a:endParaRPr lang="en-US" altLang="pt-BR" dirty="0"/>
          </a:p>
          <a:p>
            <a:pPr lvl="1" eaLnBrk="1" hangingPunct="1"/>
            <a:r>
              <a:rPr lang="pt-BR" altLang="pt-BR" dirty="0"/>
              <a:t>Os testes são gerados a partir de uma análise dos relacionamentos entre os dados de entrada e saída, com base nos requisitos levantados com os usuários</a:t>
            </a:r>
          </a:p>
          <a:p>
            <a:pPr lvl="2" eaLnBrk="1" hangingPunct="1"/>
            <a:r>
              <a:rPr lang="pt-BR" altLang="pt-BR" dirty="0"/>
              <a:t>Especificação (</a:t>
            </a:r>
            <a:r>
              <a:rPr lang="pt-BR" altLang="pt-BR" dirty="0" err="1"/>
              <a:t>pré</a:t>
            </a:r>
            <a:r>
              <a:rPr lang="pt-BR" altLang="pt-BR" dirty="0"/>
              <a:t> e pós-condições)</a:t>
            </a:r>
          </a:p>
          <a:p>
            <a:pPr lvl="1" eaLnBrk="1" hangingPunct="1"/>
            <a:r>
              <a:rPr lang="pt-BR" altLang="pt-BR" dirty="0"/>
              <a:t>Geralmente é aplicado durante as últimas etapas do processo de teste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374B-665C-E199-55A5-8357C371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F78A30-DCB6-41BD-A439-E46AE07FE068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16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817A6B0-342E-8CAC-E3A6-24EFAB978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Abordagens de teste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C655782-4CB4-A9D3-91C7-09FE99651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Abordagem funcional (“caixa preta”)</a:t>
            </a:r>
            <a:endParaRPr lang="en-US" altLang="pt-BR" dirty="0"/>
          </a:p>
          <a:p>
            <a:pPr lvl="1" eaLnBrk="1" hangingPunct="1"/>
            <a:r>
              <a:rPr lang="pt-BR" altLang="pt-BR" dirty="0"/>
              <a:t>Tem o objetivo de encontrar</a:t>
            </a:r>
            <a:endParaRPr lang="en-US" altLang="pt-BR" dirty="0"/>
          </a:p>
          <a:p>
            <a:pPr lvl="2" eaLnBrk="1" hangingPunct="1"/>
            <a:r>
              <a:rPr lang="pt-BR" altLang="pt-BR" dirty="0"/>
              <a:t>Erros associados a não satisfação da especificação</a:t>
            </a:r>
          </a:p>
          <a:p>
            <a:pPr lvl="2" eaLnBrk="1" hangingPunct="1"/>
            <a:r>
              <a:rPr lang="pt-BR" altLang="pt-BR" dirty="0"/>
              <a:t>Erros na GUI</a:t>
            </a:r>
          </a:p>
          <a:p>
            <a:pPr lvl="2" eaLnBrk="1" hangingPunct="1"/>
            <a:r>
              <a:rPr lang="pt-BR" altLang="pt-BR" dirty="0"/>
              <a:t>Erros nas estruturas de dados ou acesso ao banco de dados</a:t>
            </a:r>
          </a:p>
          <a:p>
            <a:pPr lvl="2" eaLnBrk="1" hangingPunct="1"/>
            <a:r>
              <a:rPr lang="pt-BR" altLang="pt-BR" dirty="0"/>
              <a:t>Problemas de integração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D9572084-1FF7-BE3A-7204-A7CE56DC341B}"/>
              </a:ext>
            </a:extLst>
          </p:cNvPr>
          <p:cNvPicPr/>
          <p:nvPr/>
        </p:nvPicPr>
        <p:blipFill>
          <a:blip r:embed="rId2" cstate="print"/>
          <a:srcRect l="50734"/>
          <a:stretch/>
        </p:blipFill>
        <p:spPr>
          <a:xfrm>
            <a:off x="4064000" y="767282"/>
            <a:ext cx="4479636" cy="49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5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AACB-43AE-5A52-E981-1E6B30F3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3FF2A6-5626-45A6-8D7C-A2668D043994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18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A3D2647-F059-3410-8403-D099705DB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Abordagens de teste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71D0B09-C043-4C79-1EB6-EEC4E47F4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Abordagem estrutural (“caixa branca”) </a:t>
            </a:r>
            <a:endParaRPr lang="en-US" altLang="pt-BR"/>
          </a:p>
          <a:p>
            <a:pPr lvl="1" eaLnBrk="1" hangingPunct="1"/>
            <a:r>
              <a:rPr lang="pt-BR" altLang="pt-BR"/>
              <a:t>Os testes são gerados a partir de uma análise dos caminhos lógicos possíveis de serem executados</a:t>
            </a:r>
          </a:p>
          <a:p>
            <a:pPr lvl="1" eaLnBrk="1" hangingPunct="1"/>
            <a:r>
              <a:rPr lang="pt-BR" altLang="pt-BR"/>
              <a:t>Conhecimento do funcionamento interno dos componentes do software é usado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1C65E913-0FFA-8600-8F4F-C5A0F13ED8C4}"/>
              </a:ext>
            </a:extLst>
          </p:cNvPr>
          <p:cNvPicPr/>
          <p:nvPr/>
        </p:nvPicPr>
        <p:blipFill>
          <a:blip r:embed="rId2" cstate="print"/>
          <a:srcRect r="51047"/>
          <a:stretch/>
        </p:blipFill>
        <p:spPr>
          <a:xfrm>
            <a:off x="4534622" y="1348601"/>
            <a:ext cx="3454832" cy="41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2FA38-F5DC-0693-1465-A9F9FDEA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C5B21-9ECD-D7EF-6903-0A0216DD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58540"/>
            <a:ext cx="9905999" cy="3541714"/>
          </a:xfrm>
        </p:spPr>
        <p:txBody>
          <a:bodyPr/>
          <a:lstStyle/>
          <a:p>
            <a:r>
              <a:rPr lang="pt-BR" dirty="0"/>
              <a:t>Teste de software é o processo de avaliar um sistema ou aplicativo de software para identificar erros, garantir que ele funcione conforme o esperado e verificar se atende aos requisitos do cliente e aos padrões de qualidade. Envolve a execução de um sistema de software para identificar e corrigir falhas antes de sua liberação para os usuários finais.</a:t>
            </a:r>
          </a:p>
        </p:txBody>
      </p:sp>
    </p:spTree>
    <p:extLst>
      <p:ext uri="{BB962C8B-B14F-4D97-AF65-F5344CB8AC3E}">
        <p14:creationId xmlns:p14="http://schemas.microsoft.com/office/powerpoint/2010/main" val="140939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CA8A-44BF-9BAF-3B4C-8FFBDDF8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EFB6BE-D9A2-4172-A0A3-A2EEF1AE06C6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20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48BC04E-0AD7-4913-006D-8B9BD65A8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Abordagens de teste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757628B-D7E9-5BC3-75B7-EB91DCBE7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Abordagem estrutural</a:t>
            </a:r>
            <a:endParaRPr lang="en-US" altLang="pt-BR"/>
          </a:p>
          <a:p>
            <a:pPr lvl="1" eaLnBrk="1" hangingPunct="1"/>
            <a:r>
              <a:rPr lang="pt-BR" altLang="pt-BR"/>
              <a:t>Objetivo</a:t>
            </a:r>
          </a:p>
          <a:p>
            <a:pPr lvl="2" eaLnBrk="1" hangingPunct="1"/>
            <a:r>
              <a:rPr lang="pt-BR" altLang="pt-BR"/>
              <a:t>Garantir que todos os caminhos independentes dentro de um módulo tenham sido exercitados pelo menos uma vez</a:t>
            </a:r>
          </a:p>
          <a:p>
            <a:pPr lvl="2" eaLnBrk="1" hangingPunct="1"/>
            <a:r>
              <a:rPr lang="pt-BR" altLang="pt-BR"/>
              <a:t>Realizar todas as decisões lógicas para valores falsos e verdadeiros</a:t>
            </a:r>
          </a:p>
          <a:p>
            <a:pPr lvl="2" eaLnBrk="1" hangingPunct="1"/>
            <a:r>
              <a:rPr lang="pt-BR" altLang="pt-BR"/>
              <a:t>Executar laços dentro dos valores limites</a:t>
            </a:r>
          </a:p>
          <a:p>
            <a:pPr lvl="2" eaLnBrk="1" hangingPunct="1"/>
            <a:r>
              <a:rPr lang="pt-BR" altLang="pt-BR"/>
              <a:t>Avaliar as estruturas de dados internas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699A45-4DC3-30DA-BE23-422C6FC6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E1792F-3E39-4C33-946D-498833F3788D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21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FB9B280-8FA5-10DE-E3FE-C81E863E7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2017714"/>
            <a:ext cx="8955088" cy="358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Abordagem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Programador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Testa o programa em pedaços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Encontra quais as partes do programa que já foram testadas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Conhece quais partes do programa serão modificadas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Verifica os limites internos no código que são invisíveis ao testador externo</a:t>
            </a:r>
          </a:p>
          <a:p>
            <a:pPr lvl="1" eaLnBrk="1" hangingPunct="1">
              <a:lnSpc>
                <a:spcPct val="90000"/>
              </a:lnSpc>
            </a:pPr>
            <a:endParaRPr lang="pt-BR" altLang="pt-BR" dirty="0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26592113-6E98-86B5-2BE9-32B673953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6237288"/>
            <a:ext cx="556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rgbClr val="990000"/>
                </a:solidFill>
                <a:latin typeface="Arial" panose="020B0604020202020204" pitchFamily="34" charset="0"/>
              </a:rPr>
              <a:t>“É parte da atividade de codificação”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F95068-E4C6-D7EB-4042-FC7B9FF33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Abordagens de teste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2219C-1F7F-9201-7DEE-6AE13BF1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19E5B4-FEDB-4B2E-9E25-97E82B300A75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22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83E32379-3F0B-34E7-CD38-358B0BE47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pt-BR" dirty="0" err="1">
                <a:solidFill>
                  <a:srgbClr val="FF0000"/>
                </a:solidFill>
              </a:rPr>
              <a:t>Estágios</a:t>
            </a:r>
            <a:r>
              <a:rPr lang="en-US" altLang="pt-BR" dirty="0">
                <a:solidFill>
                  <a:srgbClr val="FF0000"/>
                </a:solidFill>
              </a:rPr>
              <a:t> de Teste</a:t>
            </a:r>
            <a:endParaRPr lang="pt-BR" altLang="pt-BR" dirty="0">
              <a:solidFill>
                <a:srgbClr val="FF0000"/>
              </a:solidFill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630C0F3C-9381-37B4-81AB-304242731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Teste de Unidade</a:t>
            </a:r>
          </a:p>
          <a:p>
            <a:r>
              <a:rPr lang="pt-BR" altLang="pt-BR" dirty="0"/>
              <a:t>Teste de Integração</a:t>
            </a:r>
          </a:p>
          <a:p>
            <a:pPr eaLnBrk="1" hangingPunct="1"/>
            <a:r>
              <a:rPr lang="pt-BR" altLang="pt-BR" dirty="0"/>
              <a:t>Teste de Sistema</a:t>
            </a:r>
          </a:p>
          <a:p>
            <a:pPr eaLnBrk="1" hangingPunct="1"/>
            <a:r>
              <a:rPr lang="pt-BR" altLang="pt-BR" dirty="0"/>
              <a:t>Teste de Aceitação</a:t>
            </a:r>
            <a:endParaRPr lang="en-US" alt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cesso de Testes | Testes de Software">
            <a:extLst>
              <a:ext uri="{FF2B5EF4-FFF2-40B4-BE49-F238E27FC236}">
                <a16:creationId xmlns:a16="http://schemas.microsoft.com/office/drawing/2014/main" id="{ACDECB6D-D77B-D9F0-93FC-FC78924F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19" y="1219200"/>
            <a:ext cx="7971686" cy="44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8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2351-AE84-EF26-E2D0-6B86F08D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EF1824-EA81-4303-96FF-EC7D7727AA70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24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9BE07B5-D555-70D6-52AD-EFD8068E0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Estágios de teste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130D206-B964-204E-4A48-B0FD3E258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Teste de unidade</a:t>
            </a:r>
          </a:p>
          <a:p>
            <a:pPr lvl="1" eaLnBrk="1" hangingPunct="1"/>
            <a:r>
              <a:rPr lang="pt-BR" altLang="pt-BR" dirty="0"/>
              <a:t>Componentes individuais (ex.: métodos, classes) são testados para assegurar que os mesmos operam de forma correta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60A9-3C52-7B46-4FE5-4822B3AE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AC8F57-14AA-4ACD-8477-D2AD0AE0C23A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25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CE21FF6-F95A-4088-D092-CF5C878B8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Estágios de teste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1983D30-622F-1979-2A38-93B5EF7B6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Teste de integração</a:t>
            </a:r>
          </a:p>
          <a:p>
            <a:pPr lvl="1" eaLnBrk="1" hangingPunct="1"/>
            <a:r>
              <a:rPr lang="pt-BR" altLang="pt-BR"/>
              <a:t>A interface entre as unidades integradas é testada</a:t>
            </a:r>
          </a:p>
          <a:p>
            <a:pPr eaLnBrk="1" hangingPunct="1"/>
            <a:r>
              <a:rPr lang="pt-BR" altLang="pt-BR"/>
              <a:t>Teste de sistema</a:t>
            </a:r>
          </a:p>
          <a:p>
            <a:pPr lvl="1" eaLnBrk="1" hangingPunct="1"/>
            <a:r>
              <a:rPr lang="pt-BR" altLang="pt-BR"/>
              <a:t>Os elementos de software integrados com o ambiente operacional (hardware, pessoas, etc.) são testados como um todo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5D38-2C5F-BB76-6698-A820D645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167126A-77A9-49D3-ABE1-D7D409F05160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26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996344D-B3C3-27B4-3583-11301900A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Estágios de teste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260A68C-6EC0-C715-29F4-EABE01668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Testes de aceitação (“caixa preta”) são realizados pelo usuário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Finalidade é demonstrar a conformidade com os requisitos do software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Envolve treinamento, documentação e empacotamento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Podem ser de duas categorias: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Testes </a:t>
            </a:r>
            <a:r>
              <a:rPr lang="pt-BR" altLang="pt-BR" i="1"/>
              <a:t>alfa</a:t>
            </a:r>
            <a:endParaRPr lang="en-US" altLang="pt-BR" i="1"/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Feitos pelo usuário, geralmente nas instalações do desenvolvedor, que observa e registra erros e/ou problemas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10A4F-F9AB-54CE-94B5-EBDBD37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DE7299-F3B2-409C-BD21-727747AC7A95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27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10BD198-7F3E-7FA5-A687-26D9AEB56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algn="ctr" eaLnBrk="1" hangingPunct="1"/>
            <a:r>
              <a:rPr lang="pt-BR" altLang="pt-BR">
                <a:solidFill>
                  <a:srgbClr val="FF0000"/>
                </a:solidFill>
              </a:rPr>
              <a:t>Estágios de teste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AF65D91-5ABD-CA93-A897-48FC617DD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Testes de aceitação (“caixa preta”) são realizados pelo usuário</a:t>
            </a:r>
            <a:endParaRPr lang="pt-BR" altLang="pt-BR"/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Testes </a:t>
            </a:r>
            <a:r>
              <a:rPr lang="pt-BR" altLang="pt-BR" i="1"/>
              <a:t>beta</a:t>
            </a:r>
            <a:endParaRPr lang="en-US" altLang="pt-BR" i="1"/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Feitos pelo usuário, geralmente em suas próprias instalações, sem a supervisão do desenvolvedor. Os problemas detectados são então relatados para o desenvolvedor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F4EF76D3-1CB4-B1C9-0815-BF8CA43AB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14EA389-13AB-6107-FEBA-ABCB0B1ED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82" y="689420"/>
            <a:ext cx="8421357" cy="56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84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DCA4-2BFC-8C2E-3A79-6580CEC8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5E88C4-D63E-4FB7-948C-1197DE6B0EFE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29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45A47F3-A21D-3D81-D62D-F2EC667B4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  <a:endParaRPr lang="en-US" altLang="pt-BR" dirty="0">
              <a:solidFill>
                <a:srgbClr val="FF0000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3D69E7B-862F-E018-84BB-7792DF305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pt-BR" altLang="pt-BR" sz="2800"/>
              <a:t>São definidos em relação aos diversos tipos de requisitos descritos no documento de requisitos</a:t>
            </a:r>
          </a:p>
          <a:p>
            <a:pPr eaLnBrk="1" hangingPunct="1"/>
            <a:r>
              <a:rPr lang="pt-BR" altLang="pt-BR" sz="2800"/>
              <a:t>Alguns exemplos são:</a:t>
            </a:r>
          </a:p>
          <a:p>
            <a:pPr lvl="1" eaLnBrk="1" hangingPunct="1"/>
            <a:r>
              <a:rPr lang="pt-BR" altLang="pt-BR" sz="2400"/>
              <a:t>Teste funcional</a:t>
            </a:r>
          </a:p>
          <a:p>
            <a:pPr lvl="1" eaLnBrk="1" hangingPunct="1"/>
            <a:r>
              <a:rPr lang="pt-BR" altLang="pt-BR" sz="2400"/>
              <a:t>Teste de recuperação de falhas</a:t>
            </a:r>
          </a:p>
          <a:p>
            <a:pPr lvl="1" eaLnBrk="1" hangingPunct="1"/>
            <a:r>
              <a:rPr lang="pt-BR" altLang="pt-BR" sz="2400"/>
              <a:t>Teste de segurança</a:t>
            </a:r>
          </a:p>
          <a:p>
            <a:pPr lvl="1" eaLnBrk="1" hangingPunct="1"/>
            <a:r>
              <a:rPr lang="pt-BR" altLang="pt-BR" sz="2400"/>
              <a:t>Teste de performance</a:t>
            </a:r>
          </a:p>
          <a:p>
            <a:pPr lvl="1" eaLnBrk="1" hangingPunct="1"/>
            <a:r>
              <a:rPr lang="pt-BR" altLang="pt-BR" sz="2400"/>
              <a:t>Teste de carga</a:t>
            </a:r>
          </a:p>
          <a:p>
            <a:pPr lvl="1" eaLnBrk="1" hangingPunct="1"/>
            <a:endParaRPr lang="en-US" altLang="pt-BR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8B321-5D4D-5CB7-B0D4-834A8AE1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F149A9-A435-451F-ABE7-38B34619D2E9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F2EF8BDB-CF0C-3299-1DA9-E00130624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Motivação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BEE3BFAB-9895-E065-EA4D-BF635AC8F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Ocorrência de falhas humanas no processo de desenvolvimento de software é considerável</a:t>
            </a:r>
          </a:p>
          <a:p>
            <a:pPr eaLnBrk="1" hangingPunct="1"/>
            <a:r>
              <a:rPr lang="pt-BR" altLang="pt-BR"/>
              <a:t>Processo de testes é indispensável na garantia de qualidade de software</a:t>
            </a:r>
          </a:p>
          <a:p>
            <a:pPr eaLnBrk="1" hangingPunct="1"/>
            <a:r>
              <a:rPr lang="pt-BR" altLang="pt-BR"/>
              <a:t>Custos associados às falhas de software justificam um processo de testes cuidadoso e bem planejado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1CDB8-0650-3F83-4E36-7EE07C3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DFB5204-98F9-4D9B-9410-1165043F8C48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30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F6E6067-7923-0F74-9145-D6EA0A473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7CE58EE-E665-D85F-B8B0-2E3EA182E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Teste funcional (regras de negócio)</a:t>
            </a:r>
            <a:endParaRPr lang="en-US" altLang="pt-BR" dirty="0"/>
          </a:p>
          <a:p>
            <a:pPr lvl="1" eaLnBrk="1" hangingPunct="1"/>
            <a:r>
              <a:rPr lang="pt-BR" altLang="pt-BR" dirty="0"/>
              <a:t>A funcionalidade geral do sistema em termos de regras de negócio (fluxo de trabalho) é testada</a:t>
            </a:r>
          </a:p>
          <a:p>
            <a:pPr lvl="1" eaLnBrk="1" hangingPunct="1"/>
            <a:r>
              <a:rPr lang="pt-BR" altLang="pt-BR" dirty="0"/>
              <a:t>Condições válidas e inválidas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4AD8-980A-4323-D559-9E3D91C2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4E58CE6-B36E-486B-A2A7-B8D3E3389384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31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DA3A822-752E-082B-E29E-2CBD875CA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B909896-3131-AD09-E2F3-BB67DD230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Teste de recuperação de falhas</a:t>
            </a:r>
            <a:endParaRPr lang="en-US" altLang="pt-BR"/>
          </a:p>
          <a:p>
            <a:pPr lvl="1" eaLnBrk="1" hangingPunct="1"/>
            <a:r>
              <a:rPr lang="pt-BR" altLang="pt-BR"/>
              <a:t>O software é forçado a falhar de diversas maneiras para que seja verificado o seu comportamento</a:t>
            </a:r>
          </a:p>
          <a:p>
            <a:pPr lvl="1" eaLnBrk="1" hangingPunct="1"/>
            <a:r>
              <a:rPr lang="pt-BR" altLang="pt-BR"/>
              <a:t>Bem como a adequação dos procedimentos de recuperação</a:t>
            </a:r>
          </a:p>
          <a:p>
            <a:pPr lvl="2" eaLnBrk="1" hangingPunct="1"/>
            <a:r>
              <a:rPr lang="pt-BR" altLang="pt-BR"/>
              <a:t>A recuperação pode ser automática ou exigir intervenção humana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8A26-7031-B7D5-3882-5305E075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DFB3542-FB0A-4F2B-948B-61DA8EA981A2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32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490F3CB-408C-B37F-A838-3ECBA5F30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0D839ED-79E3-5FE5-98CB-E85B5588B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Teste de segurança e controle de acesso</a:t>
            </a:r>
            <a:endParaRPr lang="en-US" altLang="pt-BR"/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Verifica se todos os mecanismos de proteção de acesso estão funcionando satisfatoriamente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Teste de integridade de dados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Verifica a corretude dos métodos de acesso à base de dados e a garantia das informações armazenadas</a:t>
            </a:r>
          </a:p>
          <a:p>
            <a:pPr eaLnBrk="1" hangingPunct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B763-1558-06C5-8731-92C1D807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4FB339-A2F8-4422-B7D8-800BE17FFAFB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33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45CC117-4C28-EEFC-FFE5-ACD1365DB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76F900E-D932-441C-0A2F-7537FFC11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Teste de performance </a:t>
            </a:r>
          </a:p>
          <a:p>
            <a:pPr lvl="1" eaLnBrk="1" hangingPunct="1"/>
            <a:r>
              <a:rPr lang="pt-BR" altLang="pt-BR" sz="2400"/>
              <a:t>Verifica o tempo de resposta e processamento (para diferentes configurações, número de usuários, tamanho do BD, etc.)</a:t>
            </a:r>
          </a:p>
          <a:p>
            <a:pPr lvl="1" eaLnBrk="1" hangingPunct="1"/>
            <a:r>
              <a:rPr lang="pt-BR" altLang="pt-BR" sz="2400"/>
              <a:t>Exemplo</a:t>
            </a:r>
          </a:p>
          <a:p>
            <a:pPr lvl="2" eaLnBrk="1" hangingPunct="1"/>
            <a:r>
              <a:rPr lang="pt-BR" altLang="pt-BR" sz="2000"/>
              <a:t>Recuperar conta de usuário em x segundos</a:t>
            </a:r>
          </a:p>
          <a:p>
            <a:pPr lvl="1" eaLnBrk="1" hangingPunct="1"/>
            <a:r>
              <a:rPr lang="pt-BR" altLang="pt-BR" sz="2400"/>
              <a:t>São necessários definir</a:t>
            </a:r>
          </a:p>
          <a:p>
            <a:pPr lvl="2" eaLnBrk="1" hangingPunct="1"/>
            <a:r>
              <a:rPr lang="pt-BR" altLang="pt-BR" sz="2000"/>
              <a:t>Servidores e clientes, sistemas operacionais e protocolos utilizados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CB0B-FA1D-E6BE-496F-9256E78A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FC41550-AD7D-4F21-B80B-89DDE5729B38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34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A831C8-7FE6-BB80-FD81-7BB8D2645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CDE0B27-5018-CBD6-8002-1D1DBFA4D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Teste de volume (carga)</a:t>
            </a:r>
          </a:p>
          <a:p>
            <a:pPr lvl="1" eaLnBrk="1" hangingPunct="1"/>
            <a:r>
              <a:rPr lang="pt-BR" altLang="pt-BR"/>
              <a:t>Foca em transações do BD</a:t>
            </a:r>
          </a:p>
          <a:p>
            <a:pPr lvl="1" eaLnBrk="1" hangingPunct="1"/>
            <a:r>
              <a:rPr lang="pt-BR" altLang="pt-BR"/>
              <a:t>Verifica se o sistema suporta altos volumes de dados em uma única transação</a:t>
            </a:r>
          </a:p>
          <a:p>
            <a:pPr lvl="1" eaLnBrk="1" hangingPunct="1"/>
            <a:r>
              <a:rPr lang="pt-BR" altLang="pt-BR"/>
              <a:t>Verifica o número de terminais, modems e bytes de memória que é possível gerenciar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FF52-DEB6-3E57-E765-32A382BE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8EB2C1D-B822-4AB3-BEDE-D775BC7DBB62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35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3B117ED-7D63-7CCA-B14A-64732C49B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259D98D-325E-7D42-6BF7-648EC2E93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Teste de estresse </a:t>
            </a:r>
          </a:p>
          <a:p>
            <a:pPr lvl="1" eaLnBrk="1" hangingPunct="1"/>
            <a:r>
              <a:rPr lang="pt-BR" altLang="pt-BR" sz="2400"/>
              <a:t>Verifica a funcionalidade do sistema em situações limite</a:t>
            </a:r>
          </a:p>
          <a:p>
            <a:pPr lvl="2" eaLnBrk="1" hangingPunct="1"/>
            <a:r>
              <a:rPr lang="pt-BR" altLang="pt-BR" sz="2000"/>
              <a:t>Pouca memória ou área em disco, alta competição por recursos compartilhados (ex: vários acessos/transações no BD ou rede)</a:t>
            </a:r>
          </a:p>
          <a:p>
            <a:pPr lvl="2" eaLnBrk="1" hangingPunct="1"/>
            <a:r>
              <a:rPr lang="pt-BR" altLang="pt-BR" sz="2000"/>
              <a:t>Exemplo:</a:t>
            </a:r>
            <a:r>
              <a:rPr lang="pt-BR" altLang="pt-BR" sz="2000" i="1"/>
              <a:t> pode-se desejar saber se um sistema de transações bancárias suporta uma carga de mais de 100 transações por segundo ou se um sistema operacional pode manipular mais de 200 terminais remotos</a:t>
            </a:r>
          </a:p>
          <a:p>
            <a:pPr eaLnBrk="1" hangingPunct="1"/>
            <a:endParaRPr lang="pt-BR" altLang="pt-BR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6747-CD1C-DA0C-522D-32422F1C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58D1EC-A7DF-4334-A97B-8CE2372FA576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36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6F3D543-C53B-E87C-AF39-5B085506F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5714982-7F9F-1016-BBA7-B4810EA94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 altLang="pt-BR" sz="2800"/>
              <a:t>Teste de configuração ou portabilidade</a:t>
            </a:r>
          </a:p>
          <a:p>
            <a:pPr lvl="1" eaLnBrk="1" hangingPunct="1"/>
            <a:r>
              <a:rPr lang="pt-BR" altLang="pt-BR" sz="2400"/>
              <a:t>Verifica o funcionamento adequado do sistema em diferentes configurações de hardware/software</a:t>
            </a:r>
          </a:p>
          <a:p>
            <a:pPr lvl="1" eaLnBrk="1" hangingPunct="1"/>
            <a:r>
              <a:rPr lang="pt-BR" altLang="pt-BR" sz="2400"/>
              <a:t>O que testar</a:t>
            </a:r>
          </a:p>
          <a:p>
            <a:pPr lvl="2" eaLnBrk="1" hangingPunct="1"/>
            <a:r>
              <a:rPr lang="pt-BR" altLang="pt-BR" sz="2000"/>
              <a:t>Compatibilidade do software/hardware</a:t>
            </a:r>
          </a:p>
          <a:p>
            <a:pPr lvl="2" eaLnBrk="1" hangingPunct="1"/>
            <a:r>
              <a:rPr lang="pt-BR" altLang="pt-BR" sz="2000"/>
              <a:t>Configuração do servidor</a:t>
            </a:r>
          </a:p>
          <a:p>
            <a:pPr lvl="2" eaLnBrk="1" hangingPunct="1"/>
            <a:r>
              <a:rPr lang="pt-BR" altLang="pt-BR" sz="2000"/>
              <a:t>Tipos de conexões com a Internet</a:t>
            </a:r>
          </a:p>
          <a:p>
            <a:pPr lvl="2" eaLnBrk="1" hangingPunct="1"/>
            <a:r>
              <a:rPr lang="pt-BR" altLang="pt-BR" sz="2000"/>
              <a:t>Compatibilidade com o browser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D9AA-216A-C3B8-D98E-A6CF615D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76F5E7-1508-4945-8019-42C23F4E31D1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37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587A6D1-0D2F-7A91-030C-E71401C07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760F09F-7A8C-1A9D-D681-861A162B8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 altLang="pt-BR" sz="2800"/>
              <a:t>Teste de instalação e desinstalação</a:t>
            </a:r>
          </a:p>
          <a:p>
            <a:pPr lvl="1" eaLnBrk="1" hangingPunct="1"/>
            <a:r>
              <a:rPr lang="pt-BR" altLang="pt-BR" sz="2400"/>
              <a:t>Verifica a correta instalação e desinstalação do sistema para diferentes plataformas de hardware/software e opções de instalação</a:t>
            </a:r>
          </a:p>
          <a:p>
            <a:pPr lvl="1" eaLnBrk="1" hangingPunct="1"/>
            <a:r>
              <a:rPr lang="pt-BR" altLang="pt-BR" sz="2400"/>
              <a:t>O que testar</a:t>
            </a:r>
          </a:p>
          <a:p>
            <a:pPr lvl="2" eaLnBrk="1" hangingPunct="1"/>
            <a:r>
              <a:rPr lang="pt-BR" altLang="pt-BR" sz="2000"/>
              <a:t>Compatibilidade do hardware e software</a:t>
            </a:r>
          </a:p>
          <a:p>
            <a:pPr lvl="2" eaLnBrk="1" hangingPunct="1"/>
            <a:r>
              <a:rPr lang="pt-BR" altLang="pt-BR" sz="2000"/>
              <a:t>Funcionalidade do instalador/desinstalador sob múltiplas opções/condições de instalação</a:t>
            </a:r>
          </a:p>
          <a:p>
            <a:pPr lvl="2" eaLnBrk="1" hangingPunct="1"/>
            <a:r>
              <a:rPr lang="pt-BR" altLang="pt-BR" sz="2000"/>
              <a:t>GUI do programa instalador/desinstalador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281A-7301-B74D-4342-346DD599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48AFDA-EBC6-40F8-B8F4-80C29DDDD76A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38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6019125-608E-5736-C93B-DBDBBD410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9DBB505-317B-A193-4D13-A8D7AB70C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Teste da GUI (usuário)</a:t>
            </a:r>
          </a:p>
          <a:p>
            <a:pPr lvl="1" eaLnBrk="1" hangingPunct="1"/>
            <a:r>
              <a:rPr lang="pt-BR" altLang="pt-BR"/>
              <a:t>Aparência e comportamento da GUI</a:t>
            </a:r>
          </a:p>
          <a:p>
            <a:pPr lvl="1" eaLnBrk="1" hangingPunct="1"/>
            <a:r>
              <a:rPr lang="pt-BR" altLang="pt-BR"/>
              <a:t>Navegação</a:t>
            </a:r>
          </a:p>
          <a:p>
            <a:pPr lvl="1" eaLnBrk="1" hangingPunct="1"/>
            <a:r>
              <a:rPr lang="pt-BR" altLang="pt-BR"/>
              <a:t>Consistência</a:t>
            </a:r>
          </a:p>
          <a:p>
            <a:pPr lvl="1" eaLnBrk="1" hangingPunct="1"/>
            <a:r>
              <a:rPr lang="pt-BR" altLang="pt-BR"/>
              <a:t>Aderência a padrões</a:t>
            </a:r>
          </a:p>
          <a:p>
            <a:pPr lvl="1" eaLnBrk="1" hangingPunct="1"/>
            <a:r>
              <a:rPr lang="pt-BR" altLang="pt-BR"/>
              <a:t>Tempo de aprendizagem</a:t>
            </a:r>
          </a:p>
          <a:p>
            <a:pPr lvl="1" eaLnBrk="1" hangingPunct="1"/>
            <a:r>
              <a:rPr lang="pt-BR" altLang="pt-BR"/>
              <a:t>Funcionalidade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DA4B-6950-F91E-3850-AC94DA6C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BB0DB89-FB24-4D4E-9255-5DAF1B972A5D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39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91DB714-D2AB-FA86-4D01-3ABF1AE25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altLang="pt-BR" dirty="0">
                <a:solidFill>
                  <a:srgbClr val="FF0000"/>
                </a:solidFill>
              </a:rPr>
              <a:t>Tipos de teste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5A6BCBA-2B5A-B59D-F731-4EFDA5967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pt-BR" altLang="pt-BR" sz="2800" dirty="0"/>
              <a:t>Teste de documentação</a:t>
            </a:r>
          </a:p>
          <a:p>
            <a:pPr lvl="1" eaLnBrk="1" hangingPunct="1"/>
            <a:r>
              <a:rPr lang="pt-BR" altLang="pt-BR" sz="2400" dirty="0"/>
              <a:t>Verifica se a documentação corresponde à informação correta e apropriada:</a:t>
            </a:r>
          </a:p>
          <a:p>
            <a:pPr lvl="2" eaLnBrk="1" hangingPunct="1"/>
            <a:r>
              <a:rPr lang="pt-BR" altLang="pt-BR" sz="2000" dirty="0"/>
              <a:t>online</a:t>
            </a:r>
          </a:p>
          <a:p>
            <a:pPr lvl="2" eaLnBrk="1" hangingPunct="1"/>
            <a:r>
              <a:rPr lang="pt-BR" altLang="pt-BR" sz="2000" dirty="0"/>
              <a:t>escrita</a:t>
            </a:r>
          </a:p>
          <a:p>
            <a:pPr lvl="2" eaLnBrk="1" hangingPunct="1"/>
            <a:r>
              <a:rPr lang="pt-BR" altLang="pt-BR" sz="2000" dirty="0"/>
              <a:t>help sensível ao contexto</a:t>
            </a:r>
          </a:p>
          <a:p>
            <a:pPr eaLnBrk="1" hangingPunct="1"/>
            <a:r>
              <a:rPr lang="pt-BR" altLang="pt-BR" sz="2800" dirty="0"/>
              <a:t>Teste de ciclo de negócios</a:t>
            </a:r>
          </a:p>
          <a:p>
            <a:pPr lvl="1" eaLnBrk="1" hangingPunct="1"/>
            <a:r>
              <a:rPr lang="pt-BR" altLang="pt-BR" sz="2400" dirty="0"/>
              <a:t>Garante que o sistema funciona adequadamente durante um ciclo de atividades relativas ao negócio</a:t>
            </a:r>
          </a:p>
          <a:p>
            <a:pPr eaLnBrk="1" hangingPunct="1"/>
            <a:r>
              <a:rPr lang="pt-BR" altLang="pt-BR" sz="2800" dirty="0"/>
              <a:t>Teste de Regressão</a:t>
            </a:r>
          </a:p>
          <a:p>
            <a:pPr lvl="1"/>
            <a:r>
              <a:rPr lang="pt-BR" altLang="pt-BR" sz="2400" dirty="0"/>
              <a:t>Reexecução de testes feitos após uma manutenção corretiva ou evolutiva</a:t>
            </a:r>
          </a:p>
          <a:p>
            <a:pPr lvl="1"/>
            <a:r>
              <a:rPr lang="pt-BR" altLang="pt-BR" sz="2400" dirty="0"/>
              <a:t>Em processos de desenvolvimento iterativos, muitos dos artefatos produzidos nas primeiras iterações são usados em iterações posteriores</a:t>
            </a:r>
          </a:p>
          <a:p>
            <a:pPr lvl="1" eaLnBrk="1" hangingPunct="1"/>
            <a:endParaRPr lang="pt-BR" altLang="pt-BR" sz="2400" dirty="0"/>
          </a:p>
          <a:p>
            <a:pPr eaLnBrk="1" hangingPunct="1"/>
            <a:endParaRPr lang="pt-BR" altLang="pt-B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>
            <a:extLst>
              <a:ext uri="{FF2B5EF4-FFF2-40B4-BE49-F238E27FC236}">
                <a16:creationId xmlns:a16="http://schemas.microsoft.com/office/drawing/2014/main" id="{C93FE7BA-E483-CB0F-75E8-813449C139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30B4FA2-71BA-42C0-8CDB-5C3655BD7A7B}" type="slidenum">
              <a:rPr lang="pt-BR" altLang="pt-BR" sz="1400">
                <a:solidFill>
                  <a:schemeClr val="bg2"/>
                </a:solidFill>
                <a:latin typeface="Comic Sans MS" panose="030F0702030302020204" pitchFamily="66" charset="0"/>
              </a:rPr>
              <a:pPr eaLnBrk="1" hangingPunct="1"/>
              <a:t>4</a:t>
            </a:fld>
            <a:endParaRPr lang="pt-BR" altLang="pt-BR" sz="1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215CFC3E-6959-ACD2-E338-5CF4148B39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pt-BR" dirty="0" err="1">
                <a:solidFill>
                  <a:srgbClr val="FF0000"/>
                </a:solidFill>
              </a:rPr>
              <a:t>Conceitos</a:t>
            </a:r>
            <a:r>
              <a:rPr lang="en-US" altLang="pt-BR" dirty="0">
                <a:solidFill>
                  <a:srgbClr val="FF0000"/>
                </a:solidFill>
              </a:rPr>
              <a:t> </a:t>
            </a:r>
            <a:r>
              <a:rPr lang="en-US" altLang="pt-BR" dirty="0" err="1">
                <a:solidFill>
                  <a:srgbClr val="FF0000"/>
                </a:solidFill>
              </a:rPr>
              <a:t>Básicos</a:t>
            </a:r>
            <a:endParaRPr lang="pt-BR" alt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5604-FB9B-AD06-8508-9FF71523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E192AA8-7F5E-4785-98D0-B5E473102C32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5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BC494CEA-A72F-8FA2-6C9C-08284A2A1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pt-BR" dirty="0" err="1"/>
              <a:t>Falha</a:t>
            </a:r>
            <a:endParaRPr lang="en-US" altLang="pt-BR" dirty="0"/>
          </a:p>
          <a:p>
            <a:pPr lvl="1" eaLnBrk="1" hangingPunct="1"/>
            <a:r>
              <a:rPr lang="en-US" altLang="pt-BR" dirty="0" err="1"/>
              <a:t>Incapacidade</a:t>
            </a:r>
            <a:r>
              <a:rPr lang="en-US" altLang="pt-BR" dirty="0"/>
              <a:t> do software de </a:t>
            </a:r>
            <a:r>
              <a:rPr lang="en-US" altLang="pt-BR" dirty="0" err="1"/>
              <a:t>realizar</a:t>
            </a:r>
            <a:r>
              <a:rPr lang="en-US" altLang="pt-BR" dirty="0"/>
              <a:t> a </a:t>
            </a:r>
            <a:r>
              <a:rPr lang="en-US" altLang="pt-BR" dirty="0" err="1"/>
              <a:t>função</a:t>
            </a:r>
            <a:r>
              <a:rPr lang="en-US" altLang="pt-BR" dirty="0"/>
              <a:t> </a:t>
            </a:r>
            <a:r>
              <a:rPr lang="en-US" altLang="pt-BR" dirty="0" err="1"/>
              <a:t>requisitada</a:t>
            </a:r>
            <a:r>
              <a:rPr lang="en-US" altLang="pt-BR" dirty="0"/>
              <a:t> (</a:t>
            </a:r>
            <a:r>
              <a:rPr lang="en-US" altLang="pt-BR" dirty="0" err="1"/>
              <a:t>aspecto</a:t>
            </a:r>
            <a:r>
              <a:rPr lang="en-US" altLang="pt-BR" dirty="0"/>
              <a:t> </a:t>
            </a:r>
            <a:r>
              <a:rPr lang="en-US" altLang="pt-BR" dirty="0" err="1"/>
              <a:t>externo</a:t>
            </a:r>
            <a:r>
              <a:rPr lang="en-US" altLang="pt-BR" dirty="0"/>
              <a:t>)</a:t>
            </a:r>
          </a:p>
          <a:p>
            <a:pPr lvl="1" eaLnBrk="1" hangingPunct="1"/>
            <a:r>
              <a:rPr lang="en-US" altLang="pt-BR" dirty="0" err="1"/>
              <a:t>Exemplo</a:t>
            </a:r>
            <a:endParaRPr lang="en-US" altLang="pt-BR" dirty="0"/>
          </a:p>
          <a:p>
            <a:pPr lvl="2" eaLnBrk="1" hangingPunct="1"/>
            <a:r>
              <a:rPr lang="en-US" altLang="pt-BR" dirty="0" err="1"/>
              <a:t>Terminação</a:t>
            </a:r>
            <a:r>
              <a:rPr lang="en-US" altLang="pt-BR" dirty="0"/>
              <a:t> anormal, </a:t>
            </a:r>
            <a:r>
              <a:rPr lang="en-US" altLang="pt-BR" dirty="0" err="1"/>
              <a:t>restrição</a:t>
            </a:r>
            <a:r>
              <a:rPr lang="en-US" altLang="pt-BR" dirty="0"/>
              <a:t> temporal </a:t>
            </a:r>
            <a:r>
              <a:rPr lang="en-US" altLang="pt-BR" dirty="0" err="1"/>
              <a:t>violada</a:t>
            </a:r>
            <a:endParaRPr lang="en-US" altLang="pt-BR" dirty="0"/>
          </a:p>
          <a:p>
            <a:pPr eaLnBrk="1" hangingPunct="1"/>
            <a:r>
              <a:rPr lang="en-US" altLang="pt-BR" dirty="0"/>
              <a:t>Falta</a:t>
            </a:r>
          </a:p>
          <a:p>
            <a:pPr lvl="1" eaLnBrk="1" hangingPunct="1"/>
            <a:r>
              <a:rPr lang="en-US" altLang="pt-BR" dirty="0"/>
              <a:t>Causa de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falha</a:t>
            </a:r>
            <a:endParaRPr lang="en-US" altLang="pt-BR" dirty="0"/>
          </a:p>
          <a:p>
            <a:pPr lvl="1" eaLnBrk="1" hangingPunct="1"/>
            <a:r>
              <a:rPr lang="en-US" altLang="pt-BR" dirty="0" err="1"/>
              <a:t>Exemplo</a:t>
            </a:r>
            <a:endParaRPr lang="en-US" altLang="pt-BR" dirty="0"/>
          </a:p>
          <a:p>
            <a:pPr lvl="2" eaLnBrk="1" hangingPunct="1"/>
            <a:r>
              <a:rPr lang="en-US" altLang="pt-BR" dirty="0"/>
              <a:t>Código </a:t>
            </a:r>
            <a:r>
              <a:rPr lang="en-US" altLang="pt-BR" dirty="0" err="1"/>
              <a:t>incorreto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faltando</a:t>
            </a:r>
            <a:endParaRPr lang="en-US" altLang="pt-BR" dirty="0"/>
          </a:p>
          <a:p>
            <a:pPr lvl="2" eaLnBrk="1" hangingPunct="1"/>
            <a:endParaRPr lang="en-US" altLang="pt-B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B7374C-A53D-9410-8351-CB0C8185A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altLang="pt-BR" b="1">
                <a:solidFill>
                  <a:srgbClr val="FF0000"/>
                </a:solidFill>
              </a:rPr>
              <a:t>Falta, erro e falha</a:t>
            </a:r>
            <a:endParaRPr lang="pt-BR" altLang="pt-BR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B911-F506-9C54-34EC-1ECAC43C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A7D6ED-414F-492C-9B1C-0396089BE9FB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6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5E0C78D-F2B0-C2CF-6B27-EB8434685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Erro</a:t>
            </a:r>
          </a:p>
          <a:p>
            <a:pPr lvl="1" eaLnBrk="1" hangingPunct="1"/>
            <a:r>
              <a:rPr lang="en-US" altLang="pt-BR"/>
              <a:t>Estado intermediário (instabilidade)</a:t>
            </a:r>
          </a:p>
          <a:p>
            <a:pPr lvl="1" eaLnBrk="1" hangingPunct="1"/>
            <a:r>
              <a:rPr lang="en-US" altLang="pt-BR"/>
              <a:t>Provém de uma falta</a:t>
            </a:r>
          </a:p>
          <a:p>
            <a:pPr lvl="1" eaLnBrk="1" hangingPunct="1"/>
            <a:r>
              <a:rPr lang="en-US" altLang="pt-BR"/>
              <a:t>Pode resultar em falha, se propagado até a saída</a:t>
            </a:r>
            <a:endParaRPr lang="pt-BR" alt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69554E-8049-3081-9239-F6B23A40AF9D}"/>
              </a:ext>
            </a:extLst>
          </p:cNvPr>
          <p:cNvSpPr txBox="1">
            <a:spLocks noChangeArrowheads="1"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pt-BR" b="1">
                <a:solidFill>
                  <a:srgbClr val="FF0000"/>
                </a:solidFill>
              </a:rPr>
              <a:t>Falta, erro e falha</a:t>
            </a:r>
            <a:endParaRPr lang="pt-BR" altLang="pt-BR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C5C1411-ECAE-2DBA-C911-140A5916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20A7930-0F77-42EB-8B4A-CAAE4413D99A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7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B2C2ED8-305E-2111-5633-2BAD3C28A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pt-BR" b="1">
                <a:solidFill>
                  <a:srgbClr val="FF0000"/>
                </a:solidFill>
              </a:rPr>
              <a:t>Falta, erro e falha</a:t>
            </a:r>
            <a:endParaRPr lang="pt-BR" altLang="pt-BR" b="1">
              <a:solidFill>
                <a:srgbClr val="FF0000"/>
              </a:solidFill>
            </a:endParaRP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881B0D85-3DFD-5E23-B681-87B5B01A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3141663"/>
            <a:ext cx="136366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pt-BR" sz="4100">
                <a:latin typeface="Trebuchet MS" panose="020B0603020202020204" pitchFamily="34" charset="0"/>
              </a:rPr>
              <a:t>Falta</a:t>
            </a:r>
            <a:endParaRPr lang="pt-BR" altLang="pt-BR" sz="4100">
              <a:latin typeface="Trebuchet MS" panose="020B0603020202020204" pitchFamily="34" charset="0"/>
            </a:endParaRPr>
          </a:p>
        </p:txBody>
      </p:sp>
      <p:grpSp>
        <p:nvGrpSpPr>
          <p:cNvPr id="9221" name="Group 13">
            <a:extLst>
              <a:ext uri="{FF2B5EF4-FFF2-40B4-BE49-F238E27FC236}">
                <a16:creationId xmlns:a16="http://schemas.microsoft.com/office/drawing/2014/main" id="{EE6ADD93-6E4D-9D31-72B8-E2B080E1EB61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3141663"/>
            <a:ext cx="2592388" cy="717550"/>
            <a:chOff x="1610" y="1979"/>
            <a:chExt cx="1633" cy="452"/>
          </a:xfrm>
        </p:grpSpPr>
        <p:sp>
          <p:nvSpPr>
            <p:cNvPr id="9225" name="Text Box 5">
              <a:extLst>
                <a:ext uri="{FF2B5EF4-FFF2-40B4-BE49-F238E27FC236}">
                  <a16:creationId xmlns:a16="http://schemas.microsoft.com/office/drawing/2014/main" id="{96EA57FA-B8A8-DBD8-3F76-C336D8BC8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1" y="1979"/>
              <a:ext cx="722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pt-BR" sz="4100">
                  <a:latin typeface="Trebuchet MS" panose="020B0603020202020204" pitchFamily="34" charset="0"/>
                </a:rPr>
                <a:t>Erro</a:t>
              </a:r>
              <a:endParaRPr lang="pt-BR" altLang="pt-BR" sz="4100">
                <a:latin typeface="Trebuchet MS" panose="020B0603020202020204" pitchFamily="34" charset="0"/>
              </a:endParaRPr>
            </a:p>
          </p:txBody>
        </p:sp>
        <p:sp>
          <p:nvSpPr>
            <p:cNvPr id="9226" name="AutoShape 6">
              <a:extLst>
                <a:ext uri="{FF2B5EF4-FFF2-40B4-BE49-F238E27FC236}">
                  <a16:creationId xmlns:a16="http://schemas.microsoft.com/office/drawing/2014/main" id="{0B6A6619-FC18-8947-9515-DC1D7C5A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081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grpSp>
        <p:nvGrpSpPr>
          <p:cNvPr id="9222" name="Group 14">
            <a:extLst>
              <a:ext uri="{FF2B5EF4-FFF2-40B4-BE49-F238E27FC236}">
                <a16:creationId xmlns:a16="http://schemas.microsoft.com/office/drawing/2014/main" id="{11D4F2A7-0D71-D42E-3004-5F1A3C4AE841}"/>
              </a:ext>
            </a:extLst>
          </p:cNvPr>
          <p:cNvGrpSpPr>
            <a:grpSpLocks/>
          </p:cNvGrpSpPr>
          <p:nvPr/>
        </p:nvGrpSpPr>
        <p:grpSpPr bwMode="auto">
          <a:xfrm>
            <a:off x="7207250" y="3141663"/>
            <a:ext cx="2776538" cy="717550"/>
            <a:chOff x="3580" y="1979"/>
            <a:chExt cx="1749" cy="452"/>
          </a:xfrm>
        </p:grpSpPr>
        <p:sp>
          <p:nvSpPr>
            <p:cNvPr id="9223" name="Text Box 8">
              <a:extLst>
                <a:ext uri="{FF2B5EF4-FFF2-40B4-BE49-F238E27FC236}">
                  <a16:creationId xmlns:a16="http://schemas.microsoft.com/office/drawing/2014/main" id="{61D2AC24-5F83-9150-9727-D7EA3AFBA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1" y="1979"/>
              <a:ext cx="908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pt-BR" sz="4100">
                  <a:latin typeface="Trebuchet MS" panose="020B0603020202020204" pitchFamily="34" charset="0"/>
                </a:rPr>
                <a:t>Falha</a:t>
              </a:r>
              <a:endParaRPr lang="pt-BR" altLang="pt-BR" sz="4100">
                <a:latin typeface="Trebuchet MS" panose="020B0603020202020204" pitchFamily="34" charset="0"/>
              </a:endParaRPr>
            </a:p>
          </p:txBody>
        </p:sp>
        <p:sp>
          <p:nvSpPr>
            <p:cNvPr id="9224" name="AutoShape 9">
              <a:extLst>
                <a:ext uri="{FF2B5EF4-FFF2-40B4-BE49-F238E27FC236}">
                  <a16:creationId xmlns:a16="http://schemas.microsoft.com/office/drawing/2014/main" id="{3983D9B6-D21C-6DB9-7E88-C67048433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081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E122-B644-AEC8-65AE-F51B4764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4F7C0EF-F853-445A-9168-98EE2AAFEA7B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8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0A85F47C-70BB-1FED-00A4-CAD010E59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pt-BR" dirty="0" err="1">
                <a:solidFill>
                  <a:srgbClr val="FF0000"/>
                </a:solidFill>
              </a:rPr>
              <a:t>Noção</a:t>
            </a:r>
            <a:r>
              <a:rPr lang="en-US" altLang="pt-BR" dirty="0">
                <a:solidFill>
                  <a:srgbClr val="FF0000"/>
                </a:solidFill>
              </a:rPr>
              <a:t> de </a:t>
            </a:r>
            <a:r>
              <a:rPr lang="en-US" altLang="pt-BR" dirty="0" err="1">
                <a:solidFill>
                  <a:srgbClr val="FF0000"/>
                </a:solidFill>
              </a:rPr>
              <a:t>confiabilidade</a:t>
            </a:r>
            <a:endParaRPr lang="pt-BR" altLang="pt-BR" dirty="0">
              <a:solidFill>
                <a:srgbClr val="FF0000"/>
              </a:solidFill>
            </a:endParaRP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F79842A7-45A9-A652-8AA1-F03BF72CF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Algumas faltas escaparão inevitavelmente</a:t>
            </a:r>
          </a:p>
          <a:p>
            <a:pPr lvl="1" eaLnBrk="1" hangingPunct="1"/>
            <a:r>
              <a:rPr lang="en-US" altLang="pt-BR"/>
              <a:t>Tanto dos testes</a:t>
            </a:r>
          </a:p>
          <a:p>
            <a:pPr lvl="1" eaLnBrk="1" hangingPunct="1"/>
            <a:r>
              <a:rPr lang="en-US" altLang="pt-BR"/>
              <a:t>Quanto da depuração</a:t>
            </a:r>
          </a:p>
          <a:p>
            <a:pPr eaLnBrk="1" hangingPunct="1"/>
            <a:r>
              <a:rPr lang="en-US" altLang="pt-BR"/>
              <a:t>Falta pode ser mais ou menos perturbadora</a:t>
            </a:r>
          </a:p>
          <a:p>
            <a:pPr lvl="1" eaLnBrk="1" hangingPunct="1"/>
            <a:r>
              <a:rPr lang="en-US" altLang="pt-BR"/>
              <a:t>Dependendo do que se trate e em qual freqüência irá surgir para o usuário final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5A90-22AB-2ADE-8101-E75C469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AA20AF-4309-4F00-BBB4-A75637494C19}" type="slidenum">
              <a:rPr lang="pt-BR" altLang="pt-BR" sz="1400">
                <a:latin typeface="Comic Sans MS" panose="030F0702030302020204" pitchFamily="66" charset="0"/>
              </a:rPr>
              <a:pPr eaLnBrk="1" hangingPunct="1"/>
              <a:t>9</a:t>
            </a:fld>
            <a:endParaRPr lang="pt-BR" altLang="pt-BR" sz="1400">
              <a:latin typeface="Comic Sans MS" panose="030F0702030302020204" pitchFamily="66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7CA5220-AAD5-F04B-8B51-728F2A264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pt-BR" dirty="0" err="1">
                <a:solidFill>
                  <a:srgbClr val="FF0000"/>
                </a:solidFill>
              </a:rPr>
              <a:t>Noção</a:t>
            </a:r>
            <a:r>
              <a:rPr lang="en-US" altLang="pt-BR" dirty="0">
                <a:solidFill>
                  <a:srgbClr val="FF0000"/>
                </a:solidFill>
              </a:rPr>
              <a:t> de </a:t>
            </a:r>
            <a:r>
              <a:rPr lang="en-US" altLang="pt-BR" dirty="0" err="1">
                <a:solidFill>
                  <a:srgbClr val="FF0000"/>
                </a:solidFill>
              </a:rPr>
              <a:t>confiabilidade</a:t>
            </a:r>
            <a:endParaRPr lang="pt-BR" altLang="pt-BR" dirty="0">
              <a:solidFill>
                <a:srgbClr val="FF0000"/>
              </a:solidFill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616B940-697A-2E65-AD34-22D06D9C0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pt-BR" dirty="0" err="1"/>
              <a:t>Assim</a:t>
            </a:r>
            <a:r>
              <a:rPr lang="en-US" altLang="pt-BR" dirty="0"/>
              <a:t>, </a:t>
            </a:r>
            <a:r>
              <a:rPr lang="en-US" altLang="pt-BR" dirty="0" err="1"/>
              <a:t>precisamos</a:t>
            </a:r>
            <a:r>
              <a:rPr lang="en-US" altLang="pt-BR" dirty="0"/>
              <a:t> de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referência</a:t>
            </a:r>
            <a:r>
              <a:rPr lang="en-US" altLang="pt-BR" dirty="0"/>
              <a:t> para </a:t>
            </a:r>
            <a:r>
              <a:rPr lang="en-US" altLang="pt-BR" dirty="0" err="1"/>
              <a:t>decidir</a:t>
            </a:r>
            <a:endParaRPr lang="en-US" altLang="pt-BR" dirty="0"/>
          </a:p>
          <a:p>
            <a:pPr lvl="1" eaLnBrk="1" hangingPunct="1"/>
            <a:r>
              <a:rPr lang="en-US" altLang="pt-BR" dirty="0" err="1"/>
              <a:t>Quando</a:t>
            </a:r>
            <a:r>
              <a:rPr lang="en-US" altLang="pt-BR" dirty="0"/>
              <a:t> </a:t>
            </a:r>
            <a:r>
              <a:rPr lang="en-US" altLang="pt-BR" dirty="0" err="1"/>
              <a:t>liberar</a:t>
            </a:r>
            <a:r>
              <a:rPr lang="en-US" altLang="pt-BR" dirty="0"/>
              <a:t> </a:t>
            </a:r>
            <a:r>
              <a:rPr lang="en-US" altLang="pt-BR" dirty="0" err="1"/>
              <a:t>ou</a:t>
            </a:r>
            <a:r>
              <a:rPr lang="en-US" altLang="pt-BR" dirty="0"/>
              <a:t> </a:t>
            </a:r>
            <a:r>
              <a:rPr lang="en-US" altLang="pt-BR" dirty="0" err="1"/>
              <a:t>não</a:t>
            </a:r>
            <a:r>
              <a:rPr lang="en-US" altLang="pt-BR" dirty="0"/>
              <a:t> </a:t>
            </a:r>
            <a:r>
              <a:rPr lang="en-US" altLang="pt-BR" dirty="0" err="1"/>
              <a:t>sistema</a:t>
            </a:r>
            <a:r>
              <a:rPr lang="en-US" altLang="pt-BR" dirty="0"/>
              <a:t> para </a:t>
            </a:r>
            <a:r>
              <a:rPr lang="en-US" altLang="pt-BR" dirty="0" err="1"/>
              <a:t>uso</a:t>
            </a:r>
            <a:endParaRPr lang="en-US" altLang="pt-BR" dirty="0"/>
          </a:p>
          <a:p>
            <a:pPr eaLnBrk="1" hangingPunct="1"/>
            <a:r>
              <a:rPr lang="en-US" altLang="pt-BR" dirty="0" err="1"/>
              <a:t>Confiabilidade</a:t>
            </a:r>
            <a:r>
              <a:rPr lang="en-US" altLang="pt-BR" dirty="0"/>
              <a:t> de software</a:t>
            </a:r>
          </a:p>
          <a:p>
            <a:pPr lvl="1" eaLnBrk="1" hangingPunct="1"/>
            <a:r>
              <a:rPr lang="en-US" altLang="pt-BR" dirty="0"/>
              <a:t>É </a:t>
            </a:r>
            <a:r>
              <a:rPr lang="en-US" altLang="pt-BR" dirty="0" err="1"/>
              <a:t>uma</a:t>
            </a:r>
            <a:r>
              <a:rPr lang="en-US" altLang="pt-BR" dirty="0"/>
              <a:t> </a:t>
            </a:r>
            <a:r>
              <a:rPr lang="en-US" altLang="pt-BR" dirty="0" err="1"/>
              <a:t>estimativa</a:t>
            </a:r>
            <a:r>
              <a:rPr lang="en-US" altLang="pt-BR" dirty="0"/>
              <a:t> </a:t>
            </a:r>
            <a:r>
              <a:rPr lang="en-US" altLang="pt-BR" dirty="0" err="1"/>
              <a:t>probabilística</a:t>
            </a:r>
            <a:endParaRPr lang="en-US" altLang="pt-BR" dirty="0"/>
          </a:p>
          <a:p>
            <a:pPr lvl="1" eaLnBrk="1" hangingPunct="1"/>
            <a:r>
              <a:rPr lang="en-US" altLang="pt-BR" dirty="0"/>
              <a:t>Mede a </a:t>
            </a:r>
            <a:r>
              <a:rPr lang="en-US" altLang="pt-BR" dirty="0" err="1"/>
              <a:t>frequência</a:t>
            </a:r>
            <a:r>
              <a:rPr lang="en-US" altLang="pt-BR" dirty="0"/>
              <a:t> com que um software </a:t>
            </a:r>
            <a:r>
              <a:rPr lang="en-US" altLang="pt-BR" dirty="0" err="1"/>
              <a:t>irá</a:t>
            </a:r>
            <a:r>
              <a:rPr lang="en-US" altLang="pt-BR" dirty="0"/>
              <a:t> </a:t>
            </a:r>
            <a:r>
              <a:rPr lang="en-US" altLang="pt-BR" dirty="0" err="1"/>
              <a:t>executar</a:t>
            </a:r>
            <a:r>
              <a:rPr lang="en-US" altLang="pt-BR" dirty="0"/>
              <a:t> </a:t>
            </a:r>
            <a:r>
              <a:rPr lang="en-US" altLang="pt-BR" dirty="0" err="1"/>
              <a:t>sem</a:t>
            </a:r>
            <a:r>
              <a:rPr lang="en-US" altLang="pt-BR" dirty="0"/>
              <a:t> </a:t>
            </a:r>
            <a:r>
              <a:rPr lang="en-US" altLang="pt-BR" dirty="0" err="1"/>
              <a:t>falha</a:t>
            </a:r>
            <a:endParaRPr lang="en-US" altLang="pt-BR" dirty="0"/>
          </a:p>
          <a:p>
            <a:pPr lvl="2" eaLnBrk="1" hangingPunct="1"/>
            <a:r>
              <a:rPr lang="en-US" altLang="pt-BR" dirty="0"/>
              <a:t>Em dado </a:t>
            </a:r>
            <a:r>
              <a:rPr lang="en-US" altLang="pt-BR" dirty="0" err="1">
                <a:solidFill>
                  <a:schemeClr val="accent5"/>
                </a:solidFill>
              </a:rPr>
              <a:t>ambiente</a:t>
            </a:r>
            <a:endParaRPr lang="en-US" altLang="pt-BR" dirty="0">
              <a:solidFill>
                <a:schemeClr val="accent5"/>
              </a:solidFill>
            </a:endParaRPr>
          </a:p>
          <a:p>
            <a:pPr lvl="2" eaLnBrk="1" hangingPunct="1"/>
            <a:r>
              <a:rPr lang="en-US" altLang="pt-BR" dirty="0"/>
              <a:t>E </a:t>
            </a:r>
            <a:r>
              <a:rPr lang="en-US" altLang="pt-BR" dirty="0" err="1"/>
              <a:t>por</a:t>
            </a:r>
            <a:r>
              <a:rPr lang="en-US" altLang="pt-BR" dirty="0"/>
              <a:t> </a:t>
            </a:r>
            <a:r>
              <a:rPr lang="en-US" altLang="pt-BR" dirty="0" err="1">
                <a:solidFill>
                  <a:schemeClr val="accent5"/>
                </a:solidFill>
              </a:rPr>
              <a:t>determinado</a:t>
            </a:r>
            <a:r>
              <a:rPr lang="en-US" altLang="pt-BR" dirty="0">
                <a:solidFill>
                  <a:schemeClr val="accent5"/>
                </a:solidFill>
              </a:rPr>
              <a:t> </a:t>
            </a:r>
            <a:r>
              <a:rPr lang="en-US" altLang="pt-BR" dirty="0" err="1">
                <a:solidFill>
                  <a:schemeClr val="accent5"/>
                </a:solidFill>
              </a:rPr>
              <a:t>período</a:t>
            </a:r>
            <a:r>
              <a:rPr lang="en-US" altLang="pt-BR" dirty="0">
                <a:solidFill>
                  <a:schemeClr val="accent5"/>
                </a:solidFill>
              </a:rPr>
              <a:t> de tempo</a:t>
            </a:r>
          </a:p>
          <a:p>
            <a:pPr lvl="2"/>
            <a:r>
              <a:rPr lang="en-US" altLang="pt-BR" sz="1800" dirty="0" err="1"/>
              <a:t>Assim</a:t>
            </a:r>
            <a:r>
              <a:rPr lang="en-US" altLang="pt-BR" sz="1800" dirty="0"/>
              <a:t>, entradas para testes </a:t>
            </a:r>
            <a:r>
              <a:rPr lang="en-US" altLang="pt-BR" sz="1800" dirty="0" err="1"/>
              <a:t>devem</a:t>
            </a:r>
            <a:r>
              <a:rPr lang="en-US" altLang="pt-BR" sz="1800" dirty="0"/>
              <a:t> se </a:t>
            </a:r>
            <a:r>
              <a:rPr lang="en-US" altLang="pt-BR" sz="1800" dirty="0" err="1"/>
              <a:t>aproximar</a:t>
            </a:r>
            <a:r>
              <a:rPr lang="en-US" altLang="pt-BR" sz="1800" dirty="0"/>
              <a:t> do </a:t>
            </a:r>
            <a:r>
              <a:rPr lang="en-US" altLang="pt-BR" sz="1800" dirty="0" err="1"/>
              <a:t>ambiente</a:t>
            </a:r>
            <a:r>
              <a:rPr lang="en-US" altLang="pt-BR" sz="1800" dirty="0"/>
              <a:t> do </a:t>
            </a:r>
            <a:r>
              <a:rPr lang="en-US" altLang="pt-BR" sz="1800" dirty="0" err="1"/>
              <a:t>usuário</a:t>
            </a:r>
            <a:r>
              <a:rPr lang="en-US" altLang="pt-BR" sz="1800" dirty="0"/>
              <a:t> final</a:t>
            </a:r>
          </a:p>
          <a:p>
            <a:pPr lvl="2" eaLnBrk="1" hangingPunct="1"/>
            <a:endParaRPr lang="en-US" altLang="pt-BR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2750cde-43d6-4eda-a582-fdf0d091b10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D1E2450D2CCF4B94B30D13213EC305" ma:contentTypeVersion="17" ma:contentTypeDescription="Crie um novo documento." ma:contentTypeScope="" ma:versionID="73626f75b0b284794a08b1dbf66208ca">
  <xsd:schema xmlns:xsd="http://www.w3.org/2001/XMLSchema" xmlns:xs="http://www.w3.org/2001/XMLSchema" xmlns:p="http://schemas.microsoft.com/office/2006/metadata/properties" xmlns:ns3="b37a9e9f-dabd-4ec4-96f1-5ea18684f50e" xmlns:ns4="e2750cde-43d6-4eda-a582-fdf0d091b109" targetNamespace="http://schemas.microsoft.com/office/2006/metadata/properties" ma:root="true" ma:fieldsID="f95d18336f9651a6543ec120e76dac5d" ns3:_="" ns4:_="">
    <xsd:import namespace="b37a9e9f-dabd-4ec4-96f1-5ea18684f50e"/>
    <xsd:import namespace="e2750cde-43d6-4eda-a582-fdf0d091b1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ObjectDetectorVersions" minOccurs="0"/>
                <xsd:element ref="ns4:_activity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SystemTags" minOccurs="0"/>
                <xsd:element ref="ns4:MediaLengthInSecond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7a9e9f-dabd-4ec4-96f1-5ea18684f5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50cde-43d6-4eda-a582-fdf0d091b1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AEF1B6-45C7-443B-A152-892D9BAFA5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FBE513-B99B-488C-BB08-75670AECA46A}">
  <ds:schemaRefs>
    <ds:schemaRef ds:uri="http://purl.org/dc/terms/"/>
    <ds:schemaRef ds:uri="http://schemas.openxmlformats.org/package/2006/metadata/core-properties"/>
    <ds:schemaRef ds:uri="e2750cde-43d6-4eda-a582-fdf0d091b10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37a9e9f-dabd-4ec4-96f1-5ea18684f50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AB488A9-A616-44FE-B681-F925F457A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7a9e9f-dabd-4ec4-96f1-5ea18684f50e"/>
    <ds:schemaRef ds:uri="e2750cde-43d6-4eda-a582-fdf0d091b1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555</TotalTime>
  <Words>1460</Words>
  <Application>Microsoft Office PowerPoint</Application>
  <PresentationFormat>Widescreen</PresentationFormat>
  <Paragraphs>264</Paragraphs>
  <Slides>39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Adobe Gothic Std B</vt:lpstr>
      <vt:lpstr>Aptos</vt:lpstr>
      <vt:lpstr>Arial</vt:lpstr>
      <vt:lpstr>Comic Sans MS</vt:lpstr>
      <vt:lpstr>Times New Roman</vt:lpstr>
      <vt:lpstr>Trebuchet MS</vt:lpstr>
      <vt:lpstr>Tw Cen MT</vt:lpstr>
      <vt:lpstr>Circuito</vt:lpstr>
      <vt:lpstr>TESTE DE Software</vt:lpstr>
      <vt:lpstr>Introdução</vt:lpstr>
      <vt:lpstr>Motivação</vt:lpstr>
      <vt:lpstr>Conceitos Básicos</vt:lpstr>
      <vt:lpstr>Falta, erro e falha</vt:lpstr>
      <vt:lpstr>Apresentação do PowerPoint</vt:lpstr>
      <vt:lpstr>Falta, erro e falha</vt:lpstr>
      <vt:lpstr>Noção de confiabilidade</vt:lpstr>
      <vt:lpstr>Noção de confiabilidade</vt:lpstr>
      <vt:lpstr>Dados e Casos de Teste</vt:lpstr>
      <vt:lpstr>Finalidade dos testes</vt:lpstr>
      <vt:lpstr>Finalidade dos testes</vt:lpstr>
      <vt:lpstr>Eficácia de Testes</vt:lpstr>
      <vt:lpstr>Padronização de Testes</vt:lpstr>
      <vt:lpstr>Abordagens de teste</vt:lpstr>
      <vt:lpstr>Abordagens de teste</vt:lpstr>
      <vt:lpstr>Apresentação do PowerPoint</vt:lpstr>
      <vt:lpstr>Abordagens de teste</vt:lpstr>
      <vt:lpstr>Apresentação do PowerPoint</vt:lpstr>
      <vt:lpstr>Abordagens de teste</vt:lpstr>
      <vt:lpstr>Abordagens de teste</vt:lpstr>
      <vt:lpstr>Estágios de Teste</vt:lpstr>
      <vt:lpstr>Apresentação do PowerPoint</vt:lpstr>
      <vt:lpstr>Estágios de teste</vt:lpstr>
      <vt:lpstr>Estágios de teste</vt:lpstr>
      <vt:lpstr>Estágios de teste</vt:lpstr>
      <vt:lpstr>Estágios de teste</vt:lpstr>
      <vt:lpstr>Apresentação do PowerPoint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  <vt:lpstr>Tipos de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Recursivos</dc:title>
  <dc:creator>Familia</dc:creator>
  <cp:lastModifiedBy>Wellington Fabio de Oliveira Martins</cp:lastModifiedBy>
  <cp:revision>21</cp:revision>
  <dcterms:created xsi:type="dcterms:W3CDTF">2023-11-26T19:49:14Z</dcterms:created>
  <dcterms:modified xsi:type="dcterms:W3CDTF">2024-09-09T12:58:48Z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0x010100A0D1E2450D2CCF4B94B30D13213EC305</vt:lpwstr>
  </property>
</Properties>
</file>