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1124" r:id="rId2"/>
    <p:sldId id="1125" r:id="rId3"/>
    <p:sldId id="1130" r:id="rId4"/>
    <p:sldId id="1202" r:id="rId5"/>
    <p:sldId id="1203" r:id="rId6"/>
    <p:sldId id="1127" r:id="rId7"/>
    <p:sldId id="1128" r:id="rId8"/>
    <p:sldId id="1131" r:id="rId9"/>
    <p:sldId id="1209" r:id="rId10"/>
    <p:sldId id="1132" r:id="rId11"/>
    <p:sldId id="1204" r:id="rId12"/>
    <p:sldId id="1208" r:id="rId13"/>
    <p:sldId id="1206" r:id="rId14"/>
    <p:sldId id="1207" r:id="rId15"/>
    <p:sldId id="1133" r:id="rId16"/>
    <p:sldId id="1136" r:id="rId17"/>
    <p:sldId id="1137" r:id="rId18"/>
    <p:sldId id="1138" r:id="rId19"/>
    <p:sldId id="1139" r:id="rId20"/>
    <p:sldId id="1197" r:id="rId21"/>
    <p:sldId id="1198" r:id="rId22"/>
    <p:sldId id="1199" r:id="rId23"/>
    <p:sldId id="11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51E8B-4FFD-4636-BCB7-4877C6EC2995}"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4D0A5-BCCB-4F16-B3E2-0EB68C45F37D}" type="slidenum">
              <a:rPr lang="en-IN" smtClean="0"/>
              <a:t>‹#›</a:t>
            </a:fld>
            <a:endParaRPr lang="en-IN"/>
          </a:p>
        </p:txBody>
      </p:sp>
    </p:spTree>
    <p:extLst>
      <p:ext uri="{BB962C8B-B14F-4D97-AF65-F5344CB8AC3E}">
        <p14:creationId xmlns:p14="http://schemas.microsoft.com/office/powerpoint/2010/main" val="317693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7476CE99-5988-4404-9EE2-6DB34B37AD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E3F24BA9-2640-4EDB-B703-787D2E3974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6628" name="Slide Number Placeholder 3">
            <a:extLst>
              <a:ext uri="{FF2B5EF4-FFF2-40B4-BE49-F238E27FC236}">
                <a16:creationId xmlns:a16="http://schemas.microsoft.com/office/drawing/2014/main" id="{C62F5AA7-8FEA-44DA-BF92-55FD0CB8FA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8B63800-0C9A-4D80-840B-09B688F40DC7}"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tataelxsi.com/" TargetMode="External"/><Relationship Id="rId7" Type="http://schemas.openxmlformats.org/officeDocument/2006/relationships/hyperlink" Target="https://twitter.com/tataelxsi" TargetMode="External"/><Relationship Id="rId12"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hyperlink" Target="https://www.instagram.com/tataelxsi_worldwide/" TargetMode="External"/><Relationship Id="rId11" Type="http://schemas.openxmlformats.org/officeDocument/2006/relationships/hyperlink" Target="https://www.youtube.com/channel/UCHr9K9n0INe57n39WJOUeiQ" TargetMode="External"/><Relationship Id="rId5" Type="http://schemas.openxmlformats.org/officeDocument/2006/relationships/image" Target="../media/image3.jpeg"/><Relationship Id="rId10" Type="http://schemas.openxmlformats.org/officeDocument/2006/relationships/image" Target="../media/image5.jpeg"/><Relationship Id="rId4" Type="http://schemas.openxmlformats.org/officeDocument/2006/relationships/hyperlink" Target="https://www.facebook.com/ElxsiTata/" TargetMode="External"/><Relationship Id="rId9" Type="http://schemas.openxmlformats.org/officeDocument/2006/relationships/hyperlink" Target="https://in.linkedin.com/company/tataelxsi"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2EF0-F3C4-40A9-944C-2D21AF195E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34F7B1-C4DC-4AF8-B87C-78B75340B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C571AC-4872-4ABA-BCEC-7919D7FB4117}"/>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5" name="Footer Placeholder 4">
            <a:extLst>
              <a:ext uri="{FF2B5EF4-FFF2-40B4-BE49-F238E27FC236}">
                <a16:creationId xmlns:a16="http://schemas.microsoft.com/office/drawing/2014/main" id="{138FA057-8B4B-48FF-9942-C68550A4F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12A0F4-F3DD-47EA-9CB4-54AB9A791D57}"/>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68236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B19C-5040-4E69-B81B-453079861C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0CC0CB-BD45-4B03-A8CE-E74A7BC963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68F17-F994-4BD4-8665-ECFDF6086ED2}"/>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5" name="Footer Placeholder 4">
            <a:extLst>
              <a:ext uri="{FF2B5EF4-FFF2-40B4-BE49-F238E27FC236}">
                <a16:creationId xmlns:a16="http://schemas.microsoft.com/office/drawing/2014/main" id="{A56FA3A9-CC84-4683-8F4C-8F55EBBBB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D7A08-62EC-47D5-A826-AD24AAA839EC}"/>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63148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9AB65-EC06-4167-9866-AC054031CF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8CBD9D-9FE8-41FB-85DF-E7A34833C3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262924-8B80-455E-B42E-86A85990B8BA}"/>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5" name="Footer Placeholder 4">
            <a:extLst>
              <a:ext uri="{FF2B5EF4-FFF2-40B4-BE49-F238E27FC236}">
                <a16:creationId xmlns:a16="http://schemas.microsoft.com/office/drawing/2014/main" id="{7E9A51FD-3468-49D5-8DC9-B46FA08AC7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8CF646-0E89-4E00-948F-29DB95C80278}"/>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2492023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F0E754-BAC3-4C0C-B68A-8721E6EB4692}"/>
              </a:ext>
            </a:extLst>
          </p:cNvPr>
          <p:cNvSpPr/>
          <p:nvPr userDrawn="1"/>
        </p:nvSpPr>
        <p:spPr>
          <a:xfrm>
            <a:off x="0" y="4330700"/>
            <a:ext cx="12192000" cy="252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7" name="Picture 14">
            <a:extLst>
              <a:ext uri="{FF2B5EF4-FFF2-40B4-BE49-F238E27FC236}">
                <a16:creationId xmlns:a16="http://schemas.microsoft.com/office/drawing/2014/main" id="{3D3F0F1F-EE80-4CA1-8F82-086DEA2138D7}"/>
              </a:ext>
            </a:extLst>
          </p:cNvPr>
          <p:cNvPicPr>
            <a:picLocks noChangeAspect="1"/>
          </p:cNvPicPr>
          <p:nvPr userDrawn="1"/>
        </p:nvPicPr>
        <p:blipFill>
          <a:blip r:embed="rId2">
            <a:extLst>
              <a:ext uri="{28A0092B-C50C-407E-A947-70E740481C1C}">
                <a14:useLocalDpi xmlns:a14="http://schemas.microsoft.com/office/drawing/2010/main" val="0"/>
              </a:ext>
            </a:extLst>
          </a:blip>
          <a:srcRect t="2719" b="15739"/>
          <a:stretch>
            <a:fillRect/>
          </a:stretch>
        </p:blipFill>
        <p:spPr bwMode="auto">
          <a:xfrm>
            <a:off x="244475" y="247650"/>
            <a:ext cx="11703050"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8A1DA49E-0EDB-4A06-BF65-E903F264866B}"/>
              </a:ext>
            </a:extLst>
          </p:cNvPr>
          <p:cNvSpPr/>
          <p:nvPr userDrawn="1"/>
        </p:nvSpPr>
        <p:spPr>
          <a:xfrm>
            <a:off x="243843" y="247650"/>
            <a:ext cx="5852159" cy="6362700"/>
          </a:xfrm>
          <a:prstGeom prst="rect">
            <a:avLst/>
          </a:prstGeom>
          <a:gradFill flip="none" rotWithShape="1">
            <a:gsLst>
              <a:gs pos="0">
                <a:srgbClr val="0F1E45">
                  <a:alpha val="91000"/>
                </a:srgbClr>
              </a:gs>
              <a:gs pos="37000">
                <a:srgbClr val="1A3B70">
                  <a:alpha val="7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grpSp>
        <p:nvGrpSpPr>
          <p:cNvPr id="9" name="Group 8">
            <a:extLst>
              <a:ext uri="{FF2B5EF4-FFF2-40B4-BE49-F238E27FC236}">
                <a16:creationId xmlns:a16="http://schemas.microsoft.com/office/drawing/2014/main" id="{07C42ED3-E3EA-4592-8DA8-86E4292D2118}"/>
              </a:ext>
            </a:extLst>
          </p:cNvPr>
          <p:cNvGrpSpPr/>
          <p:nvPr userDrawn="1"/>
        </p:nvGrpSpPr>
        <p:grpSpPr>
          <a:xfrm>
            <a:off x="11018780" y="527040"/>
            <a:ext cx="641177" cy="560308"/>
            <a:chOff x="5216526" y="2216150"/>
            <a:chExt cx="1762125" cy="1539875"/>
          </a:xfrm>
          <a:solidFill>
            <a:schemeClr val="bg1"/>
          </a:solidFill>
        </p:grpSpPr>
        <p:sp>
          <p:nvSpPr>
            <p:cNvPr id="10" name="Freeform 5">
              <a:extLst>
                <a:ext uri="{FF2B5EF4-FFF2-40B4-BE49-F238E27FC236}">
                  <a16:creationId xmlns:a16="http://schemas.microsoft.com/office/drawing/2014/main" id="{81986832-6D3E-4E94-B309-5766562DB7F5}"/>
                </a:ext>
              </a:extLst>
            </p:cNvPr>
            <p:cNvSpPr>
              <a:spLocks/>
            </p:cNvSpPr>
            <p:nvPr/>
          </p:nvSpPr>
          <p:spPr bwMode="auto">
            <a:xfrm>
              <a:off x="5216526" y="3314700"/>
              <a:ext cx="427038" cy="441325"/>
            </a:xfrm>
            <a:custGeom>
              <a:avLst/>
              <a:gdLst>
                <a:gd name="T0" fmla="*/ 0 w 269"/>
                <a:gd name="T1" fmla="*/ 0 h 278"/>
                <a:gd name="T2" fmla="*/ 269 w 269"/>
                <a:gd name="T3" fmla="*/ 0 h 278"/>
                <a:gd name="T4" fmla="*/ 269 w 269"/>
                <a:gd name="T5" fmla="*/ 83 h 278"/>
                <a:gd name="T6" fmla="*/ 193 w 269"/>
                <a:gd name="T7" fmla="*/ 83 h 278"/>
                <a:gd name="T8" fmla="*/ 193 w 269"/>
                <a:gd name="T9" fmla="*/ 278 h 278"/>
                <a:gd name="T10" fmla="*/ 81 w 269"/>
                <a:gd name="T11" fmla="*/ 278 h 278"/>
                <a:gd name="T12" fmla="*/ 81 w 269"/>
                <a:gd name="T13" fmla="*/ 83 h 278"/>
                <a:gd name="T14" fmla="*/ 0 w 269"/>
                <a:gd name="T15" fmla="*/ 83 h 278"/>
                <a:gd name="T16" fmla="*/ 0 w 269"/>
                <a:gd name="T17" fmla="*/ 0 h 278"/>
                <a:gd name="T18" fmla="*/ 0 w 269"/>
                <a:gd name="T19" fmla="*/ 0 h 278"/>
                <a:gd name="T20" fmla="*/ 0 w 269"/>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9" h="278">
                  <a:moveTo>
                    <a:pt x="0" y="0"/>
                  </a:moveTo>
                  <a:lnTo>
                    <a:pt x="269" y="0"/>
                  </a:lnTo>
                  <a:lnTo>
                    <a:pt x="269" y="83"/>
                  </a:lnTo>
                  <a:lnTo>
                    <a:pt x="193" y="83"/>
                  </a:lnTo>
                  <a:lnTo>
                    <a:pt x="193" y="278"/>
                  </a:lnTo>
                  <a:lnTo>
                    <a:pt x="81" y="278"/>
                  </a:lnTo>
                  <a:lnTo>
                    <a:pt x="81" y="83"/>
                  </a:lnTo>
                  <a:lnTo>
                    <a:pt x="0" y="83"/>
                  </a:lnTo>
                  <a:lnTo>
                    <a:pt x="0" y="0"/>
                  </a:lnTo>
                  <a:lnTo>
                    <a:pt x="0" y="0"/>
                  </a:lnTo>
                  <a:lnTo>
                    <a:pt x="0" y="0"/>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11" name="Freeform 6">
              <a:extLst>
                <a:ext uri="{FF2B5EF4-FFF2-40B4-BE49-F238E27FC236}">
                  <a16:creationId xmlns:a16="http://schemas.microsoft.com/office/drawing/2014/main" id="{68D00E48-1F41-4D54-A9B5-35A3EDBD436B}"/>
                </a:ext>
              </a:extLst>
            </p:cNvPr>
            <p:cNvSpPr>
              <a:spLocks/>
            </p:cNvSpPr>
            <p:nvPr/>
          </p:nvSpPr>
          <p:spPr bwMode="auto">
            <a:xfrm>
              <a:off x="5597526" y="3314700"/>
              <a:ext cx="520700" cy="441325"/>
            </a:xfrm>
            <a:custGeom>
              <a:avLst/>
              <a:gdLst>
                <a:gd name="T0" fmla="*/ 164 w 328"/>
                <a:gd name="T1" fmla="*/ 111 h 278"/>
                <a:gd name="T2" fmla="*/ 107 w 328"/>
                <a:gd name="T3" fmla="*/ 278 h 278"/>
                <a:gd name="T4" fmla="*/ 0 w 328"/>
                <a:gd name="T5" fmla="*/ 278 h 278"/>
                <a:gd name="T6" fmla="*/ 105 w 328"/>
                <a:gd name="T7" fmla="*/ 0 h 278"/>
                <a:gd name="T8" fmla="*/ 221 w 328"/>
                <a:gd name="T9" fmla="*/ 0 h 278"/>
                <a:gd name="T10" fmla="*/ 328 w 328"/>
                <a:gd name="T11" fmla="*/ 278 h 278"/>
                <a:gd name="T12" fmla="*/ 221 w 328"/>
                <a:gd name="T13" fmla="*/ 278 h 278"/>
                <a:gd name="T14" fmla="*/ 164 w 328"/>
                <a:gd name="T15" fmla="*/ 111 h 278"/>
                <a:gd name="T16" fmla="*/ 164 w 328"/>
                <a:gd name="T17" fmla="*/ 111 h 278"/>
                <a:gd name="T18" fmla="*/ 164 w 328"/>
                <a:gd name="T19" fmla="*/ 1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8">
                  <a:moveTo>
                    <a:pt x="164" y="111"/>
                  </a:moveTo>
                  <a:lnTo>
                    <a:pt x="107" y="278"/>
                  </a:lnTo>
                  <a:lnTo>
                    <a:pt x="0" y="278"/>
                  </a:lnTo>
                  <a:lnTo>
                    <a:pt x="105" y="0"/>
                  </a:lnTo>
                  <a:lnTo>
                    <a:pt x="221" y="0"/>
                  </a:lnTo>
                  <a:lnTo>
                    <a:pt x="328" y="278"/>
                  </a:lnTo>
                  <a:lnTo>
                    <a:pt x="221" y="278"/>
                  </a:lnTo>
                  <a:lnTo>
                    <a:pt x="164" y="111"/>
                  </a:lnTo>
                  <a:lnTo>
                    <a:pt x="164" y="111"/>
                  </a:lnTo>
                  <a:lnTo>
                    <a:pt x="164" y="111"/>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12" name="Freeform 7">
              <a:extLst>
                <a:ext uri="{FF2B5EF4-FFF2-40B4-BE49-F238E27FC236}">
                  <a16:creationId xmlns:a16="http://schemas.microsoft.com/office/drawing/2014/main" id="{23044517-5E16-4A46-9D55-A8707BDBEE6E}"/>
                </a:ext>
              </a:extLst>
            </p:cNvPr>
            <p:cNvSpPr>
              <a:spLocks/>
            </p:cNvSpPr>
            <p:nvPr/>
          </p:nvSpPr>
          <p:spPr bwMode="auto">
            <a:xfrm>
              <a:off x="6076951" y="3314700"/>
              <a:ext cx="427038" cy="441325"/>
            </a:xfrm>
            <a:custGeom>
              <a:avLst/>
              <a:gdLst>
                <a:gd name="T0" fmla="*/ 0 w 269"/>
                <a:gd name="T1" fmla="*/ 0 h 278"/>
                <a:gd name="T2" fmla="*/ 269 w 269"/>
                <a:gd name="T3" fmla="*/ 0 h 278"/>
                <a:gd name="T4" fmla="*/ 269 w 269"/>
                <a:gd name="T5" fmla="*/ 83 h 278"/>
                <a:gd name="T6" fmla="*/ 193 w 269"/>
                <a:gd name="T7" fmla="*/ 83 h 278"/>
                <a:gd name="T8" fmla="*/ 193 w 269"/>
                <a:gd name="T9" fmla="*/ 278 h 278"/>
                <a:gd name="T10" fmla="*/ 81 w 269"/>
                <a:gd name="T11" fmla="*/ 278 h 278"/>
                <a:gd name="T12" fmla="*/ 81 w 269"/>
                <a:gd name="T13" fmla="*/ 83 h 278"/>
                <a:gd name="T14" fmla="*/ 0 w 269"/>
                <a:gd name="T15" fmla="*/ 83 h 278"/>
                <a:gd name="T16" fmla="*/ 0 w 269"/>
                <a:gd name="T17" fmla="*/ 0 h 278"/>
                <a:gd name="T18" fmla="*/ 0 w 269"/>
                <a:gd name="T19" fmla="*/ 0 h 278"/>
                <a:gd name="T20" fmla="*/ 0 w 269"/>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9" h="278">
                  <a:moveTo>
                    <a:pt x="0" y="0"/>
                  </a:moveTo>
                  <a:lnTo>
                    <a:pt x="269" y="0"/>
                  </a:lnTo>
                  <a:lnTo>
                    <a:pt x="269" y="83"/>
                  </a:lnTo>
                  <a:lnTo>
                    <a:pt x="193" y="83"/>
                  </a:lnTo>
                  <a:lnTo>
                    <a:pt x="193" y="278"/>
                  </a:lnTo>
                  <a:lnTo>
                    <a:pt x="81" y="278"/>
                  </a:lnTo>
                  <a:lnTo>
                    <a:pt x="81" y="83"/>
                  </a:lnTo>
                  <a:lnTo>
                    <a:pt x="0" y="83"/>
                  </a:lnTo>
                  <a:lnTo>
                    <a:pt x="0" y="0"/>
                  </a:lnTo>
                  <a:lnTo>
                    <a:pt x="0" y="0"/>
                  </a:lnTo>
                  <a:lnTo>
                    <a:pt x="0" y="0"/>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13" name="Freeform 8">
              <a:extLst>
                <a:ext uri="{FF2B5EF4-FFF2-40B4-BE49-F238E27FC236}">
                  <a16:creationId xmlns:a16="http://schemas.microsoft.com/office/drawing/2014/main" id="{F2A51536-2224-4C55-94B4-8A67970589DD}"/>
                </a:ext>
              </a:extLst>
            </p:cNvPr>
            <p:cNvSpPr>
              <a:spLocks/>
            </p:cNvSpPr>
            <p:nvPr/>
          </p:nvSpPr>
          <p:spPr bwMode="auto">
            <a:xfrm>
              <a:off x="6457951" y="3314700"/>
              <a:ext cx="520700" cy="441325"/>
            </a:xfrm>
            <a:custGeom>
              <a:avLst/>
              <a:gdLst>
                <a:gd name="T0" fmla="*/ 164 w 328"/>
                <a:gd name="T1" fmla="*/ 111 h 278"/>
                <a:gd name="T2" fmla="*/ 107 w 328"/>
                <a:gd name="T3" fmla="*/ 278 h 278"/>
                <a:gd name="T4" fmla="*/ 0 w 328"/>
                <a:gd name="T5" fmla="*/ 278 h 278"/>
                <a:gd name="T6" fmla="*/ 105 w 328"/>
                <a:gd name="T7" fmla="*/ 0 h 278"/>
                <a:gd name="T8" fmla="*/ 221 w 328"/>
                <a:gd name="T9" fmla="*/ 0 h 278"/>
                <a:gd name="T10" fmla="*/ 328 w 328"/>
                <a:gd name="T11" fmla="*/ 278 h 278"/>
                <a:gd name="T12" fmla="*/ 221 w 328"/>
                <a:gd name="T13" fmla="*/ 278 h 278"/>
                <a:gd name="T14" fmla="*/ 164 w 328"/>
                <a:gd name="T15" fmla="*/ 111 h 278"/>
                <a:gd name="T16" fmla="*/ 164 w 328"/>
                <a:gd name="T17" fmla="*/ 111 h 278"/>
                <a:gd name="T18" fmla="*/ 164 w 328"/>
                <a:gd name="T19" fmla="*/ 1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8">
                  <a:moveTo>
                    <a:pt x="164" y="111"/>
                  </a:moveTo>
                  <a:lnTo>
                    <a:pt x="107" y="278"/>
                  </a:lnTo>
                  <a:lnTo>
                    <a:pt x="0" y="278"/>
                  </a:lnTo>
                  <a:lnTo>
                    <a:pt x="105" y="0"/>
                  </a:lnTo>
                  <a:lnTo>
                    <a:pt x="221" y="0"/>
                  </a:lnTo>
                  <a:lnTo>
                    <a:pt x="328" y="278"/>
                  </a:lnTo>
                  <a:lnTo>
                    <a:pt x="221" y="278"/>
                  </a:lnTo>
                  <a:lnTo>
                    <a:pt x="164" y="111"/>
                  </a:lnTo>
                  <a:lnTo>
                    <a:pt x="164" y="111"/>
                  </a:lnTo>
                  <a:lnTo>
                    <a:pt x="164" y="111"/>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14" name="Freeform 9">
              <a:extLst>
                <a:ext uri="{FF2B5EF4-FFF2-40B4-BE49-F238E27FC236}">
                  <a16:creationId xmlns:a16="http://schemas.microsoft.com/office/drawing/2014/main" id="{11435686-0EF9-4A3F-9E89-C0CEC07ABC9F}"/>
                </a:ext>
              </a:extLst>
            </p:cNvPr>
            <p:cNvSpPr>
              <a:spLocks/>
            </p:cNvSpPr>
            <p:nvPr/>
          </p:nvSpPr>
          <p:spPr bwMode="auto">
            <a:xfrm>
              <a:off x="5476876" y="2216150"/>
              <a:ext cx="1246188" cy="874713"/>
            </a:xfrm>
            <a:custGeom>
              <a:avLst/>
              <a:gdLst>
                <a:gd name="T0" fmla="*/ 330 w 330"/>
                <a:gd name="T1" fmla="*/ 78 h 232"/>
                <a:gd name="T2" fmla="*/ 313 w 330"/>
                <a:gd name="T3" fmla="*/ 54 h 232"/>
                <a:gd name="T4" fmla="*/ 250 w 330"/>
                <a:gd name="T5" fmla="*/ 14 h 232"/>
                <a:gd name="T6" fmla="*/ 165 w 330"/>
                <a:gd name="T7" fmla="*/ 0 h 232"/>
                <a:gd name="T8" fmla="*/ 79 w 330"/>
                <a:gd name="T9" fmla="*/ 14 h 232"/>
                <a:gd name="T10" fmla="*/ 17 w 330"/>
                <a:gd name="T11" fmla="*/ 54 h 232"/>
                <a:gd name="T12" fmla="*/ 0 w 330"/>
                <a:gd name="T13" fmla="*/ 78 h 232"/>
                <a:gd name="T14" fmla="*/ 144 w 330"/>
                <a:gd name="T15" fmla="*/ 58 h 232"/>
                <a:gd name="T16" fmla="*/ 155 w 330"/>
                <a:gd name="T17" fmla="*/ 62 h 232"/>
                <a:gd name="T18" fmla="*/ 157 w 330"/>
                <a:gd name="T19" fmla="*/ 85 h 232"/>
                <a:gd name="T20" fmla="*/ 157 w 330"/>
                <a:gd name="T21" fmla="*/ 85 h 232"/>
                <a:gd name="T22" fmla="*/ 156 w 330"/>
                <a:gd name="T23" fmla="*/ 232 h 232"/>
                <a:gd name="T24" fmla="*/ 156 w 330"/>
                <a:gd name="T25" fmla="*/ 232 h 232"/>
                <a:gd name="T26" fmla="*/ 165 w 330"/>
                <a:gd name="T27" fmla="*/ 232 h 232"/>
                <a:gd name="T28" fmla="*/ 174 w 330"/>
                <a:gd name="T29" fmla="*/ 232 h 232"/>
                <a:gd name="T30" fmla="*/ 174 w 330"/>
                <a:gd name="T31" fmla="*/ 232 h 232"/>
                <a:gd name="T32" fmla="*/ 172 w 330"/>
                <a:gd name="T33" fmla="*/ 85 h 232"/>
                <a:gd name="T34" fmla="*/ 172 w 330"/>
                <a:gd name="T35" fmla="*/ 85 h 232"/>
                <a:gd name="T36" fmla="*/ 175 w 330"/>
                <a:gd name="T37" fmla="*/ 62 h 232"/>
                <a:gd name="T38" fmla="*/ 186 w 330"/>
                <a:gd name="T39" fmla="*/ 58 h 232"/>
                <a:gd name="T40" fmla="*/ 330 w 330"/>
                <a:gd name="T41" fmla="*/ 78 h 232"/>
                <a:gd name="T42" fmla="*/ 330 w 330"/>
                <a:gd name="T43" fmla="*/ 78 h 232"/>
                <a:gd name="T44" fmla="*/ 330 w 330"/>
                <a:gd name="T45"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0" h="232">
                  <a:moveTo>
                    <a:pt x="330" y="78"/>
                  </a:moveTo>
                  <a:cubicBezTo>
                    <a:pt x="325" y="70"/>
                    <a:pt x="320" y="62"/>
                    <a:pt x="313" y="54"/>
                  </a:cubicBezTo>
                  <a:cubicBezTo>
                    <a:pt x="298" y="38"/>
                    <a:pt x="276" y="24"/>
                    <a:pt x="250" y="14"/>
                  </a:cubicBezTo>
                  <a:cubicBezTo>
                    <a:pt x="224" y="5"/>
                    <a:pt x="195" y="0"/>
                    <a:pt x="165" y="0"/>
                  </a:cubicBezTo>
                  <a:cubicBezTo>
                    <a:pt x="135" y="0"/>
                    <a:pt x="105" y="5"/>
                    <a:pt x="79" y="14"/>
                  </a:cubicBezTo>
                  <a:cubicBezTo>
                    <a:pt x="54" y="24"/>
                    <a:pt x="32" y="38"/>
                    <a:pt x="17" y="54"/>
                  </a:cubicBezTo>
                  <a:cubicBezTo>
                    <a:pt x="10" y="62"/>
                    <a:pt x="4" y="70"/>
                    <a:pt x="0" y="78"/>
                  </a:cubicBezTo>
                  <a:cubicBezTo>
                    <a:pt x="33" y="70"/>
                    <a:pt x="91" y="59"/>
                    <a:pt x="144" y="58"/>
                  </a:cubicBezTo>
                  <a:cubicBezTo>
                    <a:pt x="149" y="58"/>
                    <a:pt x="152" y="59"/>
                    <a:pt x="155" y="62"/>
                  </a:cubicBezTo>
                  <a:cubicBezTo>
                    <a:pt x="158" y="66"/>
                    <a:pt x="157" y="79"/>
                    <a:pt x="157" y="85"/>
                  </a:cubicBezTo>
                  <a:cubicBezTo>
                    <a:pt x="157" y="85"/>
                    <a:pt x="157" y="85"/>
                    <a:pt x="157" y="85"/>
                  </a:cubicBezTo>
                  <a:cubicBezTo>
                    <a:pt x="156" y="232"/>
                    <a:pt x="156" y="232"/>
                    <a:pt x="156" y="232"/>
                  </a:cubicBezTo>
                  <a:cubicBezTo>
                    <a:pt x="156" y="232"/>
                    <a:pt x="156" y="232"/>
                    <a:pt x="156" y="232"/>
                  </a:cubicBezTo>
                  <a:cubicBezTo>
                    <a:pt x="159" y="232"/>
                    <a:pt x="162" y="232"/>
                    <a:pt x="165" y="232"/>
                  </a:cubicBezTo>
                  <a:cubicBezTo>
                    <a:pt x="168" y="232"/>
                    <a:pt x="171" y="232"/>
                    <a:pt x="174" y="232"/>
                  </a:cubicBezTo>
                  <a:cubicBezTo>
                    <a:pt x="174" y="232"/>
                    <a:pt x="174" y="232"/>
                    <a:pt x="174" y="232"/>
                  </a:cubicBezTo>
                  <a:cubicBezTo>
                    <a:pt x="172" y="85"/>
                    <a:pt x="172" y="85"/>
                    <a:pt x="172" y="85"/>
                  </a:cubicBezTo>
                  <a:cubicBezTo>
                    <a:pt x="172" y="85"/>
                    <a:pt x="172" y="85"/>
                    <a:pt x="172" y="85"/>
                  </a:cubicBezTo>
                  <a:cubicBezTo>
                    <a:pt x="172" y="79"/>
                    <a:pt x="172" y="66"/>
                    <a:pt x="175" y="62"/>
                  </a:cubicBezTo>
                  <a:cubicBezTo>
                    <a:pt x="177" y="59"/>
                    <a:pt x="181" y="58"/>
                    <a:pt x="186" y="58"/>
                  </a:cubicBezTo>
                  <a:cubicBezTo>
                    <a:pt x="239" y="59"/>
                    <a:pt x="296" y="70"/>
                    <a:pt x="330" y="78"/>
                  </a:cubicBezTo>
                  <a:cubicBezTo>
                    <a:pt x="330" y="78"/>
                    <a:pt x="330" y="78"/>
                    <a:pt x="330" y="78"/>
                  </a:cubicBezTo>
                  <a:cubicBezTo>
                    <a:pt x="330" y="78"/>
                    <a:pt x="330" y="78"/>
                    <a:pt x="330" y="78"/>
                  </a:cubicBez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15" name="Freeform 10">
              <a:extLst>
                <a:ext uri="{FF2B5EF4-FFF2-40B4-BE49-F238E27FC236}">
                  <a16:creationId xmlns:a16="http://schemas.microsoft.com/office/drawing/2014/main" id="{2CC912B7-7ED2-430D-B333-AEED522A86C0}"/>
                </a:ext>
              </a:extLst>
            </p:cNvPr>
            <p:cNvSpPr>
              <a:spLocks/>
            </p:cNvSpPr>
            <p:nvPr/>
          </p:nvSpPr>
          <p:spPr bwMode="auto">
            <a:xfrm>
              <a:off x="6208713" y="2520950"/>
              <a:ext cx="547688" cy="547688"/>
            </a:xfrm>
            <a:custGeom>
              <a:avLst/>
              <a:gdLst>
                <a:gd name="T0" fmla="*/ 143 w 145"/>
                <a:gd name="T1" fmla="*/ 16 h 145"/>
                <a:gd name="T2" fmla="*/ 29 w 145"/>
                <a:gd name="T3" fmla="*/ 1 h 145"/>
                <a:gd name="T4" fmla="*/ 3 w 145"/>
                <a:gd name="T5" fmla="*/ 29 h 145"/>
                <a:gd name="T6" fmla="*/ 4 w 145"/>
                <a:gd name="T7" fmla="*/ 33 h 145"/>
                <a:gd name="T8" fmla="*/ 27 w 145"/>
                <a:gd name="T9" fmla="*/ 145 h 145"/>
                <a:gd name="T10" fmla="*/ 145 w 145"/>
                <a:gd name="T11" fmla="*/ 35 h 145"/>
                <a:gd name="T12" fmla="*/ 143 w 145"/>
                <a:gd name="T13" fmla="*/ 16 h 145"/>
                <a:gd name="T14" fmla="*/ 143 w 145"/>
                <a:gd name="T15" fmla="*/ 16 h 145"/>
                <a:gd name="T16" fmla="*/ 143 w 145"/>
                <a:gd name="T17" fmla="*/ 1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5">
                  <a:moveTo>
                    <a:pt x="143" y="16"/>
                  </a:moveTo>
                  <a:cubicBezTo>
                    <a:pt x="94" y="5"/>
                    <a:pt x="61" y="3"/>
                    <a:pt x="29" y="1"/>
                  </a:cubicBezTo>
                  <a:cubicBezTo>
                    <a:pt x="1" y="0"/>
                    <a:pt x="0" y="10"/>
                    <a:pt x="3" y="29"/>
                  </a:cubicBezTo>
                  <a:cubicBezTo>
                    <a:pt x="3" y="30"/>
                    <a:pt x="4" y="31"/>
                    <a:pt x="4" y="33"/>
                  </a:cubicBezTo>
                  <a:cubicBezTo>
                    <a:pt x="13" y="89"/>
                    <a:pt x="25" y="137"/>
                    <a:pt x="27" y="145"/>
                  </a:cubicBezTo>
                  <a:cubicBezTo>
                    <a:pt x="96" y="130"/>
                    <a:pt x="145" y="86"/>
                    <a:pt x="145" y="35"/>
                  </a:cubicBezTo>
                  <a:cubicBezTo>
                    <a:pt x="145" y="29"/>
                    <a:pt x="144" y="22"/>
                    <a:pt x="143" y="16"/>
                  </a:cubicBezTo>
                  <a:cubicBezTo>
                    <a:pt x="143" y="16"/>
                    <a:pt x="143" y="16"/>
                    <a:pt x="143" y="16"/>
                  </a:cubicBezTo>
                  <a:cubicBezTo>
                    <a:pt x="143" y="16"/>
                    <a:pt x="143" y="16"/>
                    <a:pt x="143" y="16"/>
                  </a:cubicBez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16" name="Freeform 11">
              <a:extLst>
                <a:ext uri="{FF2B5EF4-FFF2-40B4-BE49-F238E27FC236}">
                  <a16:creationId xmlns:a16="http://schemas.microsoft.com/office/drawing/2014/main" id="{8CE1C421-64A6-4E45-A50D-B90EBB54DC86}"/>
                </a:ext>
              </a:extLst>
            </p:cNvPr>
            <p:cNvSpPr>
              <a:spLocks/>
            </p:cNvSpPr>
            <p:nvPr/>
          </p:nvSpPr>
          <p:spPr bwMode="auto">
            <a:xfrm>
              <a:off x="5443538" y="2520950"/>
              <a:ext cx="542925" cy="547688"/>
            </a:xfrm>
            <a:custGeom>
              <a:avLst/>
              <a:gdLst>
                <a:gd name="T0" fmla="*/ 141 w 144"/>
                <a:gd name="T1" fmla="*/ 29 h 145"/>
                <a:gd name="T2" fmla="*/ 116 w 144"/>
                <a:gd name="T3" fmla="*/ 1 h 145"/>
                <a:gd name="T4" fmla="*/ 2 w 144"/>
                <a:gd name="T5" fmla="*/ 16 h 145"/>
                <a:gd name="T6" fmla="*/ 0 w 144"/>
                <a:gd name="T7" fmla="*/ 35 h 145"/>
                <a:gd name="T8" fmla="*/ 26 w 144"/>
                <a:gd name="T9" fmla="*/ 97 h 145"/>
                <a:gd name="T10" fmla="*/ 88 w 144"/>
                <a:gd name="T11" fmla="*/ 137 h 145"/>
                <a:gd name="T12" fmla="*/ 118 w 144"/>
                <a:gd name="T13" fmla="*/ 145 h 145"/>
                <a:gd name="T14" fmla="*/ 141 w 144"/>
                <a:gd name="T15" fmla="*/ 32 h 145"/>
                <a:gd name="T16" fmla="*/ 141 w 144"/>
                <a:gd name="T17" fmla="*/ 29 h 145"/>
                <a:gd name="T18" fmla="*/ 141 w 144"/>
                <a:gd name="T19" fmla="*/ 29 h 145"/>
                <a:gd name="T20" fmla="*/ 141 w 144"/>
                <a:gd name="T21" fmla="*/ 2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45">
                  <a:moveTo>
                    <a:pt x="141" y="29"/>
                  </a:moveTo>
                  <a:cubicBezTo>
                    <a:pt x="144" y="10"/>
                    <a:pt x="144" y="0"/>
                    <a:pt x="116" y="1"/>
                  </a:cubicBezTo>
                  <a:cubicBezTo>
                    <a:pt x="84" y="3"/>
                    <a:pt x="51" y="5"/>
                    <a:pt x="2" y="16"/>
                  </a:cubicBezTo>
                  <a:cubicBezTo>
                    <a:pt x="0" y="22"/>
                    <a:pt x="0" y="29"/>
                    <a:pt x="0" y="35"/>
                  </a:cubicBezTo>
                  <a:cubicBezTo>
                    <a:pt x="0" y="57"/>
                    <a:pt x="9" y="79"/>
                    <a:pt x="26" y="97"/>
                  </a:cubicBezTo>
                  <a:cubicBezTo>
                    <a:pt x="41" y="113"/>
                    <a:pt x="63" y="127"/>
                    <a:pt x="88" y="137"/>
                  </a:cubicBezTo>
                  <a:cubicBezTo>
                    <a:pt x="98" y="140"/>
                    <a:pt x="107" y="143"/>
                    <a:pt x="118" y="145"/>
                  </a:cubicBezTo>
                  <a:cubicBezTo>
                    <a:pt x="119" y="138"/>
                    <a:pt x="131" y="89"/>
                    <a:pt x="141" y="32"/>
                  </a:cubicBezTo>
                  <a:cubicBezTo>
                    <a:pt x="141" y="31"/>
                    <a:pt x="141" y="30"/>
                    <a:pt x="141" y="29"/>
                  </a:cubicBezTo>
                  <a:cubicBezTo>
                    <a:pt x="141" y="29"/>
                    <a:pt x="141" y="29"/>
                    <a:pt x="141" y="29"/>
                  </a:cubicBezTo>
                  <a:cubicBezTo>
                    <a:pt x="141" y="29"/>
                    <a:pt x="141" y="29"/>
                    <a:pt x="141" y="29"/>
                  </a:cubicBez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grpSp>
      <p:grpSp>
        <p:nvGrpSpPr>
          <p:cNvPr id="17" name="Group 16">
            <a:extLst>
              <a:ext uri="{FF2B5EF4-FFF2-40B4-BE49-F238E27FC236}">
                <a16:creationId xmlns:a16="http://schemas.microsoft.com/office/drawing/2014/main" id="{CA4CCC55-BDB8-4496-9C67-3AFA24BD65AF}"/>
              </a:ext>
            </a:extLst>
          </p:cNvPr>
          <p:cNvGrpSpPr/>
          <p:nvPr userDrawn="1"/>
        </p:nvGrpSpPr>
        <p:grpSpPr>
          <a:xfrm>
            <a:off x="794142" y="2517922"/>
            <a:ext cx="1835695" cy="240177"/>
            <a:chOff x="4383088" y="4189413"/>
            <a:chExt cx="3433763" cy="449263"/>
          </a:xfrm>
          <a:solidFill>
            <a:sysClr val="window" lastClr="FFFFFF"/>
          </a:solidFill>
        </p:grpSpPr>
        <p:sp>
          <p:nvSpPr>
            <p:cNvPr id="18" name="Freeform 12">
              <a:extLst>
                <a:ext uri="{FF2B5EF4-FFF2-40B4-BE49-F238E27FC236}">
                  <a16:creationId xmlns:a16="http://schemas.microsoft.com/office/drawing/2014/main" id="{520E85D2-6355-464C-9BD3-B886346560A3}"/>
                </a:ext>
              </a:extLst>
            </p:cNvPr>
            <p:cNvSpPr>
              <a:spLocks/>
            </p:cNvSpPr>
            <p:nvPr/>
          </p:nvSpPr>
          <p:spPr bwMode="auto">
            <a:xfrm>
              <a:off x="4383088" y="4194175"/>
              <a:ext cx="422275" cy="441325"/>
            </a:xfrm>
            <a:custGeom>
              <a:avLst/>
              <a:gdLst>
                <a:gd name="T0" fmla="*/ 0 w 266"/>
                <a:gd name="T1" fmla="*/ 0 h 278"/>
                <a:gd name="T2" fmla="*/ 266 w 266"/>
                <a:gd name="T3" fmla="*/ 0 h 278"/>
                <a:gd name="T4" fmla="*/ 266 w 266"/>
                <a:gd name="T5" fmla="*/ 80 h 278"/>
                <a:gd name="T6" fmla="*/ 190 w 266"/>
                <a:gd name="T7" fmla="*/ 80 h 278"/>
                <a:gd name="T8" fmla="*/ 190 w 266"/>
                <a:gd name="T9" fmla="*/ 278 h 278"/>
                <a:gd name="T10" fmla="*/ 78 w 266"/>
                <a:gd name="T11" fmla="*/ 278 h 278"/>
                <a:gd name="T12" fmla="*/ 78 w 266"/>
                <a:gd name="T13" fmla="*/ 80 h 278"/>
                <a:gd name="T14" fmla="*/ 0 w 266"/>
                <a:gd name="T15" fmla="*/ 80 h 278"/>
                <a:gd name="T16" fmla="*/ 0 w 266"/>
                <a:gd name="T17" fmla="*/ 0 h 278"/>
                <a:gd name="T18" fmla="*/ 0 w 266"/>
                <a:gd name="T19" fmla="*/ 0 h 278"/>
                <a:gd name="T20" fmla="*/ 0 w 266"/>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278">
                  <a:moveTo>
                    <a:pt x="0" y="0"/>
                  </a:moveTo>
                  <a:lnTo>
                    <a:pt x="266" y="0"/>
                  </a:lnTo>
                  <a:lnTo>
                    <a:pt x="266" y="80"/>
                  </a:lnTo>
                  <a:lnTo>
                    <a:pt x="190" y="80"/>
                  </a:lnTo>
                  <a:lnTo>
                    <a:pt x="190" y="278"/>
                  </a:lnTo>
                  <a:lnTo>
                    <a:pt x="78" y="278"/>
                  </a:lnTo>
                  <a:lnTo>
                    <a:pt x="78" y="80"/>
                  </a:lnTo>
                  <a:lnTo>
                    <a:pt x="0" y="80"/>
                  </a:lnTo>
                  <a:lnTo>
                    <a:pt x="0" y="0"/>
                  </a:lnTo>
                  <a:lnTo>
                    <a:pt x="0" y="0"/>
                  </a:lnTo>
                  <a:lnTo>
                    <a:pt x="0" y="0"/>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19" name="Freeform 13">
              <a:extLst>
                <a:ext uri="{FF2B5EF4-FFF2-40B4-BE49-F238E27FC236}">
                  <a16:creationId xmlns:a16="http://schemas.microsoft.com/office/drawing/2014/main" id="{23555181-C0F9-4D0E-A5D2-748C1AC0C624}"/>
                </a:ext>
              </a:extLst>
            </p:cNvPr>
            <p:cNvSpPr>
              <a:spLocks/>
            </p:cNvSpPr>
            <p:nvPr/>
          </p:nvSpPr>
          <p:spPr bwMode="auto">
            <a:xfrm>
              <a:off x="4759326" y="4194175"/>
              <a:ext cx="520700" cy="441325"/>
            </a:xfrm>
            <a:custGeom>
              <a:avLst/>
              <a:gdLst>
                <a:gd name="T0" fmla="*/ 164 w 328"/>
                <a:gd name="T1" fmla="*/ 111 h 278"/>
                <a:gd name="T2" fmla="*/ 107 w 328"/>
                <a:gd name="T3" fmla="*/ 278 h 278"/>
                <a:gd name="T4" fmla="*/ 0 w 328"/>
                <a:gd name="T5" fmla="*/ 278 h 278"/>
                <a:gd name="T6" fmla="*/ 105 w 328"/>
                <a:gd name="T7" fmla="*/ 0 h 278"/>
                <a:gd name="T8" fmla="*/ 221 w 328"/>
                <a:gd name="T9" fmla="*/ 0 h 278"/>
                <a:gd name="T10" fmla="*/ 328 w 328"/>
                <a:gd name="T11" fmla="*/ 278 h 278"/>
                <a:gd name="T12" fmla="*/ 221 w 328"/>
                <a:gd name="T13" fmla="*/ 278 h 278"/>
                <a:gd name="T14" fmla="*/ 164 w 328"/>
                <a:gd name="T15" fmla="*/ 111 h 278"/>
                <a:gd name="T16" fmla="*/ 164 w 328"/>
                <a:gd name="T17" fmla="*/ 111 h 278"/>
                <a:gd name="T18" fmla="*/ 164 w 328"/>
                <a:gd name="T19" fmla="*/ 1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8">
                  <a:moveTo>
                    <a:pt x="164" y="111"/>
                  </a:moveTo>
                  <a:lnTo>
                    <a:pt x="107" y="278"/>
                  </a:lnTo>
                  <a:lnTo>
                    <a:pt x="0" y="278"/>
                  </a:lnTo>
                  <a:lnTo>
                    <a:pt x="105" y="0"/>
                  </a:lnTo>
                  <a:lnTo>
                    <a:pt x="221" y="0"/>
                  </a:lnTo>
                  <a:lnTo>
                    <a:pt x="328" y="278"/>
                  </a:lnTo>
                  <a:lnTo>
                    <a:pt x="221" y="278"/>
                  </a:lnTo>
                  <a:lnTo>
                    <a:pt x="164" y="111"/>
                  </a:lnTo>
                  <a:lnTo>
                    <a:pt x="164" y="111"/>
                  </a:lnTo>
                  <a:lnTo>
                    <a:pt x="164" y="111"/>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20" name="Freeform 14">
              <a:extLst>
                <a:ext uri="{FF2B5EF4-FFF2-40B4-BE49-F238E27FC236}">
                  <a16:creationId xmlns:a16="http://schemas.microsoft.com/office/drawing/2014/main" id="{8046532F-8534-4E4F-94B4-92C35AA2FCFD}"/>
                </a:ext>
              </a:extLst>
            </p:cNvPr>
            <p:cNvSpPr>
              <a:spLocks/>
            </p:cNvSpPr>
            <p:nvPr/>
          </p:nvSpPr>
          <p:spPr bwMode="auto">
            <a:xfrm>
              <a:off x="5243513" y="4194175"/>
              <a:ext cx="422275" cy="441325"/>
            </a:xfrm>
            <a:custGeom>
              <a:avLst/>
              <a:gdLst>
                <a:gd name="T0" fmla="*/ 0 w 266"/>
                <a:gd name="T1" fmla="*/ 0 h 278"/>
                <a:gd name="T2" fmla="*/ 266 w 266"/>
                <a:gd name="T3" fmla="*/ 0 h 278"/>
                <a:gd name="T4" fmla="*/ 266 w 266"/>
                <a:gd name="T5" fmla="*/ 80 h 278"/>
                <a:gd name="T6" fmla="*/ 190 w 266"/>
                <a:gd name="T7" fmla="*/ 80 h 278"/>
                <a:gd name="T8" fmla="*/ 190 w 266"/>
                <a:gd name="T9" fmla="*/ 278 h 278"/>
                <a:gd name="T10" fmla="*/ 78 w 266"/>
                <a:gd name="T11" fmla="*/ 278 h 278"/>
                <a:gd name="T12" fmla="*/ 78 w 266"/>
                <a:gd name="T13" fmla="*/ 80 h 278"/>
                <a:gd name="T14" fmla="*/ 0 w 266"/>
                <a:gd name="T15" fmla="*/ 80 h 278"/>
                <a:gd name="T16" fmla="*/ 0 w 266"/>
                <a:gd name="T17" fmla="*/ 0 h 278"/>
                <a:gd name="T18" fmla="*/ 0 w 266"/>
                <a:gd name="T19" fmla="*/ 0 h 278"/>
                <a:gd name="T20" fmla="*/ 0 w 266"/>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278">
                  <a:moveTo>
                    <a:pt x="0" y="0"/>
                  </a:moveTo>
                  <a:lnTo>
                    <a:pt x="266" y="0"/>
                  </a:lnTo>
                  <a:lnTo>
                    <a:pt x="266" y="80"/>
                  </a:lnTo>
                  <a:lnTo>
                    <a:pt x="190" y="80"/>
                  </a:lnTo>
                  <a:lnTo>
                    <a:pt x="190" y="278"/>
                  </a:lnTo>
                  <a:lnTo>
                    <a:pt x="78" y="278"/>
                  </a:lnTo>
                  <a:lnTo>
                    <a:pt x="78" y="80"/>
                  </a:lnTo>
                  <a:lnTo>
                    <a:pt x="0" y="80"/>
                  </a:lnTo>
                  <a:lnTo>
                    <a:pt x="0" y="0"/>
                  </a:lnTo>
                  <a:lnTo>
                    <a:pt x="0" y="0"/>
                  </a:lnTo>
                  <a:lnTo>
                    <a:pt x="0" y="0"/>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21" name="Freeform 15">
              <a:extLst>
                <a:ext uri="{FF2B5EF4-FFF2-40B4-BE49-F238E27FC236}">
                  <a16:creationId xmlns:a16="http://schemas.microsoft.com/office/drawing/2014/main" id="{661963F5-D471-46AF-81CF-64F3FDC178B1}"/>
                </a:ext>
              </a:extLst>
            </p:cNvPr>
            <p:cNvSpPr>
              <a:spLocks/>
            </p:cNvSpPr>
            <p:nvPr/>
          </p:nvSpPr>
          <p:spPr bwMode="auto">
            <a:xfrm>
              <a:off x="5619751" y="4194175"/>
              <a:ext cx="520700" cy="441325"/>
            </a:xfrm>
            <a:custGeom>
              <a:avLst/>
              <a:gdLst>
                <a:gd name="T0" fmla="*/ 164 w 328"/>
                <a:gd name="T1" fmla="*/ 111 h 278"/>
                <a:gd name="T2" fmla="*/ 107 w 328"/>
                <a:gd name="T3" fmla="*/ 278 h 278"/>
                <a:gd name="T4" fmla="*/ 0 w 328"/>
                <a:gd name="T5" fmla="*/ 278 h 278"/>
                <a:gd name="T6" fmla="*/ 105 w 328"/>
                <a:gd name="T7" fmla="*/ 0 h 278"/>
                <a:gd name="T8" fmla="*/ 221 w 328"/>
                <a:gd name="T9" fmla="*/ 0 h 278"/>
                <a:gd name="T10" fmla="*/ 328 w 328"/>
                <a:gd name="T11" fmla="*/ 278 h 278"/>
                <a:gd name="T12" fmla="*/ 221 w 328"/>
                <a:gd name="T13" fmla="*/ 278 h 278"/>
                <a:gd name="T14" fmla="*/ 164 w 328"/>
                <a:gd name="T15" fmla="*/ 111 h 278"/>
                <a:gd name="T16" fmla="*/ 164 w 328"/>
                <a:gd name="T17" fmla="*/ 111 h 278"/>
                <a:gd name="T18" fmla="*/ 164 w 328"/>
                <a:gd name="T19" fmla="*/ 1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8">
                  <a:moveTo>
                    <a:pt x="164" y="111"/>
                  </a:moveTo>
                  <a:lnTo>
                    <a:pt x="107" y="278"/>
                  </a:lnTo>
                  <a:lnTo>
                    <a:pt x="0" y="278"/>
                  </a:lnTo>
                  <a:lnTo>
                    <a:pt x="105" y="0"/>
                  </a:lnTo>
                  <a:lnTo>
                    <a:pt x="221" y="0"/>
                  </a:lnTo>
                  <a:lnTo>
                    <a:pt x="328" y="278"/>
                  </a:lnTo>
                  <a:lnTo>
                    <a:pt x="221" y="278"/>
                  </a:lnTo>
                  <a:lnTo>
                    <a:pt x="164" y="111"/>
                  </a:lnTo>
                  <a:lnTo>
                    <a:pt x="164" y="111"/>
                  </a:lnTo>
                  <a:lnTo>
                    <a:pt x="164" y="111"/>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22" name="Freeform 16">
              <a:extLst>
                <a:ext uri="{FF2B5EF4-FFF2-40B4-BE49-F238E27FC236}">
                  <a16:creationId xmlns:a16="http://schemas.microsoft.com/office/drawing/2014/main" id="{4F73DF91-40A6-4839-9ECC-2E2CBF9EEEE5}"/>
                </a:ext>
              </a:extLst>
            </p:cNvPr>
            <p:cNvSpPr>
              <a:spLocks/>
            </p:cNvSpPr>
            <p:nvPr/>
          </p:nvSpPr>
          <p:spPr bwMode="auto">
            <a:xfrm>
              <a:off x="6359526" y="4194175"/>
              <a:ext cx="265113" cy="436563"/>
            </a:xfrm>
            <a:custGeom>
              <a:avLst/>
              <a:gdLst>
                <a:gd name="T0" fmla="*/ 155 w 167"/>
                <a:gd name="T1" fmla="*/ 154 h 275"/>
                <a:gd name="T2" fmla="*/ 50 w 167"/>
                <a:gd name="T3" fmla="*/ 154 h 275"/>
                <a:gd name="T4" fmla="*/ 50 w 167"/>
                <a:gd name="T5" fmla="*/ 235 h 275"/>
                <a:gd name="T6" fmla="*/ 167 w 167"/>
                <a:gd name="T7" fmla="*/ 235 h 275"/>
                <a:gd name="T8" fmla="*/ 167 w 167"/>
                <a:gd name="T9" fmla="*/ 275 h 275"/>
                <a:gd name="T10" fmla="*/ 0 w 167"/>
                <a:gd name="T11" fmla="*/ 275 h 275"/>
                <a:gd name="T12" fmla="*/ 0 w 167"/>
                <a:gd name="T13" fmla="*/ 0 h 275"/>
                <a:gd name="T14" fmla="*/ 162 w 167"/>
                <a:gd name="T15" fmla="*/ 0 h 275"/>
                <a:gd name="T16" fmla="*/ 162 w 167"/>
                <a:gd name="T17" fmla="*/ 42 h 275"/>
                <a:gd name="T18" fmla="*/ 50 w 167"/>
                <a:gd name="T19" fmla="*/ 42 h 275"/>
                <a:gd name="T20" fmla="*/ 50 w 167"/>
                <a:gd name="T21" fmla="*/ 114 h 275"/>
                <a:gd name="T22" fmla="*/ 155 w 167"/>
                <a:gd name="T23" fmla="*/ 114 h 275"/>
                <a:gd name="T24" fmla="*/ 155 w 167"/>
                <a:gd name="T25" fmla="*/ 15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275">
                  <a:moveTo>
                    <a:pt x="155" y="154"/>
                  </a:moveTo>
                  <a:lnTo>
                    <a:pt x="50" y="154"/>
                  </a:lnTo>
                  <a:lnTo>
                    <a:pt x="50" y="235"/>
                  </a:lnTo>
                  <a:lnTo>
                    <a:pt x="167" y="235"/>
                  </a:lnTo>
                  <a:lnTo>
                    <a:pt x="167" y="275"/>
                  </a:lnTo>
                  <a:lnTo>
                    <a:pt x="0" y="275"/>
                  </a:lnTo>
                  <a:lnTo>
                    <a:pt x="0" y="0"/>
                  </a:lnTo>
                  <a:lnTo>
                    <a:pt x="162" y="0"/>
                  </a:lnTo>
                  <a:lnTo>
                    <a:pt x="162" y="42"/>
                  </a:lnTo>
                  <a:lnTo>
                    <a:pt x="50" y="42"/>
                  </a:lnTo>
                  <a:lnTo>
                    <a:pt x="50" y="114"/>
                  </a:lnTo>
                  <a:lnTo>
                    <a:pt x="155" y="114"/>
                  </a:lnTo>
                  <a:lnTo>
                    <a:pt x="155" y="154"/>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23" name="Freeform 17">
              <a:extLst>
                <a:ext uri="{FF2B5EF4-FFF2-40B4-BE49-F238E27FC236}">
                  <a16:creationId xmlns:a16="http://schemas.microsoft.com/office/drawing/2014/main" id="{929D0AD3-3A43-40A8-A0FE-26DBF7CF284F}"/>
                </a:ext>
              </a:extLst>
            </p:cNvPr>
            <p:cNvSpPr>
              <a:spLocks/>
            </p:cNvSpPr>
            <p:nvPr/>
          </p:nvSpPr>
          <p:spPr bwMode="auto">
            <a:xfrm>
              <a:off x="6696076" y="4194175"/>
              <a:ext cx="257175" cy="436563"/>
            </a:xfrm>
            <a:custGeom>
              <a:avLst/>
              <a:gdLst>
                <a:gd name="T0" fmla="*/ 0 w 162"/>
                <a:gd name="T1" fmla="*/ 0 h 275"/>
                <a:gd name="T2" fmla="*/ 50 w 162"/>
                <a:gd name="T3" fmla="*/ 0 h 275"/>
                <a:gd name="T4" fmla="*/ 50 w 162"/>
                <a:gd name="T5" fmla="*/ 233 h 275"/>
                <a:gd name="T6" fmla="*/ 162 w 162"/>
                <a:gd name="T7" fmla="*/ 233 h 275"/>
                <a:gd name="T8" fmla="*/ 162 w 162"/>
                <a:gd name="T9" fmla="*/ 275 h 275"/>
                <a:gd name="T10" fmla="*/ 0 w 162"/>
                <a:gd name="T11" fmla="*/ 275 h 275"/>
                <a:gd name="T12" fmla="*/ 0 w 162"/>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162" h="275">
                  <a:moveTo>
                    <a:pt x="0" y="0"/>
                  </a:moveTo>
                  <a:lnTo>
                    <a:pt x="50" y="0"/>
                  </a:lnTo>
                  <a:lnTo>
                    <a:pt x="50" y="233"/>
                  </a:lnTo>
                  <a:lnTo>
                    <a:pt x="162" y="233"/>
                  </a:lnTo>
                  <a:lnTo>
                    <a:pt x="162" y="275"/>
                  </a:lnTo>
                  <a:lnTo>
                    <a:pt x="0" y="275"/>
                  </a:lnTo>
                  <a:lnTo>
                    <a:pt x="0" y="0"/>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24" name="Freeform 18">
              <a:extLst>
                <a:ext uri="{FF2B5EF4-FFF2-40B4-BE49-F238E27FC236}">
                  <a16:creationId xmlns:a16="http://schemas.microsoft.com/office/drawing/2014/main" id="{610F0871-09A5-4862-B508-67C33F94DB2C}"/>
                </a:ext>
              </a:extLst>
            </p:cNvPr>
            <p:cNvSpPr>
              <a:spLocks/>
            </p:cNvSpPr>
            <p:nvPr/>
          </p:nvSpPr>
          <p:spPr bwMode="auto">
            <a:xfrm>
              <a:off x="6983413" y="4194175"/>
              <a:ext cx="357188" cy="436563"/>
            </a:xfrm>
            <a:custGeom>
              <a:avLst/>
              <a:gdLst>
                <a:gd name="T0" fmla="*/ 70 w 95"/>
                <a:gd name="T1" fmla="*/ 116 h 116"/>
                <a:gd name="T2" fmla="*/ 58 w 95"/>
                <a:gd name="T3" fmla="*/ 93 h 116"/>
                <a:gd name="T4" fmla="*/ 46 w 95"/>
                <a:gd name="T5" fmla="*/ 71 h 116"/>
                <a:gd name="T6" fmla="*/ 46 w 95"/>
                <a:gd name="T7" fmla="*/ 71 h 116"/>
                <a:gd name="T8" fmla="*/ 35 w 95"/>
                <a:gd name="T9" fmla="*/ 93 h 116"/>
                <a:gd name="T10" fmla="*/ 24 w 95"/>
                <a:gd name="T11" fmla="*/ 116 h 116"/>
                <a:gd name="T12" fmla="*/ 0 w 95"/>
                <a:gd name="T13" fmla="*/ 116 h 116"/>
                <a:gd name="T14" fmla="*/ 34 w 95"/>
                <a:gd name="T15" fmla="*/ 58 h 116"/>
                <a:gd name="T16" fmla="*/ 1 w 95"/>
                <a:gd name="T17" fmla="*/ 0 h 116"/>
                <a:gd name="T18" fmla="*/ 25 w 95"/>
                <a:gd name="T19" fmla="*/ 0 h 116"/>
                <a:gd name="T20" fmla="*/ 38 w 95"/>
                <a:gd name="T21" fmla="*/ 24 h 116"/>
                <a:gd name="T22" fmla="*/ 47 w 95"/>
                <a:gd name="T23" fmla="*/ 44 h 116"/>
                <a:gd name="T24" fmla="*/ 48 w 95"/>
                <a:gd name="T25" fmla="*/ 44 h 116"/>
                <a:gd name="T26" fmla="*/ 57 w 95"/>
                <a:gd name="T27" fmla="*/ 24 h 116"/>
                <a:gd name="T28" fmla="*/ 69 w 95"/>
                <a:gd name="T29" fmla="*/ 0 h 116"/>
                <a:gd name="T30" fmla="*/ 94 w 95"/>
                <a:gd name="T31" fmla="*/ 0 h 116"/>
                <a:gd name="T32" fmla="*/ 60 w 95"/>
                <a:gd name="T33" fmla="*/ 57 h 116"/>
                <a:gd name="T34" fmla="*/ 95 w 95"/>
                <a:gd name="T35" fmla="*/ 116 h 116"/>
                <a:gd name="T36" fmla="*/ 70 w 95"/>
                <a:gd name="T3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116">
                  <a:moveTo>
                    <a:pt x="70" y="116"/>
                  </a:moveTo>
                  <a:cubicBezTo>
                    <a:pt x="58" y="93"/>
                    <a:pt x="58" y="93"/>
                    <a:pt x="58" y="93"/>
                  </a:cubicBezTo>
                  <a:cubicBezTo>
                    <a:pt x="53" y="84"/>
                    <a:pt x="50" y="78"/>
                    <a:pt x="46" y="71"/>
                  </a:cubicBezTo>
                  <a:cubicBezTo>
                    <a:pt x="46" y="71"/>
                    <a:pt x="46" y="71"/>
                    <a:pt x="46" y="71"/>
                  </a:cubicBezTo>
                  <a:cubicBezTo>
                    <a:pt x="43" y="78"/>
                    <a:pt x="40" y="84"/>
                    <a:pt x="35" y="93"/>
                  </a:cubicBezTo>
                  <a:cubicBezTo>
                    <a:pt x="24" y="116"/>
                    <a:pt x="24" y="116"/>
                    <a:pt x="24" y="116"/>
                  </a:cubicBezTo>
                  <a:cubicBezTo>
                    <a:pt x="0" y="116"/>
                    <a:pt x="0" y="116"/>
                    <a:pt x="0" y="116"/>
                  </a:cubicBezTo>
                  <a:cubicBezTo>
                    <a:pt x="34" y="58"/>
                    <a:pt x="34" y="58"/>
                    <a:pt x="34" y="58"/>
                  </a:cubicBezTo>
                  <a:cubicBezTo>
                    <a:pt x="1" y="0"/>
                    <a:pt x="1" y="0"/>
                    <a:pt x="1" y="0"/>
                  </a:cubicBezTo>
                  <a:cubicBezTo>
                    <a:pt x="25" y="0"/>
                    <a:pt x="25" y="0"/>
                    <a:pt x="25" y="0"/>
                  </a:cubicBezTo>
                  <a:cubicBezTo>
                    <a:pt x="38" y="24"/>
                    <a:pt x="38" y="24"/>
                    <a:pt x="38" y="24"/>
                  </a:cubicBezTo>
                  <a:cubicBezTo>
                    <a:pt x="42" y="31"/>
                    <a:pt x="44" y="37"/>
                    <a:pt x="47" y="44"/>
                  </a:cubicBezTo>
                  <a:cubicBezTo>
                    <a:pt x="48" y="44"/>
                    <a:pt x="48" y="44"/>
                    <a:pt x="48" y="44"/>
                  </a:cubicBezTo>
                  <a:cubicBezTo>
                    <a:pt x="51" y="36"/>
                    <a:pt x="53" y="31"/>
                    <a:pt x="57" y="24"/>
                  </a:cubicBezTo>
                  <a:cubicBezTo>
                    <a:pt x="69" y="0"/>
                    <a:pt x="69" y="0"/>
                    <a:pt x="69" y="0"/>
                  </a:cubicBezTo>
                  <a:cubicBezTo>
                    <a:pt x="94" y="0"/>
                    <a:pt x="94" y="0"/>
                    <a:pt x="94" y="0"/>
                  </a:cubicBezTo>
                  <a:cubicBezTo>
                    <a:pt x="60" y="57"/>
                    <a:pt x="60" y="57"/>
                    <a:pt x="60" y="57"/>
                  </a:cubicBezTo>
                  <a:cubicBezTo>
                    <a:pt x="95" y="116"/>
                    <a:pt x="95" y="116"/>
                    <a:pt x="95" y="116"/>
                  </a:cubicBezTo>
                  <a:lnTo>
                    <a:pt x="70" y="116"/>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25" name="Freeform 19">
              <a:extLst>
                <a:ext uri="{FF2B5EF4-FFF2-40B4-BE49-F238E27FC236}">
                  <a16:creationId xmlns:a16="http://schemas.microsoft.com/office/drawing/2014/main" id="{7BA6D6F9-D5F2-40E0-9616-1DA6EE31FD8E}"/>
                </a:ext>
              </a:extLst>
            </p:cNvPr>
            <p:cNvSpPr>
              <a:spLocks/>
            </p:cNvSpPr>
            <p:nvPr/>
          </p:nvSpPr>
          <p:spPr bwMode="auto">
            <a:xfrm>
              <a:off x="7378701" y="4189413"/>
              <a:ext cx="287338" cy="449263"/>
            </a:xfrm>
            <a:custGeom>
              <a:avLst/>
              <a:gdLst>
                <a:gd name="T0" fmla="*/ 5 w 76"/>
                <a:gd name="T1" fmla="*/ 94 h 119"/>
                <a:gd name="T2" fmla="*/ 33 w 76"/>
                <a:gd name="T3" fmla="*/ 102 h 119"/>
                <a:gd name="T4" fmla="*/ 54 w 76"/>
                <a:gd name="T5" fmla="*/ 86 h 119"/>
                <a:gd name="T6" fmla="*/ 34 w 76"/>
                <a:gd name="T7" fmla="*/ 66 h 119"/>
                <a:gd name="T8" fmla="*/ 2 w 76"/>
                <a:gd name="T9" fmla="*/ 33 h 119"/>
                <a:gd name="T10" fmla="*/ 43 w 76"/>
                <a:gd name="T11" fmla="*/ 0 h 119"/>
                <a:gd name="T12" fmla="*/ 71 w 76"/>
                <a:gd name="T13" fmla="*/ 5 h 119"/>
                <a:gd name="T14" fmla="*/ 66 w 76"/>
                <a:gd name="T15" fmla="*/ 22 h 119"/>
                <a:gd name="T16" fmla="*/ 43 w 76"/>
                <a:gd name="T17" fmla="*/ 17 h 119"/>
                <a:gd name="T18" fmla="*/ 24 w 76"/>
                <a:gd name="T19" fmla="*/ 31 h 119"/>
                <a:gd name="T20" fmla="*/ 46 w 76"/>
                <a:gd name="T21" fmla="*/ 50 h 119"/>
                <a:gd name="T22" fmla="*/ 76 w 76"/>
                <a:gd name="T23" fmla="*/ 84 h 119"/>
                <a:gd name="T24" fmla="*/ 32 w 76"/>
                <a:gd name="T25" fmla="*/ 119 h 119"/>
                <a:gd name="T26" fmla="*/ 0 w 76"/>
                <a:gd name="T27" fmla="*/ 112 h 119"/>
                <a:gd name="T28" fmla="*/ 5 w 76"/>
                <a:gd name="T29" fmla="*/ 9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19">
                  <a:moveTo>
                    <a:pt x="5" y="94"/>
                  </a:moveTo>
                  <a:cubicBezTo>
                    <a:pt x="12" y="98"/>
                    <a:pt x="22" y="102"/>
                    <a:pt x="33" y="102"/>
                  </a:cubicBezTo>
                  <a:cubicBezTo>
                    <a:pt x="47" y="102"/>
                    <a:pt x="54" y="95"/>
                    <a:pt x="54" y="86"/>
                  </a:cubicBezTo>
                  <a:cubicBezTo>
                    <a:pt x="54" y="77"/>
                    <a:pt x="48" y="72"/>
                    <a:pt x="34" y="66"/>
                  </a:cubicBezTo>
                  <a:cubicBezTo>
                    <a:pt x="15" y="60"/>
                    <a:pt x="2" y="49"/>
                    <a:pt x="2" y="33"/>
                  </a:cubicBezTo>
                  <a:cubicBezTo>
                    <a:pt x="2" y="14"/>
                    <a:pt x="18" y="0"/>
                    <a:pt x="43" y="0"/>
                  </a:cubicBezTo>
                  <a:cubicBezTo>
                    <a:pt x="56" y="0"/>
                    <a:pt x="65" y="2"/>
                    <a:pt x="71" y="5"/>
                  </a:cubicBezTo>
                  <a:cubicBezTo>
                    <a:pt x="66" y="22"/>
                    <a:pt x="66" y="22"/>
                    <a:pt x="66" y="22"/>
                  </a:cubicBezTo>
                  <a:cubicBezTo>
                    <a:pt x="62" y="20"/>
                    <a:pt x="54" y="17"/>
                    <a:pt x="43" y="17"/>
                  </a:cubicBezTo>
                  <a:cubicBezTo>
                    <a:pt x="29" y="17"/>
                    <a:pt x="24" y="24"/>
                    <a:pt x="24" y="31"/>
                  </a:cubicBezTo>
                  <a:cubicBezTo>
                    <a:pt x="24" y="40"/>
                    <a:pt x="30" y="44"/>
                    <a:pt x="46" y="50"/>
                  </a:cubicBezTo>
                  <a:cubicBezTo>
                    <a:pt x="66" y="57"/>
                    <a:pt x="76" y="67"/>
                    <a:pt x="76" y="84"/>
                  </a:cubicBezTo>
                  <a:cubicBezTo>
                    <a:pt x="76" y="103"/>
                    <a:pt x="62" y="119"/>
                    <a:pt x="32" y="119"/>
                  </a:cubicBezTo>
                  <a:cubicBezTo>
                    <a:pt x="19" y="119"/>
                    <a:pt x="7" y="115"/>
                    <a:pt x="0" y="112"/>
                  </a:cubicBezTo>
                  <a:lnTo>
                    <a:pt x="5" y="94"/>
                  </a:lnTo>
                  <a:close/>
                </a:path>
              </a:pathLst>
            </a:cu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sp>
          <p:nvSpPr>
            <p:cNvPr id="26" name="Rectangle 20">
              <a:extLst>
                <a:ext uri="{FF2B5EF4-FFF2-40B4-BE49-F238E27FC236}">
                  <a16:creationId xmlns:a16="http://schemas.microsoft.com/office/drawing/2014/main" id="{D94FD1EA-FA3A-4B36-8123-E2D671462C5D}"/>
                </a:ext>
              </a:extLst>
            </p:cNvPr>
            <p:cNvSpPr>
              <a:spLocks noChangeArrowheads="1"/>
            </p:cNvSpPr>
            <p:nvPr/>
          </p:nvSpPr>
          <p:spPr bwMode="auto">
            <a:xfrm>
              <a:off x="7737476" y="4194175"/>
              <a:ext cx="79375" cy="436563"/>
            </a:xfrm>
            <a:prstGeom prst="rect">
              <a:avLst/>
            </a:prstGeom>
            <a:grpFill/>
            <a:ln>
              <a:noFill/>
            </a:ln>
          </p:spPr>
          <p:txBody>
            <a:bodyPr/>
            <a:lstStyle/>
            <a:p>
              <a:pPr eaLnBrk="1" fontAlgn="auto" hangingPunct="1">
                <a:spcBef>
                  <a:spcPts val="0"/>
                </a:spcBef>
                <a:spcAft>
                  <a:spcPts val="0"/>
                </a:spcAft>
                <a:defRPr/>
              </a:pPr>
              <a:endParaRPr lang="en-IN" kern="0">
                <a:solidFill>
                  <a:prstClr val="black"/>
                </a:solidFill>
                <a:latin typeface="+mn-lt"/>
              </a:endParaRPr>
            </a:p>
          </p:txBody>
        </p:sp>
      </p:grpSp>
      <p:grpSp>
        <p:nvGrpSpPr>
          <p:cNvPr id="27" name="Group 44">
            <a:extLst>
              <a:ext uri="{FF2B5EF4-FFF2-40B4-BE49-F238E27FC236}">
                <a16:creationId xmlns:a16="http://schemas.microsoft.com/office/drawing/2014/main" id="{3E3294DB-CDA8-4C73-86AD-03177E7C06D9}"/>
              </a:ext>
            </a:extLst>
          </p:cNvPr>
          <p:cNvGrpSpPr>
            <a:grpSpLocks/>
          </p:cNvGrpSpPr>
          <p:nvPr userDrawn="1"/>
        </p:nvGrpSpPr>
        <p:grpSpPr bwMode="auto">
          <a:xfrm>
            <a:off x="11225213" y="5930900"/>
            <a:ext cx="388937" cy="388938"/>
            <a:chOff x="11214651" y="5920583"/>
            <a:chExt cx="409544" cy="409544"/>
          </a:xfrm>
        </p:grpSpPr>
        <p:sp>
          <p:nvSpPr>
            <p:cNvPr id="28" name="Oval 27">
              <a:hlinkClick r:id="" action="ppaction://hlinkshowjump?jump=nextslide"/>
              <a:extLst>
                <a:ext uri="{FF2B5EF4-FFF2-40B4-BE49-F238E27FC236}">
                  <a16:creationId xmlns:a16="http://schemas.microsoft.com/office/drawing/2014/main" id="{1ACF6FCC-BCA4-4714-811B-1CE8BD748FDE}"/>
                </a:ext>
              </a:extLst>
            </p:cNvPr>
            <p:cNvSpPr/>
            <p:nvPr/>
          </p:nvSpPr>
          <p:spPr>
            <a:xfrm>
              <a:off x="11214651" y="5920583"/>
              <a:ext cx="409544" cy="4095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3" name="Chevron 46">
              <a:extLst>
                <a:ext uri="{FF2B5EF4-FFF2-40B4-BE49-F238E27FC236}">
                  <a16:creationId xmlns:a16="http://schemas.microsoft.com/office/drawing/2014/main" id="{9AB017FF-76CE-4849-ADBB-0F1AB4AA440B}"/>
                </a:ext>
              </a:extLst>
            </p:cNvPr>
            <p:cNvSpPr/>
            <p:nvPr/>
          </p:nvSpPr>
          <p:spPr>
            <a:xfrm>
              <a:off x="11366767" y="6022551"/>
              <a:ext cx="105312" cy="205607"/>
            </a:xfrm>
            <a:prstGeom prst="chevron">
              <a:avLst>
                <a:gd name="adj" fmla="val 644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solidFill>
                  <a:schemeClr val="tx1"/>
                </a:solidFill>
              </a:endParaRPr>
            </a:p>
          </p:txBody>
        </p:sp>
      </p:grpSp>
      <p:sp>
        <p:nvSpPr>
          <p:cNvPr id="29" name="Text Placeholder 59"/>
          <p:cNvSpPr>
            <a:spLocks noGrp="1"/>
          </p:cNvSpPr>
          <p:nvPr>
            <p:ph type="body" sz="quarter" idx="10"/>
          </p:nvPr>
        </p:nvSpPr>
        <p:spPr>
          <a:xfrm>
            <a:off x="794139" y="2937846"/>
            <a:ext cx="4751560" cy="914400"/>
          </a:xfrm>
          <a:prstGeom prst="rect">
            <a:avLst/>
          </a:prstGeom>
        </p:spPr>
        <p:txBody>
          <a:bodyPr lIns="0" tIns="0" rIns="0" bIns="0">
            <a:noAutofit/>
          </a:bodyPr>
          <a:lstStyle>
            <a:lvl1pPr marL="0" indent="0" algn="l" defTabSz="914377" rtl="0" eaLnBrk="1" latinLnBrk="0" hangingPunct="1">
              <a:lnSpc>
                <a:spcPct val="100000"/>
              </a:lnSpc>
              <a:spcBef>
                <a:spcPct val="0"/>
              </a:spcBef>
              <a:buNone/>
              <a:defRPr lang="it-IT" sz="2800" b="1" kern="1200" spc="200" baseline="0" dirty="0" smtClean="0">
                <a:solidFill>
                  <a:prstClr val="white"/>
                </a:solidFill>
                <a:latin typeface="Century Gothic" panose="020B0502020202020204" pitchFamily="34" charset="0"/>
                <a:ea typeface="+mj-ea"/>
                <a:cs typeface="+mj-cs"/>
              </a:defRPr>
            </a:lvl1pPr>
          </a:lstStyle>
          <a:p>
            <a:pPr lvl="0"/>
            <a:r>
              <a:rPr lang="en-US"/>
              <a:t>Edit Master text styles</a:t>
            </a:r>
          </a:p>
        </p:txBody>
      </p:sp>
      <p:sp>
        <p:nvSpPr>
          <p:cNvPr id="30" name="Text Placeholder 59"/>
          <p:cNvSpPr>
            <a:spLocks noGrp="1"/>
          </p:cNvSpPr>
          <p:nvPr>
            <p:ph type="body" sz="quarter" idx="11"/>
          </p:nvPr>
        </p:nvSpPr>
        <p:spPr>
          <a:xfrm>
            <a:off x="794139" y="4106972"/>
            <a:ext cx="4751560" cy="322936"/>
          </a:xfrm>
          <a:prstGeom prst="rect">
            <a:avLst/>
          </a:prstGeom>
        </p:spPr>
        <p:txBody>
          <a:bodyPr lIns="0" tIns="0" rIns="0" bIns="0">
            <a:noAutofit/>
          </a:bodyPr>
          <a:lstStyle>
            <a:lvl1pPr marL="0" indent="0" algn="l" defTabSz="914377" rtl="0" eaLnBrk="1" latinLnBrk="0" hangingPunct="1">
              <a:lnSpc>
                <a:spcPct val="90000"/>
              </a:lnSpc>
              <a:spcBef>
                <a:spcPts val="1000"/>
              </a:spcBef>
              <a:buFont typeface="Arial" panose="020B0604020202020204" pitchFamily="34" charset="0"/>
              <a:buNone/>
              <a:defRPr lang="it-IT" sz="1800" kern="1200" baseline="0" dirty="0" smtClean="0">
                <a:solidFill>
                  <a:prstClr val="white"/>
                </a:solidFill>
                <a:latin typeface="Century Gothic" panose="020B0502020202020204" pitchFamily="34" charset="0"/>
                <a:ea typeface="+mn-ea"/>
                <a:cs typeface="+mn-cs"/>
              </a:defRPr>
            </a:lvl1pPr>
          </a:lstStyle>
          <a:p>
            <a:pPr lvl="0"/>
            <a:r>
              <a:rPr lang="en-US"/>
              <a:t>Edit Master text styles</a:t>
            </a:r>
          </a:p>
        </p:txBody>
      </p:sp>
      <p:sp>
        <p:nvSpPr>
          <p:cNvPr id="31" name="Text Placeholder 59"/>
          <p:cNvSpPr>
            <a:spLocks noGrp="1"/>
          </p:cNvSpPr>
          <p:nvPr>
            <p:ph type="body" sz="quarter" idx="12"/>
          </p:nvPr>
        </p:nvSpPr>
        <p:spPr>
          <a:xfrm>
            <a:off x="794139" y="4508690"/>
            <a:ext cx="4751560" cy="351895"/>
          </a:xfrm>
          <a:prstGeom prst="rect">
            <a:avLst/>
          </a:prstGeom>
        </p:spPr>
        <p:txBody>
          <a:bodyPr lIns="0" tIns="0" rIns="0" bIns="0">
            <a:noAutofit/>
          </a:bodyPr>
          <a:lstStyle>
            <a:lvl1pPr marL="0" marR="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lang="it-IT" sz="1800" kern="1200" baseline="0" dirty="0" smtClean="0">
                <a:solidFill>
                  <a:prstClr val="white"/>
                </a:solidFill>
                <a:latin typeface="Century Gothic" panose="020B0502020202020204" pitchFamily="34" charset="0"/>
                <a:ea typeface="+mn-ea"/>
                <a:cs typeface="+mn-cs"/>
              </a:defRPr>
            </a:lvl1pPr>
          </a:lstStyle>
          <a:p>
            <a:pPr lvl="0"/>
            <a:r>
              <a:rPr lang="en-US" noProof="0"/>
              <a:t>Edit Master text styles</a:t>
            </a:r>
          </a:p>
        </p:txBody>
      </p:sp>
      <p:sp>
        <p:nvSpPr>
          <p:cNvPr id="32" name="Picture Placeholder 4"/>
          <p:cNvSpPr>
            <a:spLocks noGrp="1"/>
          </p:cNvSpPr>
          <p:nvPr>
            <p:ph type="pic" sz="quarter" idx="13"/>
          </p:nvPr>
        </p:nvSpPr>
        <p:spPr>
          <a:xfrm>
            <a:off x="794140" y="5004759"/>
            <a:ext cx="1796661" cy="600075"/>
          </a:xfrm>
          <a:prstGeom prst="rect">
            <a:avLst/>
          </a:prstGeom>
        </p:spPr>
        <p:txBody>
          <a:bodyPr lIns="0" tIns="0" rIns="0" bIns="0" anchor="ctr">
            <a:noAutofit/>
          </a:bodyPr>
          <a:lstStyle>
            <a:lvl1pPr marL="0" indent="0" algn="l">
              <a:buNone/>
              <a:defRPr>
                <a:solidFill>
                  <a:schemeClr val="bg1"/>
                </a:solidFill>
              </a:defRPr>
            </a:lvl1pPr>
          </a:lstStyle>
          <a:p>
            <a:pPr lvl="0"/>
            <a:r>
              <a:rPr lang="en-US" noProof="0"/>
              <a:t>Click icon to add picture</a:t>
            </a:r>
            <a:endParaRPr lang="en-IN" noProof="0" dirty="0"/>
          </a:p>
        </p:txBody>
      </p:sp>
    </p:spTree>
    <p:extLst>
      <p:ext uri="{BB962C8B-B14F-4D97-AF65-F5344CB8AC3E}">
        <p14:creationId xmlns:p14="http://schemas.microsoft.com/office/powerpoint/2010/main" val="1300525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1F3ED-ADC2-4ABE-9F19-A6330B7A1727}"/>
              </a:ext>
            </a:extLst>
          </p:cNvPr>
          <p:cNvSpPr/>
          <p:nvPr userDrawn="1"/>
        </p:nvSpPr>
        <p:spPr>
          <a:xfrm>
            <a:off x="0" y="4330700"/>
            <a:ext cx="12192000" cy="252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Picture 14">
            <a:extLst>
              <a:ext uri="{FF2B5EF4-FFF2-40B4-BE49-F238E27FC236}">
                <a16:creationId xmlns:a16="http://schemas.microsoft.com/office/drawing/2014/main" id="{3E579A4C-06B4-4424-B5EB-FF67230FDF4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2">
            <a:extLst>
              <a:ext uri="{FF2B5EF4-FFF2-40B4-BE49-F238E27FC236}">
                <a16:creationId xmlns:a16="http://schemas.microsoft.com/office/drawing/2014/main" id="{1DC851B6-A496-421B-9228-7880A0CD9F5A}"/>
              </a:ext>
            </a:extLst>
          </p:cNvPr>
          <p:cNvSpPr txBox="1">
            <a:spLocks/>
          </p:cNvSpPr>
          <p:nvPr userDrawn="1"/>
        </p:nvSpPr>
        <p:spPr>
          <a:xfrm>
            <a:off x="366713" y="5611813"/>
            <a:ext cx="11444287" cy="676275"/>
          </a:xfrm>
          <a:prstGeom prst="rect">
            <a:avLst/>
          </a:prstGeom>
        </p:spPr>
        <p:txBody>
          <a:bodyPr/>
          <a:lstStyle/>
          <a:p>
            <a:pPr algn="ctr" eaLnBrk="1" fontAlgn="auto" hangingPunct="1">
              <a:spcBef>
                <a:spcPts val="0"/>
              </a:spcBef>
              <a:spcAft>
                <a:spcPts val="300"/>
              </a:spcAft>
              <a:buClr>
                <a:schemeClr val="tx2">
                  <a:lumMod val="60000"/>
                  <a:lumOff val="40000"/>
                </a:schemeClr>
              </a:buClr>
              <a:buSzPct val="80000"/>
              <a:buFont typeface="Wingdings" pitchFamily="2" charset="2"/>
              <a:buNone/>
              <a:defRPr/>
            </a:pPr>
            <a:r>
              <a:rPr lang="en-US" sz="900" b="1" dirty="0">
                <a:cs typeface="Calibri" pitchFamily="34" charset="0"/>
              </a:rPr>
              <a:t>Confidentiality Notice </a:t>
            </a:r>
          </a:p>
          <a:p>
            <a:pPr algn="ctr" eaLnBrk="1" fontAlgn="auto" hangingPunct="1">
              <a:spcBef>
                <a:spcPts val="0"/>
              </a:spcBef>
              <a:spcAft>
                <a:spcPts val="300"/>
              </a:spcAft>
              <a:buClr>
                <a:schemeClr val="tx2">
                  <a:lumMod val="60000"/>
                  <a:lumOff val="40000"/>
                </a:schemeClr>
              </a:buClr>
              <a:buSzPct val="80000"/>
              <a:buFont typeface="Wingdings" pitchFamily="2" charset="2"/>
              <a:buNone/>
              <a:defRPr/>
            </a:pPr>
            <a:r>
              <a:rPr lang="en-US" sz="900" dirty="0">
                <a:cs typeface="Calibri" pitchFamily="34" charset="0"/>
              </a:rPr>
              <a:t>This document and all information contained herein is the sole property of Tata Elxsi Ltd.  </a:t>
            </a:r>
            <a:br>
              <a:rPr lang="en-US" sz="900" dirty="0">
                <a:cs typeface="Calibri" pitchFamily="34" charset="0"/>
              </a:rPr>
            </a:br>
            <a:r>
              <a:rPr lang="en-US" sz="900" dirty="0">
                <a:cs typeface="Calibri" pitchFamily="34" charset="0"/>
              </a:rPr>
              <a:t>No intellectual property rights are granted by the delivery of this document or the disclosure of its content.  </a:t>
            </a:r>
            <a:br>
              <a:rPr lang="en-US" sz="900" dirty="0">
                <a:cs typeface="Calibri" pitchFamily="34" charset="0"/>
              </a:rPr>
            </a:br>
            <a:r>
              <a:rPr lang="en-US" sz="900" dirty="0">
                <a:cs typeface="Calibri" pitchFamily="34" charset="0"/>
              </a:rPr>
              <a:t>This document shall not be reproduced or disclosed to a third party without the express written consent of Tata Elxsi Ltd. </a:t>
            </a:r>
            <a:br>
              <a:rPr lang="en-US" sz="900" dirty="0">
                <a:cs typeface="Calibri" pitchFamily="34" charset="0"/>
              </a:rPr>
            </a:br>
            <a:r>
              <a:rPr lang="en-US" sz="900" dirty="0">
                <a:cs typeface="Calibri" pitchFamily="34" charset="0"/>
              </a:rPr>
              <a:t>This document and its content shall not be used for any purpose other than that for which it is supplied.</a:t>
            </a:r>
          </a:p>
        </p:txBody>
      </p:sp>
      <p:sp>
        <p:nvSpPr>
          <p:cNvPr id="5" name="Rectangle 4">
            <a:extLst>
              <a:ext uri="{FF2B5EF4-FFF2-40B4-BE49-F238E27FC236}">
                <a16:creationId xmlns:a16="http://schemas.microsoft.com/office/drawing/2014/main" id="{2714D5CE-E938-4EFE-9288-4951143FC1A9}"/>
              </a:ext>
            </a:extLst>
          </p:cNvPr>
          <p:cNvSpPr/>
          <p:nvPr userDrawn="1"/>
        </p:nvSpPr>
        <p:spPr>
          <a:xfrm>
            <a:off x="0" y="0"/>
            <a:ext cx="12192000" cy="546100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 name="Text Placeholder 2">
            <a:extLst>
              <a:ext uri="{FF2B5EF4-FFF2-40B4-BE49-F238E27FC236}">
                <a16:creationId xmlns:a16="http://schemas.microsoft.com/office/drawing/2014/main" id="{4554D7E6-0BE5-4113-8955-369E14AEED64}"/>
              </a:ext>
            </a:extLst>
          </p:cNvPr>
          <p:cNvSpPr txBox="1">
            <a:spLocks/>
          </p:cNvSpPr>
          <p:nvPr userDrawn="1"/>
        </p:nvSpPr>
        <p:spPr>
          <a:xfrm>
            <a:off x="2320925" y="2335213"/>
            <a:ext cx="7550150" cy="1219200"/>
          </a:xfrm>
          <a:prstGeom prst="rect">
            <a:avLst/>
          </a:prstGeom>
        </p:spPr>
        <p:txBody>
          <a:bodyPr lIns="0" tIns="0" rIns="0" bIns="0" anchor="ctr">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fontAlgn="auto">
              <a:spcBef>
                <a:spcPts val="600"/>
              </a:spcBef>
              <a:spcAft>
                <a:spcPts val="3000"/>
              </a:spcAft>
              <a:buFont typeface="Arial"/>
              <a:buNone/>
              <a:defRPr/>
            </a:pPr>
            <a:r>
              <a:rPr lang="en-US" sz="8800" b="1" spc="600" dirty="0">
                <a:solidFill>
                  <a:schemeClr val="tx1">
                    <a:lumMod val="95000"/>
                    <a:lumOff val="5000"/>
                  </a:schemeClr>
                </a:solidFill>
                <a:latin typeface="+mj-lt"/>
                <a:cs typeface="Arial" panose="020B0604020202020204" pitchFamily="34" charset="0"/>
              </a:rPr>
              <a:t>THANK YOU</a:t>
            </a:r>
          </a:p>
        </p:txBody>
      </p:sp>
      <p:sp>
        <p:nvSpPr>
          <p:cNvPr id="7" name="Text Placeholder 2">
            <a:extLst>
              <a:ext uri="{FF2B5EF4-FFF2-40B4-BE49-F238E27FC236}">
                <a16:creationId xmlns:a16="http://schemas.microsoft.com/office/drawing/2014/main" id="{FED33F0B-6571-4400-BDE4-8D30165BD9F3}"/>
              </a:ext>
            </a:extLst>
          </p:cNvPr>
          <p:cNvSpPr txBox="1">
            <a:spLocks/>
          </p:cNvSpPr>
          <p:nvPr userDrawn="1"/>
        </p:nvSpPr>
        <p:spPr>
          <a:xfrm>
            <a:off x="5284788" y="4222750"/>
            <a:ext cx="1765300" cy="276225"/>
          </a:xfrm>
          <a:prstGeom prst="rect">
            <a:avLst/>
          </a:prstGeom>
        </p:spPr>
        <p:txBody>
          <a:bodyPr wrap="none" lIns="0" tIns="0" rIns="0" bIns="0" anchor="ctr">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fontAlgn="auto">
              <a:spcBef>
                <a:spcPts val="600"/>
              </a:spcBef>
              <a:spcAft>
                <a:spcPts val="3000"/>
              </a:spcAft>
              <a:buFont typeface="Arial"/>
              <a:buNone/>
              <a:defRPr/>
            </a:pPr>
            <a:r>
              <a:rPr lang="en-US" sz="2000" b="1" dirty="0">
                <a:cs typeface="Arial" panose="020B0604020202020204" pitchFamily="34" charset="0"/>
              </a:rPr>
              <a:t>FIND OUT MORE</a:t>
            </a:r>
          </a:p>
        </p:txBody>
      </p:sp>
      <p:sp>
        <p:nvSpPr>
          <p:cNvPr id="8" name="Text Placeholder 2">
            <a:extLst>
              <a:ext uri="{FF2B5EF4-FFF2-40B4-BE49-F238E27FC236}">
                <a16:creationId xmlns:a16="http://schemas.microsoft.com/office/drawing/2014/main" id="{542A3E14-5864-4425-888E-0FEEE6456359}"/>
              </a:ext>
            </a:extLst>
          </p:cNvPr>
          <p:cNvSpPr txBox="1">
            <a:spLocks/>
          </p:cNvSpPr>
          <p:nvPr userDrawn="1"/>
        </p:nvSpPr>
        <p:spPr>
          <a:xfrm>
            <a:off x="5432425" y="4537075"/>
            <a:ext cx="1327150" cy="261938"/>
          </a:xfrm>
          <a:prstGeom prst="rect">
            <a:avLst/>
          </a:prstGeom>
        </p:spPr>
        <p:txBody>
          <a:bodyPr wrap="none">
            <a:spAutoFit/>
          </a:bodyPr>
          <a:lstStyle/>
          <a:p>
            <a:pPr algn="ctr" eaLnBrk="1" fontAlgn="auto" hangingPunct="1">
              <a:spcBef>
                <a:spcPts val="0"/>
              </a:spcBef>
              <a:spcAft>
                <a:spcPts val="300"/>
              </a:spcAft>
              <a:buClr>
                <a:schemeClr val="tx2">
                  <a:lumMod val="60000"/>
                  <a:lumOff val="40000"/>
                </a:schemeClr>
              </a:buClr>
              <a:buSzPct val="80000"/>
              <a:defRPr/>
            </a:pPr>
            <a:r>
              <a:rPr lang="en-US" sz="1100" b="1" dirty="0">
                <a:cs typeface="Calibri" pitchFamily="34" charset="0"/>
                <a:hlinkClick r:id="rId3"/>
              </a:rPr>
              <a:t>www.tataelxsi.com</a:t>
            </a:r>
            <a:endParaRPr lang="en-US" sz="1100" dirty="0">
              <a:cs typeface="Calibri" pitchFamily="34" charset="0"/>
            </a:endParaRPr>
          </a:p>
        </p:txBody>
      </p:sp>
      <p:pic>
        <p:nvPicPr>
          <p:cNvPr id="9" name="Picture 30">
            <a:hlinkClick r:id="rId4"/>
            <a:extLst>
              <a:ext uri="{FF2B5EF4-FFF2-40B4-BE49-F238E27FC236}">
                <a16:creationId xmlns:a16="http://schemas.microsoft.com/office/drawing/2014/main" id="{76FC4C28-744A-4A88-9377-C00EAA0120A7}"/>
              </a:ext>
            </a:extLst>
          </p:cNvPr>
          <p:cNvPicPr>
            <a:picLocks noChangeAspect="1"/>
          </p:cNvPicPr>
          <p:nvPr userDrawn="1"/>
        </p:nvPicPr>
        <p:blipFill>
          <a:blip r:embed="rId5">
            <a:extLst>
              <a:ext uri="{28A0092B-C50C-407E-A947-70E740481C1C}">
                <a14:useLocalDpi xmlns:a14="http://schemas.microsoft.com/office/drawing/2010/main" val="0"/>
              </a:ext>
            </a:extLst>
          </a:blip>
          <a:srcRect l="11435" t="16052" r="74390" b="69925"/>
          <a:stretch>
            <a:fillRect/>
          </a:stretch>
        </p:blipFill>
        <p:spPr bwMode="auto">
          <a:xfrm>
            <a:off x="5334000" y="4884738"/>
            <a:ext cx="2762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a:hlinkClick r:id="rId6"/>
            <a:extLst>
              <a:ext uri="{FF2B5EF4-FFF2-40B4-BE49-F238E27FC236}">
                <a16:creationId xmlns:a16="http://schemas.microsoft.com/office/drawing/2014/main" id="{5DEB90C3-5804-4F7D-B14C-420E089953EC}"/>
              </a:ext>
            </a:extLst>
          </p:cNvPr>
          <p:cNvPicPr>
            <a:picLocks noChangeAspect="1"/>
          </p:cNvPicPr>
          <p:nvPr userDrawn="1"/>
        </p:nvPicPr>
        <p:blipFill>
          <a:blip r:embed="rId5">
            <a:extLst>
              <a:ext uri="{28A0092B-C50C-407E-A947-70E740481C1C}">
                <a14:useLocalDpi xmlns:a14="http://schemas.microsoft.com/office/drawing/2010/main" val="0"/>
              </a:ext>
            </a:extLst>
          </a:blip>
          <a:srcRect l="32529" t="16052" r="53294" b="69925"/>
          <a:stretch>
            <a:fillRect/>
          </a:stretch>
        </p:blipFill>
        <p:spPr bwMode="auto">
          <a:xfrm>
            <a:off x="5645150" y="4884738"/>
            <a:ext cx="2778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a:hlinkClick r:id="rId7"/>
            <a:extLst>
              <a:ext uri="{FF2B5EF4-FFF2-40B4-BE49-F238E27FC236}">
                <a16:creationId xmlns:a16="http://schemas.microsoft.com/office/drawing/2014/main" id="{3B759F6B-3294-4761-92B9-CBB492F62B5C}"/>
              </a:ext>
            </a:extLst>
          </p:cNvPr>
          <p:cNvPicPr>
            <a:picLocks noChangeAspect="1"/>
          </p:cNvPicPr>
          <p:nvPr userDrawn="1"/>
        </p:nvPicPr>
        <p:blipFill>
          <a:blip r:embed="rId8">
            <a:extLst>
              <a:ext uri="{28A0092B-C50C-407E-A947-70E740481C1C}">
                <a14:useLocalDpi xmlns:a14="http://schemas.microsoft.com/office/drawing/2010/main" val="0"/>
              </a:ext>
            </a:extLst>
          </a:blip>
          <a:srcRect l="53256" t="16052" r="32568" b="69925"/>
          <a:stretch>
            <a:fillRect/>
          </a:stretch>
        </p:blipFill>
        <p:spPr bwMode="auto">
          <a:xfrm>
            <a:off x="5957888" y="4884738"/>
            <a:ext cx="2762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3">
            <a:hlinkClick r:id="rId9"/>
            <a:extLst>
              <a:ext uri="{FF2B5EF4-FFF2-40B4-BE49-F238E27FC236}">
                <a16:creationId xmlns:a16="http://schemas.microsoft.com/office/drawing/2014/main" id="{BBDB8566-9C87-4548-83D9-EE54EA0933EA}"/>
              </a:ext>
            </a:extLst>
          </p:cNvPr>
          <p:cNvPicPr>
            <a:picLocks noChangeAspect="1"/>
          </p:cNvPicPr>
          <p:nvPr userDrawn="1"/>
        </p:nvPicPr>
        <p:blipFill>
          <a:blip r:embed="rId10">
            <a:extLst>
              <a:ext uri="{28A0092B-C50C-407E-A947-70E740481C1C}">
                <a14:useLocalDpi xmlns:a14="http://schemas.microsoft.com/office/drawing/2010/main" val="0"/>
              </a:ext>
            </a:extLst>
          </a:blip>
          <a:srcRect l="74471" t="36537" r="11353" b="49440"/>
          <a:stretch>
            <a:fillRect/>
          </a:stretch>
        </p:blipFill>
        <p:spPr bwMode="auto">
          <a:xfrm>
            <a:off x="6269038" y="4884738"/>
            <a:ext cx="2778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4">
            <a:hlinkClick r:id="rId11"/>
            <a:extLst>
              <a:ext uri="{FF2B5EF4-FFF2-40B4-BE49-F238E27FC236}">
                <a16:creationId xmlns:a16="http://schemas.microsoft.com/office/drawing/2014/main" id="{CC8415A9-04C4-4009-B27D-B9DA43ABC852}"/>
              </a:ext>
            </a:extLst>
          </p:cNvPr>
          <p:cNvPicPr>
            <a:picLocks noChangeAspect="1"/>
          </p:cNvPicPr>
          <p:nvPr userDrawn="1"/>
        </p:nvPicPr>
        <p:blipFill>
          <a:blip r:embed="rId12">
            <a:extLst>
              <a:ext uri="{28A0092B-C50C-407E-A947-70E740481C1C}">
                <a14:useLocalDpi xmlns:a14="http://schemas.microsoft.com/office/drawing/2010/main" val="0"/>
              </a:ext>
            </a:extLst>
          </a:blip>
          <a:srcRect l="11435" t="77141" r="74390" b="8836"/>
          <a:stretch>
            <a:fillRect/>
          </a:stretch>
        </p:blipFill>
        <p:spPr bwMode="auto">
          <a:xfrm>
            <a:off x="6581775" y="4884738"/>
            <a:ext cx="2762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4">
            <a:extLst>
              <a:ext uri="{FF2B5EF4-FFF2-40B4-BE49-F238E27FC236}">
                <a16:creationId xmlns:a16="http://schemas.microsoft.com/office/drawing/2014/main" id="{C6806C89-5AD5-4E65-8851-5A525B05E6F7}"/>
              </a:ext>
            </a:extLst>
          </p:cNvPr>
          <p:cNvGrpSpPr>
            <a:grpSpLocks noChangeAspect="1"/>
          </p:cNvGrpSpPr>
          <p:nvPr userDrawn="1"/>
        </p:nvGrpSpPr>
        <p:grpSpPr bwMode="auto">
          <a:xfrm>
            <a:off x="4951413" y="3554413"/>
            <a:ext cx="2289175" cy="303212"/>
            <a:chOff x="2761" y="2023"/>
            <a:chExt cx="2163" cy="286"/>
          </a:xfrm>
        </p:grpSpPr>
        <p:sp>
          <p:nvSpPr>
            <p:cNvPr id="15" name="Freeform 5">
              <a:extLst>
                <a:ext uri="{FF2B5EF4-FFF2-40B4-BE49-F238E27FC236}">
                  <a16:creationId xmlns:a16="http://schemas.microsoft.com/office/drawing/2014/main" id="{6C7F598D-99AE-4B85-B794-CDCE92B10723}"/>
                </a:ext>
              </a:extLst>
            </p:cNvPr>
            <p:cNvSpPr>
              <a:spLocks/>
            </p:cNvSpPr>
            <p:nvPr/>
          </p:nvSpPr>
          <p:spPr bwMode="auto">
            <a:xfrm>
              <a:off x="2761" y="2027"/>
              <a:ext cx="266" cy="277"/>
            </a:xfrm>
            <a:custGeom>
              <a:avLst/>
              <a:gdLst>
                <a:gd name="T0" fmla="*/ 0 w 266"/>
                <a:gd name="T1" fmla="*/ 0 h 277"/>
                <a:gd name="T2" fmla="*/ 266 w 266"/>
                <a:gd name="T3" fmla="*/ 0 h 277"/>
                <a:gd name="T4" fmla="*/ 266 w 266"/>
                <a:gd name="T5" fmla="*/ 82 h 277"/>
                <a:gd name="T6" fmla="*/ 190 w 266"/>
                <a:gd name="T7" fmla="*/ 82 h 277"/>
                <a:gd name="T8" fmla="*/ 190 w 266"/>
                <a:gd name="T9" fmla="*/ 277 h 277"/>
                <a:gd name="T10" fmla="*/ 78 w 266"/>
                <a:gd name="T11" fmla="*/ 277 h 277"/>
                <a:gd name="T12" fmla="*/ 78 w 266"/>
                <a:gd name="T13" fmla="*/ 82 h 277"/>
                <a:gd name="T14" fmla="*/ 0 w 266"/>
                <a:gd name="T15" fmla="*/ 82 h 277"/>
                <a:gd name="T16" fmla="*/ 0 w 266"/>
                <a:gd name="T17" fmla="*/ 0 h 277"/>
                <a:gd name="T18" fmla="*/ 0 w 266"/>
                <a:gd name="T19" fmla="*/ 0 h 277"/>
                <a:gd name="T20" fmla="*/ 0 w 266"/>
                <a:gd name="T21" fmla="*/ 0 h 2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6" h="277">
                  <a:moveTo>
                    <a:pt x="0" y="0"/>
                  </a:moveTo>
                  <a:lnTo>
                    <a:pt x="266" y="0"/>
                  </a:lnTo>
                  <a:lnTo>
                    <a:pt x="266" y="82"/>
                  </a:lnTo>
                  <a:lnTo>
                    <a:pt x="190" y="82"/>
                  </a:lnTo>
                  <a:lnTo>
                    <a:pt x="190" y="277"/>
                  </a:lnTo>
                  <a:lnTo>
                    <a:pt x="78" y="277"/>
                  </a:lnTo>
                  <a:lnTo>
                    <a:pt x="78" y="82"/>
                  </a:lnTo>
                  <a:lnTo>
                    <a:pt x="0" y="82"/>
                  </a:lnTo>
                  <a:lnTo>
                    <a:pt x="0" y="0"/>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6" name="Freeform 6">
              <a:extLst>
                <a:ext uri="{FF2B5EF4-FFF2-40B4-BE49-F238E27FC236}">
                  <a16:creationId xmlns:a16="http://schemas.microsoft.com/office/drawing/2014/main" id="{4E918831-8E13-4BAE-9331-0F6D2AF2D6E6}"/>
                </a:ext>
              </a:extLst>
            </p:cNvPr>
            <p:cNvSpPr>
              <a:spLocks/>
            </p:cNvSpPr>
            <p:nvPr/>
          </p:nvSpPr>
          <p:spPr bwMode="auto">
            <a:xfrm>
              <a:off x="2998" y="2027"/>
              <a:ext cx="328" cy="277"/>
            </a:xfrm>
            <a:custGeom>
              <a:avLst/>
              <a:gdLst>
                <a:gd name="T0" fmla="*/ 164 w 328"/>
                <a:gd name="T1" fmla="*/ 113 h 277"/>
                <a:gd name="T2" fmla="*/ 107 w 328"/>
                <a:gd name="T3" fmla="*/ 277 h 277"/>
                <a:gd name="T4" fmla="*/ 0 w 328"/>
                <a:gd name="T5" fmla="*/ 277 h 277"/>
                <a:gd name="T6" fmla="*/ 105 w 328"/>
                <a:gd name="T7" fmla="*/ 0 h 277"/>
                <a:gd name="T8" fmla="*/ 221 w 328"/>
                <a:gd name="T9" fmla="*/ 0 h 277"/>
                <a:gd name="T10" fmla="*/ 328 w 328"/>
                <a:gd name="T11" fmla="*/ 277 h 277"/>
                <a:gd name="T12" fmla="*/ 221 w 328"/>
                <a:gd name="T13" fmla="*/ 277 h 277"/>
                <a:gd name="T14" fmla="*/ 164 w 328"/>
                <a:gd name="T15" fmla="*/ 113 h 277"/>
                <a:gd name="T16" fmla="*/ 164 w 328"/>
                <a:gd name="T17" fmla="*/ 113 h 277"/>
                <a:gd name="T18" fmla="*/ 164 w 328"/>
                <a:gd name="T19" fmla="*/ 113 h 2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8" h="277">
                  <a:moveTo>
                    <a:pt x="164" y="113"/>
                  </a:moveTo>
                  <a:lnTo>
                    <a:pt x="107" y="277"/>
                  </a:lnTo>
                  <a:lnTo>
                    <a:pt x="0" y="277"/>
                  </a:lnTo>
                  <a:lnTo>
                    <a:pt x="105" y="0"/>
                  </a:lnTo>
                  <a:lnTo>
                    <a:pt x="221" y="0"/>
                  </a:lnTo>
                  <a:lnTo>
                    <a:pt x="328" y="277"/>
                  </a:lnTo>
                  <a:lnTo>
                    <a:pt x="221" y="277"/>
                  </a:lnTo>
                  <a:lnTo>
                    <a:pt x="164" y="113"/>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7" name="Freeform 7">
              <a:extLst>
                <a:ext uri="{FF2B5EF4-FFF2-40B4-BE49-F238E27FC236}">
                  <a16:creationId xmlns:a16="http://schemas.microsoft.com/office/drawing/2014/main" id="{37DF4CA2-C411-4D03-A5F7-7656C067D83D}"/>
                </a:ext>
              </a:extLst>
            </p:cNvPr>
            <p:cNvSpPr>
              <a:spLocks/>
            </p:cNvSpPr>
            <p:nvPr/>
          </p:nvSpPr>
          <p:spPr bwMode="auto">
            <a:xfrm>
              <a:off x="3303" y="2027"/>
              <a:ext cx="266" cy="277"/>
            </a:xfrm>
            <a:custGeom>
              <a:avLst/>
              <a:gdLst>
                <a:gd name="T0" fmla="*/ 0 w 266"/>
                <a:gd name="T1" fmla="*/ 0 h 277"/>
                <a:gd name="T2" fmla="*/ 266 w 266"/>
                <a:gd name="T3" fmla="*/ 0 h 277"/>
                <a:gd name="T4" fmla="*/ 266 w 266"/>
                <a:gd name="T5" fmla="*/ 82 h 277"/>
                <a:gd name="T6" fmla="*/ 190 w 266"/>
                <a:gd name="T7" fmla="*/ 82 h 277"/>
                <a:gd name="T8" fmla="*/ 190 w 266"/>
                <a:gd name="T9" fmla="*/ 277 h 277"/>
                <a:gd name="T10" fmla="*/ 78 w 266"/>
                <a:gd name="T11" fmla="*/ 277 h 277"/>
                <a:gd name="T12" fmla="*/ 78 w 266"/>
                <a:gd name="T13" fmla="*/ 82 h 277"/>
                <a:gd name="T14" fmla="*/ 0 w 266"/>
                <a:gd name="T15" fmla="*/ 82 h 277"/>
                <a:gd name="T16" fmla="*/ 0 w 266"/>
                <a:gd name="T17" fmla="*/ 0 h 277"/>
                <a:gd name="T18" fmla="*/ 0 w 266"/>
                <a:gd name="T19" fmla="*/ 0 h 277"/>
                <a:gd name="T20" fmla="*/ 0 w 266"/>
                <a:gd name="T21" fmla="*/ 0 h 2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6" h="277">
                  <a:moveTo>
                    <a:pt x="0" y="0"/>
                  </a:moveTo>
                  <a:lnTo>
                    <a:pt x="266" y="0"/>
                  </a:lnTo>
                  <a:lnTo>
                    <a:pt x="266" y="82"/>
                  </a:lnTo>
                  <a:lnTo>
                    <a:pt x="190" y="82"/>
                  </a:lnTo>
                  <a:lnTo>
                    <a:pt x="190" y="277"/>
                  </a:lnTo>
                  <a:lnTo>
                    <a:pt x="78" y="277"/>
                  </a:lnTo>
                  <a:lnTo>
                    <a:pt x="78" y="82"/>
                  </a:lnTo>
                  <a:lnTo>
                    <a:pt x="0" y="82"/>
                  </a:lnTo>
                  <a:lnTo>
                    <a:pt x="0" y="0"/>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 name="Freeform 8">
              <a:extLst>
                <a:ext uri="{FF2B5EF4-FFF2-40B4-BE49-F238E27FC236}">
                  <a16:creationId xmlns:a16="http://schemas.microsoft.com/office/drawing/2014/main" id="{4EC2C129-7C39-46D6-9D64-6B60818A3987}"/>
                </a:ext>
              </a:extLst>
            </p:cNvPr>
            <p:cNvSpPr>
              <a:spLocks/>
            </p:cNvSpPr>
            <p:nvPr/>
          </p:nvSpPr>
          <p:spPr bwMode="auto">
            <a:xfrm>
              <a:off x="3540" y="2027"/>
              <a:ext cx="328" cy="277"/>
            </a:xfrm>
            <a:custGeom>
              <a:avLst/>
              <a:gdLst>
                <a:gd name="T0" fmla="*/ 164 w 328"/>
                <a:gd name="T1" fmla="*/ 113 h 277"/>
                <a:gd name="T2" fmla="*/ 107 w 328"/>
                <a:gd name="T3" fmla="*/ 277 h 277"/>
                <a:gd name="T4" fmla="*/ 0 w 328"/>
                <a:gd name="T5" fmla="*/ 277 h 277"/>
                <a:gd name="T6" fmla="*/ 105 w 328"/>
                <a:gd name="T7" fmla="*/ 0 h 277"/>
                <a:gd name="T8" fmla="*/ 221 w 328"/>
                <a:gd name="T9" fmla="*/ 0 h 277"/>
                <a:gd name="T10" fmla="*/ 328 w 328"/>
                <a:gd name="T11" fmla="*/ 277 h 277"/>
                <a:gd name="T12" fmla="*/ 221 w 328"/>
                <a:gd name="T13" fmla="*/ 277 h 277"/>
                <a:gd name="T14" fmla="*/ 164 w 328"/>
                <a:gd name="T15" fmla="*/ 113 h 277"/>
                <a:gd name="T16" fmla="*/ 164 w 328"/>
                <a:gd name="T17" fmla="*/ 113 h 277"/>
                <a:gd name="T18" fmla="*/ 164 w 328"/>
                <a:gd name="T19" fmla="*/ 113 h 2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8" h="277">
                  <a:moveTo>
                    <a:pt x="164" y="113"/>
                  </a:moveTo>
                  <a:lnTo>
                    <a:pt x="107" y="277"/>
                  </a:lnTo>
                  <a:lnTo>
                    <a:pt x="0" y="277"/>
                  </a:lnTo>
                  <a:lnTo>
                    <a:pt x="105" y="0"/>
                  </a:lnTo>
                  <a:lnTo>
                    <a:pt x="221" y="0"/>
                  </a:lnTo>
                  <a:lnTo>
                    <a:pt x="328" y="277"/>
                  </a:lnTo>
                  <a:lnTo>
                    <a:pt x="221" y="277"/>
                  </a:lnTo>
                  <a:lnTo>
                    <a:pt x="164" y="113"/>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 name="Freeform 9">
              <a:extLst>
                <a:ext uri="{FF2B5EF4-FFF2-40B4-BE49-F238E27FC236}">
                  <a16:creationId xmlns:a16="http://schemas.microsoft.com/office/drawing/2014/main" id="{B5E9022B-C45D-4CE0-8082-55CDCB4830B9}"/>
                </a:ext>
              </a:extLst>
            </p:cNvPr>
            <p:cNvSpPr>
              <a:spLocks/>
            </p:cNvSpPr>
            <p:nvPr/>
          </p:nvSpPr>
          <p:spPr bwMode="auto">
            <a:xfrm>
              <a:off x="4006" y="2027"/>
              <a:ext cx="167" cy="277"/>
            </a:xfrm>
            <a:custGeom>
              <a:avLst/>
              <a:gdLst>
                <a:gd name="T0" fmla="*/ 155 w 167"/>
                <a:gd name="T1" fmla="*/ 153 h 277"/>
                <a:gd name="T2" fmla="*/ 50 w 167"/>
                <a:gd name="T3" fmla="*/ 153 h 277"/>
                <a:gd name="T4" fmla="*/ 50 w 167"/>
                <a:gd name="T5" fmla="*/ 234 h 277"/>
                <a:gd name="T6" fmla="*/ 167 w 167"/>
                <a:gd name="T7" fmla="*/ 234 h 277"/>
                <a:gd name="T8" fmla="*/ 167 w 167"/>
                <a:gd name="T9" fmla="*/ 277 h 277"/>
                <a:gd name="T10" fmla="*/ 0 w 167"/>
                <a:gd name="T11" fmla="*/ 277 h 277"/>
                <a:gd name="T12" fmla="*/ 0 w 167"/>
                <a:gd name="T13" fmla="*/ 0 h 277"/>
                <a:gd name="T14" fmla="*/ 162 w 167"/>
                <a:gd name="T15" fmla="*/ 0 h 277"/>
                <a:gd name="T16" fmla="*/ 162 w 167"/>
                <a:gd name="T17" fmla="*/ 41 h 277"/>
                <a:gd name="T18" fmla="*/ 50 w 167"/>
                <a:gd name="T19" fmla="*/ 41 h 277"/>
                <a:gd name="T20" fmla="*/ 50 w 167"/>
                <a:gd name="T21" fmla="*/ 113 h 277"/>
                <a:gd name="T22" fmla="*/ 155 w 167"/>
                <a:gd name="T23" fmla="*/ 113 h 277"/>
                <a:gd name="T24" fmla="*/ 155 w 167"/>
                <a:gd name="T25" fmla="*/ 153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 h="277">
                  <a:moveTo>
                    <a:pt x="155" y="153"/>
                  </a:moveTo>
                  <a:lnTo>
                    <a:pt x="50" y="153"/>
                  </a:lnTo>
                  <a:lnTo>
                    <a:pt x="50" y="234"/>
                  </a:lnTo>
                  <a:lnTo>
                    <a:pt x="167" y="234"/>
                  </a:lnTo>
                  <a:lnTo>
                    <a:pt x="167" y="277"/>
                  </a:lnTo>
                  <a:lnTo>
                    <a:pt x="0" y="277"/>
                  </a:lnTo>
                  <a:lnTo>
                    <a:pt x="0" y="0"/>
                  </a:lnTo>
                  <a:lnTo>
                    <a:pt x="162" y="0"/>
                  </a:lnTo>
                  <a:lnTo>
                    <a:pt x="162" y="41"/>
                  </a:lnTo>
                  <a:lnTo>
                    <a:pt x="50" y="41"/>
                  </a:lnTo>
                  <a:lnTo>
                    <a:pt x="50" y="113"/>
                  </a:lnTo>
                  <a:lnTo>
                    <a:pt x="155" y="113"/>
                  </a:lnTo>
                  <a:lnTo>
                    <a:pt x="155" y="153"/>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 name="Freeform 10">
              <a:extLst>
                <a:ext uri="{FF2B5EF4-FFF2-40B4-BE49-F238E27FC236}">
                  <a16:creationId xmlns:a16="http://schemas.microsoft.com/office/drawing/2014/main" id="{0CCF86B0-DC3E-42BA-9086-8B459B258563}"/>
                </a:ext>
              </a:extLst>
            </p:cNvPr>
            <p:cNvSpPr>
              <a:spLocks/>
            </p:cNvSpPr>
            <p:nvPr/>
          </p:nvSpPr>
          <p:spPr bwMode="auto">
            <a:xfrm>
              <a:off x="4218" y="2027"/>
              <a:ext cx="162" cy="277"/>
            </a:xfrm>
            <a:custGeom>
              <a:avLst/>
              <a:gdLst>
                <a:gd name="T0" fmla="*/ 0 w 162"/>
                <a:gd name="T1" fmla="*/ 0 h 277"/>
                <a:gd name="T2" fmla="*/ 50 w 162"/>
                <a:gd name="T3" fmla="*/ 0 h 277"/>
                <a:gd name="T4" fmla="*/ 50 w 162"/>
                <a:gd name="T5" fmla="*/ 234 h 277"/>
                <a:gd name="T6" fmla="*/ 162 w 162"/>
                <a:gd name="T7" fmla="*/ 234 h 277"/>
                <a:gd name="T8" fmla="*/ 162 w 162"/>
                <a:gd name="T9" fmla="*/ 277 h 277"/>
                <a:gd name="T10" fmla="*/ 0 w 162"/>
                <a:gd name="T11" fmla="*/ 277 h 277"/>
                <a:gd name="T12" fmla="*/ 0 w 162"/>
                <a:gd name="T13" fmla="*/ 0 h 2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 h="277">
                  <a:moveTo>
                    <a:pt x="0" y="0"/>
                  </a:moveTo>
                  <a:lnTo>
                    <a:pt x="50" y="0"/>
                  </a:lnTo>
                  <a:lnTo>
                    <a:pt x="50" y="234"/>
                  </a:lnTo>
                  <a:lnTo>
                    <a:pt x="162" y="234"/>
                  </a:lnTo>
                  <a:lnTo>
                    <a:pt x="162" y="277"/>
                  </a:lnTo>
                  <a:lnTo>
                    <a:pt x="0" y="277"/>
                  </a:lnTo>
                  <a:lnTo>
                    <a:pt x="0" y="0"/>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 name="Freeform 11">
              <a:extLst>
                <a:ext uri="{FF2B5EF4-FFF2-40B4-BE49-F238E27FC236}">
                  <a16:creationId xmlns:a16="http://schemas.microsoft.com/office/drawing/2014/main" id="{47B20840-0FEA-43B9-B427-D6A6565DE8F2}"/>
                </a:ext>
              </a:extLst>
            </p:cNvPr>
            <p:cNvSpPr>
              <a:spLocks/>
            </p:cNvSpPr>
            <p:nvPr/>
          </p:nvSpPr>
          <p:spPr bwMode="auto">
            <a:xfrm>
              <a:off x="4399" y="2027"/>
              <a:ext cx="225" cy="277"/>
            </a:xfrm>
            <a:custGeom>
              <a:avLst/>
              <a:gdLst>
                <a:gd name="T0" fmla="*/ 164316 w 95"/>
                <a:gd name="T1" fmla="*/ 292574 h 116"/>
                <a:gd name="T2" fmla="*/ 135396 w 95"/>
                <a:gd name="T3" fmla="*/ 234719 h 116"/>
                <a:gd name="T4" fmla="*/ 107837 w 95"/>
                <a:gd name="T5" fmla="*/ 179682 h 116"/>
                <a:gd name="T6" fmla="*/ 107837 w 95"/>
                <a:gd name="T7" fmla="*/ 179682 h 116"/>
                <a:gd name="T8" fmla="*/ 82407 w 95"/>
                <a:gd name="T9" fmla="*/ 234719 h 116"/>
                <a:gd name="T10" fmla="*/ 56475 w 95"/>
                <a:gd name="T11" fmla="*/ 292574 h 116"/>
                <a:gd name="T12" fmla="*/ 0 w 95"/>
                <a:gd name="T13" fmla="*/ 292574 h 116"/>
                <a:gd name="T14" fmla="*/ 80339 w 95"/>
                <a:gd name="T15" fmla="*/ 143885 h 116"/>
                <a:gd name="T16" fmla="*/ 2070 w 95"/>
                <a:gd name="T17" fmla="*/ 0 h 116"/>
                <a:gd name="T18" fmla="*/ 58590 w 95"/>
                <a:gd name="T19" fmla="*/ 0 h 116"/>
                <a:gd name="T20" fmla="*/ 88989 w 95"/>
                <a:gd name="T21" fmla="*/ 60255 h 116"/>
                <a:gd name="T22" fmla="*/ 110006 w 95"/>
                <a:gd name="T23" fmla="*/ 108866 h 116"/>
                <a:gd name="T24" fmla="*/ 112739 w 95"/>
                <a:gd name="T25" fmla="*/ 108866 h 116"/>
                <a:gd name="T26" fmla="*/ 133757 w 95"/>
                <a:gd name="T27" fmla="*/ 60255 h 116"/>
                <a:gd name="T28" fmla="*/ 161349 w 95"/>
                <a:gd name="T29" fmla="*/ 0 h 116"/>
                <a:gd name="T30" fmla="*/ 220832 w 95"/>
                <a:gd name="T31" fmla="*/ 0 h 116"/>
                <a:gd name="T32" fmla="*/ 140466 w 95"/>
                <a:gd name="T33" fmla="*/ 141638 h 116"/>
                <a:gd name="T34" fmla="*/ 222745 w 95"/>
                <a:gd name="T35" fmla="*/ 292574 h 116"/>
                <a:gd name="T36" fmla="*/ 164316 w 95"/>
                <a:gd name="T37" fmla="*/ 292574 h 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5" h="116">
                  <a:moveTo>
                    <a:pt x="70" y="116"/>
                  </a:moveTo>
                  <a:cubicBezTo>
                    <a:pt x="58" y="93"/>
                    <a:pt x="58" y="93"/>
                    <a:pt x="58" y="93"/>
                  </a:cubicBezTo>
                  <a:cubicBezTo>
                    <a:pt x="53" y="84"/>
                    <a:pt x="50" y="78"/>
                    <a:pt x="46" y="71"/>
                  </a:cubicBezTo>
                  <a:cubicBezTo>
                    <a:pt x="46" y="71"/>
                    <a:pt x="46" y="71"/>
                    <a:pt x="46" y="71"/>
                  </a:cubicBezTo>
                  <a:cubicBezTo>
                    <a:pt x="43" y="78"/>
                    <a:pt x="40" y="84"/>
                    <a:pt x="35" y="93"/>
                  </a:cubicBezTo>
                  <a:cubicBezTo>
                    <a:pt x="24" y="116"/>
                    <a:pt x="24" y="116"/>
                    <a:pt x="24" y="116"/>
                  </a:cubicBezTo>
                  <a:cubicBezTo>
                    <a:pt x="0" y="116"/>
                    <a:pt x="0" y="116"/>
                    <a:pt x="0" y="116"/>
                  </a:cubicBezTo>
                  <a:cubicBezTo>
                    <a:pt x="34" y="57"/>
                    <a:pt x="34" y="57"/>
                    <a:pt x="34" y="57"/>
                  </a:cubicBezTo>
                  <a:cubicBezTo>
                    <a:pt x="1" y="0"/>
                    <a:pt x="1" y="0"/>
                    <a:pt x="1" y="0"/>
                  </a:cubicBezTo>
                  <a:cubicBezTo>
                    <a:pt x="25" y="0"/>
                    <a:pt x="25" y="0"/>
                    <a:pt x="25" y="0"/>
                  </a:cubicBezTo>
                  <a:cubicBezTo>
                    <a:pt x="38" y="24"/>
                    <a:pt x="38" y="24"/>
                    <a:pt x="38" y="24"/>
                  </a:cubicBezTo>
                  <a:cubicBezTo>
                    <a:pt x="42" y="31"/>
                    <a:pt x="44" y="37"/>
                    <a:pt x="47" y="43"/>
                  </a:cubicBezTo>
                  <a:cubicBezTo>
                    <a:pt x="48" y="43"/>
                    <a:pt x="48" y="43"/>
                    <a:pt x="48" y="43"/>
                  </a:cubicBezTo>
                  <a:cubicBezTo>
                    <a:pt x="51" y="36"/>
                    <a:pt x="53" y="31"/>
                    <a:pt x="57" y="24"/>
                  </a:cubicBezTo>
                  <a:cubicBezTo>
                    <a:pt x="69" y="0"/>
                    <a:pt x="69" y="0"/>
                    <a:pt x="69" y="0"/>
                  </a:cubicBezTo>
                  <a:cubicBezTo>
                    <a:pt x="94" y="0"/>
                    <a:pt x="94" y="0"/>
                    <a:pt x="94" y="0"/>
                  </a:cubicBezTo>
                  <a:cubicBezTo>
                    <a:pt x="60" y="56"/>
                    <a:pt x="60" y="56"/>
                    <a:pt x="60" y="56"/>
                  </a:cubicBezTo>
                  <a:cubicBezTo>
                    <a:pt x="95" y="116"/>
                    <a:pt x="95" y="116"/>
                    <a:pt x="95" y="116"/>
                  </a:cubicBezTo>
                  <a:lnTo>
                    <a:pt x="70" y="116"/>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2" name="Freeform 12">
              <a:extLst>
                <a:ext uri="{FF2B5EF4-FFF2-40B4-BE49-F238E27FC236}">
                  <a16:creationId xmlns:a16="http://schemas.microsoft.com/office/drawing/2014/main" id="{B617C9B2-B8AA-4998-93D3-E1E952CFB018}"/>
                </a:ext>
              </a:extLst>
            </p:cNvPr>
            <p:cNvSpPr>
              <a:spLocks/>
            </p:cNvSpPr>
            <p:nvPr/>
          </p:nvSpPr>
          <p:spPr bwMode="auto">
            <a:xfrm>
              <a:off x="4648" y="2023"/>
              <a:ext cx="181" cy="286"/>
            </a:xfrm>
            <a:custGeom>
              <a:avLst/>
              <a:gdLst>
                <a:gd name="T0" fmla="*/ 12575 w 76"/>
                <a:gd name="T1" fmla="*/ 235533 h 120"/>
                <a:gd name="T2" fmla="*/ 81750 w 76"/>
                <a:gd name="T3" fmla="*/ 252931 h 120"/>
                <a:gd name="T4" fmla="*/ 133380 w 76"/>
                <a:gd name="T5" fmla="*/ 213561 h 120"/>
                <a:gd name="T6" fmla="*/ 83967 w 76"/>
                <a:gd name="T7" fmla="*/ 166421 h 120"/>
                <a:gd name="T8" fmla="*/ 5280 w 76"/>
                <a:gd name="T9" fmla="*/ 82120 h 120"/>
                <a:gd name="T10" fmla="*/ 105644 w 76"/>
                <a:gd name="T11" fmla="*/ 0 h 120"/>
                <a:gd name="T12" fmla="*/ 174622 w 76"/>
                <a:gd name="T13" fmla="*/ 14457 h 120"/>
                <a:gd name="T14" fmla="*/ 162598 w 76"/>
                <a:gd name="T15" fmla="*/ 57212 h 120"/>
                <a:gd name="T16" fmla="*/ 105644 w 76"/>
                <a:gd name="T17" fmla="*/ 42914 h 120"/>
                <a:gd name="T18" fmla="*/ 59163 w 76"/>
                <a:gd name="T19" fmla="*/ 76827 h 120"/>
                <a:gd name="T20" fmla="*/ 113847 w 76"/>
                <a:gd name="T21" fmla="*/ 124131 h 120"/>
                <a:gd name="T22" fmla="*/ 187264 w 76"/>
                <a:gd name="T23" fmla="*/ 211466 h 120"/>
                <a:gd name="T24" fmla="*/ 78630 w 76"/>
                <a:gd name="T25" fmla="*/ 297850 h 120"/>
                <a:gd name="T26" fmla="*/ 0 w 76"/>
                <a:gd name="T27" fmla="*/ 277839 h 120"/>
                <a:gd name="T28" fmla="*/ 12575 w 76"/>
                <a:gd name="T29" fmla="*/ 235533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6" h="120">
                  <a:moveTo>
                    <a:pt x="5" y="95"/>
                  </a:moveTo>
                  <a:cubicBezTo>
                    <a:pt x="12" y="99"/>
                    <a:pt x="22" y="102"/>
                    <a:pt x="33" y="102"/>
                  </a:cubicBezTo>
                  <a:cubicBezTo>
                    <a:pt x="47" y="102"/>
                    <a:pt x="54" y="96"/>
                    <a:pt x="54" y="86"/>
                  </a:cubicBezTo>
                  <a:cubicBezTo>
                    <a:pt x="54" y="78"/>
                    <a:pt x="48" y="72"/>
                    <a:pt x="34" y="67"/>
                  </a:cubicBezTo>
                  <a:cubicBezTo>
                    <a:pt x="15" y="60"/>
                    <a:pt x="2" y="50"/>
                    <a:pt x="2" y="33"/>
                  </a:cubicBezTo>
                  <a:cubicBezTo>
                    <a:pt x="2" y="14"/>
                    <a:pt x="18" y="0"/>
                    <a:pt x="43" y="0"/>
                  </a:cubicBezTo>
                  <a:cubicBezTo>
                    <a:pt x="56" y="0"/>
                    <a:pt x="65" y="3"/>
                    <a:pt x="71" y="6"/>
                  </a:cubicBezTo>
                  <a:cubicBezTo>
                    <a:pt x="66" y="23"/>
                    <a:pt x="66" y="23"/>
                    <a:pt x="66" y="23"/>
                  </a:cubicBezTo>
                  <a:cubicBezTo>
                    <a:pt x="62" y="21"/>
                    <a:pt x="54" y="17"/>
                    <a:pt x="43" y="17"/>
                  </a:cubicBezTo>
                  <a:cubicBezTo>
                    <a:pt x="29" y="17"/>
                    <a:pt x="24" y="25"/>
                    <a:pt x="24" y="31"/>
                  </a:cubicBezTo>
                  <a:cubicBezTo>
                    <a:pt x="24" y="40"/>
                    <a:pt x="30" y="44"/>
                    <a:pt x="46" y="50"/>
                  </a:cubicBezTo>
                  <a:cubicBezTo>
                    <a:pt x="66" y="58"/>
                    <a:pt x="76" y="68"/>
                    <a:pt x="76" y="85"/>
                  </a:cubicBezTo>
                  <a:cubicBezTo>
                    <a:pt x="76" y="103"/>
                    <a:pt x="62" y="120"/>
                    <a:pt x="32" y="120"/>
                  </a:cubicBezTo>
                  <a:cubicBezTo>
                    <a:pt x="19" y="120"/>
                    <a:pt x="7" y="116"/>
                    <a:pt x="0" y="112"/>
                  </a:cubicBezTo>
                  <a:lnTo>
                    <a:pt x="5" y="95"/>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3" name="Rectangle 13">
              <a:extLst>
                <a:ext uri="{FF2B5EF4-FFF2-40B4-BE49-F238E27FC236}">
                  <a16:creationId xmlns:a16="http://schemas.microsoft.com/office/drawing/2014/main" id="{213ECC33-E193-4497-B35D-9D9C755F2B62}"/>
                </a:ext>
              </a:extLst>
            </p:cNvPr>
            <p:cNvSpPr>
              <a:spLocks noChangeArrowheads="1"/>
            </p:cNvSpPr>
            <p:nvPr/>
          </p:nvSpPr>
          <p:spPr bwMode="auto">
            <a:xfrm>
              <a:off x="4874" y="2027"/>
              <a:ext cx="50" cy="277"/>
            </a:xfrm>
            <a:prstGeom prst="rect">
              <a:avLst/>
            </a:prstGeom>
            <a:solidFill>
              <a:srgbClr val="3D85C6"/>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IN" altLang="en-US"/>
            </a:p>
          </p:txBody>
        </p:sp>
      </p:grpSp>
    </p:spTree>
    <p:extLst>
      <p:ext uri="{BB962C8B-B14F-4D97-AF65-F5344CB8AC3E}">
        <p14:creationId xmlns:p14="http://schemas.microsoft.com/office/powerpoint/2010/main" val="65561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7A39-B00A-40D8-BEAB-97E0D9843D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AD5EF0-304A-4E35-9B9A-AD45F54E6B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D3F687-7492-4336-80AE-778AAECA7398}"/>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5" name="Footer Placeholder 4">
            <a:extLst>
              <a:ext uri="{FF2B5EF4-FFF2-40B4-BE49-F238E27FC236}">
                <a16:creationId xmlns:a16="http://schemas.microsoft.com/office/drawing/2014/main" id="{9BE0E231-DB27-4B09-8638-4C804742C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E642C-CF63-45AD-B33D-9E2348EB0B09}"/>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373266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660F-EDC8-4AC5-BBD5-0ACA9B21F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9C6BF0-863D-4102-900C-0DAE9519F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2B191D-18EB-4A98-8315-8123942239ED}"/>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5" name="Footer Placeholder 4">
            <a:extLst>
              <a:ext uri="{FF2B5EF4-FFF2-40B4-BE49-F238E27FC236}">
                <a16:creationId xmlns:a16="http://schemas.microsoft.com/office/drawing/2014/main" id="{722D0066-CE43-4130-8C0B-49E05FA6F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E4310-D2BE-4D7D-AAF5-C5F08082B915}"/>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498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4306-61E2-428B-B522-FD4766C666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1E4DE7-5A6C-4B7E-98E3-BAEEF25D93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373104-293A-435F-B05D-343DD61F9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B4969C-6843-4101-BBFC-6097BE9CFD4F}"/>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6" name="Footer Placeholder 5">
            <a:extLst>
              <a:ext uri="{FF2B5EF4-FFF2-40B4-BE49-F238E27FC236}">
                <a16:creationId xmlns:a16="http://schemas.microsoft.com/office/drawing/2014/main" id="{A4455C4C-37B2-4B37-BB47-82C99EFFC2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CAAA4-BC5D-49C8-B914-C4EF84435977}"/>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170637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F032-1F53-4EC8-AF80-B9AB83E7CF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DDD0CA-2AF9-4073-BA78-08071D524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99E43-07A3-47F7-8B8A-94BAE3C54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092667-E438-4ACF-A51B-421BBED69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5F5CD-32CA-4800-BDA6-BCE367DE50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DFC571-CAF2-485D-A292-293B31F4EEC1}"/>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8" name="Footer Placeholder 7">
            <a:extLst>
              <a:ext uri="{FF2B5EF4-FFF2-40B4-BE49-F238E27FC236}">
                <a16:creationId xmlns:a16="http://schemas.microsoft.com/office/drawing/2014/main" id="{3A5EAB4A-CECA-4C63-84AE-C48608F910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7E129F-8073-409C-B33D-8DDF0FCBBB4A}"/>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243872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0824-C971-4734-A0D8-E575B2A4D4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5AE1BB-E450-4EB6-88BF-724D7F50623E}"/>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4" name="Footer Placeholder 3">
            <a:extLst>
              <a:ext uri="{FF2B5EF4-FFF2-40B4-BE49-F238E27FC236}">
                <a16:creationId xmlns:a16="http://schemas.microsoft.com/office/drawing/2014/main" id="{1A91CA77-CD1A-4EFB-AC15-8150170FDA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EC5ED0-3C91-480D-A7BB-7B0A5D166CB0}"/>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20230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725ED4-65E1-46FD-918A-1056BB359D16}"/>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3" name="Footer Placeholder 2">
            <a:extLst>
              <a:ext uri="{FF2B5EF4-FFF2-40B4-BE49-F238E27FC236}">
                <a16:creationId xmlns:a16="http://schemas.microsoft.com/office/drawing/2014/main" id="{40E43271-2C89-4096-9A0C-A6EC39E0D6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AABA79-1D15-4511-9DBA-C0E326C70456}"/>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383385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DA11-7409-44A1-905C-A4D335998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7208F5-EB9E-410B-822D-E7722632FD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FB6EA8-89AA-4CC6-9C65-756415308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48C59-8731-490D-BB34-F7C36B71FEDE}"/>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6" name="Footer Placeholder 5">
            <a:extLst>
              <a:ext uri="{FF2B5EF4-FFF2-40B4-BE49-F238E27FC236}">
                <a16:creationId xmlns:a16="http://schemas.microsoft.com/office/drawing/2014/main" id="{EFF659D1-7BE0-497F-B23D-174EF804C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8C8B96-C079-403A-803E-03D6EB873CA4}"/>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156615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AE28-3834-4AEA-AA7F-3ACCE500E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800E68-ADDA-4B15-BEBE-6F98264D2A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F913F2-A87A-4B52-97C3-B43504193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60DC2-D3E4-4B76-A8A7-1E4DD94C7E7D}"/>
              </a:ext>
            </a:extLst>
          </p:cNvPr>
          <p:cNvSpPr>
            <a:spLocks noGrp="1"/>
          </p:cNvSpPr>
          <p:nvPr>
            <p:ph type="dt" sz="half" idx="10"/>
          </p:nvPr>
        </p:nvSpPr>
        <p:spPr/>
        <p:txBody>
          <a:bodyPr/>
          <a:lstStyle/>
          <a:p>
            <a:fld id="{DDC3AA2E-AC13-4123-A982-3F6540E524E8}" type="datetimeFigureOut">
              <a:rPr lang="en-IN" smtClean="0"/>
              <a:t>27-04-2023</a:t>
            </a:fld>
            <a:endParaRPr lang="en-IN"/>
          </a:p>
        </p:txBody>
      </p:sp>
      <p:sp>
        <p:nvSpPr>
          <p:cNvPr id="6" name="Footer Placeholder 5">
            <a:extLst>
              <a:ext uri="{FF2B5EF4-FFF2-40B4-BE49-F238E27FC236}">
                <a16:creationId xmlns:a16="http://schemas.microsoft.com/office/drawing/2014/main" id="{0593B115-0D70-4D77-9C41-C7EB37367E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FCE825-565C-44CC-B075-0DEAA8AF8446}"/>
              </a:ext>
            </a:extLst>
          </p:cNvPr>
          <p:cNvSpPr>
            <a:spLocks noGrp="1"/>
          </p:cNvSpPr>
          <p:nvPr>
            <p:ph type="sldNum" sz="quarter" idx="12"/>
          </p:nvPr>
        </p:nvSpPr>
        <p:spPr/>
        <p:txBody>
          <a:bodyPr/>
          <a:lstStyle/>
          <a:p>
            <a:fld id="{84059358-72EC-4DF8-A420-D9B33E8FF3C0}" type="slidenum">
              <a:rPr lang="en-IN" smtClean="0"/>
              <a:t>‹#›</a:t>
            </a:fld>
            <a:endParaRPr lang="en-IN"/>
          </a:p>
        </p:txBody>
      </p:sp>
    </p:spTree>
    <p:extLst>
      <p:ext uri="{BB962C8B-B14F-4D97-AF65-F5344CB8AC3E}">
        <p14:creationId xmlns:p14="http://schemas.microsoft.com/office/powerpoint/2010/main" val="401845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478CF-838F-4ED8-8FC5-E2092D82F9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649A73-6B7E-4353-B2C7-79649CEC7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491EE-8764-4D6F-9067-47E634C8D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3AA2E-AC13-4123-A982-3F6540E524E8}" type="datetimeFigureOut">
              <a:rPr lang="en-IN" smtClean="0"/>
              <a:t>27-04-2023</a:t>
            </a:fld>
            <a:endParaRPr lang="en-IN"/>
          </a:p>
        </p:txBody>
      </p:sp>
      <p:sp>
        <p:nvSpPr>
          <p:cNvPr id="5" name="Footer Placeholder 4">
            <a:extLst>
              <a:ext uri="{FF2B5EF4-FFF2-40B4-BE49-F238E27FC236}">
                <a16:creationId xmlns:a16="http://schemas.microsoft.com/office/drawing/2014/main" id="{7FE89104-C68F-4FD6-BD0A-70B5F296C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FA738-EA8F-4210-808D-C51F6FCA7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59358-72EC-4DF8-A420-D9B33E8FF3C0}" type="slidenum">
              <a:rPr lang="en-IN" smtClean="0"/>
              <a:t>‹#›</a:t>
            </a:fld>
            <a:endParaRPr lang="en-IN"/>
          </a:p>
        </p:txBody>
      </p:sp>
    </p:spTree>
    <p:extLst>
      <p:ext uri="{BB962C8B-B14F-4D97-AF65-F5344CB8AC3E}">
        <p14:creationId xmlns:p14="http://schemas.microsoft.com/office/powerpoint/2010/main" val="194626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F632165-F9EC-4112-ACC3-9E4830E6359F}"/>
              </a:ext>
            </a:extLst>
          </p:cNvPr>
          <p:cNvSpPr>
            <a:spLocks noGrp="1"/>
          </p:cNvSpPr>
          <p:nvPr>
            <p:ph type="body" sz="quarter" idx="10"/>
          </p:nvPr>
        </p:nvSpPr>
        <p:spPr>
          <a:xfrm>
            <a:off x="793750" y="2938463"/>
            <a:ext cx="5302250" cy="627062"/>
          </a:xfrm>
        </p:spPr>
        <p:txBody>
          <a:bodyPr/>
          <a:lstStyle/>
          <a:p>
            <a:pPr fontAlgn="auto">
              <a:defRPr/>
            </a:pPr>
            <a:r>
              <a:rPr lang="en-IN" dirty="0" err="1"/>
              <a:t>Ramdump</a:t>
            </a:r>
            <a:r>
              <a:rPr lang="en-IN" dirty="0"/>
              <a:t> on </a:t>
            </a:r>
            <a:r>
              <a:rPr lang="en-IN" dirty="0" err="1"/>
              <a:t>exynos</a:t>
            </a:r>
            <a:r>
              <a:rPr lang="en-IN" dirty="0"/>
              <a:t> V920</a:t>
            </a:r>
          </a:p>
        </p:txBody>
      </p:sp>
      <p:sp>
        <p:nvSpPr>
          <p:cNvPr id="25603" name="Text Placeholder 11">
            <a:extLst>
              <a:ext uri="{FF2B5EF4-FFF2-40B4-BE49-F238E27FC236}">
                <a16:creationId xmlns:a16="http://schemas.microsoft.com/office/drawing/2014/main" id="{3F56531B-4295-4FC9-8FCE-331CB270F699}"/>
              </a:ext>
            </a:extLst>
          </p:cNvPr>
          <p:cNvSpPr>
            <a:spLocks noGrp="1"/>
          </p:cNvSpPr>
          <p:nvPr>
            <p:ph type="body" sz="quarter" idx="11"/>
          </p:nvPr>
        </p:nvSpPr>
        <p:spPr bwMode="auto">
          <a:xfrm>
            <a:off x="793750" y="4106863"/>
            <a:ext cx="4751388" cy="322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defTabSz="912813"/>
            <a:r>
              <a:rPr lang="en-US" altLang="en-US" dirty="0">
                <a:solidFill>
                  <a:srgbClr val="FFFFFF"/>
                </a:solidFill>
              </a:rPr>
              <a:t>Name: Manoj Kumar R </a:t>
            </a:r>
            <a:endParaRPr lang="en-IN" altLang="en-US" dirty="0">
              <a:solidFill>
                <a:srgbClr val="FFFFFF"/>
              </a:solidFill>
            </a:endParaRPr>
          </a:p>
        </p:txBody>
      </p:sp>
      <p:sp>
        <p:nvSpPr>
          <p:cNvPr id="25604" name="Text Placeholder 12">
            <a:extLst>
              <a:ext uri="{FF2B5EF4-FFF2-40B4-BE49-F238E27FC236}">
                <a16:creationId xmlns:a16="http://schemas.microsoft.com/office/drawing/2014/main" id="{E02A7E40-D6A6-4BC1-B6EC-F96F4BC8B414}"/>
              </a:ext>
            </a:extLst>
          </p:cNvPr>
          <p:cNvSpPr>
            <a:spLocks noGrp="1"/>
          </p:cNvSpPr>
          <p:nvPr>
            <p:ph type="body" sz="quarter" idx="12"/>
          </p:nvPr>
        </p:nvSpPr>
        <p:spPr bwMode="auto">
          <a:xfrm>
            <a:off x="793750" y="4431393"/>
            <a:ext cx="4751388"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defTabSz="912813" fontAlgn="base">
              <a:spcBef>
                <a:spcPct val="0"/>
              </a:spcBef>
              <a:spcAft>
                <a:spcPct val="0"/>
              </a:spcAft>
            </a:pPr>
            <a:r>
              <a:rPr lang="en-US" altLang="en-US" dirty="0">
                <a:solidFill>
                  <a:srgbClr val="FFFFFF"/>
                </a:solidFill>
              </a:rPr>
              <a:t>Date: </a:t>
            </a:r>
            <a:fld id="{1BE8254E-5614-4520-953A-790B6CC04E3C}" type="datetime3">
              <a:rPr lang="en-US" altLang="en-US">
                <a:solidFill>
                  <a:srgbClr val="FFFFFF"/>
                </a:solidFill>
              </a:rPr>
              <a:pPr defTabSz="912813" fontAlgn="base">
                <a:spcBef>
                  <a:spcPct val="0"/>
                </a:spcBef>
                <a:spcAft>
                  <a:spcPct val="0"/>
                </a:spcAft>
              </a:pPr>
              <a:t>27 April 2023</a:t>
            </a:fld>
            <a:r>
              <a:rPr lang="en-US" altLang="en-US" dirty="0">
                <a:solidFill>
                  <a:srgbClr val="FFFFFF"/>
                </a:solidFill>
              </a:rPr>
              <a:t> </a:t>
            </a:r>
            <a:endParaRPr lang="en-IN" altLang="en-US"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BEF9-7F1F-436D-8522-60BDC0E9EAFF}"/>
              </a:ext>
            </a:extLst>
          </p:cNvPr>
          <p:cNvSpPr>
            <a:spLocks noGrp="1"/>
          </p:cNvSpPr>
          <p:nvPr>
            <p:ph type="title"/>
          </p:nvPr>
        </p:nvSpPr>
        <p:spPr>
          <a:xfrm>
            <a:off x="838200" y="365125"/>
            <a:ext cx="10515600" cy="549275"/>
          </a:xfrm>
        </p:spPr>
        <p:txBody>
          <a:bodyPr>
            <a:normAutofit/>
          </a:bodyPr>
          <a:lstStyle/>
          <a:p>
            <a:r>
              <a:rPr lang="en-IN" sz="3200" b="1" dirty="0">
                <a:solidFill>
                  <a:srgbClr val="C00000"/>
                </a:solidFill>
              </a:rPr>
              <a:t>Continue…</a:t>
            </a:r>
          </a:p>
        </p:txBody>
      </p:sp>
      <p:sp>
        <p:nvSpPr>
          <p:cNvPr id="3" name="Content Placeholder 2">
            <a:extLst>
              <a:ext uri="{FF2B5EF4-FFF2-40B4-BE49-F238E27FC236}">
                <a16:creationId xmlns:a16="http://schemas.microsoft.com/office/drawing/2014/main" id="{7BB15939-9A27-4BDF-B982-7C8C57DB91C3}"/>
              </a:ext>
            </a:extLst>
          </p:cNvPr>
          <p:cNvSpPr>
            <a:spLocks noGrp="1"/>
          </p:cNvSpPr>
          <p:nvPr>
            <p:ph idx="1"/>
          </p:nvPr>
        </p:nvSpPr>
        <p:spPr>
          <a:xfrm>
            <a:off x="838200" y="1181100"/>
            <a:ext cx="10515600" cy="4995863"/>
          </a:xfrm>
        </p:spPr>
        <p:txBody>
          <a:bodyPr>
            <a:normAutofit/>
          </a:bodyPr>
          <a:lstStyle/>
          <a:p>
            <a:r>
              <a:rPr lang="en-US" sz="2200" dirty="0">
                <a:effectLst/>
                <a:ea typeface="Arial" panose="020B0604020202020204" pitchFamily="34" charset="0"/>
              </a:rPr>
              <a:t>Ramdump action is not started just after issue happened.</a:t>
            </a:r>
            <a:endParaRPr lang="en-US" sz="2200" dirty="0">
              <a:ea typeface="Arial" panose="020B0604020202020204" pitchFamily="34" charset="0"/>
            </a:endParaRPr>
          </a:p>
          <a:p>
            <a:r>
              <a:rPr lang="en-US" sz="2200" b="0" i="0" dirty="0">
                <a:effectLst/>
              </a:rPr>
              <a:t>After kernel panic Debug snapshot(DSS) gathers debug information for the issue happened and target will reset.</a:t>
            </a:r>
          </a:p>
          <a:p>
            <a:r>
              <a:rPr lang="en-US" sz="2200" dirty="0"/>
              <a:t>Then </a:t>
            </a:r>
            <a:r>
              <a:rPr lang="en-US" sz="2200" b="0" i="0" dirty="0">
                <a:effectLst/>
              </a:rPr>
              <a:t>reset, debug bootloader will load and run the shell and </a:t>
            </a:r>
            <a:r>
              <a:rPr lang="en-US" sz="2200" b="0" i="0" dirty="0" err="1">
                <a:effectLst/>
              </a:rPr>
              <a:t>exynos</a:t>
            </a:r>
            <a:r>
              <a:rPr lang="en-US" sz="2200" b="0" i="0" dirty="0">
                <a:effectLst/>
              </a:rPr>
              <a:t> debug application. The reason for reboot is printed on console and LK starts the </a:t>
            </a:r>
            <a:r>
              <a:rPr lang="en-US" sz="2200" b="0" i="0" dirty="0" err="1">
                <a:effectLst/>
              </a:rPr>
              <a:t>ramdump</a:t>
            </a:r>
            <a:r>
              <a:rPr lang="en-US" sz="2200" b="0" i="0" dirty="0">
                <a:effectLst/>
              </a:rPr>
              <a:t>. </a:t>
            </a:r>
          </a:p>
          <a:p>
            <a:pPr marL="0" indent="0">
              <a:buNone/>
            </a:pPr>
            <a:r>
              <a:rPr lang="en-US" sz="2200" dirty="0"/>
              <a:t> </a:t>
            </a:r>
            <a:endParaRPr lang="en-US" sz="2200" b="0" i="0" dirty="0">
              <a:effectLst/>
            </a:endParaRPr>
          </a:p>
          <a:p>
            <a:endParaRPr lang="en-US" sz="2200" dirty="0">
              <a:effectLst/>
              <a:ea typeface="Arial" panose="020B0604020202020204" pitchFamily="34" charset="0"/>
            </a:endParaRPr>
          </a:p>
          <a:p>
            <a:endParaRPr lang="en-US" sz="2200" dirty="0">
              <a:ea typeface="Arial" panose="020B0604020202020204" pitchFamily="34" charset="0"/>
            </a:endParaRPr>
          </a:p>
          <a:p>
            <a:endParaRPr lang="en-US" sz="2200" dirty="0">
              <a:effectLst/>
              <a:ea typeface="Arial" panose="020B0604020202020204" pitchFamily="34" charset="0"/>
            </a:endParaRPr>
          </a:p>
          <a:p>
            <a:endParaRPr lang="en-US" sz="2200" dirty="0">
              <a:ea typeface="Arial" panose="020B0604020202020204" pitchFamily="34" charset="0"/>
            </a:endParaRPr>
          </a:p>
          <a:p>
            <a:pPr marL="0" indent="0">
              <a:buNone/>
            </a:pPr>
            <a:r>
              <a:rPr lang="en-US" sz="2200" dirty="0">
                <a:effectLst/>
                <a:ea typeface="Arial" panose="020B0604020202020204" pitchFamily="34" charset="0"/>
              </a:rPr>
              <a:t>ssh://gerrit1.harman.com:29418/GTC_Foundation_Software/Integration/Elina/Project/Samsung_KITT/automotive/EA/tool/ramdump</a:t>
            </a:r>
          </a:p>
          <a:p>
            <a:pPr marL="0" indent="0">
              <a:buNone/>
            </a:pPr>
            <a:endParaRPr lang="en-US" sz="2200" dirty="0">
              <a:effectLst/>
              <a:ea typeface="Arial" panose="020B0604020202020204" pitchFamily="34" charset="0"/>
            </a:endParaRPr>
          </a:p>
          <a:p>
            <a:pPr marL="0" indent="0">
              <a:buNone/>
            </a:pPr>
            <a:endParaRPr lang="en-IN" sz="2000" dirty="0"/>
          </a:p>
        </p:txBody>
      </p:sp>
      <p:sp>
        <p:nvSpPr>
          <p:cNvPr id="4" name="AutoShape 2">
            <a:extLst>
              <a:ext uri="{FF2B5EF4-FFF2-40B4-BE49-F238E27FC236}">
                <a16:creationId xmlns:a16="http://schemas.microsoft.com/office/drawing/2014/main" id="{8B75DE82-803A-443D-830F-75B253E61C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F76088C4-8EE8-450E-BFC4-A64D89EF3FBA}"/>
              </a:ext>
            </a:extLst>
          </p:cNvPr>
          <p:cNvPicPr>
            <a:picLocks noChangeAspect="1"/>
          </p:cNvPicPr>
          <p:nvPr/>
        </p:nvPicPr>
        <p:blipFill>
          <a:blip r:embed="rId2"/>
          <a:stretch>
            <a:fillRect/>
          </a:stretch>
        </p:blipFill>
        <p:spPr>
          <a:xfrm>
            <a:off x="1127227" y="3050446"/>
            <a:ext cx="8810625" cy="1866900"/>
          </a:xfrm>
          <a:prstGeom prst="rect">
            <a:avLst/>
          </a:prstGeom>
        </p:spPr>
      </p:pic>
      <p:pic>
        <p:nvPicPr>
          <p:cNvPr id="6" name="Picture 5">
            <a:extLst>
              <a:ext uri="{FF2B5EF4-FFF2-40B4-BE49-F238E27FC236}">
                <a16:creationId xmlns:a16="http://schemas.microsoft.com/office/drawing/2014/main" id="{199A0916-D06E-479A-A103-D16596A694FA}"/>
              </a:ext>
            </a:extLst>
          </p:cNvPr>
          <p:cNvPicPr>
            <a:picLocks noChangeAspect="1"/>
          </p:cNvPicPr>
          <p:nvPr/>
        </p:nvPicPr>
        <p:blipFill>
          <a:blip r:embed="rId3"/>
          <a:stretch>
            <a:fillRect/>
          </a:stretch>
        </p:blipFill>
        <p:spPr>
          <a:xfrm>
            <a:off x="10906539" y="0"/>
            <a:ext cx="1285461" cy="1285461"/>
          </a:xfrm>
          <a:prstGeom prst="rect">
            <a:avLst/>
          </a:prstGeom>
        </p:spPr>
      </p:pic>
    </p:spTree>
    <p:extLst>
      <p:ext uri="{BB962C8B-B14F-4D97-AF65-F5344CB8AC3E}">
        <p14:creationId xmlns:p14="http://schemas.microsoft.com/office/powerpoint/2010/main" val="9355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BEF9-7F1F-436D-8522-60BDC0E9EAFF}"/>
              </a:ext>
            </a:extLst>
          </p:cNvPr>
          <p:cNvSpPr>
            <a:spLocks noGrp="1"/>
          </p:cNvSpPr>
          <p:nvPr>
            <p:ph type="title"/>
          </p:nvPr>
        </p:nvSpPr>
        <p:spPr>
          <a:xfrm>
            <a:off x="838200" y="365125"/>
            <a:ext cx="10515600" cy="549275"/>
          </a:xfrm>
        </p:spPr>
        <p:txBody>
          <a:bodyPr>
            <a:normAutofit/>
          </a:bodyPr>
          <a:lstStyle/>
          <a:p>
            <a:r>
              <a:rPr lang="en-IN" sz="3200" b="1" dirty="0">
                <a:solidFill>
                  <a:srgbClr val="C00000"/>
                </a:solidFill>
              </a:rPr>
              <a:t>Controlling </a:t>
            </a:r>
            <a:r>
              <a:rPr lang="en-IN" sz="3200" b="1" dirty="0" err="1">
                <a:solidFill>
                  <a:srgbClr val="C00000"/>
                </a:solidFill>
              </a:rPr>
              <a:t>Ramdump</a:t>
            </a:r>
            <a:endParaRPr lang="en-IN" sz="3200" b="1" dirty="0">
              <a:solidFill>
                <a:srgbClr val="C00000"/>
              </a:solidFill>
            </a:endParaRPr>
          </a:p>
        </p:txBody>
      </p:sp>
      <p:sp>
        <p:nvSpPr>
          <p:cNvPr id="3" name="Content Placeholder 2">
            <a:extLst>
              <a:ext uri="{FF2B5EF4-FFF2-40B4-BE49-F238E27FC236}">
                <a16:creationId xmlns:a16="http://schemas.microsoft.com/office/drawing/2014/main" id="{7BB15939-9A27-4BDF-B982-7C8C57DB91C3}"/>
              </a:ext>
            </a:extLst>
          </p:cNvPr>
          <p:cNvSpPr>
            <a:spLocks noGrp="1"/>
          </p:cNvSpPr>
          <p:nvPr>
            <p:ph idx="1"/>
          </p:nvPr>
        </p:nvSpPr>
        <p:spPr>
          <a:xfrm>
            <a:off x="838200" y="1181100"/>
            <a:ext cx="10515600" cy="4995863"/>
          </a:xfrm>
        </p:spPr>
        <p:txBody>
          <a:bodyPr>
            <a:normAutofit/>
          </a:bodyPr>
          <a:lstStyle/>
          <a:p>
            <a:pPr marL="0" indent="0">
              <a:buNone/>
            </a:pPr>
            <a:endParaRPr lang="en-US" sz="2200" dirty="0">
              <a:effectLst/>
              <a:ea typeface="Arial" panose="020B0604020202020204" pitchFamily="34" charset="0"/>
            </a:endParaRPr>
          </a:p>
          <a:p>
            <a:pPr marL="0" indent="0">
              <a:buNone/>
            </a:pPr>
            <a:endParaRPr lang="en-IN" sz="2000" dirty="0"/>
          </a:p>
        </p:txBody>
      </p:sp>
      <p:sp>
        <p:nvSpPr>
          <p:cNvPr id="4" name="AutoShape 2">
            <a:extLst>
              <a:ext uri="{FF2B5EF4-FFF2-40B4-BE49-F238E27FC236}">
                <a16:creationId xmlns:a16="http://schemas.microsoft.com/office/drawing/2014/main" id="{8B75DE82-803A-443D-830F-75B253E61C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99A0916-D06E-479A-A103-D16596A694FA}"/>
              </a:ext>
            </a:extLst>
          </p:cNvPr>
          <p:cNvPicPr>
            <a:picLocks noChangeAspect="1"/>
          </p:cNvPicPr>
          <p:nvPr/>
        </p:nvPicPr>
        <p:blipFill>
          <a:blip r:embed="rId2"/>
          <a:stretch>
            <a:fillRect/>
          </a:stretch>
        </p:blipFill>
        <p:spPr>
          <a:xfrm>
            <a:off x="10906539" y="0"/>
            <a:ext cx="1285461" cy="1285461"/>
          </a:xfrm>
          <a:prstGeom prst="rect">
            <a:avLst/>
          </a:prstGeom>
        </p:spPr>
      </p:pic>
      <p:pic>
        <p:nvPicPr>
          <p:cNvPr id="8" name="Picture 7">
            <a:extLst>
              <a:ext uri="{FF2B5EF4-FFF2-40B4-BE49-F238E27FC236}">
                <a16:creationId xmlns:a16="http://schemas.microsoft.com/office/drawing/2014/main" id="{BE11AF52-28B5-4484-83D6-BF29BF7B8BAB}"/>
              </a:ext>
            </a:extLst>
          </p:cNvPr>
          <p:cNvPicPr>
            <a:picLocks noChangeAspect="1"/>
          </p:cNvPicPr>
          <p:nvPr/>
        </p:nvPicPr>
        <p:blipFill>
          <a:blip r:embed="rId3"/>
          <a:stretch>
            <a:fillRect/>
          </a:stretch>
        </p:blipFill>
        <p:spPr>
          <a:xfrm>
            <a:off x="909812" y="1072044"/>
            <a:ext cx="7134225" cy="2667000"/>
          </a:xfrm>
          <a:prstGeom prst="rect">
            <a:avLst/>
          </a:prstGeom>
        </p:spPr>
      </p:pic>
      <p:sp>
        <p:nvSpPr>
          <p:cNvPr id="9" name="Content Placeholder 2">
            <a:extLst>
              <a:ext uri="{FF2B5EF4-FFF2-40B4-BE49-F238E27FC236}">
                <a16:creationId xmlns:a16="http://schemas.microsoft.com/office/drawing/2014/main" id="{60EA241D-7797-4C7D-8ED6-6BFC60E45798}"/>
              </a:ext>
            </a:extLst>
          </p:cNvPr>
          <p:cNvSpPr txBox="1">
            <a:spLocks/>
          </p:cNvSpPr>
          <p:nvPr/>
        </p:nvSpPr>
        <p:spPr>
          <a:xfrm>
            <a:off x="1006679" y="3909968"/>
            <a:ext cx="10515600" cy="11485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only-</a:t>
            </a:r>
            <a:r>
              <a:rPr lang="en-IN" sz="2000" dirty="0" err="1"/>
              <a:t>dss</a:t>
            </a:r>
            <a:r>
              <a:rPr lang="en-IN" sz="2000" dirty="0"/>
              <a:t>  works for </a:t>
            </a:r>
            <a:r>
              <a:rPr lang="en-IN" sz="2000" dirty="0" err="1"/>
              <a:t>IDCevo</a:t>
            </a:r>
            <a:r>
              <a:rPr lang="en-IN" sz="2000" dirty="0"/>
              <a:t>, since not able to set a proper partition with the required size.</a:t>
            </a:r>
          </a:p>
          <a:p>
            <a:r>
              <a:rPr lang="en-IN" sz="2000" dirty="0"/>
              <a:t>By default  BMW build, if user didn’t enter </a:t>
            </a:r>
            <a:r>
              <a:rPr lang="en-IN" sz="2000" dirty="0" err="1"/>
              <a:t>fastmode</a:t>
            </a:r>
            <a:r>
              <a:rPr lang="en-IN" sz="2000" dirty="0"/>
              <a:t>, it does normal boot.</a:t>
            </a:r>
          </a:p>
          <a:p>
            <a:r>
              <a:rPr lang="en-IN" sz="2000" dirty="0" err="1"/>
              <a:t>IDCevo</a:t>
            </a:r>
            <a:r>
              <a:rPr lang="en-IN" sz="2000" dirty="0"/>
              <a:t>, by default stop at LK.</a:t>
            </a:r>
            <a:br>
              <a:rPr lang="en-IN" sz="2000" dirty="0"/>
            </a:br>
            <a:endParaRPr lang="en-US" sz="2000" dirty="0"/>
          </a:p>
          <a:p>
            <a:pPr marL="0" indent="0">
              <a:buFont typeface="Arial" panose="020B0604020202020204" pitchFamily="34" charset="0"/>
              <a:buNone/>
            </a:pPr>
            <a:endParaRPr lang="en-US" sz="2000" dirty="0"/>
          </a:p>
        </p:txBody>
      </p:sp>
      <p:pic>
        <p:nvPicPr>
          <p:cNvPr id="11" name="Picture 10">
            <a:extLst>
              <a:ext uri="{FF2B5EF4-FFF2-40B4-BE49-F238E27FC236}">
                <a16:creationId xmlns:a16="http://schemas.microsoft.com/office/drawing/2014/main" id="{5FB8D4EB-208C-4A03-8721-5A659E07CE30}"/>
              </a:ext>
            </a:extLst>
          </p:cNvPr>
          <p:cNvPicPr>
            <a:picLocks noChangeAspect="1"/>
          </p:cNvPicPr>
          <p:nvPr/>
        </p:nvPicPr>
        <p:blipFill>
          <a:blip r:embed="rId4"/>
          <a:stretch>
            <a:fillRect/>
          </a:stretch>
        </p:blipFill>
        <p:spPr>
          <a:xfrm>
            <a:off x="909812" y="4767554"/>
            <a:ext cx="5801250" cy="2036803"/>
          </a:xfrm>
          <a:prstGeom prst="rect">
            <a:avLst/>
          </a:prstGeom>
        </p:spPr>
      </p:pic>
    </p:spTree>
    <p:extLst>
      <p:ext uri="{BB962C8B-B14F-4D97-AF65-F5344CB8AC3E}">
        <p14:creationId xmlns:p14="http://schemas.microsoft.com/office/powerpoint/2010/main" val="353255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BEF9-7F1F-436D-8522-60BDC0E9EAFF}"/>
              </a:ext>
            </a:extLst>
          </p:cNvPr>
          <p:cNvSpPr>
            <a:spLocks noGrp="1"/>
          </p:cNvSpPr>
          <p:nvPr>
            <p:ph type="title"/>
          </p:nvPr>
        </p:nvSpPr>
        <p:spPr>
          <a:xfrm>
            <a:off x="838200" y="365125"/>
            <a:ext cx="10515600" cy="549275"/>
          </a:xfrm>
        </p:spPr>
        <p:txBody>
          <a:bodyPr>
            <a:normAutofit/>
          </a:bodyPr>
          <a:lstStyle/>
          <a:p>
            <a:r>
              <a:rPr lang="en-IN" sz="3200" b="1" dirty="0">
                <a:solidFill>
                  <a:srgbClr val="C00000"/>
                </a:solidFill>
              </a:rPr>
              <a:t>Manual and automatic </a:t>
            </a:r>
            <a:r>
              <a:rPr lang="en-IN" sz="3200" b="1" dirty="0" err="1">
                <a:solidFill>
                  <a:srgbClr val="C00000"/>
                </a:solidFill>
              </a:rPr>
              <a:t>Ramdump</a:t>
            </a:r>
            <a:r>
              <a:rPr lang="en-IN" sz="3200" b="1" dirty="0">
                <a:solidFill>
                  <a:srgbClr val="C00000"/>
                </a:solidFill>
              </a:rPr>
              <a:t>.</a:t>
            </a:r>
          </a:p>
        </p:txBody>
      </p:sp>
      <p:sp>
        <p:nvSpPr>
          <p:cNvPr id="3" name="Content Placeholder 2">
            <a:extLst>
              <a:ext uri="{FF2B5EF4-FFF2-40B4-BE49-F238E27FC236}">
                <a16:creationId xmlns:a16="http://schemas.microsoft.com/office/drawing/2014/main" id="{7BB15939-9A27-4BDF-B982-7C8C57DB91C3}"/>
              </a:ext>
            </a:extLst>
          </p:cNvPr>
          <p:cNvSpPr>
            <a:spLocks noGrp="1"/>
          </p:cNvSpPr>
          <p:nvPr>
            <p:ph idx="1"/>
          </p:nvPr>
        </p:nvSpPr>
        <p:spPr>
          <a:xfrm>
            <a:off x="838200" y="1181100"/>
            <a:ext cx="10515600" cy="4995863"/>
          </a:xfrm>
        </p:spPr>
        <p:txBody>
          <a:bodyPr>
            <a:normAutofit/>
          </a:bodyPr>
          <a:lstStyle/>
          <a:p>
            <a:r>
              <a:rPr lang="en-US" sz="2200" dirty="0">
                <a:effectLst/>
                <a:ea typeface="Arial" panose="020B0604020202020204" pitchFamily="34" charset="0"/>
              </a:rPr>
              <a:t>Board giving an opportunity to go to Fastboot in LK and allow running script.</a:t>
            </a:r>
          </a:p>
          <a:p>
            <a:pPr lvl="1"/>
            <a:r>
              <a:rPr lang="en-US" sz="1800" dirty="0">
                <a:ea typeface="Arial" panose="020B0604020202020204" pitchFamily="34" charset="0"/>
              </a:rPr>
              <a:t>Booting from LK here hangs </a:t>
            </a:r>
            <a:r>
              <a:rPr lang="en-US" sz="1800" dirty="0" err="1">
                <a:ea typeface="Arial" panose="020B0604020202020204" pitchFamily="34" charset="0"/>
              </a:rPr>
              <a:t>IDCevo</a:t>
            </a:r>
            <a:endParaRPr lang="en-US" sz="1800" dirty="0">
              <a:effectLst/>
              <a:ea typeface="Arial" panose="020B0604020202020204" pitchFamily="34" charset="0"/>
            </a:endParaRPr>
          </a:p>
          <a:p>
            <a:endParaRPr lang="en-US" sz="2200" dirty="0">
              <a:ea typeface="Arial" panose="020B0604020202020204" pitchFamily="34" charset="0"/>
            </a:endParaRPr>
          </a:p>
          <a:p>
            <a:endParaRPr lang="en-US" sz="2200" dirty="0">
              <a:effectLst/>
              <a:ea typeface="Arial" panose="020B0604020202020204" pitchFamily="34" charset="0"/>
            </a:endParaRPr>
          </a:p>
          <a:p>
            <a:endParaRPr lang="en-US" sz="2200" dirty="0">
              <a:effectLst/>
              <a:ea typeface="Arial" panose="020B0604020202020204" pitchFamily="34" charset="0"/>
            </a:endParaRPr>
          </a:p>
          <a:p>
            <a:r>
              <a:rPr lang="en-US" sz="2000" dirty="0">
                <a:effectLst/>
                <a:ea typeface="Arial" panose="020B0604020202020204" pitchFamily="34" charset="0"/>
              </a:rPr>
              <a:t>Board automatically writes </a:t>
            </a:r>
            <a:r>
              <a:rPr lang="en-US" sz="2000" dirty="0" err="1">
                <a:effectLst/>
                <a:ea typeface="Arial" panose="020B0604020202020204" pitchFamily="34" charset="0"/>
              </a:rPr>
              <a:t>ramdump</a:t>
            </a:r>
            <a:r>
              <a:rPr lang="en-US" sz="2000" dirty="0">
                <a:effectLst/>
                <a:ea typeface="Arial" panose="020B0604020202020204" pitchFamily="34" charset="0"/>
              </a:rPr>
              <a:t> to </a:t>
            </a:r>
            <a:r>
              <a:rPr lang="en-US" sz="2000" dirty="0" err="1">
                <a:effectLst/>
                <a:ea typeface="Arial" panose="020B0604020202020204" pitchFamily="34" charset="0"/>
              </a:rPr>
              <a:t>ramdump</a:t>
            </a:r>
            <a:r>
              <a:rPr lang="en-US" sz="2000" dirty="0">
                <a:effectLst/>
                <a:ea typeface="Arial" panose="020B0604020202020204" pitchFamily="34" charset="0"/>
              </a:rPr>
              <a:t> partition and boots.</a:t>
            </a:r>
          </a:p>
          <a:p>
            <a:endParaRPr lang="en-IN" sz="1800" dirty="0"/>
          </a:p>
          <a:p>
            <a:endParaRPr lang="en-IN" sz="2000" dirty="0"/>
          </a:p>
        </p:txBody>
      </p:sp>
      <p:sp>
        <p:nvSpPr>
          <p:cNvPr id="4" name="AutoShape 2">
            <a:extLst>
              <a:ext uri="{FF2B5EF4-FFF2-40B4-BE49-F238E27FC236}">
                <a16:creationId xmlns:a16="http://schemas.microsoft.com/office/drawing/2014/main" id="{8B75DE82-803A-443D-830F-75B253E61C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99A0916-D06E-479A-A103-D16596A694FA}"/>
              </a:ext>
            </a:extLst>
          </p:cNvPr>
          <p:cNvPicPr>
            <a:picLocks noChangeAspect="1"/>
          </p:cNvPicPr>
          <p:nvPr/>
        </p:nvPicPr>
        <p:blipFill>
          <a:blip r:embed="rId2"/>
          <a:stretch>
            <a:fillRect/>
          </a:stretch>
        </p:blipFill>
        <p:spPr>
          <a:xfrm>
            <a:off x="10906539" y="0"/>
            <a:ext cx="1285461" cy="1285461"/>
          </a:xfrm>
          <a:prstGeom prst="rect">
            <a:avLst/>
          </a:prstGeom>
        </p:spPr>
      </p:pic>
    </p:spTree>
    <p:extLst>
      <p:ext uri="{BB962C8B-B14F-4D97-AF65-F5344CB8AC3E}">
        <p14:creationId xmlns:p14="http://schemas.microsoft.com/office/powerpoint/2010/main" val="304900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BEF9-7F1F-436D-8522-60BDC0E9EAFF}"/>
              </a:ext>
            </a:extLst>
          </p:cNvPr>
          <p:cNvSpPr>
            <a:spLocks noGrp="1"/>
          </p:cNvSpPr>
          <p:nvPr>
            <p:ph type="title"/>
          </p:nvPr>
        </p:nvSpPr>
        <p:spPr>
          <a:xfrm>
            <a:off x="838200" y="365125"/>
            <a:ext cx="10515600" cy="549275"/>
          </a:xfrm>
        </p:spPr>
        <p:txBody>
          <a:bodyPr>
            <a:normAutofit/>
          </a:bodyPr>
          <a:lstStyle/>
          <a:p>
            <a:r>
              <a:rPr lang="en-IN" sz="3200" b="1" dirty="0">
                <a:solidFill>
                  <a:srgbClr val="C00000"/>
                </a:solidFill>
              </a:rPr>
              <a:t>Two type of </a:t>
            </a:r>
            <a:r>
              <a:rPr lang="en-IN" sz="3200" b="1" dirty="0" err="1">
                <a:solidFill>
                  <a:srgbClr val="C00000"/>
                </a:solidFill>
              </a:rPr>
              <a:t>Ramdump</a:t>
            </a:r>
            <a:r>
              <a:rPr lang="en-IN" sz="3200" b="1" dirty="0">
                <a:solidFill>
                  <a:srgbClr val="C00000"/>
                </a:solidFill>
              </a:rPr>
              <a:t> retrieval I</a:t>
            </a:r>
          </a:p>
        </p:txBody>
      </p:sp>
      <p:sp>
        <p:nvSpPr>
          <p:cNvPr id="4" name="AutoShape 2">
            <a:extLst>
              <a:ext uri="{FF2B5EF4-FFF2-40B4-BE49-F238E27FC236}">
                <a16:creationId xmlns:a16="http://schemas.microsoft.com/office/drawing/2014/main" id="{8B75DE82-803A-443D-830F-75B253E61C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99A0916-D06E-479A-A103-D16596A694FA}"/>
              </a:ext>
            </a:extLst>
          </p:cNvPr>
          <p:cNvPicPr>
            <a:picLocks noChangeAspect="1"/>
          </p:cNvPicPr>
          <p:nvPr/>
        </p:nvPicPr>
        <p:blipFill>
          <a:blip r:embed="rId2"/>
          <a:stretch>
            <a:fillRect/>
          </a:stretch>
        </p:blipFill>
        <p:spPr>
          <a:xfrm>
            <a:off x="10906539" y="0"/>
            <a:ext cx="1285461" cy="1285461"/>
          </a:xfrm>
          <a:prstGeom prst="rect">
            <a:avLst/>
          </a:prstGeom>
        </p:spPr>
      </p:pic>
      <p:pic>
        <p:nvPicPr>
          <p:cNvPr id="12" name="Picture 11">
            <a:extLst>
              <a:ext uri="{FF2B5EF4-FFF2-40B4-BE49-F238E27FC236}">
                <a16:creationId xmlns:a16="http://schemas.microsoft.com/office/drawing/2014/main" id="{2F5989CD-D049-4E61-A04A-9FD1F6957708}"/>
              </a:ext>
            </a:extLst>
          </p:cNvPr>
          <p:cNvPicPr>
            <a:picLocks noChangeAspect="1"/>
          </p:cNvPicPr>
          <p:nvPr/>
        </p:nvPicPr>
        <p:blipFill>
          <a:blip r:embed="rId3"/>
          <a:stretch>
            <a:fillRect/>
          </a:stretch>
        </p:blipFill>
        <p:spPr>
          <a:xfrm>
            <a:off x="0" y="1232679"/>
            <a:ext cx="12192000" cy="4392641"/>
          </a:xfrm>
          <a:prstGeom prst="rect">
            <a:avLst/>
          </a:prstGeom>
        </p:spPr>
      </p:pic>
    </p:spTree>
    <p:extLst>
      <p:ext uri="{BB962C8B-B14F-4D97-AF65-F5344CB8AC3E}">
        <p14:creationId xmlns:p14="http://schemas.microsoft.com/office/powerpoint/2010/main" val="352734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BEF9-7F1F-436D-8522-60BDC0E9EAFF}"/>
              </a:ext>
            </a:extLst>
          </p:cNvPr>
          <p:cNvSpPr>
            <a:spLocks noGrp="1"/>
          </p:cNvSpPr>
          <p:nvPr>
            <p:ph type="title"/>
          </p:nvPr>
        </p:nvSpPr>
        <p:spPr>
          <a:xfrm>
            <a:off x="838200" y="365125"/>
            <a:ext cx="10515600" cy="549275"/>
          </a:xfrm>
        </p:spPr>
        <p:txBody>
          <a:bodyPr>
            <a:normAutofit/>
          </a:bodyPr>
          <a:lstStyle/>
          <a:p>
            <a:r>
              <a:rPr lang="en-IN" sz="3200" b="1" dirty="0">
                <a:solidFill>
                  <a:srgbClr val="C00000"/>
                </a:solidFill>
              </a:rPr>
              <a:t>Two type of </a:t>
            </a:r>
            <a:r>
              <a:rPr lang="en-IN" sz="3200" b="1" dirty="0" err="1">
                <a:solidFill>
                  <a:srgbClr val="C00000"/>
                </a:solidFill>
              </a:rPr>
              <a:t>Ramdump</a:t>
            </a:r>
            <a:r>
              <a:rPr lang="en-IN" sz="3200" b="1" dirty="0">
                <a:solidFill>
                  <a:srgbClr val="C00000"/>
                </a:solidFill>
              </a:rPr>
              <a:t> retrieval II</a:t>
            </a:r>
          </a:p>
        </p:txBody>
      </p:sp>
      <p:sp>
        <p:nvSpPr>
          <p:cNvPr id="4" name="AutoShape 2">
            <a:extLst>
              <a:ext uri="{FF2B5EF4-FFF2-40B4-BE49-F238E27FC236}">
                <a16:creationId xmlns:a16="http://schemas.microsoft.com/office/drawing/2014/main" id="{8B75DE82-803A-443D-830F-75B253E61C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99A0916-D06E-479A-A103-D16596A694FA}"/>
              </a:ext>
            </a:extLst>
          </p:cNvPr>
          <p:cNvPicPr>
            <a:picLocks noChangeAspect="1"/>
          </p:cNvPicPr>
          <p:nvPr/>
        </p:nvPicPr>
        <p:blipFill>
          <a:blip r:embed="rId2"/>
          <a:stretch>
            <a:fillRect/>
          </a:stretch>
        </p:blipFill>
        <p:spPr>
          <a:xfrm>
            <a:off x="10906539" y="0"/>
            <a:ext cx="1285461" cy="1285461"/>
          </a:xfrm>
          <a:prstGeom prst="rect">
            <a:avLst/>
          </a:prstGeom>
        </p:spPr>
      </p:pic>
      <p:pic>
        <p:nvPicPr>
          <p:cNvPr id="5" name="Picture 4">
            <a:extLst>
              <a:ext uri="{FF2B5EF4-FFF2-40B4-BE49-F238E27FC236}">
                <a16:creationId xmlns:a16="http://schemas.microsoft.com/office/drawing/2014/main" id="{153C1C06-81F5-4F13-8D00-37C9289EEC61}"/>
              </a:ext>
            </a:extLst>
          </p:cNvPr>
          <p:cNvPicPr>
            <a:picLocks noChangeAspect="1"/>
          </p:cNvPicPr>
          <p:nvPr/>
        </p:nvPicPr>
        <p:blipFill>
          <a:blip r:embed="rId3"/>
          <a:stretch>
            <a:fillRect/>
          </a:stretch>
        </p:blipFill>
        <p:spPr>
          <a:xfrm>
            <a:off x="0" y="1154370"/>
            <a:ext cx="12192000" cy="4854060"/>
          </a:xfrm>
          <a:prstGeom prst="rect">
            <a:avLst/>
          </a:prstGeom>
        </p:spPr>
      </p:pic>
    </p:spTree>
    <p:extLst>
      <p:ext uri="{BB962C8B-B14F-4D97-AF65-F5344CB8AC3E}">
        <p14:creationId xmlns:p14="http://schemas.microsoft.com/office/powerpoint/2010/main" val="356223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4A20-3E83-478F-97C5-F49BFBB84CF1}"/>
              </a:ext>
            </a:extLst>
          </p:cNvPr>
          <p:cNvSpPr>
            <a:spLocks noGrp="1"/>
          </p:cNvSpPr>
          <p:nvPr>
            <p:ph type="title"/>
          </p:nvPr>
        </p:nvSpPr>
        <p:spPr>
          <a:xfrm>
            <a:off x="838200" y="365125"/>
            <a:ext cx="10515600" cy="561975"/>
          </a:xfrm>
        </p:spPr>
        <p:txBody>
          <a:bodyPr>
            <a:normAutofit/>
          </a:bodyPr>
          <a:lstStyle/>
          <a:p>
            <a:r>
              <a:rPr lang="en-IN" sz="3200" b="1" dirty="0">
                <a:solidFill>
                  <a:srgbClr val="C00000"/>
                </a:solidFill>
              </a:rPr>
              <a:t>Steps for collecting and storing Ramdump data</a:t>
            </a:r>
            <a:endParaRPr lang="en-IN" sz="3200" b="1" dirty="0"/>
          </a:p>
        </p:txBody>
      </p:sp>
      <p:sp>
        <p:nvSpPr>
          <p:cNvPr id="7" name="Content Placeholder 6">
            <a:extLst>
              <a:ext uri="{FF2B5EF4-FFF2-40B4-BE49-F238E27FC236}">
                <a16:creationId xmlns:a16="http://schemas.microsoft.com/office/drawing/2014/main" id="{AE0F7615-9532-4354-AC2B-618B688D8717}"/>
              </a:ext>
            </a:extLst>
          </p:cNvPr>
          <p:cNvSpPr>
            <a:spLocks noGrp="1"/>
          </p:cNvSpPr>
          <p:nvPr>
            <p:ph idx="1"/>
          </p:nvPr>
        </p:nvSpPr>
        <p:spPr>
          <a:xfrm>
            <a:off x="838199" y="1020416"/>
            <a:ext cx="10982739" cy="5637903"/>
          </a:xfrm>
        </p:spPr>
        <p:txBody>
          <a:bodyPr>
            <a:normAutofit/>
          </a:bodyPr>
          <a:lstStyle/>
          <a:p>
            <a:pPr marL="0" indent="0">
              <a:buNone/>
            </a:pPr>
            <a:r>
              <a:rPr lang="en-IN" b="1" dirty="0">
                <a:latin typeface="+mj-lt"/>
              </a:rPr>
              <a:t>Kernel Panic:</a:t>
            </a:r>
          </a:p>
          <a:p>
            <a:r>
              <a:rPr lang="en-IN" sz="2000" dirty="0"/>
              <a:t>Below steps shows collecting </a:t>
            </a:r>
            <a:r>
              <a:rPr lang="en-IN" sz="2000" dirty="0" err="1"/>
              <a:t>ramdump</a:t>
            </a:r>
            <a:r>
              <a:rPr lang="en-IN" sz="2000" dirty="0"/>
              <a:t> data when kernel panic happened.</a:t>
            </a:r>
          </a:p>
          <a:p>
            <a:r>
              <a:rPr lang="en-IN" sz="2000" dirty="0"/>
              <a:t>Crash is triggered in SYS or IVI side  by using below command.</a:t>
            </a:r>
          </a:p>
          <a:p>
            <a:pPr marL="0" indent="0">
              <a:buNone/>
            </a:pPr>
            <a:r>
              <a:rPr lang="en-IN" sz="2000" dirty="0"/>
              <a:t>	</a:t>
            </a:r>
            <a:r>
              <a:rPr lang="en-IN" sz="2000" b="1" i="0" dirty="0">
                <a:solidFill>
                  <a:srgbClr val="000000"/>
                </a:solidFill>
                <a:effectLst/>
              </a:rPr>
              <a:t>echo c &gt; /proc/</a:t>
            </a:r>
            <a:r>
              <a:rPr lang="en-IN" sz="2000" b="1" i="0" dirty="0" err="1">
                <a:solidFill>
                  <a:srgbClr val="000000"/>
                </a:solidFill>
                <a:effectLst/>
              </a:rPr>
              <a:t>sysrq</a:t>
            </a:r>
            <a:r>
              <a:rPr lang="en-IN" sz="2000" b="1" i="0" dirty="0">
                <a:solidFill>
                  <a:srgbClr val="000000"/>
                </a:solidFill>
                <a:effectLst/>
              </a:rPr>
              <a:t>-trigger</a:t>
            </a:r>
          </a:p>
          <a:p>
            <a:r>
              <a:rPr lang="en-US" sz="2000" b="0" i="0" dirty="0">
                <a:solidFill>
                  <a:srgbClr val="000000"/>
                </a:solidFill>
                <a:effectLst/>
              </a:rPr>
              <a:t>Logs are printed with back </a:t>
            </a:r>
            <a:r>
              <a:rPr lang="en-US" sz="2000" b="0" i="0" dirty="0" err="1">
                <a:solidFill>
                  <a:srgbClr val="000000"/>
                </a:solidFill>
                <a:effectLst/>
              </a:rPr>
              <a:t>strace</a:t>
            </a:r>
            <a:r>
              <a:rPr lang="en-US" sz="2000" b="0" i="0" dirty="0">
                <a:solidFill>
                  <a:srgbClr val="000000"/>
                </a:solidFill>
                <a:effectLst/>
              </a:rPr>
              <a:t> on console. After systems crashes it reboots, store data in </a:t>
            </a:r>
            <a:r>
              <a:rPr lang="en-US" sz="2000" b="0" i="0" dirty="0" err="1">
                <a:solidFill>
                  <a:srgbClr val="000000"/>
                </a:solidFill>
                <a:effectLst/>
              </a:rPr>
              <a:t>ramdump</a:t>
            </a:r>
            <a:r>
              <a:rPr lang="en-US" sz="2000" b="0" i="0" dirty="0">
                <a:solidFill>
                  <a:srgbClr val="000000"/>
                </a:solidFill>
                <a:effectLst/>
              </a:rPr>
              <a:t> partition of UFS and stops at LK. Enter fast for collecting </a:t>
            </a:r>
            <a:r>
              <a:rPr lang="en-US" sz="2000" b="0" i="0" dirty="0" err="1">
                <a:solidFill>
                  <a:srgbClr val="000000"/>
                </a:solidFill>
                <a:effectLst/>
              </a:rPr>
              <a:t>ramdump</a:t>
            </a:r>
            <a:r>
              <a:rPr lang="en-US" sz="2000" b="0" i="0" dirty="0">
                <a:solidFill>
                  <a:srgbClr val="000000"/>
                </a:solidFill>
                <a:effectLst/>
              </a:rPr>
              <a:t>.</a:t>
            </a:r>
          </a:p>
          <a:p>
            <a:endParaRPr lang="en-US" sz="2000" b="0" i="0" dirty="0">
              <a:solidFill>
                <a:srgbClr val="000000"/>
              </a:solidFill>
              <a:effectLst/>
            </a:endParaRPr>
          </a:p>
          <a:p>
            <a:endParaRPr lang="en-IN" sz="2000" dirty="0"/>
          </a:p>
        </p:txBody>
      </p:sp>
      <p:sp>
        <p:nvSpPr>
          <p:cNvPr id="8" name="AutoShape 3">
            <a:extLst>
              <a:ext uri="{FF2B5EF4-FFF2-40B4-BE49-F238E27FC236}">
                <a16:creationId xmlns:a16="http://schemas.microsoft.com/office/drawing/2014/main" id="{EC5C79E5-D7DA-4601-BCB6-6B59D3555C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6E35F809-41A8-4C68-869C-3B932017250A}"/>
              </a:ext>
            </a:extLst>
          </p:cNvPr>
          <p:cNvPicPr>
            <a:picLocks noChangeAspect="1"/>
          </p:cNvPicPr>
          <p:nvPr/>
        </p:nvPicPr>
        <p:blipFill>
          <a:blip r:embed="rId2"/>
          <a:stretch>
            <a:fillRect/>
          </a:stretch>
        </p:blipFill>
        <p:spPr>
          <a:xfrm>
            <a:off x="1028700" y="3372713"/>
            <a:ext cx="4724400" cy="3282190"/>
          </a:xfrm>
          <a:prstGeom prst="rect">
            <a:avLst/>
          </a:prstGeom>
        </p:spPr>
      </p:pic>
      <p:pic>
        <p:nvPicPr>
          <p:cNvPr id="11" name="Picture 10">
            <a:extLst>
              <a:ext uri="{FF2B5EF4-FFF2-40B4-BE49-F238E27FC236}">
                <a16:creationId xmlns:a16="http://schemas.microsoft.com/office/drawing/2014/main" id="{C4F7BB35-AB7E-40EC-B4A6-58C19D40109F}"/>
              </a:ext>
            </a:extLst>
          </p:cNvPr>
          <p:cNvPicPr>
            <a:picLocks noChangeAspect="1"/>
          </p:cNvPicPr>
          <p:nvPr/>
        </p:nvPicPr>
        <p:blipFill>
          <a:blip r:embed="rId3"/>
          <a:stretch>
            <a:fillRect/>
          </a:stretch>
        </p:blipFill>
        <p:spPr>
          <a:xfrm>
            <a:off x="5791201" y="3485287"/>
            <a:ext cx="5892800" cy="3063875"/>
          </a:xfrm>
          <a:prstGeom prst="rect">
            <a:avLst/>
          </a:prstGeom>
        </p:spPr>
      </p:pic>
      <p:pic>
        <p:nvPicPr>
          <p:cNvPr id="12" name="Picture 11">
            <a:extLst>
              <a:ext uri="{FF2B5EF4-FFF2-40B4-BE49-F238E27FC236}">
                <a16:creationId xmlns:a16="http://schemas.microsoft.com/office/drawing/2014/main" id="{D20E47C9-01E3-494A-8795-3745855DFCAC}"/>
              </a:ext>
            </a:extLst>
          </p:cNvPr>
          <p:cNvPicPr>
            <a:picLocks noChangeAspect="1"/>
          </p:cNvPicPr>
          <p:nvPr/>
        </p:nvPicPr>
        <p:blipFill>
          <a:blip r:embed="rId4"/>
          <a:stretch>
            <a:fillRect/>
          </a:stretch>
        </p:blipFill>
        <p:spPr>
          <a:xfrm>
            <a:off x="10906539" y="0"/>
            <a:ext cx="1285461" cy="1285461"/>
          </a:xfrm>
          <a:prstGeom prst="rect">
            <a:avLst/>
          </a:prstGeom>
        </p:spPr>
      </p:pic>
    </p:spTree>
    <p:extLst>
      <p:ext uri="{BB962C8B-B14F-4D97-AF65-F5344CB8AC3E}">
        <p14:creationId xmlns:p14="http://schemas.microsoft.com/office/powerpoint/2010/main" val="337746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AFF8-E1FE-412D-B057-ED7C4A066810}"/>
              </a:ext>
            </a:extLst>
          </p:cNvPr>
          <p:cNvSpPr>
            <a:spLocks noGrp="1"/>
          </p:cNvSpPr>
          <p:nvPr>
            <p:ph type="title"/>
          </p:nvPr>
        </p:nvSpPr>
        <p:spPr>
          <a:xfrm>
            <a:off x="838200" y="259307"/>
            <a:ext cx="10515600" cy="559559"/>
          </a:xfrm>
        </p:spPr>
        <p:txBody>
          <a:bodyPr>
            <a:normAutofit/>
          </a:bodyPr>
          <a:lstStyle/>
          <a:p>
            <a:r>
              <a:rPr lang="en-IN" sz="3200" b="1" dirty="0">
                <a:solidFill>
                  <a:srgbClr val="C00000"/>
                </a:solidFill>
              </a:rPr>
              <a:t>Crash triggering in different scenarios in SYS side</a:t>
            </a:r>
          </a:p>
        </p:txBody>
      </p:sp>
      <p:sp>
        <p:nvSpPr>
          <p:cNvPr id="3" name="Content Placeholder 2">
            <a:extLst>
              <a:ext uri="{FF2B5EF4-FFF2-40B4-BE49-F238E27FC236}">
                <a16:creationId xmlns:a16="http://schemas.microsoft.com/office/drawing/2014/main" id="{9B7D0391-34EA-4ADC-9EB3-64E13B41CDE0}"/>
              </a:ext>
            </a:extLst>
          </p:cNvPr>
          <p:cNvSpPr>
            <a:spLocks noGrp="1"/>
          </p:cNvSpPr>
          <p:nvPr>
            <p:ph idx="1"/>
          </p:nvPr>
        </p:nvSpPr>
        <p:spPr>
          <a:xfrm>
            <a:off x="838200" y="927652"/>
            <a:ext cx="10515600" cy="5391262"/>
          </a:xfrm>
        </p:spPr>
        <p:txBody>
          <a:bodyPr>
            <a:normAutofit/>
          </a:bodyPr>
          <a:lstStyle/>
          <a:p>
            <a:r>
              <a:rPr lang="en-US" sz="2000" b="0" i="0" dirty="0">
                <a:solidFill>
                  <a:srgbClr val="111111"/>
                </a:solidFill>
                <a:effectLst/>
              </a:rPr>
              <a:t>The Linux kernel can act as a watchdog to detect both soft and hard lockups</a:t>
            </a:r>
            <a:r>
              <a:rPr lang="en-US" sz="1600" b="0" i="0" dirty="0">
                <a:solidFill>
                  <a:srgbClr val="111111"/>
                </a:solidFill>
                <a:effectLst/>
                <a:latin typeface="Arial" panose="020B0604020202020204" pitchFamily="34" charset="0"/>
              </a:rPr>
              <a:t>.</a:t>
            </a:r>
            <a:endParaRPr lang="en-IN" sz="2400" b="1" i="0" dirty="0">
              <a:solidFill>
                <a:srgbClr val="000000"/>
              </a:solidFill>
              <a:effectLst/>
              <a:latin typeface="+mj-lt"/>
            </a:endParaRPr>
          </a:p>
          <a:p>
            <a:pPr marL="0" indent="0">
              <a:buNone/>
            </a:pPr>
            <a:r>
              <a:rPr lang="en-IN" b="1" i="0" dirty="0">
                <a:solidFill>
                  <a:srgbClr val="000000"/>
                </a:solidFill>
                <a:effectLst/>
                <a:latin typeface="+mj-lt"/>
              </a:rPr>
              <a:t>Soft Lockup :</a:t>
            </a:r>
          </a:p>
          <a:p>
            <a:r>
              <a:rPr lang="en-US" sz="2000" b="0" i="0" dirty="0">
                <a:effectLst/>
              </a:rPr>
              <a:t>A ‘</a:t>
            </a:r>
            <a:r>
              <a:rPr lang="en-US" sz="2000" b="0" i="0" dirty="0" err="1">
                <a:effectLst/>
              </a:rPr>
              <a:t>softlockup</a:t>
            </a:r>
            <a:r>
              <a:rPr lang="en-US" sz="2000" b="0" i="0" dirty="0">
                <a:effectLst/>
              </a:rPr>
              <a:t>’ is defined as a</a:t>
            </a:r>
            <a:r>
              <a:rPr lang="en-US" sz="2000" b="1" i="0" dirty="0">
                <a:effectLst/>
              </a:rPr>
              <a:t> </a:t>
            </a:r>
            <a:r>
              <a:rPr lang="en-US" sz="2000" b="0" i="0" dirty="0">
                <a:effectLst/>
              </a:rPr>
              <a:t>bug that causes the kernel to loop in kernel mode for more than 20 seconds without giving other tasks a chance to run.</a:t>
            </a:r>
            <a:endParaRPr lang="en-IN" sz="2000" b="1" dirty="0"/>
          </a:p>
          <a:p>
            <a:r>
              <a:rPr lang="en-US" sz="2000" b="0" i="0" dirty="0">
                <a:effectLst/>
              </a:rPr>
              <a:t>Soft lockup is triggered with Linux kernel Dump Test Module(LKDTM).</a:t>
            </a:r>
          </a:p>
          <a:p>
            <a:r>
              <a:rPr lang="en-US" sz="2000" dirty="0"/>
              <a:t>Commands: </a:t>
            </a:r>
            <a:r>
              <a:rPr lang="en-US" sz="2000" b="1" dirty="0"/>
              <a:t># </a:t>
            </a:r>
            <a:r>
              <a:rPr lang="en-US" sz="2000" b="1" dirty="0" err="1"/>
              <a:t>insmod</a:t>
            </a:r>
            <a:r>
              <a:rPr lang="en-US" sz="2000" b="1" dirty="0"/>
              <a:t> /lib/modules/5.15.41/kernel/drivers/</a:t>
            </a:r>
            <a:r>
              <a:rPr lang="en-US" sz="2000" b="1" dirty="0" err="1"/>
              <a:t>misc</a:t>
            </a:r>
            <a:r>
              <a:rPr lang="en-US" sz="2000" b="1" dirty="0"/>
              <a:t>/</a:t>
            </a:r>
            <a:r>
              <a:rPr lang="en-US" sz="2000" b="1" dirty="0" err="1"/>
              <a:t>lkdtm</a:t>
            </a:r>
            <a:r>
              <a:rPr lang="en-US" sz="2000" b="1" dirty="0"/>
              <a:t>/</a:t>
            </a:r>
            <a:r>
              <a:rPr lang="en-US" sz="2000" b="1" dirty="0" err="1"/>
              <a:t>lkdtm.ko</a:t>
            </a:r>
            <a:endParaRPr lang="en-US" sz="2000" b="1" dirty="0"/>
          </a:p>
          <a:p>
            <a:pPr marL="0" indent="0">
              <a:buNone/>
            </a:pPr>
            <a:r>
              <a:rPr lang="en-US" sz="2000" b="1" dirty="0"/>
              <a:t> 	           # echo SOFTLOCKUP &gt; /sys/kernel/debug/provoke-crash/DIRECT</a:t>
            </a:r>
          </a:p>
          <a:p>
            <a:pPr marL="0" indent="0">
              <a:buNone/>
            </a:pPr>
            <a:endParaRPr lang="en-IN" sz="2000" b="1" i="0" dirty="0">
              <a:solidFill>
                <a:srgbClr val="000000"/>
              </a:solidFill>
              <a:effectLst/>
            </a:endParaRPr>
          </a:p>
          <a:p>
            <a:endParaRPr lang="en-IN" sz="2400" b="1" i="0" dirty="0">
              <a:solidFill>
                <a:srgbClr val="000000"/>
              </a:solidFill>
              <a:effectLst/>
              <a:latin typeface="+mj-lt"/>
            </a:endParaRPr>
          </a:p>
          <a:p>
            <a:endParaRPr lang="en-IN" dirty="0"/>
          </a:p>
        </p:txBody>
      </p:sp>
      <p:pic>
        <p:nvPicPr>
          <p:cNvPr id="11" name="Picture 10">
            <a:extLst>
              <a:ext uri="{FF2B5EF4-FFF2-40B4-BE49-F238E27FC236}">
                <a16:creationId xmlns:a16="http://schemas.microsoft.com/office/drawing/2014/main" id="{A8623D2D-EA9C-47F2-9253-AF09A0A84F4A}"/>
              </a:ext>
            </a:extLst>
          </p:cNvPr>
          <p:cNvPicPr>
            <a:picLocks noChangeAspect="1"/>
          </p:cNvPicPr>
          <p:nvPr/>
        </p:nvPicPr>
        <p:blipFill>
          <a:blip r:embed="rId2"/>
          <a:stretch>
            <a:fillRect/>
          </a:stretch>
        </p:blipFill>
        <p:spPr>
          <a:xfrm>
            <a:off x="1775791" y="3990975"/>
            <a:ext cx="8388626" cy="2098399"/>
          </a:xfrm>
          <a:prstGeom prst="rect">
            <a:avLst/>
          </a:prstGeom>
        </p:spPr>
      </p:pic>
      <p:pic>
        <p:nvPicPr>
          <p:cNvPr id="12" name="Picture 11">
            <a:extLst>
              <a:ext uri="{FF2B5EF4-FFF2-40B4-BE49-F238E27FC236}">
                <a16:creationId xmlns:a16="http://schemas.microsoft.com/office/drawing/2014/main" id="{6843F5C4-60F7-403F-80A7-4B7BE4655334}"/>
              </a:ext>
            </a:extLst>
          </p:cNvPr>
          <p:cNvPicPr>
            <a:picLocks noChangeAspect="1"/>
          </p:cNvPicPr>
          <p:nvPr/>
        </p:nvPicPr>
        <p:blipFill>
          <a:blip r:embed="rId3"/>
          <a:stretch>
            <a:fillRect/>
          </a:stretch>
        </p:blipFill>
        <p:spPr>
          <a:xfrm>
            <a:off x="10906539" y="0"/>
            <a:ext cx="1285461" cy="1285461"/>
          </a:xfrm>
          <a:prstGeom prst="rect">
            <a:avLst/>
          </a:prstGeom>
        </p:spPr>
      </p:pic>
    </p:spTree>
    <p:extLst>
      <p:ext uri="{BB962C8B-B14F-4D97-AF65-F5344CB8AC3E}">
        <p14:creationId xmlns:p14="http://schemas.microsoft.com/office/powerpoint/2010/main" val="286337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5F89-5007-45A0-BEDF-983A9E89AA0D}"/>
              </a:ext>
            </a:extLst>
          </p:cNvPr>
          <p:cNvSpPr>
            <a:spLocks noGrp="1"/>
          </p:cNvSpPr>
          <p:nvPr>
            <p:ph type="title"/>
          </p:nvPr>
        </p:nvSpPr>
        <p:spPr>
          <a:xfrm>
            <a:off x="838200" y="365126"/>
            <a:ext cx="10515600" cy="509518"/>
          </a:xfrm>
        </p:spPr>
        <p:txBody>
          <a:bodyPr>
            <a:noAutofit/>
          </a:bodyPr>
          <a:lstStyle/>
          <a:p>
            <a:r>
              <a:rPr lang="en-IN" sz="3200" b="1" dirty="0">
                <a:solidFill>
                  <a:srgbClr val="C00000"/>
                </a:solidFill>
              </a:rPr>
              <a:t>Continue…</a:t>
            </a:r>
          </a:p>
        </p:txBody>
      </p:sp>
      <p:sp>
        <p:nvSpPr>
          <p:cNvPr id="3" name="Content Placeholder 2">
            <a:extLst>
              <a:ext uri="{FF2B5EF4-FFF2-40B4-BE49-F238E27FC236}">
                <a16:creationId xmlns:a16="http://schemas.microsoft.com/office/drawing/2014/main" id="{FB15FCA5-4E36-4D09-A995-F9850C6317CB}"/>
              </a:ext>
            </a:extLst>
          </p:cNvPr>
          <p:cNvSpPr>
            <a:spLocks noGrp="1"/>
          </p:cNvSpPr>
          <p:nvPr>
            <p:ph idx="1"/>
          </p:nvPr>
        </p:nvSpPr>
        <p:spPr>
          <a:xfrm>
            <a:off x="838200" y="1139687"/>
            <a:ext cx="10515600" cy="5037276"/>
          </a:xfrm>
        </p:spPr>
        <p:txBody>
          <a:bodyPr/>
          <a:lstStyle/>
          <a:p>
            <a:pPr marL="0" indent="0">
              <a:buNone/>
            </a:pPr>
            <a:r>
              <a:rPr lang="en-IN" b="1" dirty="0">
                <a:latin typeface="+mj-lt"/>
              </a:rPr>
              <a:t>Hard lockup:</a:t>
            </a:r>
          </a:p>
          <a:p>
            <a:r>
              <a:rPr lang="en-US" sz="2000" b="0" i="0" dirty="0">
                <a:effectLst/>
              </a:rPr>
              <a:t>A ‘</a:t>
            </a:r>
            <a:r>
              <a:rPr lang="en-US" sz="2000" b="0" i="0" dirty="0" err="1">
                <a:effectLst/>
              </a:rPr>
              <a:t>hardlockup</a:t>
            </a:r>
            <a:r>
              <a:rPr lang="en-US" sz="2000" b="0" i="0" dirty="0">
                <a:effectLst/>
              </a:rPr>
              <a:t>’ is defined as a bug that causes the CPU to loop in kernel mode for more than 10 seconds, without letting other interrupts have a chance to run.</a:t>
            </a:r>
            <a:endParaRPr lang="en-IN" sz="2000" b="0" i="0" dirty="0">
              <a:effectLst/>
            </a:endParaRPr>
          </a:p>
          <a:p>
            <a:r>
              <a:rPr lang="en-US" sz="2000" b="0" i="0" dirty="0">
                <a:effectLst/>
              </a:rPr>
              <a:t>Hard lockup is triggered with Linux kernel Dump Test Module(LKDTM).</a:t>
            </a:r>
            <a:endParaRPr lang="en-IN" sz="2000" dirty="0"/>
          </a:p>
          <a:p>
            <a:pPr marL="0" indent="0">
              <a:buNone/>
            </a:pPr>
            <a:r>
              <a:rPr lang="en-US" sz="2000" b="1" dirty="0"/>
              <a:t>	  # echo HARDLOCKUP &gt; /sys/kernel/debug/provoke-crash/DIRECT</a:t>
            </a:r>
          </a:p>
          <a:p>
            <a:pPr marL="0" indent="0">
              <a:buNone/>
            </a:pPr>
            <a:endParaRPr lang="en-US" sz="2000" b="1" dirty="0"/>
          </a:p>
          <a:p>
            <a:endParaRPr lang="en-IN" sz="2000" b="1" dirty="0"/>
          </a:p>
        </p:txBody>
      </p:sp>
      <p:pic>
        <p:nvPicPr>
          <p:cNvPr id="6" name="Picture 5">
            <a:extLst>
              <a:ext uri="{FF2B5EF4-FFF2-40B4-BE49-F238E27FC236}">
                <a16:creationId xmlns:a16="http://schemas.microsoft.com/office/drawing/2014/main" id="{66705A94-5326-4FFD-8A24-D2637F326594}"/>
              </a:ext>
            </a:extLst>
          </p:cNvPr>
          <p:cNvPicPr>
            <a:picLocks noChangeAspect="1"/>
          </p:cNvPicPr>
          <p:nvPr/>
        </p:nvPicPr>
        <p:blipFill>
          <a:blip r:embed="rId2"/>
          <a:stretch>
            <a:fillRect/>
          </a:stretch>
        </p:blipFill>
        <p:spPr>
          <a:xfrm>
            <a:off x="1669774" y="3429000"/>
            <a:ext cx="8613914" cy="2289313"/>
          </a:xfrm>
          <a:prstGeom prst="rect">
            <a:avLst/>
          </a:prstGeom>
        </p:spPr>
      </p:pic>
      <p:pic>
        <p:nvPicPr>
          <p:cNvPr id="7" name="Picture 6">
            <a:extLst>
              <a:ext uri="{FF2B5EF4-FFF2-40B4-BE49-F238E27FC236}">
                <a16:creationId xmlns:a16="http://schemas.microsoft.com/office/drawing/2014/main" id="{A75D815A-03A9-4B5C-A38A-2054C607242B}"/>
              </a:ext>
            </a:extLst>
          </p:cNvPr>
          <p:cNvPicPr>
            <a:picLocks noChangeAspect="1"/>
          </p:cNvPicPr>
          <p:nvPr/>
        </p:nvPicPr>
        <p:blipFill>
          <a:blip r:embed="rId3"/>
          <a:stretch>
            <a:fillRect/>
          </a:stretch>
        </p:blipFill>
        <p:spPr>
          <a:xfrm>
            <a:off x="10906539" y="0"/>
            <a:ext cx="1285461" cy="1285461"/>
          </a:xfrm>
          <a:prstGeom prst="rect">
            <a:avLst/>
          </a:prstGeom>
        </p:spPr>
      </p:pic>
    </p:spTree>
    <p:extLst>
      <p:ext uri="{BB962C8B-B14F-4D97-AF65-F5344CB8AC3E}">
        <p14:creationId xmlns:p14="http://schemas.microsoft.com/office/powerpoint/2010/main" val="655600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AE7D-5F07-4432-B639-0130E61ABFAB}"/>
              </a:ext>
            </a:extLst>
          </p:cNvPr>
          <p:cNvSpPr>
            <a:spLocks noGrp="1"/>
          </p:cNvSpPr>
          <p:nvPr>
            <p:ph type="title"/>
          </p:nvPr>
        </p:nvSpPr>
        <p:spPr>
          <a:xfrm>
            <a:off x="838200" y="365126"/>
            <a:ext cx="10515600" cy="589032"/>
          </a:xfrm>
        </p:spPr>
        <p:txBody>
          <a:bodyPr>
            <a:normAutofit/>
          </a:bodyPr>
          <a:lstStyle/>
          <a:p>
            <a:r>
              <a:rPr lang="en-IN" sz="3200" b="1" dirty="0">
                <a:solidFill>
                  <a:srgbClr val="C00000"/>
                </a:solidFill>
              </a:rPr>
              <a:t>Continue…</a:t>
            </a:r>
          </a:p>
        </p:txBody>
      </p:sp>
      <p:sp>
        <p:nvSpPr>
          <p:cNvPr id="3" name="Content Placeholder 2">
            <a:extLst>
              <a:ext uri="{FF2B5EF4-FFF2-40B4-BE49-F238E27FC236}">
                <a16:creationId xmlns:a16="http://schemas.microsoft.com/office/drawing/2014/main" id="{7D8A8E99-9C3B-464E-A6C6-BB43F6D5F9E7}"/>
              </a:ext>
            </a:extLst>
          </p:cNvPr>
          <p:cNvSpPr>
            <a:spLocks noGrp="1"/>
          </p:cNvSpPr>
          <p:nvPr>
            <p:ph idx="1"/>
          </p:nvPr>
        </p:nvSpPr>
        <p:spPr>
          <a:xfrm>
            <a:off x="838200" y="1099930"/>
            <a:ext cx="10515600" cy="5486400"/>
          </a:xfrm>
        </p:spPr>
        <p:txBody>
          <a:bodyPr>
            <a:normAutofit/>
          </a:bodyPr>
          <a:lstStyle/>
          <a:p>
            <a:pPr marL="0" indent="0" algn="l">
              <a:buNone/>
            </a:pPr>
            <a:r>
              <a:rPr lang="en-US" b="1" i="0" dirty="0" err="1">
                <a:solidFill>
                  <a:srgbClr val="000000"/>
                </a:solidFill>
                <a:effectLst/>
                <a:latin typeface="+mj-lt"/>
              </a:rPr>
              <a:t>Hung_Task</a:t>
            </a:r>
            <a:r>
              <a:rPr lang="en-US" b="1" i="0" dirty="0">
                <a:solidFill>
                  <a:srgbClr val="000000"/>
                </a:solidFill>
                <a:effectLst/>
                <a:latin typeface="+mj-lt"/>
              </a:rPr>
              <a:t>:</a:t>
            </a:r>
          </a:p>
          <a:p>
            <a:pPr algn="l"/>
            <a:r>
              <a:rPr lang="en-US" sz="2000" b="0" i="0" dirty="0">
                <a:effectLst/>
              </a:rPr>
              <a:t>The hung task is detected by </a:t>
            </a:r>
            <a:r>
              <a:rPr lang="en-US" sz="2000" b="0" i="0" dirty="0" err="1">
                <a:effectLst/>
              </a:rPr>
              <a:t>linux</a:t>
            </a:r>
            <a:r>
              <a:rPr lang="en-US" sz="2000" b="0" i="0" dirty="0">
                <a:effectLst/>
              </a:rPr>
              <a:t> kernel by parsing processes with uninterruptible sleep state(which are waiting for some event or resource and is usually not going to move forward) for long time and which are stalled into this D state.</a:t>
            </a:r>
          </a:p>
          <a:p>
            <a:pPr algn="l"/>
            <a:r>
              <a:rPr lang="en-IN" sz="2000" b="0" i="0" dirty="0">
                <a:effectLst/>
              </a:rPr>
              <a:t>root@idcevo-hv-v920:~# </a:t>
            </a:r>
            <a:r>
              <a:rPr lang="en-IN" sz="2000" b="0" i="0" dirty="0" err="1">
                <a:effectLst/>
              </a:rPr>
              <a:t>zcat</a:t>
            </a:r>
            <a:r>
              <a:rPr lang="en-IN" sz="2000" b="0" i="0" dirty="0">
                <a:effectLst/>
              </a:rPr>
              <a:t> /proc/config.gz  | grep HUNG_TASK</a:t>
            </a:r>
            <a:br>
              <a:rPr lang="en-IN" sz="2000" b="0" i="0" dirty="0">
                <a:effectLst/>
              </a:rPr>
            </a:br>
            <a:r>
              <a:rPr lang="en-IN" sz="2000" b="0" i="0" dirty="0">
                <a:effectLst/>
              </a:rPr>
              <a:t>CONFIG_DETECT_HUNG_TASK=y</a:t>
            </a:r>
            <a:br>
              <a:rPr lang="en-IN" sz="2000" b="0" i="0" dirty="0">
                <a:effectLst/>
              </a:rPr>
            </a:br>
            <a:r>
              <a:rPr lang="en-IN" sz="2000" b="0" i="0" dirty="0">
                <a:effectLst/>
              </a:rPr>
              <a:t>CONFIG_DEFAULT_HUNG_TASK_TIMEOUT=120</a:t>
            </a:r>
            <a:br>
              <a:rPr lang="en-IN" sz="2000" b="0" i="0" dirty="0">
                <a:effectLst/>
              </a:rPr>
            </a:br>
            <a:r>
              <a:rPr lang="en-IN" sz="2000" b="0" i="0" dirty="0">
                <a:effectLst/>
              </a:rPr>
              <a:t>CONFIG_BOOTPARAM_HUNG_TASK_PANIC=y</a:t>
            </a:r>
            <a:br>
              <a:rPr lang="en-IN" sz="2000" b="0" i="0" dirty="0">
                <a:effectLst/>
              </a:rPr>
            </a:br>
            <a:r>
              <a:rPr lang="en-IN" sz="2000" b="0" i="0" dirty="0">
                <a:effectLst/>
              </a:rPr>
              <a:t>CONFIG_BOOTPARAM_HUNG_TASK_PANIC_VALUE=1</a:t>
            </a:r>
            <a:endParaRPr lang="en-US" sz="2000" b="0" i="0" dirty="0">
              <a:effectLst/>
            </a:endParaRPr>
          </a:p>
          <a:p>
            <a:pPr marL="0" indent="0">
              <a:buNone/>
            </a:pPr>
            <a:r>
              <a:rPr lang="en-US" sz="2000" b="1" i="0" dirty="0">
                <a:effectLst/>
              </a:rPr>
              <a:t>	</a:t>
            </a:r>
            <a:r>
              <a:rPr lang="en-IN" sz="2000" b="1" i="0" dirty="0">
                <a:effectLst/>
              </a:rPr>
              <a:t># echo HUNG_TASK &gt; /sys/kernel/debug/provoke-crash/DIRECT</a:t>
            </a:r>
          </a:p>
          <a:p>
            <a:pPr marL="0" indent="0">
              <a:buNone/>
            </a:pPr>
            <a:endParaRPr lang="en-IN" dirty="0"/>
          </a:p>
        </p:txBody>
      </p:sp>
      <p:pic>
        <p:nvPicPr>
          <p:cNvPr id="9" name="Picture 8">
            <a:extLst>
              <a:ext uri="{FF2B5EF4-FFF2-40B4-BE49-F238E27FC236}">
                <a16:creationId xmlns:a16="http://schemas.microsoft.com/office/drawing/2014/main" id="{95F416E7-38B8-4F77-A3F5-3B4E59D53368}"/>
              </a:ext>
            </a:extLst>
          </p:cNvPr>
          <p:cNvPicPr>
            <a:picLocks noChangeAspect="1"/>
          </p:cNvPicPr>
          <p:nvPr/>
        </p:nvPicPr>
        <p:blipFill>
          <a:blip r:embed="rId2"/>
          <a:stretch>
            <a:fillRect/>
          </a:stretch>
        </p:blipFill>
        <p:spPr>
          <a:xfrm>
            <a:off x="1563758" y="4638261"/>
            <a:ext cx="8097078" cy="1577009"/>
          </a:xfrm>
          <a:prstGeom prst="rect">
            <a:avLst/>
          </a:prstGeom>
        </p:spPr>
      </p:pic>
      <p:pic>
        <p:nvPicPr>
          <p:cNvPr id="10" name="Picture 9">
            <a:extLst>
              <a:ext uri="{FF2B5EF4-FFF2-40B4-BE49-F238E27FC236}">
                <a16:creationId xmlns:a16="http://schemas.microsoft.com/office/drawing/2014/main" id="{56D417C9-7BE5-4452-873B-CD262DCA1283}"/>
              </a:ext>
            </a:extLst>
          </p:cNvPr>
          <p:cNvPicPr>
            <a:picLocks noChangeAspect="1"/>
          </p:cNvPicPr>
          <p:nvPr/>
        </p:nvPicPr>
        <p:blipFill>
          <a:blip r:embed="rId3"/>
          <a:stretch>
            <a:fillRect/>
          </a:stretch>
        </p:blipFill>
        <p:spPr>
          <a:xfrm>
            <a:off x="10906539" y="0"/>
            <a:ext cx="1285461" cy="1285461"/>
          </a:xfrm>
          <a:prstGeom prst="rect">
            <a:avLst/>
          </a:prstGeom>
        </p:spPr>
      </p:pic>
    </p:spTree>
    <p:extLst>
      <p:ext uri="{BB962C8B-B14F-4D97-AF65-F5344CB8AC3E}">
        <p14:creationId xmlns:p14="http://schemas.microsoft.com/office/powerpoint/2010/main" val="3583746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B47B-ADD2-477C-89D9-77758549BDD6}"/>
              </a:ext>
            </a:extLst>
          </p:cNvPr>
          <p:cNvSpPr>
            <a:spLocks noGrp="1"/>
          </p:cNvSpPr>
          <p:nvPr>
            <p:ph type="title"/>
          </p:nvPr>
        </p:nvSpPr>
        <p:spPr>
          <a:xfrm>
            <a:off x="838200" y="365126"/>
            <a:ext cx="10515600" cy="509518"/>
          </a:xfrm>
        </p:spPr>
        <p:txBody>
          <a:bodyPr>
            <a:noAutofit/>
          </a:bodyPr>
          <a:lstStyle/>
          <a:p>
            <a:r>
              <a:rPr lang="en-IN" sz="3200" b="1" dirty="0">
                <a:solidFill>
                  <a:srgbClr val="C00000"/>
                </a:solidFill>
              </a:rPr>
              <a:t>Continue…</a:t>
            </a:r>
          </a:p>
        </p:txBody>
      </p:sp>
      <p:sp>
        <p:nvSpPr>
          <p:cNvPr id="3" name="Content Placeholder 2">
            <a:extLst>
              <a:ext uri="{FF2B5EF4-FFF2-40B4-BE49-F238E27FC236}">
                <a16:creationId xmlns:a16="http://schemas.microsoft.com/office/drawing/2014/main" id="{37F2072E-B32C-48F6-8BB1-89F314DD4FEB}"/>
              </a:ext>
            </a:extLst>
          </p:cNvPr>
          <p:cNvSpPr>
            <a:spLocks noGrp="1"/>
          </p:cNvSpPr>
          <p:nvPr>
            <p:ph idx="1"/>
          </p:nvPr>
        </p:nvSpPr>
        <p:spPr>
          <a:xfrm>
            <a:off x="838200" y="967410"/>
            <a:ext cx="10515600" cy="5209554"/>
          </a:xfrm>
        </p:spPr>
        <p:txBody>
          <a:bodyPr>
            <a:normAutofit/>
          </a:bodyPr>
          <a:lstStyle/>
          <a:p>
            <a:pPr marL="0" indent="0">
              <a:buNone/>
            </a:pPr>
            <a:r>
              <a:rPr lang="en-IN" dirty="0"/>
              <a:t>Spin lockup:</a:t>
            </a:r>
          </a:p>
          <a:p>
            <a:r>
              <a:rPr lang="en-US" sz="2000" b="0" i="0" dirty="0">
                <a:solidFill>
                  <a:srgbClr val="000000"/>
                </a:solidFill>
                <a:effectLst/>
              </a:rPr>
              <a:t>The spinlock is a very simple single-holder lock. </a:t>
            </a:r>
          </a:p>
          <a:p>
            <a:r>
              <a:rPr lang="en-US" sz="2000" b="0" i="0" dirty="0">
                <a:solidFill>
                  <a:srgbClr val="000000"/>
                </a:solidFill>
                <a:effectLst/>
              </a:rPr>
              <a:t>If a process attempts to acquire a spinlock and it is unavailable, the process will keep trying (spinning) until it can acquire the lock. </a:t>
            </a:r>
          </a:p>
          <a:p>
            <a:r>
              <a:rPr lang="en-US" sz="2000" b="0" i="0" dirty="0">
                <a:solidFill>
                  <a:srgbClr val="000000"/>
                </a:solidFill>
                <a:effectLst/>
              </a:rPr>
              <a:t>This simplicity creates a small and fast lock.</a:t>
            </a:r>
          </a:p>
          <a:p>
            <a:pPr marL="0" indent="0">
              <a:buNone/>
            </a:pPr>
            <a:r>
              <a:rPr lang="en-US" sz="2000" dirty="0">
                <a:solidFill>
                  <a:srgbClr val="000000"/>
                </a:solidFill>
              </a:rPr>
              <a:t>	 </a:t>
            </a:r>
            <a:r>
              <a:rPr lang="en-US" sz="2000" b="1" dirty="0">
                <a:solidFill>
                  <a:srgbClr val="000000"/>
                </a:solidFill>
              </a:rPr>
              <a:t>#</a:t>
            </a:r>
            <a:r>
              <a:rPr lang="en-IN" sz="2000" b="1" i="0" dirty="0">
                <a:solidFill>
                  <a:srgbClr val="000000"/>
                </a:solidFill>
                <a:effectLst/>
              </a:rPr>
              <a:t>echo SPINLOCKUP &gt; /sys/kernel/debug/provoke-crash/DIRECT</a:t>
            </a:r>
          </a:p>
          <a:p>
            <a:r>
              <a:rPr lang="en-IN" sz="2000" dirty="0"/>
              <a:t>After triggering panic it reboots enter fast in LK terminal for collecting the </a:t>
            </a:r>
            <a:r>
              <a:rPr lang="en-IN" sz="2000" dirty="0" err="1"/>
              <a:t>ramdump</a:t>
            </a:r>
            <a:r>
              <a:rPr lang="en-IN" sz="2000" dirty="0"/>
              <a:t> data and run python script file for extracting dump files.</a:t>
            </a:r>
          </a:p>
          <a:p>
            <a:pPr marL="0" indent="0">
              <a:buNone/>
            </a:pPr>
            <a:r>
              <a:rPr lang="en-US" sz="2000" spc="-10" dirty="0">
                <a:effectLst/>
                <a:ea typeface="Arial" panose="020B0604020202020204" pitchFamily="34" charset="0"/>
              </a:rPr>
              <a:t>Before IR220307</a:t>
            </a:r>
          </a:p>
          <a:p>
            <a:pPr marL="140970"/>
            <a:r>
              <a:rPr lang="en-US" sz="2000" dirty="0">
                <a:effectLst/>
                <a:ea typeface="Arial" panose="020B0604020202020204" pitchFamily="34" charset="0"/>
              </a:rPr>
              <a:t>To Extract </a:t>
            </a:r>
            <a:r>
              <a:rPr lang="en-US" sz="2000" dirty="0" err="1">
                <a:effectLst/>
                <a:ea typeface="Arial" panose="020B0604020202020204" pitchFamily="34" charset="0"/>
              </a:rPr>
              <a:t>ramdump</a:t>
            </a:r>
            <a:r>
              <a:rPr lang="en-US" sz="2000" dirty="0">
                <a:effectLst/>
                <a:ea typeface="Arial" panose="020B0604020202020204" pitchFamily="34" charset="0"/>
              </a:rPr>
              <a:t> from memory.</a:t>
            </a:r>
            <a:endParaRPr lang="en-IN" sz="2000" dirty="0">
              <a:effectLst/>
              <a:ea typeface="Arial" panose="020B0604020202020204" pitchFamily="34" charset="0"/>
            </a:endParaRPr>
          </a:p>
          <a:p>
            <a:pPr marL="1600200" lvl="3" indent="-228600">
              <a:spcBef>
                <a:spcPts val="970"/>
              </a:spcBef>
              <a:spcAft>
                <a:spcPts val="0"/>
              </a:spcAft>
              <a:buSzPts val="1000"/>
              <a:buFont typeface="Symbol" panose="05050102010706020507" pitchFamily="18" charset="2"/>
              <a:buChar char=""/>
              <a:tabLst>
                <a:tab pos="598170" algn="l"/>
                <a:tab pos="598805" algn="l"/>
              </a:tabLst>
            </a:pPr>
            <a:r>
              <a:rPr lang="en-US" sz="2000" b="1" dirty="0">
                <a:effectLst/>
                <a:ea typeface="Symbol" panose="05050102010706020507" pitchFamily="18" charset="2"/>
                <a:cs typeface="Symbol" panose="05050102010706020507" pitchFamily="18" charset="2"/>
              </a:rPr>
              <a:t>eautodump.py -d </a:t>
            </a:r>
            <a:r>
              <a:rPr lang="en-US" sz="2000" b="1" dirty="0" err="1">
                <a:effectLst/>
                <a:ea typeface="Symbol" panose="05050102010706020507" pitchFamily="18" charset="2"/>
                <a:cs typeface="Symbol" panose="05050102010706020507" pitchFamily="18" charset="2"/>
              </a:rPr>
              <a:t>virt</a:t>
            </a:r>
            <a:r>
              <a:rPr lang="en-US" sz="2000" b="1" dirty="0">
                <a:effectLst/>
                <a:ea typeface="Symbol" panose="05050102010706020507" pitchFamily="18" charset="2"/>
                <a:cs typeface="Symbol" panose="05050102010706020507" pitchFamily="18" charset="2"/>
              </a:rPr>
              <a:t> command on</a:t>
            </a:r>
            <a:r>
              <a:rPr lang="en-US" sz="2000" b="1" spc="-45" dirty="0">
                <a:effectLst/>
                <a:ea typeface="Symbol" panose="05050102010706020507" pitchFamily="18" charset="2"/>
                <a:cs typeface="Symbol" panose="05050102010706020507" pitchFamily="18" charset="2"/>
              </a:rPr>
              <a:t> </a:t>
            </a:r>
            <a:r>
              <a:rPr lang="en-US" sz="2000" b="1" dirty="0">
                <a:effectLst/>
                <a:ea typeface="Symbol" panose="05050102010706020507" pitchFamily="18" charset="2"/>
                <a:cs typeface="Symbol" panose="05050102010706020507" pitchFamily="18" charset="2"/>
              </a:rPr>
              <a:t>PC</a:t>
            </a:r>
          </a:p>
          <a:p>
            <a:pPr marL="0" indent="0">
              <a:spcBef>
                <a:spcPts val="35"/>
              </a:spcBef>
              <a:buNone/>
            </a:pPr>
            <a:r>
              <a:rPr lang="en-US" sz="2000" spc="-10" dirty="0">
                <a:effectLst/>
                <a:ea typeface="Arial" panose="020B0604020202020204" pitchFamily="34" charset="0"/>
              </a:rPr>
              <a:t>From</a:t>
            </a:r>
            <a:r>
              <a:rPr lang="en-US" sz="2000" spc="-20" dirty="0">
                <a:effectLst/>
                <a:ea typeface="Arial" panose="020B0604020202020204" pitchFamily="34" charset="0"/>
              </a:rPr>
              <a:t> </a:t>
            </a:r>
            <a:r>
              <a:rPr lang="en-US" sz="2000" spc="-10" dirty="0">
                <a:effectLst/>
                <a:ea typeface="Arial" panose="020B0604020202020204" pitchFamily="34" charset="0"/>
              </a:rPr>
              <a:t>IR220307</a:t>
            </a:r>
            <a:r>
              <a:rPr lang="en-US" sz="2000" dirty="0">
                <a:effectLst/>
                <a:ea typeface="Arial" panose="020B0604020202020204" pitchFamily="34" charset="0"/>
              </a:rPr>
              <a:t> </a:t>
            </a:r>
            <a:endParaRPr lang="en-IN" sz="2000" dirty="0">
              <a:effectLst/>
              <a:ea typeface="Arial" panose="020B0604020202020204" pitchFamily="34" charset="0"/>
            </a:endParaRPr>
          </a:p>
          <a:p>
            <a:pPr marL="1600200" lvl="3" indent="-228600">
              <a:buSzPts val="1000"/>
              <a:buFont typeface="Symbol" panose="05050102010706020507" pitchFamily="18" charset="2"/>
              <a:buChar char=""/>
              <a:tabLst>
                <a:tab pos="598170" algn="l"/>
                <a:tab pos="598805" algn="l"/>
              </a:tabLst>
            </a:pPr>
            <a:r>
              <a:rPr lang="en-US" sz="2000" b="1" dirty="0">
                <a:effectLst/>
                <a:ea typeface="Symbol" panose="05050102010706020507" pitchFamily="18" charset="2"/>
                <a:cs typeface="Symbol" panose="05050102010706020507" pitchFamily="18" charset="2"/>
              </a:rPr>
              <a:t>eautodump.py or eautodump.py -m all command on</a:t>
            </a:r>
            <a:r>
              <a:rPr lang="en-US" sz="2000" b="1" spc="-100" dirty="0">
                <a:effectLst/>
                <a:ea typeface="Symbol" panose="05050102010706020507" pitchFamily="18" charset="2"/>
                <a:cs typeface="Symbol" panose="05050102010706020507" pitchFamily="18" charset="2"/>
              </a:rPr>
              <a:t> </a:t>
            </a:r>
            <a:r>
              <a:rPr lang="en-US" sz="2000" b="1" dirty="0">
                <a:effectLst/>
                <a:ea typeface="Symbol" panose="05050102010706020507" pitchFamily="18" charset="2"/>
                <a:cs typeface="Symbol" panose="05050102010706020507" pitchFamily="18" charset="2"/>
              </a:rPr>
              <a:t>PC</a:t>
            </a:r>
            <a:endParaRPr lang="en-IN" sz="2000" b="1" dirty="0">
              <a:effectLst/>
              <a:ea typeface="Symbol" panose="05050102010706020507" pitchFamily="18" charset="2"/>
              <a:cs typeface="Symbol" panose="05050102010706020507" pitchFamily="18" charset="2"/>
            </a:endParaRPr>
          </a:p>
          <a:p>
            <a:endParaRPr lang="en-IN" sz="2000" spc="-10" dirty="0">
              <a:effectLst/>
              <a:ea typeface="Arial" panose="020B0604020202020204" pitchFamily="34" charset="0"/>
            </a:endParaRPr>
          </a:p>
          <a:p>
            <a:endParaRPr lang="en-IN" sz="2000" dirty="0"/>
          </a:p>
        </p:txBody>
      </p:sp>
      <p:pic>
        <p:nvPicPr>
          <p:cNvPr id="4" name="Picture 3">
            <a:extLst>
              <a:ext uri="{FF2B5EF4-FFF2-40B4-BE49-F238E27FC236}">
                <a16:creationId xmlns:a16="http://schemas.microsoft.com/office/drawing/2014/main" id="{AF545113-D07D-4B79-9025-BA29ADA77F10}"/>
              </a:ext>
            </a:extLst>
          </p:cNvPr>
          <p:cNvPicPr>
            <a:picLocks noChangeAspect="1"/>
          </p:cNvPicPr>
          <p:nvPr/>
        </p:nvPicPr>
        <p:blipFill>
          <a:blip r:embed="rId2"/>
          <a:stretch>
            <a:fillRect/>
          </a:stretch>
        </p:blipFill>
        <p:spPr>
          <a:xfrm>
            <a:off x="10906539" y="0"/>
            <a:ext cx="1285461" cy="1285461"/>
          </a:xfrm>
          <a:prstGeom prst="rect">
            <a:avLst/>
          </a:prstGeom>
        </p:spPr>
      </p:pic>
    </p:spTree>
    <p:extLst>
      <p:ext uri="{BB962C8B-B14F-4D97-AF65-F5344CB8AC3E}">
        <p14:creationId xmlns:p14="http://schemas.microsoft.com/office/powerpoint/2010/main" val="207010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9EE4-DACA-4C27-9E83-B47FC1328A82}"/>
              </a:ext>
            </a:extLst>
          </p:cNvPr>
          <p:cNvSpPr>
            <a:spLocks noGrp="1"/>
          </p:cNvSpPr>
          <p:nvPr>
            <p:ph type="title"/>
          </p:nvPr>
        </p:nvSpPr>
        <p:spPr>
          <a:xfrm>
            <a:off x="838200" y="351874"/>
            <a:ext cx="10515600" cy="642040"/>
          </a:xfrm>
        </p:spPr>
        <p:txBody>
          <a:bodyPr>
            <a:normAutofit/>
          </a:bodyPr>
          <a:lstStyle/>
          <a:p>
            <a:r>
              <a:rPr lang="en-IN" sz="3200" b="1" dirty="0">
                <a:solidFill>
                  <a:srgbClr val="C00000"/>
                </a:solidFill>
              </a:rPr>
              <a:t>Contents</a:t>
            </a:r>
          </a:p>
        </p:txBody>
      </p:sp>
      <p:sp>
        <p:nvSpPr>
          <p:cNvPr id="3" name="Content Placeholder 2">
            <a:extLst>
              <a:ext uri="{FF2B5EF4-FFF2-40B4-BE49-F238E27FC236}">
                <a16:creationId xmlns:a16="http://schemas.microsoft.com/office/drawing/2014/main" id="{572A8831-A1DA-4813-92BB-D7932C68CFD4}"/>
              </a:ext>
            </a:extLst>
          </p:cNvPr>
          <p:cNvSpPr>
            <a:spLocks noGrp="1"/>
          </p:cNvSpPr>
          <p:nvPr>
            <p:ph idx="1"/>
          </p:nvPr>
        </p:nvSpPr>
        <p:spPr>
          <a:xfrm>
            <a:off x="838200" y="1285461"/>
            <a:ext cx="10515600" cy="4891502"/>
          </a:xfrm>
        </p:spPr>
        <p:txBody>
          <a:bodyPr/>
          <a:lstStyle/>
          <a:p>
            <a:r>
              <a:rPr lang="en-IN" sz="2000" dirty="0" err="1"/>
              <a:t>Ramdump</a:t>
            </a:r>
            <a:r>
              <a:rPr lang="en-IN" sz="2000" dirty="0"/>
              <a:t> in </a:t>
            </a:r>
            <a:r>
              <a:rPr lang="en-IN" sz="2000" dirty="0" err="1"/>
              <a:t>linux</a:t>
            </a:r>
            <a:endParaRPr lang="en-IN" sz="2000" dirty="0"/>
          </a:p>
          <a:p>
            <a:r>
              <a:rPr lang="en-IN" sz="2000" dirty="0"/>
              <a:t>DSS(Debug snapshot) in </a:t>
            </a:r>
            <a:r>
              <a:rPr lang="en-IN" sz="2000" dirty="0" err="1"/>
              <a:t>exynos</a:t>
            </a:r>
            <a:endParaRPr lang="en-IN" sz="2000" dirty="0"/>
          </a:p>
          <a:p>
            <a:r>
              <a:rPr lang="en-IN" sz="2000" i="0" dirty="0">
                <a:effectLst/>
              </a:rPr>
              <a:t>Ramdump sequence diagram</a:t>
            </a:r>
          </a:p>
          <a:p>
            <a:r>
              <a:rPr lang="en-IN" sz="2000" dirty="0"/>
              <a:t>Steps for collecting and storing Ramdump data</a:t>
            </a:r>
          </a:p>
          <a:p>
            <a:r>
              <a:rPr lang="en-IN" sz="2000" dirty="0"/>
              <a:t>Crash triggering in different scenarios in SYS side</a:t>
            </a:r>
          </a:p>
          <a:p>
            <a:r>
              <a:rPr lang="en-IN" sz="2000" dirty="0"/>
              <a:t>Crash triggering in different scenarios in IVI side</a:t>
            </a:r>
          </a:p>
        </p:txBody>
      </p:sp>
      <p:pic>
        <p:nvPicPr>
          <p:cNvPr id="4" name="Picture 3">
            <a:extLst>
              <a:ext uri="{FF2B5EF4-FFF2-40B4-BE49-F238E27FC236}">
                <a16:creationId xmlns:a16="http://schemas.microsoft.com/office/drawing/2014/main" id="{A7C4486A-A2FC-4917-B3C6-27124293FA21}"/>
              </a:ext>
            </a:extLst>
          </p:cNvPr>
          <p:cNvPicPr>
            <a:picLocks noChangeAspect="1"/>
          </p:cNvPicPr>
          <p:nvPr/>
        </p:nvPicPr>
        <p:blipFill>
          <a:blip r:embed="rId2"/>
          <a:stretch>
            <a:fillRect/>
          </a:stretch>
        </p:blipFill>
        <p:spPr>
          <a:xfrm>
            <a:off x="10906539" y="0"/>
            <a:ext cx="1285461" cy="1285461"/>
          </a:xfrm>
          <a:prstGeom prst="rect">
            <a:avLst/>
          </a:prstGeom>
        </p:spPr>
      </p:pic>
    </p:spTree>
    <p:extLst>
      <p:ext uri="{BB962C8B-B14F-4D97-AF65-F5344CB8AC3E}">
        <p14:creationId xmlns:p14="http://schemas.microsoft.com/office/powerpoint/2010/main" val="3442764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797D-3234-46D8-9451-8CFAD29FD590}"/>
              </a:ext>
            </a:extLst>
          </p:cNvPr>
          <p:cNvSpPr>
            <a:spLocks noGrp="1"/>
          </p:cNvSpPr>
          <p:nvPr>
            <p:ph type="title"/>
          </p:nvPr>
        </p:nvSpPr>
        <p:spPr>
          <a:xfrm>
            <a:off x="838200" y="365125"/>
            <a:ext cx="10515600" cy="575779"/>
          </a:xfrm>
        </p:spPr>
        <p:txBody>
          <a:bodyPr>
            <a:normAutofit/>
          </a:bodyPr>
          <a:lstStyle/>
          <a:p>
            <a:r>
              <a:rPr lang="en-IN" sz="3200" b="1" dirty="0">
                <a:solidFill>
                  <a:srgbClr val="C00000"/>
                </a:solidFill>
              </a:rPr>
              <a:t>Crash triggering in different scenarios in IVI side</a:t>
            </a:r>
            <a:endParaRPr lang="en-IN" sz="3200" dirty="0"/>
          </a:p>
        </p:txBody>
      </p:sp>
      <p:sp>
        <p:nvSpPr>
          <p:cNvPr id="3" name="Content Placeholder 2">
            <a:extLst>
              <a:ext uri="{FF2B5EF4-FFF2-40B4-BE49-F238E27FC236}">
                <a16:creationId xmlns:a16="http://schemas.microsoft.com/office/drawing/2014/main" id="{31CFE076-46DE-47DA-AE88-56E6A5C5B077}"/>
              </a:ext>
            </a:extLst>
          </p:cNvPr>
          <p:cNvSpPr>
            <a:spLocks noGrp="1"/>
          </p:cNvSpPr>
          <p:nvPr>
            <p:ph idx="1"/>
          </p:nvPr>
        </p:nvSpPr>
        <p:spPr>
          <a:xfrm>
            <a:off x="838199" y="1079500"/>
            <a:ext cx="10829925" cy="5778500"/>
          </a:xfrm>
        </p:spPr>
        <p:txBody>
          <a:bodyPr/>
          <a:lstStyle/>
          <a:p>
            <a:pPr marL="0" indent="0">
              <a:buNone/>
            </a:pPr>
            <a:r>
              <a:rPr lang="en-IN" b="1" i="0" dirty="0">
                <a:solidFill>
                  <a:srgbClr val="000000"/>
                </a:solidFill>
                <a:effectLst/>
                <a:latin typeface="+mj-lt"/>
              </a:rPr>
              <a:t>Soft Lockup :</a:t>
            </a:r>
          </a:p>
          <a:p>
            <a:pPr algn="l"/>
            <a:r>
              <a:rPr lang="en-US" sz="2000" b="0" i="0" dirty="0">
                <a:effectLst/>
              </a:rPr>
              <a:t>Soft lockup is triggered with Linux kernel Dump Test Module(LKDTM).</a:t>
            </a:r>
          </a:p>
          <a:p>
            <a:pPr algn="l"/>
            <a:r>
              <a:rPr lang="en-US" sz="2000" b="0" i="0" dirty="0">
                <a:effectLst/>
              </a:rPr>
              <a:t>For this need to enable two configs.</a:t>
            </a:r>
          </a:p>
          <a:p>
            <a:pPr marL="0" indent="0" algn="l">
              <a:buNone/>
            </a:pPr>
            <a:r>
              <a:rPr lang="en-US" sz="2000" dirty="0"/>
              <a:t>	</a:t>
            </a:r>
            <a:r>
              <a:rPr lang="en-IN" sz="2000" b="1" i="0" dirty="0">
                <a:solidFill>
                  <a:srgbClr val="000000"/>
                </a:solidFill>
                <a:effectLst/>
              </a:rPr>
              <a:t>CONFIG_BOOTPARAM_SOFTLOCKUP_PANIC=y</a:t>
            </a:r>
            <a:br>
              <a:rPr lang="en-IN" sz="2000" dirty="0"/>
            </a:br>
            <a:r>
              <a:rPr lang="en-IN" sz="2000" dirty="0"/>
              <a:t>	</a:t>
            </a:r>
            <a:r>
              <a:rPr lang="en-IN" sz="2000" b="1" i="0" dirty="0">
                <a:solidFill>
                  <a:srgbClr val="000000"/>
                </a:solidFill>
                <a:effectLst/>
              </a:rPr>
              <a:t>CONFIG_BOOTPARAM_SOFTLOCKUP_PANIC_VALUE=1</a:t>
            </a:r>
            <a:endParaRPr lang="en-US" sz="2000" b="0" i="0" dirty="0">
              <a:effectLst/>
            </a:endParaRPr>
          </a:p>
          <a:p>
            <a:pPr algn="l"/>
            <a:r>
              <a:rPr lang="en-US" sz="2000" b="0" i="0" dirty="0">
                <a:effectLst/>
              </a:rPr>
              <a:t>Verified the back traces with </a:t>
            </a:r>
            <a:r>
              <a:rPr lang="en-US" sz="2000" b="0" i="0" dirty="0" err="1">
                <a:effectLst/>
              </a:rPr>
              <a:t>softlock</a:t>
            </a:r>
            <a:r>
              <a:rPr lang="en-US" sz="2000" b="0" i="0" dirty="0">
                <a:effectLst/>
              </a:rPr>
              <a:t> its generating the back traces which causes the crash we can see that with below image. For analyzing with </a:t>
            </a:r>
            <a:r>
              <a:rPr lang="en-US" sz="2000" b="0" i="0" dirty="0" err="1">
                <a:effectLst/>
              </a:rPr>
              <a:t>ramdump</a:t>
            </a:r>
            <a:r>
              <a:rPr lang="en-US" sz="2000" b="0" i="0" dirty="0">
                <a:effectLst/>
              </a:rPr>
              <a:t> need a separate tool because it's in binary format.</a:t>
            </a:r>
          </a:p>
          <a:p>
            <a:pPr marL="0" indent="0">
              <a:buNone/>
            </a:pPr>
            <a:endParaRPr lang="en-IN" dirty="0"/>
          </a:p>
        </p:txBody>
      </p:sp>
      <p:pic>
        <p:nvPicPr>
          <p:cNvPr id="5" name="Picture 4">
            <a:extLst>
              <a:ext uri="{FF2B5EF4-FFF2-40B4-BE49-F238E27FC236}">
                <a16:creationId xmlns:a16="http://schemas.microsoft.com/office/drawing/2014/main" id="{F36B2C0E-D138-450F-9DEE-649E1E89B4CC}"/>
              </a:ext>
            </a:extLst>
          </p:cNvPr>
          <p:cNvPicPr>
            <a:picLocks noChangeAspect="1"/>
          </p:cNvPicPr>
          <p:nvPr/>
        </p:nvPicPr>
        <p:blipFill>
          <a:blip r:embed="rId2"/>
          <a:stretch>
            <a:fillRect/>
          </a:stretch>
        </p:blipFill>
        <p:spPr>
          <a:xfrm>
            <a:off x="1358900" y="4013200"/>
            <a:ext cx="8648699" cy="2586383"/>
          </a:xfrm>
          <a:prstGeom prst="rect">
            <a:avLst/>
          </a:prstGeom>
        </p:spPr>
      </p:pic>
      <p:pic>
        <p:nvPicPr>
          <p:cNvPr id="6" name="Picture 5">
            <a:extLst>
              <a:ext uri="{FF2B5EF4-FFF2-40B4-BE49-F238E27FC236}">
                <a16:creationId xmlns:a16="http://schemas.microsoft.com/office/drawing/2014/main" id="{F2AC4E6C-23A1-4406-BC65-CCE01EC11FA0}"/>
              </a:ext>
            </a:extLst>
          </p:cNvPr>
          <p:cNvPicPr>
            <a:picLocks noChangeAspect="1"/>
          </p:cNvPicPr>
          <p:nvPr/>
        </p:nvPicPr>
        <p:blipFill>
          <a:blip r:embed="rId3"/>
          <a:stretch>
            <a:fillRect/>
          </a:stretch>
        </p:blipFill>
        <p:spPr>
          <a:xfrm>
            <a:off x="10906539" y="0"/>
            <a:ext cx="1285461" cy="1285461"/>
          </a:xfrm>
          <a:prstGeom prst="rect">
            <a:avLst/>
          </a:prstGeom>
        </p:spPr>
      </p:pic>
    </p:spTree>
    <p:extLst>
      <p:ext uri="{BB962C8B-B14F-4D97-AF65-F5344CB8AC3E}">
        <p14:creationId xmlns:p14="http://schemas.microsoft.com/office/powerpoint/2010/main" val="139209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9636-7593-484F-B660-A4E4694B6BD6}"/>
              </a:ext>
            </a:extLst>
          </p:cNvPr>
          <p:cNvSpPr>
            <a:spLocks noGrp="1"/>
          </p:cNvSpPr>
          <p:nvPr>
            <p:ph type="title"/>
          </p:nvPr>
        </p:nvSpPr>
        <p:spPr>
          <a:xfrm>
            <a:off x="838200" y="365125"/>
            <a:ext cx="10515600" cy="511175"/>
          </a:xfrm>
        </p:spPr>
        <p:txBody>
          <a:bodyPr>
            <a:noAutofit/>
          </a:bodyPr>
          <a:lstStyle/>
          <a:p>
            <a:r>
              <a:rPr lang="en-US" sz="3200" b="1" dirty="0">
                <a:solidFill>
                  <a:srgbClr val="C00000"/>
                </a:solidFill>
              </a:rPr>
              <a:t>Continue…</a:t>
            </a:r>
            <a:endParaRPr lang="en-IN" sz="3200" b="1" dirty="0">
              <a:solidFill>
                <a:srgbClr val="C00000"/>
              </a:solidFill>
            </a:endParaRPr>
          </a:p>
        </p:txBody>
      </p:sp>
      <p:sp>
        <p:nvSpPr>
          <p:cNvPr id="3" name="Content Placeholder 2">
            <a:extLst>
              <a:ext uri="{FF2B5EF4-FFF2-40B4-BE49-F238E27FC236}">
                <a16:creationId xmlns:a16="http://schemas.microsoft.com/office/drawing/2014/main" id="{4668A61D-234F-41DC-965B-FC3E223CDD4A}"/>
              </a:ext>
            </a:extLst>
          </p:cNvPr>
          <p:cNvSpPr>
            <a:spLocks noGrp="1"/>
          </p:cNvSpPr>
          <p:nvPr>
            <p:ph idx="1"/>
          </p:nvPr>
        </p:nvSpPr>
        <p:spPr>
          <a:xfrm>
            <a:off x="838200" y="876300"/>
            <a:ext cx="10515600" cy="5300663"/>
          </a:xfrm>
        </p:spPr>
        <p:txBody>
          <a:bodyPr/>
          <a:lstStyle/>
          <a:p>
            <a:pPr marL="0" indent="0">
              <a:buNone/>
            </a:pPr>
            <a:r>
              <a:rPr lang="en-IN" b="1" i="0" dirty="0">
                <a:solidFill>
                  <a:srgbClr val="000000"/>
                </a:solidFill>
                <a:effectLst/>
                <a:latin typeface="+mj-lt"/>
              </a:rPr>
              <a:t>Hard Lockup :</a:t>
            </a:r>
          </a:p>
          <a:p>
            <a:pPr algn="l"/>
            <a:r>
              <a:rPr lang="en-US" sz="2000" b="0" i="0" dirty="0">
                <a:effectLst/>
              </a:rPr>
              <a:t>Below are the steps to trigger hard LOCKUP in IVI</a:t>
            </a:r>
          </a:p>
          <a:p>
            <a:pPr algn="l"/>
            <a:r>
              <a:rPr lang="en-US" sz="2000" b="0" i="0" dirty="0">
                <a:effectLst/>
              </a:rPr>
              <a:t>CONFIG_LKDTM=y this config should be enabled for this there are two dependencies as mentioned below.</a:t>
            </a:r>
          </a:p>
          <a:p>
            <a:pPr marL="0" indent="0">
              <a:buNone/>
            </a:pPr>
            <a:r>
              <a:rPr lang="en-IN" sz="2000" b="1" i="0" dirty="0">
                <a:effectLst/>
              </a:rPr>
              <a:t>	#CONFIG_RUNTIME_TESTING_MENU=y</a:t>
            </a:r>
            <a:br>
              <a:rPr lang="en-IN" sz="2000" dirty="0"/>
            </a:br>
            <a:r>
              <a:rPr lang="en-IN" sz="2000" dirty="0"/>
              <a:t>	</a:t>
            </a:r>
            <a:r>
              <a:rPr lang="en-IN" sz="2000" b="1" i="0" dirty="0">
                <a:effectLst/>
              </a:rPr>
              <a:t>#CONFIG_DEBUG_FS=y</a:t>
            </a:r>
          </a:p>
          <a:p>
            <a:r>
              <a:rPr lang="en-US" sz="2000" b="0" i="0" dirty="0">
                <a:effectLst/>
              </a:rPr>
              <a:t>Verified Back traces with </a:t>
            </a:r>
            <a:r>
              <a:rPr lang="en-US" sz="2000" b="0" i="0" dirty="0" err="1">
                <a:effectLst/>
              </a:rPr>
              <a:t>hardlock</a:t>
            </a:r>
            <a:r>
              <a:rPr lang="en-US" sz="2000" b="0" i="0" dirty="0">
                <a:effectLst/>
              </a:rPr>
              <a:t> crash its generating the appropriate function call which causing the panic. </a:t>
            </a:r>
          </a:p>
          <a:p>
            <a:endParaRPr lang="en-IN" sz="2000" dirty="0"/>
          </a:p>
        </p:txBody>
      </p:sp>
      <p:pic>
        <p:nvPicPr>
          <p:cNvPr id="5" name="Picture 4">
            <a:extLst>
              <a:ext uri="{FF2B5EF4-FFF2-40B4-BE49-F238E27FC236}">
                <a16:creationId xmlns:a16="http://schemas.microsoft.com/office/drawing/2014/main" id="{EDFD0DD3-ECCC-431F-9A8A-7D710AD27F59}"/>
              </a:ext>
            </a:extLst>
          </p:cNvPr>
          <p:cNvPicPr>
            <a:picLocks noChangeAspect="1"/>
          </p:cNvPicPr>
          <p:nvPr/>
        </p:nvPicPr>
        <p:blipFill>
          <a:blip r:embed="rId2"/>
          <a:stretch>
            <a:fillRect/>
          </a:stretch>
        </p:blipFill>
        <p:spPr>
          <a:xfrm>
            <a:off x="1092200" y="3933823"/>
            <a:ext cx="9525000" cy="2243139"/>
          </a:xfrm>
          <a:prstGeom prst="rect">
            <a:avLst/>
          </a:prstGeom>
        </p:spPr>
      </p:pic>
      <p:pic>
        <p:nvPicPr>
          <p:cNvPr id="6" name="Picture 5">
            <a:extLst>
              <a:ext uri="{FF2B5EF4-FFF2-40B4-BE49-F238E27FC236}">
                <a16:creationId xmlns:a16="http://schemas.microsoft.com/office/drawing/2014/main" id="{03EF3627-ADC4-4841-9191-0175EAE751EF}"/>
              </a:ext>
            </a:extLst>
          </p:cNvPr>
          <p:cNvPicPr>
            <a:picLocks noChangeAspect="1"/>
          </p:cNvPicPr>
          <p:nvPr/>
        </p:nvPicPr>
        <p:blipFill>
          <a:blip r:embed="rId3"/>
          <a:stretch>
            <a:fillRect/>
          </a:stretch>
        </p:blipFill>
        <p:spPr>
          <a:xfrm>
            <a:off x="10906539" y="0"/>
            <a:ext cx="1285461" cy="1285461"/>
          </a:xfrm>
          <a:prstGeom prst="rect">
            <a:avLst/>
          </a:prstGeom>
        </p:spPr>
      </p:pic>
    </p:spTree>
    <p:extLst>
      <p:ext uri="{BB962C8B-B14F-4D97-AF65-F5344CB8AC3E}">
        <p14:creationId xmlns:p14="http://schemas.microsoft.com/office/powerpoint/2010/main" val="2801513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C7E6-B7ED-4DF4-8779-6B3096474AB5}"/>
              </a:ext>
            </a:extLst>
          </p:cNvPr>
          <p:cNvSpPr>
            <a:spLocks noGrp="1"/>
          </p:cNvSpPr>
          <p:nvPr>
            <p:ph type="title"/>
          </p:nvPr>
        </p:nvSpPr>
        <p:spPr>
          <a:xfrm>
            <a:off x="838200" y="365125"/>
            <a:ext cx="10515600" cy="574675"/>
          </a:xfrm>
        </p:spPr>
        <p:txBody>
          <a:bodyPr>
            <a:normAutofit fontScale="90000"/>
          </a:bodyPr>
          <a:lstStyle/>
          <a:p>
            <a:br>
              <a:rPr lang="en-IN" b="1" i="0" dirty="0">
                <a:solidFill>
                  <a:srgbClr val="000000"/>
                </a:solidFill>
                <a:effectLst/>
                <a:latin typeface="Arial" panose="020B0604020202020204" pitchFamily="34" charset="0"/>
              </a:rPr>
            </a:br>
            <a:r>
              <a:rPr lang="en-IN" sz="3600" b="1" i="0" dirty="0">
                <a:solidFill>
                  <a:srgbClr val="C00000"/>
                </a:solidFill>
                <a:effectLst/>
              </a:rPr>
              <a:t>KEVENT</a:t>
            </a:r>
            <a:br>
              <a:rPr lang="en-IN" b="1"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4BF373D-6B0A-4602-9538-F3E66A44ECA2}"/>
              </a:ext>
            </a:extLst>
          </p:cNvPr>
          <p:cNvSpPr>
            <a:spLocks noGrp="1"/>
          </p:cNvSpPr>
          <p:nvPr>
            <p:ph idx="1"/>
          </p:nvPr>
        </p:nvSpPr>
        <p:spPr>
          <a:xfrm>
            <a:off x="838200" y="1054100"/>
            <a:ext cx="10515600" cy="5122863"/>
          </a:xfrm>
        </p:spPr>
        <p:txBody>
          <a:bodyPr/>
          <a:lstStyle/>
          <a:p>
            <a:pPr algn="l"/>
            <a:r>
              <a:rPr lang="en-IN" sz="2000" dirty="0" err="1"/>
              <a:t>P</a:t>
            </a:r>
            <a:r>
              <a:rPr lang="en-IN" sz="2000" b="0" i="0" dirty="0" err="1">
                <a:effectLst/>
              </a:rPr>
              <a:t>ase</a:t>
            </a:r>
            <a:r>
              <a:rPr lang="en-IN" sz="2000" b="0" i="0" dirty="0">
                <a:effectLst/>
              </a:rPr>
              <a:t> </a:t>
            </a:r>
            <a:r>
              <a:rPr lang="en-IN" sz="2000" b="0" i="0" dirty="0" err="1">
                <a:effectLst/>
              </a:rPr>
              <a:t>kevent</a:t>
            </a:r>
            <a:r>
              <a:rPr lang="en-IN" sz="2000" b="0" i="0" dirty="0">
                <a:effectLst/>
              </a:rPr>
              <a:t> log through </a:t>
            </a:r>
            <a:r>
              <a:rPr lang="en-IN" sz="2000" b="0" i="0" dirty="0" err="1">
                <a:effectLst/>
              </a:rPr>
              <a:t>keventparser</a:t>
            </a:r>
            <a:r>
              <a:rPr lang="en-IN" sz="2000" b="0" i="0" dirty="0">
                <a:effectLst/>
              </a:rPr>
              <a:t>.</a:t>
            </a:r>
          </a:p>
          <a:p>
            <a:pPr algn="l"/>
            <a:r>
              <a:rPr lang="en-IN" sz="2000" dirty="0" err="1"/>
              <a:t>K</a:t>
            </a:r>
            <a:r>
              <a:rPr lang="en-IN" sz="2000" b="0" i="0" dirty="0" err="1">
                <a:effectLst/>
              </a:rPr>
              <a:t>eventparser</a:t>
            </a:r>
            <a:r>
              <a:rPr lang="en-IN" sz="2000" b="0" i="0" dirty="0">
                <a:effectLst/>
              </a:rPr>
              <a:t> parses </a:t>
            </a:r>
            <a:r>
              <a:rPr lang="en-IN" sz="2000" b="0" i="0" dirty="0" err="1">
                <a:effectLst/>
              </a:rPr>
              <a:t>kevent</a:t>
            </a:r>
            <a:r>
              <a:rPr lang="en-IN" sz="2000" b="0" i="0" dirty="0">
                <a:effectLst/>
              </a:rPr>
              <a:t> area with </a:t>
            </a:r>
            <a:r>
              <a:rPr lang="en-IN" sz="2000" b="0" i="0" dirty="0" err="1">
                <a:effectLst/>
              </a:rPr>
              <a:t>System.map</a:t>
            </a:r>
            <a:r>
              <a:rPr lang="en-IN" sz="2000" b="0" i="0" dirty="0">
                <a:effectLst/>
              </a:rPr>
              <a:t> of kernel to get symbol name of kernel.</a:t>
            </a:r>
          </a:p>
          <a:p>
            <a:pPr algn="l"/>
            <a:r>
              <a:rPr lang="en-IN" sz="2000" dirty="0"/>
              <a:t>T</a:t>
            </a:r>
            <a:r>
              <a:rPr lang="en-IN" sz="2000" b="0" i="0" dirty="0">
                <a:effectLst/>
              </a:rPr>
              <a:t>he tool is in "sources/tool/</a:t>
            </a:r>
            <a:r>
              <a:rPr lang="en-IN" sz="2000" b="0" i="0" dirty="0" err="1">
                <a:effectLst/>
              </a:rPr>
              <a:t>ramdump</a:t>
            </a:r>
            <a:r>
              <a:rPr lang="en-IN" sz="2000" b="0" i="0" dirty="0">
                <a:effectLst/>
              </a:rPr>
              <a:t>/</a:t>
            </a:r>
            <a:r>
              <a:rPr lang="en-IN" sz="2000" b="0" i="0" dirty="0" err="1">
                <a:effectLst/>
              </a:rPr>
              <a:t>keventparser</a:t>
            </a:r>
            <a:r>
              <a:rPr lang="en-IN" sz="2000" b="0" i="0" dirty="0">
                <a:effectLst/>
              </a:rPr>
              <a:t>/</a:t>
            </a:r>
            <a:r>
              <a:rPr lang="en-IN" sz="2000" b="0" i="0" dirty="0" err="1">
                <a:effectLst/>
              </a:rPr>
              <a:t>src</a:t>
            </a:r>
            <a:r>
              <a:rPr lang="en-IN" sz="2000" b="0" i="0" dirty="0">
                <a:effectLst/>
              </a:rPr>
              <a:t>"</a:t>
            </a:r>
          </a:p>
          <a:p>
            <a:pPr algn="l"/>
            <a:r>
              <a:rPr lang="en-IN" sz="2000" dirty="0"/>
              <a:t>Y</a:t>
            </a:r>
            <a:r>
              <a:rPr lang="en-IN" sz="2000" b="0" i="0" dirty="0">
                <a:effectLst/>
              </a:rPr>
              <a:t>ou can build with "make"</a:t>
            </a:r>
          </a:p>
          <a:p>
            <a:pPr algn="l"/>
            <a:r>
              <a:rPr lang="en-IN" sz="2000" b="0" i="0" dirty="0">
                <a:effectLst/>
              </a:rPr>
              <a:t>./parser -k kevent.log -m </a:t>
            </a:r>
            <a:r>
              <a:rPr lang="en-IN" sz="2000" b="0" i="0" dirty="0" err="1">
                <a:effectLst/>
              </a:rPr>
              <a:t>System.map</a:t>
            </a:r>
            <a:r>
              <a:rPr lang="en-IN" sz="2000" b="0" i="0" dirty="0">
                <a:effectLst/>
              </a:rPr>
              <a:t> &gt; out.txt</a:t>
            </a:r>
          </a:p>
          <a:p>
            <a:pPr algn="l"/>
            <a:r>
              <a:rPr lang="en-IN" sz="2000" b="0" i="0" dirty="0">
                <a:effectLst/>
              </a:rPr>
              <a:t>For example:</a:t>
            </a:r>
          </a:p>
          <a:p>
            <a:pPr algn="l"/>
            <a:r>
              <a:rPr lang="en-IN" sz="2000" b="0" i="0" dirty="0">
                <a:effectLst/>
              </a:rPr>
              <a:t>./parser -k VM3_kevent_0xe1810000--0xe1a0ffff.lst -m </a:t>
            </a:r>
            <a:r>
              <a:rPr lang="en-IN" sz="2000" b="0" i="0" dirty="0" err="1">
                <a:effectLst/>
              </a:rPr>
              <a:t>System.map</a:t>
            </a:r>
            <a:r>
              <a:rPr lang="en-IN" sz="2000" b="0" i="0" dirty="0">
                <a:effectLst/>
              </a:rPr>
              <a:t> &gt; out.txt</a:t>
            </a:r>
          </a:p>
          <a:p>
            <a:pPr marL="0" indent="0">
              <a:buNone/>
            </a:pPr>
            <a:endParaRPr lang="en-IN" dirty="0"/>
          </a:p>
        </p:txBody>
      </p:sp>
      <p:pic>
        <p:nvPicPr>
          <p:cNvPr id="4" name="Picture 3">
            <a:extLst>
              <a:ext uri="{FF2B5EF4-FFF2-40B4-BE49-F238E27FC236}">
                <a16:creationId xmlns:a16="http://schemas.microsoft.com/office/drawing/2014/main" id="{6B18F463-376B-43D3-920A-03BD363EA806}"/>
              </a:ext>
            </a:extLst>
          </p:cNvPr>
          <p:cNvPicPr>
            <a:picLocks noChangeAspect="1"/>
          </p:cNvPicPr>
          <p:nvPr/>
        </p:nvPicPr>
        <p:blipFill>
          <a:blip r:embed="rId2"/>
          <a:stretch>
            <a:fillRect/>
          </a:stretch>
        </p:blipFill>
        <p:spPr>
          <a:xfrm>
            <a:off x="10906539" y="0"/>
            <a:ext cx="1285461" cy="1285461"/>
          </a:xfrm>
          <a:prstGeom prst="rect">
            <a:avLst/>
          </a:prstGeom>
        </p:spPr>
      </p:pic>
    </p:spTree>
    <p:extLst>
      <p:ext uri="{BB962C8B-B14F-4D97-AF65-F5344CB8AC3E}">
        <p14:creationId xmlns:p14="http://schemas.microsoft.com/office/powerpoint/2010/main" val="328495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706A-58DD-4DE3-B214-F55377655296}"/>
              </a:ext>
            </a:extLst>
          </p:cNvPr>
          <p:cNvSpPr>
            <a:spLocks noGrp="1"/>
          </p:cNvSpPr>
          <p:nvPr>
            <p:ph type="title"/>
          </p:nvPr>
        </p:nvSpPr>
        <p:spPr>
          <a:xfrm>
            <a:off x="838200" y="365125"/>
            <a:ext cx="10515600" cy="587375"/>
          </a:xfrm>
        </p:spPr>
        <p:txBody>
          <a:bodyPr>
            <a:normAutofit/>
          </a:bodyPr>
          <a:lstStyle/>
          <a:p>
            <a:r>
              <a:rPr lang="en-IN" sz="3200" b="1" dirty="0" err="1">
                <a:solidFill>
                  <a:srgbClr val="C00000"/>
                </a:solidFill>
              </a:rPr>
              <a:t>Ramdump</a:t>
            </a:r>
            <a:r>
              <a:rPr lang="en-IN" sz="3200" b="1" dirty="0">
                <a:solidFill>
                  <a:srgbClr val="C00000"/>
                </a:solidFill>
              </a:rPr>
              <a:t> in Linux - I</a:t>
            </a:r>
            <a:endParaRPr lang="en-IN" sz="3200" dirty="0">
              <a:solidFill>
                <a:srgbClr val="C00000"/>
              </a:solidFill>
            </a:endParaRPr>
          </a:p>
        </p:txBody>
      </p:sp>
      <p:sp>
        <p:nvSpPr>
          <p:cNvPr id="3" name="Content Placeholder 2">
            <a:extLst>
              <a:ext uri="{FF2B5EF4-FFF2-40B4-BE49-F238E27FC236}">
                <a16:creationId xmlns:a16="http://schemas.microsoft.com/office/drawing/2014/main" id="{357236FF-F179-4A6E-B78F-7F6BF83AC8E7}"/>
              </a:ext>
            </a:extLst>
          </p:cNvPr>
          <p:cNvSpPr>
            <a:spLocks noGrp="1"/>
          </p:cNvSpPr>
          <p:nvPr>
            <p:ph idx="1"/>
          </p:nvPr>
        </p:nvSpPr>
        <p:spPr>
          <a:xfrm>
            <a:off x="838200" y="1219200"/>
            <a:ext cx="10515600" cy="4957763"/>
          </a:xfrm>
        </p:spPr>
        <p:txBody>
          <a:bodyPr>
            <a:normAutofit/>
          </a:bodyPr>
          <a:lstStyle/>
          <a:p>
            <a:r>
              <a:rPr lang="en-US" sz="2000" b="0" i="0" dirty="0">
                <a:effectLst/>
              </a:rPr>
              <a:t>Used for forensic analysis of a crashed or freeze kernel/system.</a:t>
            </a:r>
          </a:p>
          <a:p>
            <a:r>
              <a:rPr lang="en-US" sz="2000" b="0" i="0" dirty="0">
                <a:effectLst/>
              </a:rPr>
              <a:t>Divided into three sections</a:t>
            </a:r>
          </a:p>
          <a:p>
            <a:r>
              <a:rPr lang="en-US" sz="2000" b="0" i="0" dirty="0">
                <a:effectLst/>
              </a:rPr>
              <a:t>===================</a:t>
            </a:r>
          </a:p>
          <a:p>
            <a:r>
              <a:rPr lang="en-US" sz="2000" b="0" i="0" dirty="0">
                <a:effectLst/>
              </a:rPr>
              <a:t>The whole design is divided into three sections based on how </a:t>
            </a:r>
            <a:r>
              <a:rPr lang="en-US" sz="2000" b="0" i="0" dirty="0" err="1">
                <a:effectLst/>
              </a:rPr>
              <a:t>ramdump</a:t>
            </a:r>
            <a:r>
              <a:rPr lang="en-US" sz="2000" b="0" i="0" dirty="0">
                <a:effectLst/>
              </a:rPr>
              <a:t> is entered, transferred and stored.</a:t>
            </a:r>
          </a:p>
          <a:p>
            <a:r>
              <a:rPr lang="en-US" sz="2000" b="0" i="0" dirty="0">
                <a:effectLst/>
              </a:rPr>
              <a:t>1) Support in kernel to enter into </a:t>
            </a:r>
            <a:r>
              <a:rPr lang="en-US" sz="2000" b="0" i="0" dirty="0" err="1">
                <a:effectLst/>
              </a:rPr>
              <a:t>ramdump</a:t>
            </a:r>
            <a:r>
              <a:rPr lang="en-US" sz="2000" b="0" i="0" dirty="0">
                <a:effectLst/>
              </a:rPr>
              <a:t> mode when kernel crashes or freezes.</a:t>
            </a:r>
          </a:p>
          <a:p>
            <a:r>
              <a:rPr lang="en-US" sz="2000" b="0" i="0" dirty="0">
                <a:effectLst/>
              </a:rPr>
              <a:t>2) Support in boot-loader to detect </a:t>
            </a:r>
            <a:r>
              <a:rPr lang="en-US" sz="2000" b="0" i="0" dirty="0" err="1">
                <a:effectLst/>
              </a:rPr>
              <a:t>ramdump</a:t>
            </a:r>
            <a:r>
              <a:rPr lang="en-US" sz="2000" b="0" i="0" dirty="0">
                <a:effectLst/>
              </a:rPr>
              <a:t>, wait for a host tool to initiate </a:t>
            </a:r>
            <a:r>
              <a:rPr lang="en-US" sz="2000" b="0" i="0" dirty="0" err="1">
                <a:effectLst/>
              </a:rPr>
              <a:t>ramdump</a:t>
            </a:r>
            <a:r>
              <a:rPr lang="en-US" sz="2000" b="0" i="0" dirty="0">
                <a:effectLst/>
              </a:rPr>
              <a:t> and send the data to host.</a:t>
            </a:r>
          </a:p>
          <a:p>
            <a:r>
              <a:rPr lang="en-US" sz="2000" b="0" i="0" dirty="0">
                <a:effectLst/>
              </a:rPr>
              <a:t>3) A host tool which can receive data from device and save it on host PC file system.</a:t>
            </a:r>
            <a:endParaRPr lang="en-US" sz="2000" dirty="0"/>
          </a:p>
          <a:p>
            <a:endParaRPr lang="en-US" sz="2000" b="0" i="0" dirty="0">
              <a:effectLst/>
            </a:endParaRPr>
          </a:p>
          <a:p>
            <a:pPr marL="0" indent="0">
              <a:buNone/>
            </a:pPr>
            <a:endParaRPr lang="en-IN" dirty="0"/>
          </a:p>
        </p:txBody>
      </p:sp>
      <p:pic>
        <p:nvPicPr>
          <p:cNvPr id="5" name="Picture 4">
            <a:extLst>
              <a:ext uri="{FF2B5EF4-FFF2-40B4-BE49-F238E27FC236}">
                <a16:creationId xmlns:a16="http://schemas.microsoft.com/office/drawing/2014/main" id="{654AD40F-28A7-4D05-BA5F-1B9E7904AF4F}"/>
              </a:ext>
            </a:extLst>
          </p:cNvPr>
          <p:cNvPicPr>
            <a:picLocks noChangeAspect="1"/>
          </p:cNvPicPr>
          <p:nvPr/>
        </p:nvPicPr>
        <p:blipFill>
          <a:blip r:embed="rId2"/>
          <a:stretch>
            <a:fillRect/>
          </a:stretch>
        </p:blipFill>
        <p:spPr>
          <a:xfrm>
            <a:off x="10906539" y="0"/>
            <a:ext cx="1285461" cy="1285461"/>
          </a:xfrm>
          <a:prstGeom prst="rect">
            <a:avLst/>
          </a:prstGeom>
        </p:spPr>
      </p:pic>
    </p:spTree>
    <p:extLst>
      <p:ext uri="{BB962C8B-B14F-4D97-AF65-F5344CB8AC3E}">
        <p14:creationId xmlns:p14="http://schemas.microsoft.com/office/powerpoint/2010/main" val="340915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706A-58DD-4DE3-B214-F55377655296}"/>
              </a:ext>
            </a:extLst>
          </p:cNvPr>
          <p:cNvSpPr>
            <a:spLocks noGrp="1"/>
          </p:cNvSpPr>
          <p:nvPr>
            <p:ph type="title"/>
          </p:nvPr>
        </p:nvSpPr>
        <p:spPr>
          <a:xfrm>
            <a:off x="838200" y="365125"/>
            <a:ext cx="10515600" cy="587375"/>
          </a:xfrm>
        </p:spPr>
        <p:txBody>
          <a:bodyPr>
            <a:normAutofit/>
          </a:bodyPr>
          <a:lstStyle/>
          <a:p>
            <a:r>
              <a:rPr lang="en-IN" sz="3200" b="1" dirty="0" err="1">
                <a:solidFill>
                  <a:srgbClr val="C00000"/>
                </a:solidFill>
              </a:rPr>
              <a:t>Ramdump</a:t>
            </a:r>
            <a:r>
              <a:rPr lang="en-IN" sz="3200" b="1" dirty="0">
                <a:solidFill>
                  <a:srgbClr val="C00000"/>
                </a:solidFill>
              </a:rPr>
              <a:t> in Linux - II</a:t>
            </a:r>
            <a:endParaRPr lang="en-IN" sz="3200" dirty="0">
              <a:solidFill>
                <a:srgbClr val="C00000"/>
              </a:solidFill>
            </a:endParaRPr>
          </a:p>
        </p:txBody>
      </p:sp>
      <p:sp>
        <p:nvSpPr>
          <p:cNvPr id="3" name="Content Placeholder 2">
            <a:extLst>
              <a:ext uri="{FF2B5EF4-FFF2-40B4-BE49-F238E27FC236}">
                <a16:creationId xmlns:a16="http://schemas.microsoft.com/office/drawing/2014/main" id="{357236FF-F179-4A6E-B78F-7F6BF83AC8E7}"/>
              </a:ext>
            </a:extLst>
          </p:cNvPr>
          <p:cNvSpPr>
            <a:spLocks noGrp="1"/>
          </p:cNvSpPr>
          <p:nvPr>
            <p:ph idx="1"/>
          </p:nvPr>
        </p:nvSpPr>
        <p:spPr>
          <a:xfrm>
            <a:off x="838200" y="1219200"/>
            <a:ext cx="10515600" cy="4957763"/>
          </a:xfrm>
        </p:spPr>
        <p:txBody>
          <a:bodyPr>
            <a:normAutofit lnSpcReduction="10000"/>
          </a:bodyPr>
          <a:lstStyle/>
          <a:p>
            <a:r>
              <a:rPr lang="en-US" sz="2000" b="0" i="0" dirty="0">
                <a:effectLst/>
              </a:rPr>
              <a:t>Boot-loader Support</a:t>
            </a:r>
          </a:p>
          <a:p>
            <a:r>
              <a:rPr lang="en-US" sz="2000" b="0" i="0" dirty="0">
                <a:effectLst/>
              </a:rPr>
              <a:t>===============</a:t>
            </a:r>
          </a:p>
          <a:p>
            <a:r>
              <a:rPr lang="en-US" sz="2000" b="0" i="0" dirty="0">
                <a:effectLst/>
              </a:rPr>
              <a:t> Monitor SRAM register on boot.</a:t>
            </a:r>
          </a:p>
          <a:p>
            <a:r>
              <a:rPr lang="en-US" sz="2000" dirty="0"/>
              <a:t> if </a:t>
            </a:r>
            <a:r>
              <a:rPr lang="en-US" sz="2000" b="0" i="0" dirty="0">
                <a:effectLst/>
              </a:rPr>
              <a:t>MAGIC_FREEZE </a:t>
            </a:r>
            <a:r>
              <a:rPr lang="en-US" sz="2000" dirty="0"/>
              <a:t>(</a:t>
            </a:r>
            <a:r>
              <a:rPr lang="en-US" sz="2000" b="0" i="0" dirty="0">
                <a:effectLst/>
              </a:rPr>
              <a:t>0x87654321) or MAGIC_CRASH(0x12345678 ) then </a:t>
            </a:r>
            <a:r>
              <a:rPr lang="en-US" sz="2000" b="0" i="0" dirty="0" err="1">
                <a:effectLst/>
              </a:rPr>
              <a:t>ramdump</a:t>
            </a:r>
            <a:r>
              <a:rPr lang="en-US" sz="2000" b="0" i="0" dirty="0">
                <a:effectLst/>
              </a:rPr>
              <a:t> mode, else normal boot</a:t>
            </a:r>
          </a:p>
          <a:p>
            <a:r>
              <a:rPr lang="en-US" sz="2000" b="0" i="0" dirty="0">
                <a:effectLst/>
              </a:rPr>
              <a:t>Kernel Support</a:t>
            </a:r>
          </a:p>
          <a:p>
            <a:r>
              <a:rPr lang="en-US" sz="2000" b="0" i="0" dirty="0">
                <a:effectLst/>
              </a:rPr>
              <a:t>===============</a:t>
            </a:r>
          </a:p>
          <a:p>
            <a:r>
              <a:rPr lang="en-US" sz="2000" b="0" i="0" dirty="0">
                <a:effectLst/>
              </a:rPr>
              <a:t>Kernel has to handle panic or freeze scenario and manage the magic numbers to be written in SRAM register, this is done by </a:t>
            </a:r>
            <a:r>
              <a:rPr lang="en-US" sz="2000" b="0" i="0" dirty="0" err="1">
                <a:effectLst/>
              </a:rPr>
              <a:t>Ramdump</a:t>
            </a:r>
            <a:r>
              <a:rPr lang="en-US" sz="2000" b="0" i="0" dirty="0">
                <a:effectLst/>
              </a:rPr>
              <a:t> driver.</a:t>
            </a:r>
          </a:p>
          <a:p>
            <a:r>
              <a:rPr lang="en-US" sz="2000" b="0" i="0" dirty="0">
                <a:effectLst/>
              </a:rPr>
              <a:t>This driver write MAGIC_FREEZE in SRAM register and register for reboot and panic kernel notifiers.</a:t>
            </a:r>
          </a:p>
          <a:p>
            <a:r>
              <a:rPr lang="en-US" sz="2000" dirty="0"/>
              <a:t>Nothing done for freeze, but for crash, flush cache, save registers, change SRAM to MAGIC_CRASH.</a:t>
            </a:r>
          </a:p>
          <a:p>
            <a:r>
              <a:rPr lang="en-US" sz="2000" b="0" i="0" dirty="0">
                <a:effectLst/>
              </a:rPr>
              <a:t>On normal reboot, driver clears SRAM and exit.</a:t>
            </a:r>
          </a:p>
          <a:p>
            <a:pPr marL="0" indent="0">
              <a:buNone/>
            </a:pPr>
            <a:endParaRPr lang="en-IN" dirty="0"/>
          </a:p>
        </p:txBody>
      </p:sp>
      <p:pic>
        <p:nvPicPr>
          <p:cNvPr id="5" name="Picture 4">
            <a:extLst>
              <a:ext uri="{FF2B5EF4-FFF2-40B4-BE49-F238E27FC236}">
                <a16:creationId xmlns:a16="http://schemas.microsoft.com/office/drawing/2014/main" id="{654AD40F-28A7-4D05-BA5F-1B9E7904AF4F}"/>
              </a:ext>
            </a:extLst>
          </p:cNvPr>
          <p:cNvPicPr>
            <a:picLocks noChangeAspect="1"/>
          </p:cNvPicPr>
          <p:nvPr/>
        </p:nvPicPr>
        <p:blipFill>
          <a:blip r:embed="rId2"/>
          <a:stretch>
            <a:fillRect/>
          </a:stretch>
        </p:blipFill>
        <p:spPr>
          <a:xfrm>
            <a:off x="10906539" y="0"/>
            <a:ext cx="1285461" cy="1285461"/>
          </a:xfrm>
          <a:prstGeom prst="rect">
            <a:avLst/>
          </a:prstGeom>
        </p:spPr>
      </p:pic>
    </p:spTree>
    <p:extLst>
      <p:ext uri="{BB962C8B-B14F-4D97-AF65-F5344CB8AC3E}">
        <p14:creationId xmlns:p14="http://schemas.microsoft.com/office/powerpoint/2010/main" val="162624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706A-58DD-4DE3-B214-F55377655296}"/>
              </a:ext>
            </a:extLst>
          </p:cNvPr>
          <p:cNvSpPr>
            <a:spLocks noGrp="1"/>
          </p:cNvSpPr>
          <p:nvPr>
            <p:ph type="title"/>
          </p:nvPr>
        </p:nvSpPr>
        <p:spPr>
          <a:xfrm>
            <a:off x="838200" y="365125"/>
            <a:ext cx="10515600" cy="587375"/>
          </a:xfrm>
        </p:spPr>
        <p:txBody>
          <a:bodyPr>
            <a:normAutofit/>
          </a:bodyPr>
          <a:lstStyle/>
          <a:p>
            <a:r>
              <a:rPr lang="en-IN" sz="3200" b="1" dirty="0" err="1">
                <a:solidFill>
                  <a:srgbClr val="C00000"/>
                </a:solidFill>
              </a:rPr>
              <a:t>Ramdump</a:t>
            </a:r>
            <a:r>
              <a:rPr lang="en-IN" sz="3200" b="1" dirty="0">
                <a:solidFill>
                  <a:srgbClr val="C00000"/>
                </a:solidFill>
              </a:rPr>
              <a:t> in Linux - III</a:t>
            </a:r>
            <a:endParaRPr lang="en-IN" sz="3200" dirty="0">
              <a:solidFill>
                <a:srgbClr val="C00000"/>
              </a:solidFill>
            </a:endParaRPr>
          </a:p>
        </p:txBody>
      </p:sp>
      <p:sp>
        <p:nvSpPr>
          <p:cNvPr id="3" name="Content Placeholder 2">
            <a:extLst>
              <a:ext uri="{FF2B5EF4-FFF2-40B4-BE49-F238E27FC236}">
                <a16:creationId xmlns:a16="http://schemas.microsoft.com/office/drawing/2014/main" id="{357236FF-F179-4A6E-B78F-7F6BF83AC8E7}"/>
              </a:ext>
            </a:extLst>
          </p:cNvPr>
          <p:cNvSpPr>
            <a:spLocks noGrp="1"/>
          </p:cNvSpPr>
          <p:nvPr>
            <p:ph idx="1"/>
          </p:nvPr>
        </p:nvSpPr>
        <p:spPr>
          <a:xfrm>
            <a:off x="838200" y="1219200"/>
            <a:ext cx="10515600" cy="4957763"/>
          </a:xfrm>
        </p:spPr>
        <p:txBody>
          <a:bodyPr>
            <a:normAutofit/>
          </a:bodyPr>
          <a:lstStyle/>
          <a:p>
            <a:r>
              <a:rPr lang="en-US" sz="2000" b="0" i="0" dirty="0">
                <a:effectLst/>
              </a:rPr>
              <a:t>HOST side tool</a:t>
            </a:r>
          </a:p>
          <a:p>
            <a:r>
              <a:rPr lang="en-US" sz="2000" b="0" i="0" dirty="0">
                <a:effectLst/>
              </a:rPr>
              <a:t>============</a:t>
            </a:r>
          </a:p>
          <a:p>
            <a:r>
              <a:rPr lang="en-US" sz="2000" b="0" i="0" dirty="0">
                <a:effectLst/>
              </a:rPr>
              <a:t>Host side tool receive the data and saves to file system. Generally Fastboot based solution.</a:t>
            </a:r>
          </a:p>
          <a:p>
            <a:endParaRPr lang="en-US" sz="2000" dirty="0"/>
          </a:p>
          <a:p>
            <a:r>
              <a:rPr lang="en-US" sz="2000" b="0" i="0" dirty="0">
                <a:effectLst/>
              </a:rPr>
              <a:t>Analyzing </a:t>
            </a:r>
            <a:r>
              <a:rPr lang="en-US" sz="2000" b="0" i="0" dirty="0" err="1">
                <a:effectLst/>
              </a:rPr>
              <a:t>ramdump</a:t>
            </a:r>
            <a:endParaRPr lang="en-US" sz="2000" b="0" i="0" dirty="0">
              <a:effectLst/>
            </a:endParaRPr>
          </a:p>
          <a:p>
            <a:r>
              <a:rPr lang="en-US" sz="2000" b="0" i="0" dirty="0">
                <a:effectLst/>
              </a:rPr>
              <a:t>==============</a:t>
            </a:r>
          </a:p>
          <a:p>
            <a:r>
              <a:rPr lang="en-US" sz="2000" b="0" i="0" dirty="0" err="1">
                <a:effectLst/>
              </a:rPr>
              <a:t>Ramdump</a:t>
            </a:r>
            <a:r>
              <a:rPr lang="en-US" sz="2000" b="0" i="0" dirty="0">
                <a:effectLst/>
              </a:rPr>
              <a:t> can be </a:t>
            </a:r>
            <a:r>
              <a:rPr lang="en-US" sz="2000" b="0" i="0" dirty="0" err="1">
                <a:effectLst/>
              </a:rPr>
              <a:t>analysed</a:t>
            </a:r>
            <a:r>
              <a:rPr lang="en-US" sz="2000" b="0" i="0" dirty="0">
                <a:effectLst/>
              </a:rPr>
              <a:t> using T32 simulator or use crash utility (https://crash-utility.github.io/crash_whitepaper.html)</a:t>
            </a:r>
          </a:p>
          <a:p>
            <a:r>
              <a:rPr lang="en-US" sz="2000" b="0" i="0" dirty="0">
                <a:effectLst/>
              </a:rPr>
              <a:t>You need the corresponding </a:t>
            </a:r>
            <a:r>
              <a:rPr lang="en-US" sz="2000" b="0" i="0" dirty="0" err="1">
                <a:effectLst/>
              </a:rPr>
              <a:t>vmlinux</a:t>
            </a:r>
            <a:r>
              <a:rPr lang="en-US" sz="2000" b="0" i="0" dirty="0">
                <a:effectLst/>
              </a:rPr>
              <a:t>.</a:t>
            </a:r>
          </a:p>
          <a:p>
            <a:pPr>
              <a:lnSpc>
                <a:spcPct val="100000"/>
              </a:lnSpc>
            </a:pPr>
            <a:r>
              <a:rPr lang="en-IN" sz="2000" dirty="0"/>
              <a:t>NOTE:</a:t>
            </a:r>
          </a:p>
          <a:p>
            <a:pPr>
              <a:lnSpc>
                <a:spcPct val="100000"/>
              </a:lnSpc>
            </a:pPr>
            <a:r>
              <a:rPr lang="en-US" sz="2000" dirty="0"/>
              <a:t>After a crash, device reboots and bootloader will be loaded again to RAM, which corrupts some part of the ram. This is something which cannot be avoided, unless ram contents are saved to a partition on device.</a:t>
            </a:r>
            <a:endParaRPr lang="en-IN" sz="2000" dirty="0"/>
          </a:p>
        </p:txBody>
      </p:sp>
      <p:pic>
        <p:nvPicPr>
          <p:cNvPr id="5" name="Picture 4">
            <a:extLst>
              <a:ext uri="{FF2B5EF4-FFF2-40B4-BE49-F238E27FC236}">
                <a16:creationId xmlns:a16="http://schemas.microsoft.com/office/drawing/2014/main" id="{654AD40F-28A7-4D05-BA5F-1B9E7904AF4F}"/>
              </a:ext>
            </a:extLst>
          </p:cNvPr>
          <p:cNvPicPr>
            <a:picLocks noChangeAspect="1"/>
          </p:cNvPicPr>
          <p:nvPr/>
        </p:nvPicPr>
        <p:blipFill>
          <a:blip r:embed="rId2"/>
          <a:stretch>
            <a:fillRect/>
          </a:stretch>
        </p:blipFill>
        <p:spPr>
          <a:xfrm>
            <a:off x="10906539" y="0"/>
            <a:ext cx="1285461" cy="1285461"/>
          </a:xfrm>
          <a:prstGeom prst="rect">
            <a:avLst/>
          </a:prstGeom>
        </p:spPr>
      </p:pic>
    </p:spTree>
    <p:extLst>
      <p:ext uri="{BB962C8B-B14F-4D97-AF65-F5344CB8AC3E}">
        <p14:creationId xmlns:p14="http://schemas.microsoft.com/office/powerpoint/2010/main" val="333983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27B4-8517-4E3A-8BD5-230CAE6C4250}"/>
              </a:ext>
            </a:extLst>
          </p:cNvPr>
          <p:cNvSpPr>
            <a:spLocks noGrp="1"/>
          </p:cNvSpPr>
          <p:nvPr>
            <p:ph type="title"/>
          </p:nvPr>
        </p:nvSpPr>
        <p:spPr>
          <a:xfrm>
            <a:off x="838200" y="365126"/>
            <a:ext cx="10515600" cy="655292"/>
          </a:xfrm>
        </p:spPr>
        <p:txBody>
          <a:bodyPr>
            <a:normAutofit/>
          </a:bodyPr>
          <a:lstStyle/>
          <a:p>
            <a:r>
              <a:rPr lang="en-IN" sz="3200" b="1" dirty="0">
                <a:solidFill>
                  <a:srgbClr val="C00000"/>
                </a:solidFill>
              </a:rPr>
              <a:t>DSS(Debug Snapshot)</a:t>
            </a:r>
          </a:p>
        </p:txBody>
      </p:sp>
      <p:sp>
        <p:nvSpPr>
          <p:cNvPr id="3" name="Content Placeholder 2">
            <a:extLst>
              <a:ext uri="{FF2B5EF4-FFF2-40B4-BE49-F238E27FC236}">
                <a16:creationId xmlns:a16="http://schemas.microsoft.com/office/drawing/2014/main" id="{29D5D106-7DFC-482A-9E8C-19AE444899E1}"/>
              </a:ext>
            </a:extLst>
          </p:cNvPr>
          <p:cNvSpPr>
            <a:spLocks noGrp="1"/>
          </p:cNvSpPr>
          <p:nvPr>
            <p:ph idx="1"/>
          </p:nvPr>
        </p:nvSpPr>
        <p:spPr>
          <a:xfrm>
            <a:off x="838200" y="1152940"/>
            <a:ext cx="10796656" cy="5314121"/>
          </a:xfrm>
        </p:spPr>
        <p:txBody>
          <a:bodyPr>
            <a:normAutofit/>
          </a:bodyPr>
          <a:lstStyle/>
          <a:p>
            <a:r>
              <a:rPr lang="en-US" sz="2000" b="0" i="0" dirty="0">
                <a:effectLst/>
              </a:rPr>
              <a:t>DSS is a debugging tool for debugging </a:t>
            </a:r>
            <a:r>
              <a:rPr lang="en-US" sz="2000" b="0" i="0" dirty="0" err="1">
                <a:effectLst/>
              </a:rPr>
              <a:t>Exynos</a:t>
            </a:r>
            <a:r>
              <a:rPr lang="en-US" sz="2000" b="0" i="0" dirty="0">
                <a:effectLst/>
              </a:rPr>
              <a:t> SoC and is applied to Linux kernel.</a:t>
            </a:r>
          </a:p>
          <a:p>
            <a:r>
              <a:rPr lang="en-US" sz="2000" b="0" i="0" dirty="0">
                <a:effectLst/>
              </a:rPr>
              <a:t>DSS reserves 94 MB for physical region for restoring the critical data in case of panic.</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Fig: DSS memory map</a:t>
            </a:r>
            <a:endParaRPr lang="en-US" sz="2000" b="0" i="0" dirty="0">
              <a:effectLst/>
            </a:endParaRPr>
          </a:p>
          <a:p>
            <a:pPr marL="0" indent="0">
              <a:buNone/>
            </a:pPr>
            <a:endParaRPr lang="en-IN" sz="2000" dirty="0"/>
          </a:p>
        </p:txBody>
      </p:sp>
      <p:pic>
        <p:nvPicPr>
          <p:cNvPr id="8" name="Picture 7">
            <a:extLst>
              <a:ext uri="{FF2B5EF4-FFF2-40B4-BE49-F238E27FC236}">
                <a16:creationId xmlns:a16="http://schemas.microsoft.com/office/drawing/2014/main" id="{63EDBFBC-233B-494A-A64F-747AD00B35B0}"/>
              </a:ext>
            </a:extLst>
          </p:cNvPr>
          <p:cNvPicPr>
            <a:picLocks noChangeAspect="1"/>
          </p:cNvPicPr>
          <p:nvPr/>
        </p:nvPicPr>
        <p:blipFill>
          <a:blip r:embed="rId2"/>
          <a:stretch>
            <a:fillRect/>
          </a:stretch>
        </p:blipFill>
        <p:spPr>
          <a:xfrm>
            <a:off x="957470" y="1974574"/>
            <a:ext cx="8526116" cy="3905767"/>
          </a:xfrm>
          <a:prstGeom prst="rect">
            <a:avLst/>
          </a:prstGeom>
        </p:spPr>
      </p:pic>
      <p:pic>
        <p:nvPicPr>
          <p:cNvPr id="9" name="Picture 8">
            <a:extLst>
              <a:ext uri="{FF2B5EF4-FFF2-40B4-BE49-F238E27FC236}">
                <a16:creationId xmlns:a16="http://schemas.microsoft.com/office/drawing/2014/main" id="{B92D9A67-1DA1-43CD-A965-7920BD8032CF}"/>
              </a:ext>
            </a:extLst>
          </p:cNvPr>
          <p:cNvPicPr>
            <a:picLocks noChangeAspect="1"/>
          </p:cNvPicPr>
          <p:nvPr/>
        </p:nvPicPr>
        <p:blipFill>
          <a:blip r:embed="rId3"/>
          <a:stretch>
            <a:fillRect/>
          </a:stretch>
        </p:blipFill>
        <p:spPr>
          <a:xfrm>
            <a:off x="9381986" y="2541469"/>
            <a:ext cx="2151270" cy="2417071"/>
          </a:xfrm>
          <a:prstGeom prst="rect">
            <a:avLst/>
          </a:prstGeom>
        </p:spPr>
      </p:pic>
      <p:pic>
        <p:nvPicPr>
          <p:cNvPr id="10" name="Picture 9">
            <a:extLst>
              <a:ext uri="{FF2B5EF4-FFF2-40B4-BE49-F238E27FC236}">
                <a16:creationId xmlns:a16="http://schemas.microsoft.com/office/drawing/2014/main" id="{85048489-619A-44E2-96E3-60227C7953C1}"/>
              </a:ext>
            </a:extLst>
          </p:cNvPr>
          <p:cNvPicPr>
            <a:picLocks noChangeAspect="1"/>
          </p:cNvPicPr>
          <p:nvPr/>
        </p:nvPicPr>
        <p:blipFill>
          <a:blip r:embed="rId4"/>
          <a:stretch>
            <a:fillRect/>
          </a:stretch>
        </p:blipFill>
        <p:spPr>
          <a:xfrm>
            <a:off x="10906539" y="0"/>
            <a:ext cx="1285461" cy="1285461"/>
          </a:xfrm>
          <a:prstGeom prst="rect">
            <a:avLst/>
          </a:prstGeom>
        </p:spPr>
      </p:pic>
    </p:spTree>
    <p:extLst>
      <p:ext uri="{BB962C8B-B14F-4D97-AF65-F5344CB8AC3E}">
        <p14:creationId xmlns:p14="http://schemas.microsoft.com/office/powerpoint/2010/main" val="214004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F3F1-3E83-4295-B972-41CA8B00AA34}"/>
              </a:ext>
            </a:extLst>
          </p:cNvPr>
          <p:cNvSpPr>
            <a:spLocks noGrp="1"/>
          </p:cNvSpPr>
          <p:nvPr>
            <p:ph type="title"/>
          </p:nvPr>
        </p:nvSpPr>
        <p:spPr>
          <a:xfrm>
            <a:off x="838200" y="365126"/>
            <a:ext cx="10515600" cy="642040"/>
          </a:xfrm>
        </p:spPr>
        <p:txBody>
          <a:bodyPr>
            <a:normAutofit/>
          </a:bodyPr>
          <a:lstStyle/>
          <a:p>
            <a:r>
              <a:rPr lang="en-IN" sz="3200" b="1" dirty="0">
                <a:solidFill>
                  <a:srgbClr val="C00000"/>
                </a:solidFill>
              </a:rPr>
              <a:t>Continue….</a:t>
            </a:r>
          </a:p>
        </p:txBody>
      </p:sp>
      <p:sp>
        <p:nvSpPr>
          <p:cNvPr id="3" name="Content Placeholder 2">
            <a:extLst>
              <a:ext uri="{FF2B5EF4-FFF2-40B4-BE49-F238E27FC236}">
                <a16:creationId xmlns:a16="http://schemas.microsoft.com/office/drawing/2014/main" id="{125EF95C-75A0-4CE5-ADBA-0C3EA1A82046}"/>
              </a:ext>
            </a:extLst>
          </p:cNvPr>
          <p:cNvSpPr>
            <a:spLocks noGrp="1"/>
          </p:cNvSpPr>
          <p:nvPr>
            <p:ph idx="1"/>
          </p:nvPr>
        </p:nvSpPr>
        <p:spPr>
          <a:xfrm>
            <a:off x="838200" y="1007166"/>
            <a:ext cx="10807700" cy="5485708"/>
          </a:xfrm>
        </p:spPr>
        <p:txBody>
          <a:bodyPr>
            <a:normAutofit/>
          </a:bodyPr>
          <a:lstStyle/>
          <a:p>
            <a:r>
              <a:rPr lang="en-US" sz="2000" b="0" i="0" dirty="0">
                <a:effectLst/>
              </a:rPr>
              <a:t>DSS saves each core's MMU and CPU registers value in DSS header region.</a:t>
            </a:r>
          </a:p>
          <a:p>
            <a:r>
              <a:rPr lang="en-US" sz="2000" b="0" i="0" dirty="0">
                <a:effectLst/>
              </a:rPr>
              <a:t>Below table the is default memory region for DSS from SLSI. These regions can be modified by developer from </a:t>
            </a:r>
            <a:r>
              <a:rPr lang="en-US" sz="2000" b="0" i="0" dirty="0" err="1">
                <a:effectLst/>
              </a:rPr>
              <a:t>dts</a:t>
            </a:r>
            <a:r>
              <a:rPr lang="en-US" sz="2000" b="0" i="0" dirty="0">
                <a:effectLst/>
              </a:rPr>
              <a:t>(exynosauto9-sadk-en-debug.dtsi).</a:t>
            </a:r>
          </a:p>
          <a:p>
            <a:r>
              <a:rPr lang="en-IN" sz="2000" dirty="0">
                <a:effectLst/>
              </a:rPr>
              <a:t>One of the feature for DSS to log logging, </a:t>
            </a:r>
          </a:p>
          <a:p>
            <a:pPr marL="0" indent="0">
              <a:buNone/>
            </a:pPr>
            <a:r>
              <a:rPr lang="en-IN" sz="2000" dirty="0"/>
              <a:t>    </a:t>
            </a:r>
            <a:r>
              <a:rPr lang="en-IN" sz="2000" dirty="0">
                <a:effectLst/>
              </a:rPr>
              <a:t>Ex: Kernel log, bootloader log and Kernel Event log.</a:t>
            </a:r>
          </a:p>
          <a:p>
            <a:r>
              <a:rPr lang="en-IN" sz="2000" dirty="0">
                <a:effectLst/>
              </a:rPr>
              <a:t>All kernel "</a:t>
            </a:r>
            <a:r>
              <a:rPr lang="en-IN" sz="2000" dirty="0" err="1">
                <a:effectLst/>
              </a:rPr>
              <a:t>printk</a:t>
            </a:r>
            <a:r>
              <a:rPr lang="en-IN" sz="2000" dirty="0">
                <a:effectLst/>
              </a:rPr>
              <a:t>" logs are stored in the DSS Memory </a:t>
            </a:r>
          </a:p>
          <a:p>
            <a:pPr marL="0" indent="0">
              <a:buNone/>
            </a:pPr>
            <a:r>
              <a:rPr lang="en-IN" sz="2000" dirty="0"/>
              <a:t>    </a:t>
            </a:r>
            <a:r>
              <a:rPr lang="en-IN" sz="2000" dirty="0">
                <a:effectLst/>
              </a:rPr>
              <a:t>region of "</a:t>
            </a:r>
            <a:r>
              <a:rPr lang="en-IN" sz="2000" dirty="0" err="1">
                <a:effectLst/>
              </a:rPr>
              <a:t>log_kernel</a:t>
            </a:r>
            <a:r>
              <a:rPr lang="en-IN" sz="2000" dirty="0">
                <a:effectLst/>
              </a:rPr>
              <a:t>" </a:t>
            </a:r>
            <a:r>
              <a:rPr lang="en-IN" sz="2000" dirty="0" err="1">
                <a:effectLst/>
              </a:rPr>
              <a:t>i.e</a:t>
            </a:r>
            <a:r>
              <a:rPr lang="en-IN" sz="2000" dirty="0">
                <a:effectLst/>
              </a:rPr>
              <a:t> RAMDUMP sys kernel.</a:t>
            </a:r>
          </a:p>
          <a:p>
            <a:r>
              <a:rPr lang="en-IN" sz="2000" dirty="0">
                <a:effectLst/>
              </a:rPr>
              <a:t>Kernel event logging stores the information</a:t>
            </a:r>
          </a:p>
          <a:p>
            <a:pPr marL="0" indent="0">
              <a:buNone/>
            </a:pPr>
            <a:r>
              <a:rPr lang="en-IN" sz="2000" dirty="0"/>
              <a:t>   </a:t>
            </a:r>
            <a:r>
              <a:rPr lang="en-IN" sz="2000" dirty="0">
                <a:effectLst/>
              </a:rPr>
              <a:t> such as TASK, WORK, INTERRUPT related to lockup features.</a:t>
            </a:r>
            <a:br>
              <a:rPr lang="en-IN" sz="2000" dirty="0">
                <a:effectLst/>
              </a:rPr>
            </a:br>
            <a:endParaRPr lang="en-US" sz="2000" b="0" i="0" dirty="0">
              <a:effectLst/>
            </a:endParaRPr>
          </a:p>
          <a:p>
            <a:pPr marL="0" indent="0">
              <a:buNone/>
            </a:pPr>
            <a:endParaRPr lang="en-US" sz="2000" b="0" i="0" dirty="0">
              <a:effectLst/>
            </a:endParaRPr>
          </a:p>
        </p:txBody>
      </p:sp>
      <p:pic>
        <p:nvPicPr>
          <p:cNvPr id="6" name="Picture 5">
            <a:extLst>
              <a:ext uri="{FF2B5EF4-FFF2-40B4-BE49-F238E27FC236}">
                <a16:creationId xmlns:a16="http://schemas.microsoft.com/office/drawing/2014/main" id="{69070EE2-58AA-450F-A9B2-AD748C847D01}"/>
              </a:ext>
            </a:extLst>
          </p:cNvPr>
          <p:cNvPicPr>
            <a:picLocks noChangeAspect="1"/>
          </p:cNvPicPr>
          <p:nvPr/>
        </p:nvPicPr>
        <p:blipFill>
          <a:blip r:embed="rId2"/>
          <a:stretch>
            <a:fillRect/>
          </a:stretch>
        </p:blipFill>
        <p:spPr>
          <a:xfrm>
            <a:off x="7315200" y="1841500"/>
            <a:ext cx="4457700" cy="4394200"/>
          </a:xfrm>
          <a:prstGeom prst="rect">
            <a:avLst/>
          </a:prstGeom>
        </p:spPr>
      </p:pic>
      <p:pic>
        <p:nvPicPr>
          <p:cNvPr id="7" name="Picture 6">
            <a:extLst>
              <a:ext uri="{FF2B5EF4-FFF2-40B4-BE49-F238E27FC236}">
                <a16:creationId xmlns:a16="http://schemas.microsoft.com/office/drawing/2014/main" id="{9854F2F1-9B7F-4D0D-8862-75D7F070A4E6}"/>
              </a:ext>
            </a:extLst>
          </p:cNvPr>
          <p:cNvPicPr>
            <a:picLocks noChangeAspect="1"/>
          </p:cNvPicPr>
          <p:nvPr/>
        </p:nvPicPr>
        <p:blipFill>
          <a:blip r:embed="rId3"/>
          <a:stretch>
            <a:fillRect/>
          </a:stretch>
        </p:blipFill>
        <p:spPr>
          <a:xfrm>
            <a:off x="10906539" y="0"/>
            <a:ext cx="1285461" cy="1285461"/>
          </a:xfrm>
          <a:prstGeom prst="rect">
            <a:avLst/>
          </a:prstGeom>
        </p:spPr>
      </p:pic>
    </p:spTree>
    <p:extLst>
      <p:ext uri="{BB962C8B-B14F-4D97-AF65-F5344CB8AC3E}">
        <p14:creationId xmlns:p14="http://schemas.microsoft.com/office/powerpoint/2010/main" val="238109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D569-7E16-4F37-8560-BF5157552AF7}"/>
              </a:ext>
            </a:extLst>
          </p:cNvPr>
          <p:cNvSpPr>
            <a:spLocks noGrp="1"/>
          </p:cNvSpPr>
          <p:nvPr>
            <p:ph type="title"/>
          </p:nvPr>
        </p:nvSpPr>
        <p:spPr>
          <a:xfrm>
            <a:off x="838200" y="365125"/>
            <a:ext cx="10515600" cy="561975"/>
          </a:xfrm>
        </p:spPr>
        <p:txBody>
          <a:bodyPr>
            <a:normAutofit fontScale="90000"/>
          </a:bodyPr>
          <a:lstStyle/>
          <a:p>
            <a:br>
              <a:rPr lang="en-IN" b="0" i="0" dirty="0">
                <a:solidFill>
                  <a:srgbClr val="000000"/>
                </a:solidFill>
                <a:effectLst/>
                <a:latin typeface="Arial" panose="020B0604020202020204" pitchFamily="34" charset="0"/>
              </a:rPr>
            </a:br>
            <a:r>
              <a:rPr lang="en-IN" sz="3600" b="1" i="0" dirty="0">
                <a:solidFill>
                  <a:srgbClr val="C00000"/>
                </a:solidFill>
                <a:effectLst/>
              </a:rPr>
              <a:t>Ramdump sequence diagram</a:t>
            </a:r>
            <a:br>
              <a:rPr lang="en-IN" b="0" i="0" dirty="0">
                <a:solidFill>
                  <a:srgbClr val="C00000"/>
                </a:solidFill>
                <a:effectLst/>
                <a:latin typeface="Arial" panose="020B0604020202020204" pitchFamily="34" charset="0"/>
              </a:rPr>
            </a:br>
            <a:endParaRPr lang="en-IN" dirty="0">
              <a:solidFill>
                <a:srgbClr val="C00000"/>
              </a:solidFill>
            </a:endParaRPr>
          </a:p>
        </p:txBody>
      </p:sp>
      <p:sp>
        <p:nvSpPr>
          <p:cNvPr id="3" name="Content Placeholder 2">
            <a:extLst>
              <a:ext uri="{FF2B5EF4-FFF2-40B4-BE49-F238E27FC236}">
                <a16:creationId xmlns:a16="http://schemas.microsoft.com/office/drawing/2014/main" id="{E7A40ECA-C873-45CB-BC1D-2E424C0F91EE}"/>
              </a:ext>
            </a:extLst>
          </p:cNvPr>
          <p:cNvSpPr>
            <a:spLocks noGrp="1"/>
          </p:cNvSpPr>
          <p:nvPr>
            <p:ph idx="1"/>
          </p:nvPr>
        </p:nvSpPr>
        <p:spPr>
          <a:xfrm>
            <a:off x="838200" y="1079500"/>
            <a:ext cx="10515600" cy="5097463"/>
          </a:xfrm>
        </p:spPr>
        <p:txBody>
          <a:bodyPr/>
          <a:lstStyle/>
          <a:p>
            <a:pPr algn="l"/>
            <a:r>
              <a:rPr lang="en-US" sz="2000" b="0" i="0" dirty="0">
                <a:solidFill>
                  <a:srgbClr val="172B4D"/>
                </a:solidFill>
                <a:effectLst/>
              </a:rPr>
              <a:t>Below is the sequence diagram for </a:t>
            </a:r>
            <a:r>
              <a:rPr lang="en-US" sz="2000" b="0" i="0" dirty="0" err="1">
                <a:solidFill>
                  <a:srgbClr val="172B4D"/>
                </a:solidFill>
                <a:effectLst/>
              </a:rPr>
              <a:t>ramdump</a:t>
            </a:r>
            <a:r>
              <a:rPr lang="en-US" sz="2000" b="0" i="0" dirty="0">
                <a:solidFill>
                  <a:srgbClr val="172B4D"/>
                </a:solidFill>
                <a:effectLst/>
              </a:rPr>
              <a:t> due to kernel panic.</a:t>
            </a:r>
          </a:p>
          <a:p>
            <a:pPr marL="0" indent="0" algn="l">
              <a:buNone/>
            </a:pPr>
            <a:br>
              <a:rPr lang="en-US" dirty="0"/>
            </a:br>
            <a:endParaRPr lang="en-IN" dirty="0"/>
          </a:p>
        </p:txBody>
      </p:sp>
      <p:pic>
        <p:nvPicPr>
          <p:cNvPr id="5" name="Picture 4">
            <a:extLst>
              <a:ext uri="{FF2B5EF4-FFF2-40B4-BE49-F238E27FC236}">
                <a16:creationId xmlns:a16="http://schemas.microsoft.com/office/drawing/2014/main" id="{F589DEB2-5AAA-4DBB-8696-92D703F331AF}"/>
              </a:ext>
            </a:extLst>
          </p:cNvPr>
          <p:cNvPicPr>
            <a:picLocks noChangeAspect="1"/>
          </p:cNvPicPr>
          <p:nvPr/>
        </p:nvPicPr>
        <p:blipFill>
          <a:blip r:embed="rId2"/>
          <a:stretch>
            <a:fillRect/>
          </a:stretch>
        </p:blipFill>
        <p:spPr>
          <a:xfrm>
            <a:off x="1981200" y="1651793"/>
            <a:ext cx="7581900" cy="4431507"/>
          </a:xfrm>
          <a:prstGeom prst="rect">
            <a:avLst/>
          </a:prstGeom>
        </p:spPr>
      </p:pic>
      <p:pic>
        <p:nvPicPr>
          <p:cNvPr id="6" name="Picture 5">
            <a:extLst>
              <a:ext uri="{FF2B5EF4-FFF2-40B4-BE49-F238E27FC236}">
                <a16:creationId xmlns:a16="http://schemas.microsoft.com/office/drawing/2014/main" id="{06E07A9D-1DAB-453E-9DA8-1547FAAD3449}"/>
              </a:ext>
            </a:extLst>
          </p:cNvPr>
          <p:cNvPicPr>
            <a:picLocks noChangeAspect="1"/>
          </p:cNvPicPr>
          <p:nvPr/>
        </p:nvPicPr>
        <p:blipFill>
          <a:blip r:embed="rId3"/>
          <a:stretch>
            <a:fillRect/>
          </a:stretch>
        </p:blipFill>
        <p:spPr>
          <a:xfrm>
            <a:off x="10906539" y="0"/>
            <a:ext cx="1285461" cy="1285461"/>
          </a:xfrm>
          <a:prstGeom prst="rect">
            <a:avLst/>
          </a:prstGeom>
        </p:spPr>
      </p:pic>
    </p:spTree>
    <p:extLst>
      <p:ext uri="{BB962C8B-B14F-4D97-AF65-F5344CB8AC3E}">
        <p14:creationId xmlns:p14="http://schemas.microsoft.com/office/powerpoint/2010/main" val="229688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D569-7E16-4F37-8560-BF5157552AF7}"/>
              </a:ext>
            </a:extLst>
          </p:cNvPr>
          <p:cNvSpPr>
            <a:spLocks noGrp="1"/>
          </p:cNvSpPr>
          <p:nvPr>
            <p:ph type="title"/>
          </p:nvPr>
        </p:nvSpPr>
        <p:spPr>
          <a:xfrm>
            <a:off x="838200" y="365125"/>
            <a:ext cx="10515600" cy="561975"/>
          </a:xfrm>
        </p:spPr>
        <p:txBody>
          <a:bodyPr>
            <a:normAutofit fontScale="90000"/>
          </a:bodyPr>
          <a:lstStyle/>
          <a:p>
            <a:br>
              <a:rPr lang="en-IN" b="0" i="0" dirty="0">
                <a:solidFill>
                  <a:srgbClr val="000000"/>
                </a:solidFill>
                <a:effectLst/>
                <a:latin typeface="Arial" panose="020B0604020202020204" pitchFamily="34" charset="0"/>
              </a:rPr>
            </a:br>
            <a:r>
              <a:rPr lang="en-IN" sz="3600" b="1" i="0" dirty="0">
                <a:solidFill>
                  <a:srgbClr val="C00000"/>
                </a:solidFill>
                <a:effectLst/>
              </a:rPr>
              <a:t>Ramdump sequence diagram</a:t>
            </a:r>
            <a:br>
              <a:rPr lang="en-IN" b="0" i="0" dirty="0">
                <a:solidFill>
                  <a:srgbClr val="C00000"/>
                </a:solidFill>
                <a:effectLst/>
                <a:latin typeface="Arial" panose="020B0604020202020204" pitchFamily="34" charset="0"/>
              </a:rPr>
            </a:br>
            <a:endParaRPr lang="en-IN" dirty="0">
              <a:solidFill>
                <a:srgbClr val="C00000"/>
              </a:solidFill>
            </a:endParaRPr>
          </a:p>
        </p:txBody>
      </p:sp>
      <p:sp>
        <p:nvSpPr>
          <p:cNvPr id="3" name="Content Placeholder 2">
            <a:extLst>
              <a:ext uri="{FF2B5EF4-FFF2-40B4-BE49-F238E27FC236}">
                <a16:creationId xmlns:a16="http://schemas.microsoft.com/office/drawing/2014/main" id="{E7A40ECA-C873-45CB-BC1D-2E424C0F91EE}"/>
              </a:ext>
            </a:extLst>
          </p:cNvPr>
          <p:cNvSpPr>
            <a:spLocks noGrp="1"/>
          </p:cNvSpPr>
          <p:nvPr>
            <p:ph idx="1"/>
          </p:nvPr>
        </p:nvSpPr>
        <p:spPr>
          <a:xfrm>
            <a:off x="838200" y="1079500"/>
            <a:ext cx="10515600" cy="5097463"/>
          </a:xfrm>
        </p:spPr>
        <p:txBody>
          <a:bodyPr/>
          <a:lstStyle/>
          <a:p>
            <a:pPr algn="l"/>
            <a:r>
              <a:rPr lang="en-US" sz="2000" b="0" i="0" dirty="0">
                <a:solidFill>
                  <a:srgbClr val="172B4D"/>
                </a:solidFill>
                <a:effectLst/>
              </a:rPr>
              <a:t>Below is the sequence diagram for </a:t>
            </a:r>
            <a:r>
              <a:rPr lang="en-US" sz="2000" dirty="0">
                <a:solidFill>
                  <a:srgbClr val="172B4D"/>
                </a:solidFill>
              </a:rPr>
              <a:t>freeze</a:t>
            </a:r>
            <a:endParaRPr lang="en-US" sz="2000" b="0" i="0" dirty="0">
              <a:solidFill>
                <a:srgbClr val="172B4D"/>
              </a:solidFill>
              <a:effectLst/>
            </a:endParaRPr>
          </a:p>
          <a:p>
            <a:pPr marL="0" indent="0" algn="l">
              <a:buNone/>
            </a:pPr>
            <a:br>
              <a:rPr lang="en-US" dirty="0"/>
            </a:br>
            <a:endParaRPr lang="en-IN" dirty="0"/>
          </a:p>
        </p:txBody>
      </p:sp>
      <p:pic>
        <p:nvPicPr>
          <p:cNvPr id="6" name="Picture 5">
            <a:extLst>
              <a:ext uri="{FF2B5EF4-FFF2-40B4-BE49-F238E27FC236}">
                <a16:creationId xmlns:a16="http://schemas.microsoft.com/office/drawing/2014/main" id="{06E07A9D-1DAB-453E-9DA8-1547FAAD3449}"/>
              </a:ext>
            </a:extLst>
          </p:cNvPr>
          <p:cNvPicPr>
            <a:picLocks noChangeAspect="1"/>
          </p:cNvPicPr>
          <p:nvPr/>
        </p:nvPicPr>
        <p:blipFill>
          <a:blip r:embed="rId2"/>
          <a:stretch>
            <a:fillRect/>
          </a:stretch>
        </p:blipFill>
        <p:spPr>
          <a:xfrm>
            <a:off x="10906539" y="0"/>
            <a:ext cx="1285461" cy="1285461"/>
          </a:xfrm>
          <a:prstGeom prst="rect">
            <a:avLst/>
          </a:prstGeom>
        </p:spPr>
      </p:pic>
      <p:pic>
        <p:nvPicPr>
          <p:cNvPr id="8" name="Picture 7">
            <a:extLst>
              <a:ext uri="{FF2B5EF4-FFF2-40B4-BE49-F238E27FC236}">
                <a16:creationId xmlns:a16="http://schemas.microsoft.com/office/drawing/2014/main" id="{EB4FE404-C594-470D-9EB5-396BFD7A6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549" y="1636451"/>
            <a:ext cx="5266276" cy="4507173"/>
          </a:xfrm>
          <a:prstGeom prst="rect">
            <a:avLst/>
          </a:prstGeom>
        </p:spPr>
      </p:pic>
    </p:spTree>
    <p:extLst>
      <p:ext uri="{BB962C8B-B14F-4D97-AF65-F5344CB8AC3E}">
        <p14:creationId xmlns:p14="http://schemas.microsoft.com/office/powerpoint/2010/main" val="2869487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1518</Words>
  <Application>Microsoft Office PowerPoint</Application>
  <PresentationFormat>Widescreen</PresentationFormat>
  <Paragraphs>149</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Century Gothic</vt:lpstr>
      <vt:lpstr>Symbol</vt:lpstr>
      <vt:lpstr>Wingdings</vt:lpstr>
      <vt:lpstr>Office Theme</vt:lpstr>
      <vt:lpstr>PowerPoint Presentation</vt:lpstr>
      <vt:lpstr>Contents</vt:lpstr>
      <vt:lpstr>Ramdump in Linux - I</vt:lpstr>
      <vt:lpstr>Ramdump in Linux - II</vt:lpstr>
      <vt:lpstr>Ramdump in Linux - III</vt:lpstr>
      <vt:lpstr>DSS(Debug Snapshot)</vt:lpstr>
      <vt:lpstr>Continue….</vt:lpstr>
      <vt:lpstr> Ramdump sequence diagram </vt:lpstr>
      <vt:lpstr> Ramdump sequence diagram </vt:lpstr>
      <vt:lpstr>Continue…</vt:lpstr>
      <vt:lpstr>Controlling Ramdump</vt:lpstr>
      <vt:lpstr>Manual and automatic Ramdump.</vt:lpstr>
      <vt:lpstr>Two type of Ramdump retrieval I</vt:lpstr>
      <vt:lpstr>Two type of Ramdump retrieval II</vt:lpstr>
      <vt:lpstr>Steps for collecting and storing Ramdump data</vt:lpstr>
      <vt:lpstr>Crash triggering in different scenarios in SYS side</vt:lpstr>
      <vt:lpstr>Continue…</vt:lpstr>
      <vt:lpstr>Continue…</vt:lpstr>
      <vt:lpstr>Continue…</vt:lpstr>
      <vt:lpstr>Crash triggering in different scenarios in IVI side</vt:lpstr>
      <vt:lpstr>Continue…</vt:lpstr>
      <vt:lpstr> KEVENT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Thanikanti Kalavathi</dc:creator>
  <cp:lastModifiedBy>Manoj Kumar R</cp:lastModifiedBy>
  <cp:revision>52</cp:revision>
  <dcterms:created xsi:type="dcterms:W3CDTF">2023-04-06T04:39:26Z</dcterms:created>
  <dcterms:modified xsi:type="dcterms:W3CDTF">2023-04-27T10:42:05Z</dcterms:modified>
</cp:coreProperties>
</file>