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8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5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9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8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170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9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2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79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8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3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3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1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8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FA994B-D6AD-4680-A81D-01E5A6C9289A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22301F-3011-42CE-B6AE-BBA8033A2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6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018" y="2349305"/>
            <a:ext cx="8585982" cy="114086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VPF, NPS &amp;FBP Benefits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529" y="516989"/>
            <a:ext cx="3495652" cy="1058594"/>
          </a:xfrm>
        </p:spPr>
        <p:txBody>
          <a:bodyPr/>
          <a:lstStyle/>
          <a:p>
            <a:pPr algn="l"/>
            <a:r>
              <a:rPr lang="en-IN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547" y="2289859"/>
            <a:ext cx="7011573" cy="1608951"/>
          </a:xfrm>
        </p:spPr>
        <p:txBody>
          <a:bodyPr>
            <a:normAutofit/>
          </a:bodyPr>
          <a:lstStyle/>
          <a:p>
            <a:r>
              <a:rPr lang="en-IN" b="1" dirty="0" smtClean="0"/>
              <a:t>VOLUNTARY PROVIDENT FUND (VPF) </a:t>
            </a:r>
          </a:p>
          <a:p>
            <a:r>
              <a:rPr lang="en-US" b="1" dirty="0"/>
              <a:t>NATIONAL PENSION SCHEME (NPS</a:t>
            </a:r>
            <a:r>
              <a:rPr lang="en-US" b="1" dirty="0" smtClean="0"/>
              <a:t>)</a:t>
            </a:r>
          </a:p>
          <a:p>
            <a:r>
              <a:rPr lang="en-IN" b="1" dirty="0" smtClean="0"/>
              <a:t>FLEXIBLE BENEFIT PLAN (FBP)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40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514" y="342874"/>
            <a:ext cx="7188590" cy="69813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VPF contribution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097953"/>
              </p:ext>
            </p:extLst>
          </p:nvPr>
        </p:nvGraphicFramePr>
        <p:xfrm>
          <a:off x="1648440" y="2715064"/>
          <a:ext cx="9141479" cy="3245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5740"/>
                <a:gridCol w="4895739"/>
              </a:tblGrid>
              <a:tr h="520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Account Types/Features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VPF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Tax Benefit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Up to Rs.1.5 lakh under Section 80C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Eligibility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Employees in India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61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Employer contribution from </a:t>
                      </a:r>
                      <a:r>
                        <a:rPr lang="en-US" sz="1600" dirty="0" smtClean="0">
                          <a:effectLst/>
                        </a:rPr>
                        <a:t>Basic + DA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1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Employee contribution from </a:t>
                      </a:r>
                      <a:r>
                        <a:rPr lang="en-US" sz="1600" dirty="0" smtClean="0">
                          <a:effectLst/>
                        </a:rPr>
                        <a:t>Basic + DA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Up to </a:t>
                      </a:r>
                      <a:r>
                        <a:rPr lang="en-US" sz="1600" dirty="0" smtClean="0">
                          <a:effectLst/>
                        </a:rPr>
                        <a:t>88% </a:t>
                      </a:r>
                      <a:r>
                        <a:rPr lang="en-US" sz="1600" dirty="0">
                          <a:effectLst/>
                        </a:rPr>
                        <a:t>of basic and dearness allowance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Tax Returns on Maturity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Tax Free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17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Investment Period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Till retirement or resignation, whichever is earlier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Interest rate (subject to change)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8.10%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21576" y="2158719"/>
            <a:ext cx="24424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Tax Benefits of VPF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71247" y="1417662"/>
            <a:ext cx="8339254" cy="73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Employee can contribute 88% max if his/her PF is </a:t>
            </a:r>
            <a:r>
              <a:rPr lang="en-IN" dirty="0"/>
              <a:t>12</a:t>
            </a:r>
            <a:r>
              <a:rPr lang="en-IN" dirty="0" smtClean="0"/>
              <a:t>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8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739" y="182880"/>
            <a:ext cx="8714765" cy="69400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NATIONAL PENSION SCHEME (NPS)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21430" y="1492481"/>
            <a:ext cx="603049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 for existing NPS subscribers under Section 80CCD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0258"/>
              </p:ext>
            </p:extLst>
          </p:nvPr>
        </p:nvGraphicFramePr>
        <p:xfrm>
          <a:off x="1474036" y="2175129"/>
          <a:ext cx="9840728" cy="2727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7531"/>
                <a:gridCol w="1846448"/>
                <a:gridCol w="2369821"/>
                <a:gridCol w="2686928"/>
              </a:tblGrid>
              <a:tr h="660253">
                <a:tc>
                  <a:txBody>
                    <a:bodyPr/>
                    <a:lstStyle/>
                    <a:p>
                      <a:pPr indent="1530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Nature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30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Section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30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Maximum deduction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30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9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Deduction for employer contribution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1524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80CCD(2)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10% of Basic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Outside of 80C and 80 CCD(1B) limits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5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Deduction for employee’s contribution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1524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80CCD(1)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1524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Max up to Rs.1,50,000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Within Section 80C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3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Self-contribution to NPS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1524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80CCD(1B)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1524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Rs.50,000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 addition to 80C and 80 CCD(2)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6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393" y="1"/>
            <a:ext cx="8934157" cy="844062"/>
          </a:xfrm>
        </p:spPr>
        <p:txBody>
          <a:bodyPr/>
          <a:lstStyle/>
          <a:p>
            <a:pPr algn="l"/>
            <a:r>
              <a:rPr lang="en-IN" dirty="0" smtClean="0"/>
              <a:t>ESS Portal menu to FBP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00254"/>
              </p:ext>
            </p:extLst>
          </p:nvPr>
        </p:nvGraphicFramePr>
        <p:xfrm>
          <a:off x="1905390" y="4956979"/>
          <a:ext cx="8128000" cy="852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852977">
                <a:tc>
                  <a:txBody>
                    <a:bodyPr/>
                    <a:lstStyle/>
                    <a:p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Under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Declaration employee can view, Flexible Benefit plan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43" y="942535"/>
            <a:ext cx="9801592" cy="36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35" y="182880"/>
            <a:ext cx="7603588" cy="41212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FBP Page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661181"/>
            <a:ext cx="9598563" cy="55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514" y="111907"/>
            <a:ext cx="3981157" cy="872831"/>
          </a:xfrm>
        </p:spPr>
        <p:txBody>
          <a:bodyPr/>
          <a:lstStyle/>
          <a:p>
            <a:pPr algn="l"/>
            <a:r>
              <a:rPr lang="en-IN" dirty="0" smtClean="0"/>
              <a:t>FBP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074" y="1069145"/>
            <a:ext cx="9571892" cy="516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Employee can opt below options From FBP: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Food: </a:t>
            </a:r>
            <a:r>
              <a:rPr lang="en-IN" dirty="0"/>
              <a:t>26400/13200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smtClean="0"/>
              <a:t>Telephone: Max : </a:t>
            </a:r>
            <a:r>
              <a:rPr lang="en-IN" dirty="0" smtClean="0"/>
              <a:t>24000 Max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Gift: </a:t>
            </a:r>
            <a:r>
              <a:rPr lang="en-IN" dirty="0" smtClean="0"/>
              <a:t>4956 Fixed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smtClean="0"/>
              <a:t>LTA: </a:t>
            </a:r>
            <a:r>
              <a:rPr lang="en-IN" dirty="0" smtClean="0"/>
              <a:t>As much available in Special allowance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smtClean="0"/>
              <a:t>Fuel</a:t>
            </a:r>
            <a:r>
              <a:rPr lang="en-IN" dirty="0"/>
              <a:t>: Below 1600CC </a:t>
            </a:r>
            <a:r>
              <a:rPr lang="en-IN" dirty="0" smtClean="0"/>
              <a:t>21600 Above </a:t>
            </a:r>
            <a:r>
              <a:rPr lang="en-IN" dirty="0"/>
              <a:t>1600CC </a:t>
            </a:r>
            <a:r>
              <a:rPr lang="en-IN" dirty="0" smtClean="0"/>
              <a:t>then </a:t>
            </a:r>
            <a:r>
              <a:rPr lang="en-IN" dirty="0" smtClean="0"/>
              <a:t>28800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smtClean="0"/>
              <a:t>Driver</a:t>
            </a:r>
            <a:r>
              <a:rPr lang="en-IN" dirty="0" smtClean="0"/>
              <a:t>: 10800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NPS</a:t>
            </a:r>
            <a:r>
              <a:rPr lang="en-IN" dirty="0" smtClean="0"/>
              <a:t>: Maxi 10 percentage of Basic. </a:t>
            </a:r>
          </a:p>
          <a:p>
            <a:pPr marL="0" indent="0">
              <a:buNone/>
            </a:pPr>
            <a:r>
              <a:rPr lang="en-IN" dirty="0" smtClean="0"/>
              <a:t>Except </a:t>
            </a:r>
            <a:r>
              <a:rPr lang="en-IN" dirty="0"/>
              <a:t>operator, contract and stipend all employee can opt FBP pages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067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01" y="2363372"/>
            <a:ext cx="5971567" cy="1880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 smtClean="0"/>
              <a:t>Thank You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7003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1473</TotalTime>
  <Words>196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Wingdings</vt:lpstr>
      <vt:lpstr>Parallax</vt:lpstr>
      <vt:lpstr>VPF, NPS &amp;FBP Benefits</vt:lpstr>
      <vt:lpstr>Content</vt:lpstr>
      <vt:lpstr>VPF contribution</vt:lpstr>
      <vt:lpstr>NATIONAL PENSION SCHEME (NPS)</vt:lpstr>
      <vt:lpstr>ESS Portal menu to FBP</vt:lpstr>
      <vt:lpstr>FBP Page</vt:lpstr>
      <vt:lpstr>FBP Page</vt:lpstr>
      <vt:lpstr>PowerPoint Presentation</vt:lpstr>
    </vt:vector>
  </TitlesOfParts>
  <Company>Allsectech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Harman FBP Declaration</dc:title>
  <dc:creator>Murugan M</dc:creator>
  <cp:lastModifiedBy>Karthikeyan</cp:lastModifiedBy>
  <cp:revision>22</cp:revision>
  <dcterms:created xsi:type="dcterms:W3CDTF">2023-04-04T07:51:05Z</dcterms:created>
  <dcterms:modified xsi:type="dcterms:W3CDTF">2023-04-12T09:53:12Z</dcterms:modified>
</cp:coreProperties>
</file>