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90" r:id="rId6"/>
    <p:sldId id="279" r:id="rId7"/>
    <p:sldId id="260" r:id="rId8"/>
    <p:sldId id="278" r:id="rId9"/>
    <p:sldId id="280" r:id="rId10"/>
    <p:sldId id="291" r:id="rId11"/>
    <p:sldId id="292" r:id="rId12"/>
    <p:sldId id="293" r:id="rId13"/>
    <p:sldId id="294" r:id="rId14"/>
    <p:sldId id="296" r:id="rId15"/>
    <p:sldId id="295" r:id="rId16"/>
    <p:sldId id="297" r:id="rId17"/>
    <p:sldId id="298" r:id="rId18"/>
    <p:sldId id="299" r:id="rId19"/>
    <p:sldId id="300" r:id="rId20"/>
    <p:sldId id="301" r:id="rId21"/>
    <p:sldId id="302" r:id="rId22"/>
    <p:sldId id="303" r:id="rId23"/>
    <p:sldId id="304" r:id="rId24"/>
    <p:sldId id="305" r:id="rId25"/>
    <p:sldId id="264" r:id="rId26"/>
    <p:sldId id="265" r:id="rId27"/>
    <p:sldId id="266" r:id="rId28"/>
    <p:sldId id="267" r:id="rId29"/>
    <p:sldId id="268" r:id="rId30"/>
    <p:sldId id="269" r:id="rId31"/>
    <p:sldId id="270" r:id="rId32"/>
    <p:sldId id="287" r:id="rId33"/>
    <p:sldId id="288" r:id="rId34"/>
    <p:sldId id="289" r:id="rId35"/>
    <p:sldId id="277" r:id="rId3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 d="100"/>
          <a:sy n="14" d="100"/>
        </p:scale>
        <p:origin x="1020"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8033" y="864235"/>
            <a:ext cx="11755932"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E7E7E"/>
                </a:solidFill>
                <a:latin typeface="Trebuchet MS"/>
                <a:cs typeface="Trebuchet MS"/>
              </a:defRPr>
            </a:lvl1p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E7E7E"/>
                </a:solidFill>
                <a:latin typeface="Trebuchet MS"/>
                <a:cs typeface="Trebuchet MS"/>
              </a:defRPr>
            </a:lvl1p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7E7E7E"/>
                </a:solidFill>
                <a:latin typeface="Trebuchet MS"/>
                <a:cs typeface="Trebuchet MS"/>
              </a:defRPr>
            </a:lvl1p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5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7E7E7E"/>
                </a:solidFill>
                <a:latin typeface="Trebuchet MS"/>
                <a:cs typeface="Trebuchet MS"/>
              </a:defRPr>
            </a:lvl1p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3" y="0"/>
            <a:ext cx="12190475" cy="150723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rgbClr val="7E7E7E"/>
                </a:solidFill>
                <a:latin typeface="Trebuchet MS"/>
                <a:cs typeface="Trebuchet MS"/>
              </a:defRPr>
            </a:lvl1p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3" y="0"/>
            <a:ext cx="12190475" cy="1507236"/>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9945623" y="240791"/>
            <a:ext cx="1918716" cy="1018031"/>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4136200" y="5164835"/>
            <a:ext cx="8044115" cy="1681480"/>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435051" y="3022473"/>
            <a:ext cx="11321897" cy="431800"/>
          </a:xfrm>
          <a:prstGeom prst="rect">
            <a:avLst/>
          </a:prstGeom>
        </p:spPr>
        <p:txBody>
          <a:bodyPr wrap="square" lIns="0" tIns="0" rIns="0" bIns="0">
            <a:spAutoFit/>
          </a:bodyPr>
          <a:lstStyle>
            <a:lvl1pPr>
              <a:defRPr sz="265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604520" y="2348610"/>
            <a:ext cx="10982959" cy="3112135"/>
          </a:xfrm>
          <a:prstGeom prst="rect">
            <a:avLst/>
          </a:prstGeom>
        </p:spPr>
        <p:txBody>
          <a:bodyPr wrap="square" lIns="0" tIns="0" rIns="0" bIns="0">
            <a:spAutoFit/>
          </a:bodyPr>
          <a:lstStyle>
            <a:lvl1pPr>
              <a:defRPr sz="1800" b="1"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516432" y="6556263"/>
            <a:ext cx="2333625" cy="144145"/>
          </a:xfrm>
          <a:prstGeom prst="rect">
            <a:avLst/>
          </a:prstGeom>
        </p:spPr>
        <p:txBody>
          <a:bodyPr wrap="square" lIns="0" tIns="0" rIns="0" bIns="0">
            <a:spAutoFit/>
          </a:bodyPr>
          <a:lstStyle>
            <a:lvl1pPr>
              <a:defRPr sz="800" b="0" i="0">
                <a:solidFill>
                  <a:srgbClr val="7E7E7E"/>
                </a:solidFill>
                <a:latin typeface="Trebuchet MS"/>
                <a:cs typeface="Trebuchet MS"/>
              </a:defRPr>
            </a:lvl1p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rm.com/documentation/102412/0103/Privilege-and-Exception-levels" TargetMode="External"/><Relationship Id="rId2" Type="http://schemas.openxmlformats.org/officeDocument/2006/relationships/hyperlink" Target="https://developer.arm.com/documentation/102142/0100/Introduction-to-virtualization" TargetMode="External"/><Relationship Id="rId1" Type="http://schemas.openxmlformats.org/officeDocument/2006/relationships/slideLayout" Target="../slideLayouts/slideLayout2.xml"/><Relationship Id="rId4" Type="http://schemas.openxmlformats.org/officeDocument/2006/relationships/hyperlink" Target="https://developer.arm.com/documentation/101811/0103/What-is-memory-managemen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4.xml"/><Relationship Id="rId4" Type="http://schemas.openxmlformats.org/officeDocument/2006/relationships/image" Target="../media/image4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9132" y="6568963"/>
            <a:ext cx="2308225" cy="118745"/>
          </a:xfrm>
          <a:prstGeom prst="rect">
            <a:avLst/>
          </a:prstGeom>
        </p:spPr>
        <p:txBody>
          <a:bodyPr vert="horz" wrap="square" lIns="0" tIns="0" rIns="0" bIns="0" rtlCol="0">
            <a:spAutoFit/>
          </a:bodyPr>
          <a:lstStyle/>
          <a:p>
            <a:pPr>
              <a:lnSpc>
                <a:spcPts val="905"/>
              </a:lnSpc>
            </a:pPr>
            <a:r>
              <a:rPr sz="800" spc="60" dirty="0">
                <a:solidFill>
                  <a:srgbClr val="7E7E7E"/>
                </a:solidFill>
                <a:latin typeface="Trebuchet MS"/>
                <a:cs typeface="Trebuchet MS"/>
              </a:rPr>
              <a:t>HARMAN </a:t>
            </a:r>
            <a:r>
              <a:rPr sz="800" spc="-50" dirty="0">
                <a:solidFill>
                  <a:srgbClr val="7E7E7E"/>
                </a:solidFill>
                <a:latin typeface="Trebuchet MS"/>
                <a:cs typeface="Trebuchet MS"/>
              </a:rPr>
              <a:t>International. </a:t>
            </a:r>
            <a:r>
              <a:rPr sz="800" spc="-45" dirty="0">
                <a:solidFill>
                  <a:srgbClr val="7E7E7E"/>
                </a:solidFill>
                <a:latin typeface="Trebuchet MS"/>
                <a:cs typeface="Trebuchet MS"/>
              </a:rPr>
              <a:t>Confidential. </a:t>
            </a:r>
            <a:r>
              <a:rPr sz="800" spc="-25" dirty="0">
                <a:solidFill>
                  <a:srgbClr val="7E7E7E"/>
                </a:solidFill>
                <a:latin typeface="Trebuchet MS"/>
                <a:cs typeface="Trebuchet MS"/>
              </a:rPr>
              <a:t>Copyright</a:t>
            </a:r>
            <a:r>
              <a:rPr sz="800" spc="-90" dirty="0">
                <a:solidFill>
                  <a:srgbClr val="7E7E7E"/>
                </a:solidFill>
                <a:latin typeface="Trebuchet MS"/>
                <a:cs typeface="Trebuchet MS"/>
              </a:rPr>
              <a:t> </a:t>
            </a:r>
            <a:r>
              <a:rPr sz="800" spc="-35" dirty="0">
                <a:solidFill>
                  <a:srgbClr val="7E7E7E"/>
                </a:solidFill>
                <a:latin typeface="Trebuchet MS"/>
                <a:cs typeface="Trebuchet MS"/>
              </a:rPr>
              <a:t>2018.</a:t>
            </a:r>
            <a:endParaRPr sz="800">
              <a:latin typeface="Trebuchet MS"/>
              <a:cs typeface="Trebuchet MS"/>
            </a:endParaRPr>
          </a:p>
        </p:txBody>
      </p:sp>
      <p:sp>
        <p:nvSpPr>
          <p:cNvPr id="3" name="object 3"/>
          <p:cNvSpPr/>
          <p:nvPr/>
        </p:nvSpPr>
        <p:spPr>
          <a:xfrm>
            <a:off x="4136200" y="5164835"/>
            <a:ext cx="8044115" cy="168148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0" y="76203"/>
            <a:ext cx="12191999" cy="6857997"/>
            <a:chOff x="0" y="76203"/>
            <a:chExt cx="12191999" cy="6857997"/>
          </a:xfrm>
        </p:grpSpPr>
        <p:sp>
          <p:nvSpPr>
            <p:cNvPr id="5" name="object 5"/>
            <p:cNvSpPr/>
            <p:nvPr/>
          </p:nvSpPr>
          <p:spPr>
            <a:xfrm>
              <a:off x="9945623" y="240791"/>
              <a:ext cx="1918716" cy="101803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76203"/>
              <a:ext cx="12191999" cy="685799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0" y="3662184"/>
              <a:ext cx="12191999" cy="265176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0" y="3681984"/>
              <a:ext cx="12174220" cy="2571115"/>
            </a:xfrm>
            <a:custGeom>
              <a:avLst/>
              <a:gdLst/>
              <a:ahLst/>
              <a:cxnLst/>
              <a:rect l="l" t="t" r="r" b="b"/>
              <a:pathLst>
                <a:path w="12174220" h="2571115">
                  <a:moveTo>
                    <a:pt x="12173712" y="0"/>
                  </a:moveTo>
                  <a:lnTo>
                    <a:pt x="0" y="0"/>
                  </a:lnTo>
                  <a:lnTo>
                    <a:pt x="0" y="2570988"/>
                  </a:lnTo>
                  <a:lnTo>
                    <a:pt x="12173712" y="2570988"/>
                  </a:lnTo>
                  <a:lnTo>
                    <a:pt x="12173712" y="0"/>
                  </a:lnTo>
                  <a:close/>
                </a:path>
              </a:pathLst>
            </a:custGeom>
            <a:solidFill>
              <a:srgbClr val="000000">
                <a:alpha val="72940"/>
              </a:srgbClr>
            </a:solidFill>
          </p:spPr>
          <p:txBody>
            <a:bodyPr wrap="square" lIns="0" tIns="0" rIns="0" bIns="0" rtlCol="0"/>
            <a:lstStyle/>
            <a:p>
              <a:endParaRPr dirty="0"/>
            </a:p>
          </p:txBody>
        </p:sp>
      </p:grpSp>
      <p:sp>
        <p:nvSpPr>
          <p:cNvPr id="9" name="object 9"/>
          <p:cNvSpPr txBox="1"/>
          <p:nvPr/>
        </p:nvSpPr>
        <p:spPr>
          <a:xfrm>
            <a:off x="8172957" y="3813809"/>
            <a:ext cx="3653154" cy="431800"/>
          </a:xfrm>
          <a:prstGeom prst="rect">
            <a:avLst/>
          </a:prstGeom>
        </p:spPr>
        <p:txBody>
          <a:bodyPr vert="horz" wrap="square" lIns="0" tIns="13970" rIns="0" bIns="0" rtlCol="0">
            <a:spAutoFit/>
          </a:bodyPr>
          <a:lstStyle/>
          <a:p>
            <a:pPr marL="12700">
              <a:lnSpc>
                <a:spcPct val="100000"/>
              </a:lnSpc>
              <a:spcBef>
                <a:spcPts val="110"/>
              </a:spcBef>
            </a:pPr>
            <a:r>
              <a:rPr sz="2650" b="1" spc="235" dirty="0">
                <a:solidFill>
                  <a:srgbClr val="FFFFFF"/>
                </a:solidFill>
                <a:latin typeface="Trebuchet MS"/>
                <a:cs typeface="Trebuchet MS"/>
              </a:rPr>
              <a:t>HYPERVISOR</a:t>
            </a:r>
            <a:r>
              <a:rPr sz="2650" b="1" spc="-125" dirty="0">
                <a:solidFill>
                  <a:srgbClr val="FFFFFF"/>
                </a:solidFill>
                <a:latin typeface="Trebuchet MS"/>
                <a:cs typeface="Trebuchet MS"/>
              </a:rPr>
              <a:t> </a:t>
            </a:r>
            <a:r>
              <a:rPr sz="2650" b="1" spc="290" dirty="0">
                <a:solidFill>
                  <a:srgbClr val="FFFFFF"/>
                </a:solidFill>
                <a:latin typeface="Trebuchet MS"/>
                <a:cs typeface="Trebuchet MS"/>
              </a:rPr>
              <a:t>BASICS</a:t>
            </a:r>
            <a:endParaRPr sz="2650">
              <a:latin typeface="Trebuchet MS"/>
              <a:cs typeface="Trebuchet MS"/>
            </a:endParaRPr>
          </a:p>
        </p:txBody>
      </p:sp>
      <p:sp>
        <p:nvSpPr>
          <p:cNvPr id="10" name="object 10"/>
          <p:cNvSpPr txBox="1"/>
          <p:nvPr/>
        </p:nvSpPr>
        <p:spPr>
          <a:xfrm>
            <a:off x="9945623" y="5401462"/>
            <a:ext cx="1884681" cy="237886"/>
          </a:xfrm>
          <a:prstGeom prst="rect">
            <a:avLst/>
          </a:prstGeom>
        </p:spPr>
        <p:txBody>
          <a:bodyPr vert="horz" wrap="square" lIns="0" tIns="14605" rIns="0" bIns="0" rtlCol="0">
            <a:spAutoFit/>
          </a:bodyPr>
          <a:lstStyle/>
          <a:p>
            <a:pPr marL="12700">
              <a:lnSpc>
                <a:spcPct val="100000"/>
              </a:lnSpc>
              <a:spcBef>
                <a:spcPts val="115"/>
              </a:spcBef>
            </a:pPr>
            <a:r>
              <a:rPr lang="en-US" sz="1450" b="1" spc="80" dirty="0">
                <a:solidFill>
                  <a:srgbClr val="2DA3E2"/>
                </a:solidFill>
                <a:latin typeface="Trebuchet MS"/>
                <a:cs typeface="Trebuchet MS"/>
              </a:rPr>
              <a:t>October</a:t>
            </a:r>
            <a:r>
              <a:rPr sz="1450" b="1" spc="80" dirty="0">
                <a:solidFill>
                  <a:srgbClr val="2DA3E2"/>
                </a:solidFill>
                <a:latin typeface="Trebuchet MS"/>
                <a:cs typeface="Trebuchet MS"/>
              </a:rPr>
              <a:t>,</a:t>
            </a:r>
            <a:r>
              <a:rPr sz="1450" b="1" spc="-245" dirty="0">
                <a:solidFill>
                  <a:srgbClr val="2DA3E2"/>
                </a:solidFill>
                <a:latin typeface="Trebuchet MS"/>
                <a:cs typeface="Trebuchet MS"/>
              </a:rPr>
              <a:t> </a:t>
            </a:r>
            <a:r>
              <a:rPr sz="1450" b="1" spc="-45" dirty="0">
                <a:solidFill>
                  <a:srgbClr val="2DA3E2"/>
                </a:solidFill>
                <a:latin typeface="Trebuchet MS"/>
                <a:cs typeface="Trebuchet MS"/>
              </a:rPr>
              <a:t>20</a:t>
            </a:r>
            <a:r>
              <a:rPr lang="en-US" sz="1450" b="1" spc="-45" dirty="0">
                <a:solidFill>
                  <a:srgbClr val="2DA3E2"/>
                </a:solidFill>
                <a:latin typeface="Trebuchet MS"/>
                <a:cs typeface="Trebuchet MS"/>
              </a:rPr>
              <a:t>23</a:t>
            </a:r>
            <a:endParaRPr sz="1450" dirty="0">
              <a:latin typeface="Trebuchet MS"/>
              <a:cs typeface="Trebuchet MS"/>
            </a:endParaRPr>
          </a:p>
        </p:txBody>
      </p:sp>
      <p:sp>
        <p:nvSpPr>
          <p:cNvPr id="11" name="object 11"/>
          <p:cNvSpPr/>
          <p:nvPr/>
        </p:nvSpPr>
        <p:spPr>
          <a:xfrm>
            <a:off x="0" y="3680459"/>
            <a:ext cx="3614928" cy="2497836"/>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ARM Arch (AArch64) Virtualization support, HAV extensions –</a:t>
            </a:r>
            <a:br>
              <a:rPr lang="en-IN" sz="2800" b="0" spc="-30" dirty="0"/>
            </a:br>
            <a:r>
              <a:rPr lang="en-IN" sz="2800" b="0" spc="-30" dirty="0"/>
              <a:t>CPU and System Register virtualization</a:t>
            </a:r>
            <a:endParaRPr sz="2800" b="0" spc="-30" dirty="0"/>
          </a:p>
        </p:txBody>
      </p:sp>
      <p:sp>
        <p:nvSpPr>
          <p:cNvPr id="5" name="object 5"/>
          <p:cNvSpPr txBox="1"/>
          <p:nvPr/>
        </p:nvSpPr>
        <p:spPr>
          <a:xfrm>
            <a:off x="297514" y="1733154"/>
            <a:ext cx="11665886" cy="4783263"/>
          </a:xfrm>
          <a:prstGeom prst="rect">
            <a:avLst/>
          </a:prstGeom>
        </p:spPr>
        <p:txBody>
          <a:bodyPr vert="horz" wrap="square" lIns="0" tIns="11206" rIns="0" bIns="0" rtlCol="0">
            <a:spAutoFit/>
          </a:bodyPr>
          <a:lstStyle/>
          <a:p>
            <a:pPr marL="11206">
              <a:spcBef>
                <a:spcPts val="88"/>
              </a:spcBef>
            </a:pPr>
            <a:r>
              <a:rPr lang="en-IN" sz="1588" b="1" u="heavy" spc="-9" dirty="0" err="1">
                <a:uFill>
                  <a:solidFill>
                    <a:srgbClr val="000000"/>
                  </a:solidFill>
                </a:uFill>
                <a:latin typeface="Arial"/>
                <a:cs typeface="Arial"/>
              </a:rPr>
              <a:t>pCPU</a:t>
            </a:r>
            <a:r>
              <a:rPr lang="en-IN" sz="1588" b="1" u="heavy" spc="-9" dirty="0">
                <a:uFill>
                  <a:solidFill>
                    <a:srgbClr val="000000"/>
                  </a:solidFill>
                </a:uFill>
                <a:latin typeface="Arial"/>
                <a:cs typeface="Arial"/>
              </a:rPr>
              <a:t> and vCPU</a:t>
            </a:r>
            <a:endParaRPr lang="en-IN" sz="1588" b="1" u="heavy" spc="-13" dirty="0">
              <a:uFill>
                <a:solidFill>
                  <a:srgbClr val="000000"/>
                </a:solidFill>
              </a:uFill>
              <a:latin typeface="Arial"/>
              <a:cs typeface="Arial"/>
            </a:endParaRPr>
          </a:p>
          <a:p>
            <a:pPr marL="11206">
              <a:spcBef>
                <a:spcPts val="88"/>
              </a:spcBef>
            </a:pPr>
            <a:endParaRPr lang="en-IN" sz="1588"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Each VM is assigned a set of virtual CPU or PE called vCPU. Each of them could be bound (pinned for all the time or dynamically scheduled for a given quantum of time) to a physical </a:t>
            </a:r>
            <a:r>
              <a:rPr lang="en-IN" sz="1400" dirty="0" err="1">
                <a:latin typeface="Arial"/>
                <a:cs typeface="Arial"/>
              </a:rPr>
              <a:t>pCPU</a:t>
            </a:r>
            <a:r>
              <a:rPr lang="en-IN" sz="1400" dirty="0">
                <a:latin typeface="Arial"/>
                <a:cs typeface="Arial"/>
              </a:rPr>
              <a:t> by the Hypervisor.</a:t>
            </a:r>
          </a:p>
          <a:p>
            <a:pPr marL="296956" indent="-285750">
              <a:spcBef>
                <a:spcPts val="88"/>
              </a:spcBef>
              <a:buFont typeface="Arial" panose="020B0604020202020204" pitchFamily="34" charset="0"/>
              <a:buChar char="•"/>
            </a:pPr>
            <a:endParaRPr lang="en-IN" sz="1400"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Special instructions which could modify System or CPU states are configured to be trapped by HYP. So that, when such instructions are executed by a </a:t>
            </a:r>
            <a:r>
              <a:rPr lang="en-IN" sz="1400" dirty="0" err="1">
                <a:latin typeface="Arial"/>
                <a:cs typeface="Arial"/>
              </a:rPr>
              <a:t>guestOS</a:t>
            </a:r>
            <a:r>
              <a:rPr lang="en-IN" sz="1400" dirty="0">
                <a:latin typeface="Arial"/>
                <a:cs typeface="Arial"/>
              </a:rPr>
              <a:t>, an exception is generated to EL2 and HYP emulates the behaviour of the instruction as it wants (and the </a:t>
            </a:r>
            <a:r>
              <a:rPr lang="en-IN" sz="1400" dirty="0" err="1">
                <a:latin typeface="Arial"/>
                <a:cs typeface="Arial"/>
              </a:rPr>
              <a:t>guesOS</a:t>
            </a:r>
            <a:r>
              <a:rPr lang="en-IN" sz="1400" dirty="0">
                <a:latin typeface="Arial"/>
                <a:cs typeface="Arial"/>
              </a:rPr>
              <a:t> can’t arbitrarily control system behaviour). Like the PSCI or SCM instructions.</a:t>
            </a:r>
          </a:p>
          <a:p>
            <a:pPr marL="296956" indent="-285750">
              <a:spcBef>
                <a:spcPts val="88"/>
              </a:spcBef>
              <a:buFont typeface="Arial" panose="020B0604020202020204" pitchFamily="34" charset="0"/>
              <a:buChar char="•"/>
            </a:pPr>
            <a:endParaRPr lang="en-IN" sz="1400" dirty="0">
              <a:latin typeface="Arial"/>
              <a:cs typeface="Arial"/>
            </a:endParaRPr>
          </a:p>
          <a:p>
            <a:pPr marL="11206">
              <a:spcBef>
                <a:spcPts val="88"/>
              </a:spcBef>
            </a:pPr>
            <a:r>
              <a:rPr lang="en-IN" sz="1588" b="1" u="heavy" spc="-9" dirty="0">
                <a:uFill>
                  <a:solidFill>
                    <a:srgbClr val="000000"/>
                  </a:solidFill>
                </a:uFill>
                <a:latin typeface="Arial"/>
                <a:cs typeface="Arial"/>
              </a:rPr>
              <a:t>System Register Virtualization</a:t>
            </a:r>
          </a:p>
          <a:p>
            <a:pPr marL="296956" indent="-285750">
              <a:spcBef>
                <a:spcPts val="88"/>
              </a:spcBef>
              <a:buFont typeface="Arial" panose="020B0604020202020204" pitchFamily="34" charset="0"/>
              <a:buChar char="•"/>
            </a:pPr>
            <a:endParaRPr lang="en-IN" sz="1400"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ARM registers are classified in System registers – those are used to get and set system configurations like control and status reporting, and General Purpose registers – those are the data registers for programmers. System registers are often ‘banked’ for different EL (i.e. similar function of such register is physically different for each EL and have different instruction encoding to access it). These are suffixed as _</a:t>
            </a:r>
            <a:r>
              <a:rPr lang="en-IN" sz="1400" dirty="0" err="1">
                <a:latin typeface="Arial"/>
                <a:cs typeface="Arial"/>
              </a:rPr>
              <a:t>ELn</a:t>
            </a:r>
            <a:r>
              <a:rPr lang="en-IN" sz="1400" dirty="0">
                <a:latin typeface="Arial"/>
                <a:cs typeface="Arial"/>
              </a:rPr>
              <a:t>, and the suffix indicates the minimum privilege required from which EL this register is accessible. Example SCTLR_EL1, _EL2 and _EL3 – system control register for each EL to configure MMU, cache etc.</a:t>
            </a:r>
          </a:p>
          <a:p>
            <a:pPr marL="296956" indent="-285750">
              <a:spcBef>
                <a:spcPts val="88"/>
              </a:spcBef>
              <a:buFont typeface="Arial" panose="020B0604020202020204" pitchFamily="34" charset="0"/>
              <a:buChar char="•"/>
            </a:pPr>
            <a:endParaRPr lang="en-IN" sz="1400"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HYP emulation via instruction trap is not efficient for frequent operations. For many such cases, for which the HYP needs to present an emulated view, the arch provides dedicated virtualized registers which can be directly read by the VM. The HYP usually programs such registers on startup – how values will be derived for those register access by a VM, from the corresponding original register. Usually these are prefix by ‘V’. Like VMPIDR_EL2: is the value to return for EL1 reads of MPIDR_EL1 (to get the CPU core affinity).</a:t>
            </a:r>
            <a:endParaRPr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10</a:t>
            </a:fld>
            <a:endParaRPr dirty="0"/>
          </a:p>
        </p:txBody>
      </p:sp>
      <p:sp>
        <p:nvSpPr>
          <p:cNvPr id="3" name="object 4">
            <a:extLst>
              <a:ext uri="{FF2B5EF4-FFF2-40B4-BE49-F238E27FC236}">
                <a16:creationId xmlns:a16="http://schemas.microsoft.com/office/drawing/2014/main" id="{53088ADB-D992-2D6F-9BE2-94A82EED22CF}"/>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extLst>
      <p:ext uri="{BB962C8B-B14F-4D97-AF65-F5344CB8AC3E}">
        <p14:creationId xmlns:p14="http://schemas.microsoft.com/office/powerpoint/2010/main" val="110033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ARM Arch (AArch64) Virtualization support, HAV extensions –</a:t>
            </a:r>
            <a:br>
              <a:rPr lang="en-IN" sz="2800" b="0" spc="-30" dirty="0"/>
            </a:br>
            <a:r>
              <a:rPr lang="en-IN" sz="2800" b="0" spc="-30" dirty="0"/>
              <a:t>Interrupt virtualization</a:t>
            </a:r>
            <a:endParaRPr sz="2800" b="0" spc="-30" dirty="0"/>
          </a:p>
        </p:txBody>
      </p:sp>
      <p:sp>
        <p:nvSpPr>
          <p:cNvPr id="5" name="object 5"/>
          <p:cNvSpPr txBox="1"/>
          <p:nvPr/>
        </p:nvSpPr>
        <p:spPr>
          <a:xfrm>
            <a:off x="152400" y="1600200"/>
            <a:ext cx="6255686" cy="4612575"/>
          </a:xfrm>
          <a:prstGeom prst="rect">
            <a:avLst/>
          </a:prstGeom>
        </p:spPr>
        <p:txBody>
          <a:bodyPr vert="horz" wrap="square" lIns="0" tIns="11206" rIns="0" bIns="0" rtlCol="0">
            <a:spAutoFit/>
          </a:bodyPr>
          <a:lstStyle/>
          <a:p>
            <a:pPr marL="296956" indent="-285750">
              <a:spcBef>
                <a:spcPts val="88"/>
              </a:spcBef>
              <a:buFont typeface="Arial" panose="020B0604020202020204" pitchFamily="34" charset="0"/>
              <a:buChar char="•"/>
            </a:pPr>
            <a:r>
              <a:rPr lang="en-IN" sz="1400" dirty="0">
                <a:latin typeface="Arial"/>
                <a:cs typeface="Arial"/>
              </a:rPr>
              <a:t>Handling exceptions are tricky in virtualized systems. Some need to be routed to the HYP itself and handled there. Some could be coming from resources directly assigned to a VM and need to be routed there for handling. Also, it could be possible that, the VM for which the interrupt is targeted is not running at that point. So, HYP effectively needs Arch support of IRQ configuration, masking, routing to specific PE, interrupt generation and forwarding etc.</a:t>
            </a:r>
          </a:p>
          <a:p>
            <a:pPr marL="296956" indent="-285750">
              <a:spcBef>
                <a:spcPts val="88"/>
              </a:spcBef>
              <a:buFont typeface="Arial" panose="020B0604020202020204" pitchFamily="34" charset="0"/>
              <a:buChar char="•"/>
            </a:pPr>
            <a:endParaRPr lang="en-IN" sz="1400"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ARM Arch provides support for HYP control of IRQ through configuration register HCR_EL2. Also, ARM provides Arch support for Virtual IRQ (</a:t>
            </a:r>
            <a:r>
              <a:rPr lang="en-IN" sz="1400" dirty="0" err="1">
                <a:latin typeface="Arial"/>
                <a:cs typeface="Arial"/>
              </a:rPr>
              <a:t>vIRQ</a:t>
            </a:r>
            <a:r>
              <a:rPr lang="en-IN" sz="1400" dirty="0">
                <a:latin typeface="Arial"/>
                <a:cs typeface="Arial"/>
              </a:rPr>
              <a:t>) generation and management through HCR_EL2 and through ARM GICv2 onwards.</a:t>
            </a:r>
          </a:p>
          <a:p>
            <a:pPr marL="296956" indent="-285750">
              <a:spcBef>
                <a:spcPts val="88"/>
              </a:spcBef>
              <a:buFont typeface="Arial" panose="020B0604020202020204" pitchFamily="34" charset="0"/>
              <a:buChar char="•"/>
            </a:pPr>
            <a:endParaRPr lang="en-IN" sz="1400" dirty="0">
              <a:latin typeface="Arial"/>
              <a:cs typeface="Arial"/>
            </a:endParaRPr>
          </a:p>
          <a:p>
            <a:pPr marL="296956" indent="-285750">
              <a:spcBef>
                <a:spcPts val="88"/>
              </a:spcBef>
              <a:buFont typeface="Arial" panose="020B0604020202020204" pitchFamily="34" charset="0"/>
              <a:buChar char="•"/>
            </a:pPr>
            <a:r>
              <a:rPr lang="en-IN" sz="1400" dirty="0" err="1">
                <a:latin typeface="Arial"/>
                <a:cs typeface="Arial"/>
              </a:rPr>
              <a:t>vIRQ</a:t>
            </a:r>
            <a:r>
              <a:rPr lang="en-IN" sz="1400" dirty="0">
                <a:latin typeface="Arial"/>
                <a:cs typeface="Arial"/>
              </a:rPr>
              <a:t> can be generated by HYP programming the HCR_EL2 as and when needed. But this requires that HYP emulates the GIC functionality for the </a:t>
            </a:r>
            <a:r>
              <a:rPr lang="en-IN" sz="1400" dirty="0" err="1">
                <a:latin typeface="Arial"/>
                <a:cs typeface="Arial"/>
              </a:rPr>
              <a:t>vIRQ</a:t>
            </a:r>
            <a:r>
              <a:rPr lang="en-IN" sz="1400" dirty="0">
                <a:latin typeface="Arial"/>
                <a:cs typeface="Arial"/>
              </a:rPr>
              <a:t> it generates (the context management, masking, routing etc.) – which is a bit inefficient to do in software for interrupt handling.</a:t>
            </a:r>
          </a:p>
          <a:p>
            <a:pPr marL="296956" indent="-285750">
              <a:spcBef>
                <a:spcPts val="88"/>
              </a:spcBef>
              <a:buFont typeface="Arial" panose="020B0604020202020204" pitchFamily="34" charset="0"/>
              <a:buChar char="•"/>
            </a:pPr>
            <a:endParaRPr lang="en-IN" sz="1400"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So, ARM also provides Arch support of </a:t>
            </a:r>
            <a:r>
              <a:rPr lang="en-IN" sz="1400" dirty="0" err="1">
                <a:latin typeface="Arial"/>
                <a:cs typeface="Arial"/>
              </a:rPr>
              <a:t>vIRQ</a:t>
            </a:r>
            <a:r>
              <a:rPr lang="en-IN" sz="1400" dirty="0">
                <a:latin typeface="Arial"/>
                <a:cs typeface="Arial"/>
              </a:rPr>
              <a:t> request and management through the GIC as shown in the figure. This is efficient and does not have the previous software emulation performance problem.</a:t>
            </a: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11</a:t>
            </a:fld>
            <a:endParaRPr dirty="0"/>
          </a:p>
        </p:txBody>
      </p:sp>
      <p:pic>
        <p:nvPicPr>
          <p:cNvPr id="4" name="Picture 3" descr="A diagram of a computer program&#10;&#10;Description automatically generated">
            <a:extLst>
              <a:ext uri="{FF2B5EF4-FFF2-40B4-BE49-F238E27FC236}">
                <a16:creationId xmlns:a16="http://schemas.microsoft.com/office/drawing/2014/main" id="{313CADAA-66A9-2F4D-252A-F4D05A6BC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6" y="1588995"/>
            <a:ext cx="5681133" cy="3973605"/>
          </a:xfrm>
          <a:prstGeom prst="rect">
            <a:avLst/>
          </a:prstGeom>
        </p:spPr>
      </p:pic>
      <p:sp>
        <p:nvSpPr>
          <p:cNvPr id="6" name="object 4">
            <a:extLst>
              <a:ext uri="{FF2B5EF4-FFF2-40B4-BE49-F238E27FC236}">
                <a16:creationId xmlns:a16="http://schemas.microsoft.com/office/drawing/2014/main" id="{28F4B528-8C48-9C33-DC0C-AAED4F0F75E7}"/>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extLst>
      <p:ext uri="{BB962C8B-B14F-4D97-AF65-F5344CB8AC3E}">
        <p14:creationId xmlns:p14="http://schemas.microsoft.com/office/powerpoint/2010/main" val="23101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ARM Arch (AArch64) Virtualization support, HAV extensions –</a:t>
            </a:r>
            <a:br>
              <a:rPr lang="en-IN" sz="2800" b="0" spc="-30" dirty="0"/>
            </a:br>
            <a:r>
              <a:rPr lang="en-IN" sz="2800" b="0" spc="-30" dirty="0"/>
              <a:t>Traps and Emulation</a:t>
            </a:r>
            <a:endParaRPr sz="2800" b="0" spc="-30" dirty="0"/>
          </a:p>
        </p:txBody>
      </p:sp>
      <p:sp>
        <p:nvSpPr>
          <p:cNvPr id="5" name="object 5"/>
          <p:cNvSpPr txBox="1"/>
          <p:nvPr/>
        </p:nvSpPr>
        <p:spPr>
          <a:xfrm>
            <a:off x="76200" y="1676400"/>
            <a:ext cx="6553200" cy="4815195"/>
          </a:xfrm>
          <a:prstGeom prst="rect">
            <a:avLst/>
          </a:prstGeom>
        </p:spPr>
        <p:txBody>
          <a:bodyPr vert="horz" wrap="square" lIns="0" tIns="11206" rIns="0" bIns="0" rtlCol="0">
            <a:spAutoFit/>
          </a:bodyPr>
          <a:lstStyle/>
          <a:p>
            <a:pPr marL="11206">
              <a:spcBef>
                <a:spcPts val="88"/>
              </a:spcBef>
            </a:pPr>
            <a:r>
              <a:rPr lang="en-US" sz="1400" dirty="0">
                <a:latin typeface="Arial"/>
                <a:cs typeface="Arial"/>
              </a:rPr>
              <a:t>Sometimes a hypervisor needs to emulate operations within a Virtual Machine (VM). For example, software within a VM might try to configure low level processor controls relating to Power Management. Typically, the VM should not be given direct access to these controls, because they could be used to break isolation, or to affect other VMs in the system.</a:t>
            </a:r>
          </a:p>
          <a:p>
            <a:pPr marL="11206">
              <a:spcBef>
                <a:spcPts val="88"/>
              </a:spcBef>
            </a:pPr>
            <a:endParaRPr lang="en-US" sz="1400" dirty="0">
              <a:latin typeface="Arial"/>
              <a:cs typeface="Arial"/>
            </a:endParaRPr>
          </a:p>
          <a:p>
            <a:pPr marL="11206">
              <a:spcBef>
                <a:spcPts val="88"/>
              </a:spcBef>
            </a:pPr>
            <a:r>
              <a:rPr lang="en-US" sz="1400" dirty="0">
                <a:latin typeface="Arial"/>
                <a:cs typeface="Arial"/>
              </a:rPr>
              <a:t>A trap causes an exception when a given action, such as reading a register, is performed. The hypervisor needs the ability to trap operations, like the ones that configure low level controls, in a VM and emulate them, without affecting other VMs.</a:t>
            </a:r>
          </a:p>
          <a:p>
            <a:pPr marL="11206">
              <a:spcBef>
                <a:spcPts val="88"/>
              </a:spcBef>
            </a:pPr>
            <a:endParaRPr lang="en-US" sz="1400" dirty="0">
              <a:latin typeface="Arial"/>
              <a:cs typeface="Arial"/>
            </a:endParaRPr>
          </a:p>
          <a:p>
            <a:pPr marL="11206">
              <a:spcBef>
                <a:spcPts val="88"/>
              </a:spcBef>
            </a:pPr>
            <a:r>
              <a:rPr lang="en-US" sz="1400" dirty="0">
                <a:latin typeface="Arial"/>
                <a:cs typeface="Arial"/>
              </a:rPr>
              <a:t>The architecture includes trap controls to trap operations in a VM and emulate them. When a trap is set, performing a specific action that would normally be allowed causes an exception to a higher Exception Level. The hypervisor can use these traps to emulate operations within a VM.</a:t>
            </a:r>
          </a:p>
          <a:p>
            <a:pPr marL="11206">
              <a:spcBef>
                <a:spcPts val="88"/>
              </a:spcBef>
            </a:pPr>
            <a:endParaRPr lang="en-US" sz="1400" dirty="0">
              <a:latin typeface="Arial"/>
              <a:cs typeface="Arial"/>
            </a:endParaRPr>
          </a:p>
          <a:p>
            <a:pPr algn="l"/>
            <a:r>
              <a:rPr lang="en-US" sz="1400" dirty="0">
                <a:latin typeface="Arial"/>
                <a:cs typeface="Arial"/>
              </a:rPr>
              <a:t>For example, executing a Wait For Interrupt (WFI) instruction usually puts the CPU into a low power state. By asserting the TWI bit, if HCR_EL2.TWI = 1, then executing WFI at EL0 or EL1 will instead cause an exception to EL2.</a:t>
            </a:r>
          </a:p>
          <a:p>
            <a:pPr algn="l"/>
            <a:endParaRPr lang="en-US" sz="1400" dirty="0">
              <a:latin typeface="Arial"/>
              <a:cs typeface="Arial"/>
            </a:endParaRPr>
          </a:p>
          <a:p>
            <a:pPr algn="l"/>
            <a:r>
              <a:rPr lang="en-US" sz="1400" dirty="0">
                <a:latin typeface="Arial"/>
                <a:cs typeface="Arial"/>
              </a:rPr>
              <a:t>An OS would usually execute a WFI as part of an idle loop. With a Guest OS within a VM, the hypervisor can trap this operation and schedule a different vCPU instead.</a:t>
            </a:r>
            <a:endParaRPr lang="en-IN"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12</a:t>
            </a:fld>
            <a:endParaRPr dirty="0"/>
          </a:p>
        </p:txBody>
      </p:sp>
      <p:pic>
        <p:nvPicPr>
          <p:cNvPr id="4" name="Picture 3" descr="A diagram of a switcher&#10;&#10;Description automatically generated">
            <a:extLst>
              <a:ext uri="{FF2B5EF4-FFF2-40B4-BE49-F238E27FC236}">
                <a16:creationId xmlns:a16="http://schemas.microsoft.com/office/drawing/2014/main" id="{42D2FE24-EA81-1AAF-F12E-84C62632D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428" y="2057400"/>
            <a:ext cx="5159095" cy="3372024"/>
          </a:xfrm>
          <a:prstGeom prst="rect">
            <a:avLst/>
          </a:prstGeom>
        </p:spPr>
      </p:pic>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extLst>
      <p:ext uri="{BB962C8B-B14F-4D97-AF65-F5344CB8AC3E}">
        <p14:creationId xmlns:p14="http://schemas.microsoft.com/office/powerpoint/2010/main" val="3035925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ARM Arch (AArch64) Virtualization support, HAV extensions –</a:t>
            </a:r>
            <a:br>
              <a:rPr lang="en-IN" sz="2800" b="0" spc="-30" dirty="0"/>
            </a:br>
            <a:r>
              <a:rPr lang="en-IN" sz="2800" b="0" spc="-30" dirty="0"/>
              <a:t>2</a:t>
            </a:r>
            <a:r>
              <a:rPr lang="en-IN" sz="2800" b="0" spc="-30" baseline="30000" dirty="0"/>
              <a:t>nd</a:t>
            </a:r>
            <a:r>
              <a:rPr lang="en-IN" sz="2800" b="0" spc="-30" dirty="0"/>
              <a:t> stage MMU</a:t>
            </a:r>
            <a:endParaRPr sz="2800" b="0" spc="-30" dirty="0"/>
          </a:p>
        </p:txBody>
      </p:sp>
      <p:sp>
        <p:nvSpPr>
          <p:cNvPr id="5" name="object 5"/>
          <p:cNvSpPr txBox="1"/>
          <p:nvPr/>
        </p:nvSpPr>
        <p:spPr>
          <a:xfrm>
            <a:off x="76200" y="1600200"/>
            <a:ext cx="12011025" cy="1734864"/>
          </a:xfrm>
          <a:prstGeom prst="rect">
            <a:avLst/>
          </a:prstGeom>
        </p:spPr>
        <p:txBody>
          <a:bodyPr vert="horz" wrap="square" lIns="0" tIns="11206" rIns="0" bIns="0" rtlCol="0">
            <a:spAutoFit/>
          </a:bodyPr>
          <a:lstStyle/>
          <a:p>
            <a:pPr algn="l"/>
            <a:r>
              <a:rPr lang="en-IN" sz="1400" dirty="0">
                <a:latin typeface="Arial"/>
                <a:cs typeface="Arial"/>
              </a:rPr>
              <a:t>When HYP i.e. EL2 is enabled, ARM Arch provides support for a MMU 2</a:t>
            </a:r>
            <a:r>
              <a:rPr lang="en-IN" sz="1400" baseline="30000" dirty="0">
                <a:latin typeface="Arial"/>
                <a:cs typeface="Arial"/>
              </a:rPr>
              <a:t>nd</a:t>
            </a:r>
            <a:r>
              <a:rPr lang="en-IN" sz="1400" dirty="0">
                <a:latin typeface="Arial"/>
                <a:cs typeface="Arial"/>
              </a:rPr>
              <a:t> stage which is under control of the Hypervisor. </a:t>
            </a:r>
            <a:r>
              <a:rPr lang="en-US" sz="1400" dirty="0">
                <a:latin typeface="Arial"/>
                <a:cs typeface="Arial"/>
              </a:rPr>
              <a:t>It allows the hypervisor to control which memory-mapped system resources a VM can access, and where those resources appear in the address space of the VM. </a:t>
            </a:r>
            <a:r>
              <a:rPr lang="en-IN" sz="1400" dirty="0">
                <a:latin typeface="Arial"/>
                <a:cs typeface="Arial"/>
              </a:rPr>
              <a:t>Stage 2 translation </a:t>
            </a:r>
            <a:r>
              <a:rPr lang="en-US" sz="1400" dirty="0">
                <a:latin typeface="Arial"/>
                <a:cs typeface="Arial"/>
              </a:rPr>
              <a:t>can be used to ensure that a VM can only see the resources that are allocated to it, and not the</a:t>
            </a:r>
          </a:p>
          <a:p>
            <a:pPr algn="l"/>
            <a:r>
              <a:rPr lang="en-US" sz="1400" dirty="0">
                <a:latin typeface="Arial"/>
                <a:cs typeface="Arial"/>
              </a:rPr>
              <a:t>resources that are allocated to other VMs or the hypervisor.</a:t>
            </a:r>
          </a:p>
          <a:p>
            <a:pPr algn="l"/>
            <a:endParaRPr lang="en-US" sz="1400" dirty="0">
              <a:latin typeface="Arial"/>
              <a:cs typeface="Arial"/>
            </a:endParaRPr>
          </a:p>
          <a:p>
            <a:pPr marL="285750" indent="-285750" algn="l">
              <a:buFont typeface="Arial" panose="020B0604020202020204" pitchFamily="34" charset="0"/>
              <a:buChar char="•"/>
            </a:pPr>
            <a:r>
              <a:rPr lang="en-US" sz="1400" dirty="0">
                <a:latin typeface="Arial"/>
                <a:cs typeface="Arial"/>
              </a:rPr>
              <a:t>1</a:t>
            </a:r>
            <a:r>
              <a:rPr lang="en-US" sz="1400" baseline="30000" dirty="0">
                <a:latin typeface="Arial"/>
                <a:cs typeface="Arial"/>
              </a:rPr>
              <a:t>st</a:t>
            </a:r>
            <a:r>
              <a:rPr lang="en-US" sz="1400" dirty="0">
                <a:latin typeface="Arial"/>
                <a:cs typeface="Arial"/>
              </a:rPr>
              <a:t> stage MMU is under control of EL1, i.e. VM kernel and it maps the Virtual Address (VA) to Intermediate Physical Address (IPA).</a:t>
            </a:r>
          </a:p>
          <a:p>
            <a:pPr marL="285750" indent="-285750" algn="l">
              <a:buFont typeface="Arial" panose="020B0604020202020204" pitchFamily="34" charset="0"/>
              <a:buChar char="•"/>
            </a:pPr>
            <a:endParaRPr lang="en-US" sz="1400" dirty="0">
              <a:latin typeface="Arial"/>
              <a:cs typeface="Arial"/>
            </a:endParaRPr>
          </a:p>
          <a:p>
            <a:pPr marL="285750" indent="-285750" algn="l">
              <a:buFont typeface="Arial" panose="020B0604020202020204" pitchFamily="34" charset="0"/>
              <a:buChar char="•"/>
            </a:pPr>
            <a:r>
              <a:rPr lang="en-US" sz="1400" dirty="0">
                <a:latin typeface="Arial"/>
                <a:cs typeface="Arial"/>
              </a:rPr>
              <a:t>2</a:t>
            </a:r>
            <a:r>
              <a:rPr lang="en-US" sz="1400" baseline="30000" dirty="0">
                <a:latin typeface="Arial"/>
                <a:cs typeface="Arial"/>
              </a:rPr>
              <a:t>nd</a:t>
            </a:r>
            <a:r>
              <a:rPr lang="en-US" sz="1400" dirty="0">
                <a:latin typeface="Arial"/>
                <a:cs typeface="Arial"/>
              </a:rPr>
              <a:t> stage MMU maps the IPA to Physical Address (PA) and enforces memory protection as configured by the HYP, using 2</a:t>
            </a:r>
            <a:r>
              <a:rPr lang="en-US" sz="1400" baseline="30000" dirty="0">
                <a:latin typeface="Arial"/>
                <a:cs typeface="Arial"/>
              </a:rPr>
              <a:t>nd</a:t>
            </a:r>
            <a:r>
              <a:rPr lang="en-US" sz="1400" dirty="0">
                <a:latin typeface="Arial"/>
                <a:cs typeface="Arial"/>
              </a:rPr>
              <a:t> stage translation tables.</a:t>
            </a:r>
            <a:endParaRPr lang="en-IN"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13</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8" name="Picture 7" descr="A diagram of a diagram&#10;&#10;Description automatically generated">
            <a:extLst>
              <a:ext uri="{FF2B5EF4-FFF2-40B4-BE49-F238E27FC236}">
                <a16:creationId xmlns:a16="http://schemas.microsoft.com/office/drawing/2014/main" id="{B3D0C1B1-2F1A-C196-D023-66AE09737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448959"/>
            <a:ext cx="8359864" cy="3162574"/>
          </a:xfrm>
          <a:prstGeom prst="rect">
            <a:avLst/>
          </a:prstGeom>
        </p:spPr>
      </p:pic>
    </p:spTree>
    <p:extLst>
      <p:ext uri="{BB962C8B-B14F-4D97-AF65-F5344CB8AC3E}">
        <p14:creationId xmlns:p14="http://schemas.microsoft.com/office/powerpoint/2010/main" val="3347981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ARM Arch (AArch64) Virtualization support, HAV extensions –</a:t>
            </a:r>
            <a:br>
              <a:rPr lang="en-IN" sz="2800" b="0" spc="-30" dirty="0"/>
            </a:br>
            <a:r>
              <a:rPr lang="en-IN" sz="2800" b="0" spc="-30" dirty="0"/>
              <a:t>2</a:t>
            </a:r>
            <a:r>
              <a:rPr lang="en-IN" sz="2800" b="0" spc="-30" baseline="30000" dirty="0"/>
              <a:t>nd</a:t>
            </a:r>
            <a:r>
              <a:rPr lang="en-IN" sz="2800" b="0" spc="-30" dirty="0"/>
              <a:t> stage MMU - Emulated Device in memory</a:t>
            </a:r>
            <a:endParaRPr sz="2800" b="0" spc="-30" dirty="0"/>
          </a:p>
        </p:txBody>
      </p:sp>
      <p:sp>
        <p:nvSpPr>
          <p:cNvPr id="5" name="object 5"/>
          <p:cNvSpPr txBox="1"/>
          <p:nvPr/>
        </p:nvSpPr>
        <p:spPr>
          <a:xfrm>
            <a:off x="76200" y="1600200"/>
            <a:ext cx="12011025" cy="1950308"/>
          </a:xfrm>
          <a:prstGeom prst="rect">
            <a:avLst/>
          </a:prstGeom>
        </p:spPr>
        <p:txBody>
          <a:bodyPr vert="horz" wrap="square" lIns="0" tIns="11206" rIns="0" bIns="0" rtlCol="0">
            <a:spAutoFit/>
          </a:bodyPr>
          <a:lstStyle/>
          <a:p>
            <a:pPr algn="l"/>
            <a:r>
              <a:rPr lang="en-IN" sz="1400" dirty="0">
                <a:latin typeface="Arial"/>
                <a:cs typeface="Arial"/>
              </a:rPr>
              <a:t>HYP can emulate memory mapped IO (MMIO) registers of a “virtual” device using 2</a:t>
            </a:r>
            <a:r>
              <a:rPr lang="en-IN" sz="1400" baseline="30000" dirty="0">
                <a:latin typeface="Arial"/>
                <a:cs typeface="Arial"/>
              </a:rPr>
              <a:t>nd</a:t>
            </a:r>
            <a:r>
              <a:rPr lang="en-IN" sz="1400" dirty="0">
                <a:latin typeface="Arial"/>
                <a:cs typeface="Arial"/>
              </a:rPr>
              <a:t> stage MMU.</a:t>
            </a:r>
            <a:endParaRPr lang="en-US" sz="1400" dirty="0">
              <a:latin typeface="Arial"/>
              <a:cs typeface="Arial"/>
            </a:endParaRPr>
          </a:p>
          <a:p>
            <a:pPr algn="l"/>
            <a:endParaRPr lang="en-US" sz="1400" dirty="0">
              <a:latin typeface="Arial"/>
              <a:cs typeface="Arial"/>
            </a:endParaRPr>
          </a:p>
          <a:p>
            <a:pPr marL="285750" indent="-285750" algn="l">
              <a:buFont typeface="Arial" panose="020B0604020202020204" pitchFamily="34" charset="0"/>
              <a:buChar char="•"/>
            </a:pPr>
            <a:r>
              <a:rPr lang="en-US" sz="1400" dirty="0">
                <a:latin typeface="Arial"/>
                <a:cs typeface="Arial"/>
              </a:rPr>
              <a:t>Emulated IO ranges are marked to produce “fault” in the 2</a:t>
            </a:r>
            <a:r>
              <a:rPr lang="en-US" sz="1400" baseline="30000" dirty="0">
                <a:latin typeface="Arial"/>
                <a:cs typeface="Arial"/>
              </a:rPr>
              <a:t>nd</a:t>
            </a:r>
            <a:r>
              <a:rPr lang="en-US" sz="1400" dirty="0">
                <a:latin typeface="Arial"/>
                <a:cs typeface="Arial"/>
              </a:rPr>
              <a:t> stage translation table. HYP catches them and in software implements the virtualized device logic. It can even manage (for concurrent access protection etc.) and route these to a physical device mapped at a different address, and visible only to HYP.</a:t>
            </a:r>
          </a:p>
          <a:p>
            <a:pPr marL="285750" indent="-285750" algn="l">
              <a:buFont typeface="Arial" panose="020B0604020202020204" pitchFamily="34" charset="0"/>
              <a:buChar char="•"/>
            </a:pPr>
            <a:endParaRPr lang="en-US" sz="1400" dirty="0">
              <a:latin typeface="Arial"/>
              <a:cs typeface="Arial"/>
            </a:endParaRPr>
          </a:p>
          <a:p>
            <a:pPr marL="285750" indent="-285750" algn="l">
              <a:buFont typeface="Arial" panose="020B0604020202020204" pitchFamily="34" charset="0"/>
              <a:buChar char="•"/>
            </a:pPr>
            <a:r>
              <a:rPr lang="en-US" sz="1400" dirty="0">
                <a:latin typeface="Arial"/>
                <a:cs typeface="Arial"/>
              </a:rPr>
              <a:t>This allows emulation of some of the basic system devices which each OS would need and could be needed early. This also allows using unmodified drivers for those devices in guest OS. But this increase HYP footprint and also this emulation is costly in terms of performance. So only basic devices like system console, GIC, system timers are typically emulated by HYP.</a:t>
            </a:r>
            <a:endParaRPr lang="en-IN"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14</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4" name="Picture 3" descr="A diagram of a problem&#10;&#10;Description automatically generated">
            <a:extLst>
              <a:ext uri="{FF2B5EF4-FFF2-40B4-BE49-F238E27FC236}">
                <a16:creationId xmlns:a16="http://schemas.microsoft.com/office/drawing/2014/main" id="{276DEE14-EB21-7075-D241-EAC3ADBF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550508"/>
            <a:ext cx="5105399" cy="3200578"/>
          </a:xfrm>
          <a:prstGeom prst="rect">
            <a:avLst/>
          </a:prstGeom>
        </p:spPr>
      </p:pic>
      <p:pic>
        <p:nvPicPr>
          <p:cNvPr id="8" name="Picture 7" descr="A diagram of a computer program&#10;&#10;Description automatically generated">
            <a:extLst>
              <a:ext uri="{FF2B5EF4-FFF2-40B4-BE49-F238E27FC236}">
                <a16:creationId xmlns:a16="http://schemas.microsoft.com/office/drawing/2014/main" id="{83A18C66-FBE1-51FC-AB30-1F44255FD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550508"/>
            <a:ext cx="5943600" cy="3078892"/>
          </a:xfrm>
          <a:prstGeom prst="rect">
            <a:avLst/>
          </a:prstGeom>
        </p:spPr>
      </p:pic>
    </p:spTree>
    <p:extLst>
      <p:ext uri="{BB962C8B-B14F-4D97-AF65-F5344CB8AC3E}">
        <p14:creationId xmlns:p14="http://schemas.microsoft.com/office/powerpoint/2010/main" val="234567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ARM Arch (AArch64) Virtualization support, HAV extensions –</a:t>
            </a:r>
            <a:br>
              <a:rPr lang="en-IN" sz="2800" b="0" spc="-30" dirty="0"/>
            </a:br>
            <a:r>
              <a:rPr lang="en-IN" sz="2800" b="0" spc="-30" dirty="0"/>
              <a:t>2</a:t>
            </a:r>
            <a:r>
              <a:rPr lang="en-IN" sz="2800" b="0" spc="-30" baseline="30000" dirty="0"/>
              <a:t>nd</a:t>
            </a:r>
            <a:r>
              <a:rPr lang="en-IN" sz="2800" b="0" spc="-30" dirty="0"/>
              <a:t> stage MMU for DMA transactions (SMMU or IOMMU)</a:t>
            </a:r>
            <a:endParaRPr sz="2800" b="0" spc="-30" dirty="0"/>
          </a:p>
        </p:txBody>
      </p:sp>
      <p:sp>
        <p:nvSpPr>
          <p:cNvPr id="5" name="object 5"/>
          <p:cNvSpPr txBox="1"/>
          <p:nvPr/>
        </p:nvSpPr>
        <p:spPr>
          <a:xfrm>
            <a:off x="263463" y="1722512"/>
            <a:ext cx="5410200" cy="4320187"/>
          </a:xfrm>
          <a:prstGeom prst="rect">
            <a:avLst/>
          </a:prstGeom>
        </p:spPr>
        <p:txBody>
          <a:bodyPr vert="horz" wrap="square" lIns="0" tIns="11206" rIns="0" bIns="0" rtlCol="0">
            <a:spAutoFit/>
          </a:bodyPr>
          <a:lstStyle/>
          <a:p>
            <a:pPr algn="l"/>
            <a:r>
              <a:rPr lang="en-IN" sz="1400" dirty="0">
                <a:latin typeface="Arial"/>
                <a:cs typeface="Arial"/>
              </a:rPr>
              <a:t>Memory virtualization for which access originates from CPU is managed by the 2</a:t>
            </a:r>
            <a:r>
              <a:rPr lang="en-IN" sz="1400" baseline="30000" dirty="0">
                <a:latin typeface="Arial"/>
                <a:cs typeface="Arial"/>
              </a:rPr>
              <a:t>nd</a:t>
            </a:r>
            <a:r>
              <a:rPr lang="en-IN" sz="1400" dirty="0">
                <a:latin typeface="Arial"/>
                <a:cs typeface="Arial"/>
              </a:rPr>
              <a:t> stage MMU or S2MMU. Memory virtualization management for which access is not originated by processor, like the cases of several DMA master IP, following problem could happen when EL2 is enabled:</a:t>
            </a:r>
            <a:endParaRPr lang="en-US" sz="1400" dirty="0">
              <a:latin typeface="Arial"/>
              <a:cs typeface="Arial"/>
            </a:endParaRPr>
          </a:p>
          <a:p>
            <a:pPr algn="l"/>
            <a:endParaRPr lang="en-US" sz="1400" dirty="0">
              <a:latin typeface="Arial"/>
              <a:cs typeface="Arial"/>
            </a:endParaRPr>
          </a:p>
          <a:p>
            <a:pPr marL="285750" indent="-285750" algn="l">
              <a:buFont typeface="Arial" panose="020B0604020202020204" pitchFamily="34" charset="0"/>
              <a:buChar char="•"/>
            </a:pPr>
            <a:r>
              <a:rPr lang="en-US" sz="1400" dirty="0">
                <a:latin typeface="Arial"/>
                <a:cs typeface="Arial"/>
              </a:rPr>
              <a:t>Isolation: The DMA controller is not subject to the stage 2 tables, and could be used to breach </a:t>
            </a:r>
            <a:r>
              <a:rPr lang="en-IN" sz="1400" dirty="0">
                <a:latin typeface="Arial"/>
                <a:cs typeface="Arial"/>
              </a:rPr>
              <a:t>the VM’s sandbox.</a:t>
            </a:r>
          </a:p>
          <a:p>
            <a:pPr marL="285750" indent="-285750" algn="l">
              <a:buFont typeface="Arial" panose="020B0604020202020204" pitchFamily="34" charset="0"/>
              <a:buChar char="•"/>
            </a:pPr>
            <a:endParaRPr lang="en-US" sz="1400" dirty="0">
              <a:latin typeface="Arial"/>
              <a:cs typeface="Arial"/>
            </a:endParaRPr>
          </a:p>
          <a:p>
            <a:pPr marL="285750" indent="-285750" algn="l">
              <a:buFont typeface="Arial" panose="020B0604020202020204" pitchFamily="34" charset="0"/>
              <a:buChar char="•"/>
            </a:pPr>
            <a:r>
              <a:rPr lang="en-US" sz="1400" dirty="0">
                <a:latin typeface="Arial"/>
                <a:cs typeface="Arial"/>
              </a:rPr>
              <a:t>Address space: With two stages of translation, what the kernel believes to be PAs are IPAs. The DMA controller still sees PAs, therefore the kernel and DMA controller have different views of memory. To overcome this problem, the hypervisor could trap every interaction between the VM and the DMA controller, providing the necessary </a:t>
            </a:r>
            <a:r>
              <a:rPr lang="en-US" sz="1400" dirty="0" err="1">
                <a:latin typeface="Arial"/>
                <a:cs typeface="Arial"/>
              </a:rPr>
              <a:t>translation.When</a:t>
            </a:r>
            <a:r>
              <a:rPr lang="en-US" sz="1400" dirty="0">
                <a:latin typeface="Arial"/>
                <a:cs typeface="Arial"/>
              </a:rPr>
              <a:t> memory is fragmented, this process is inefficient and problematic.</a:t>
            </a:r>
          </a:p>
          <a:p>
            <a:pPr marL="285750" indent="-285750" algn="l">
              <a:buFont typeface="Arial" panose="020B0604020202020204" pitchFamily="34" charset="0"/>
              <a:buChar char="•"/>
            </a:pPr>
            <a:endParaRPr lang="en-US" sz="1400" dirty="0">
              <a:latin typeface="Arial"/>
              <a:cs typeface="Arial"/>
            </a:endParaRPr>
          </a:p>
          <a:p>
            <a:pPr algn="l"/>
            <a:r>
              <a:rPr lang="en-US" sz="1400" dirty="0">
                <a:latin typeface="Arial"/>
                <a:cs typeface="Arial"/>
              </a:rPr>
              <a:t>So the 2</a:t>
            </a:r>
            <a:r>
              <a:rPr lang="en-US" sz="1400" baseline="30000" dirty="0">
                <a:latin typeface="Arial"/>
                <a:cs typeface="Arial"/>
              </a:rPr>
              <a:t>nd</a:t>
            </a:r>
            <a:r>
              <a:rPr lang="en-US" sz="1400" dirty="0">
                <a:latin typeface="Arial"/>
                <a:cs typeface="Arial"/>
              </a:rPr>
              <a:t> stage MMU regime is extended for DMA masters and those IP are called System MMU or IOMMU and is programmable by the HYP.</a:t>
            </a:r>
            <a:endParaRPr lang="en-IN"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15</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10" name="Picture 9" descr="A diagram of a computer system&#10;&#10;Description automatically generated">
            <a:extLst>
              <a:ext uri="{FF2B5EF4-FFF2-40B4-BE49-F238E27FC236}">
                <a16:creationId xmlns:a16="http://schemas.microsoft.com/office/drawing/2014/main" id="{2180FD5A-829A-FF6C-A65A-1BCB6DCFA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827" y="1739445"/>
            <a:ext cx="4587585" cy="4457981"/>
          </a:xfrm>
          <a:prstGeom prst="rect">
            <a:avLst/>
          </a:prstGeom>
        </p:spPr>
      </p:pic>
    </p:spTree>
    <p:extLst>
      <p:ext uri="{BB962C8B-B14F-4D97-AF65-F5344CB8AC3E}">
        <p14:creationId xmlns:p14="http://schemas.microsoft.com/office/powerpoint/2010/main" val="139945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441637"/>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ARM References</a:t>
            </a:r>
            <a:endParaRPr sz="2800" b="0" spc="-30" dirty="0"/>
          </a:p>
        </p:txBody>
      </p:sp>
      <p:sp>
        <p:nvSpPr>
          <p:cNvPr id="5" name="object 5"/>
          <p:cNvSpPr txBox="1"/>
          <p:nvPr/>
        </p:nvSpPr>
        <p:spPr>
          <a:xfrm>
            <a:off x="263462" y="1722512"/>
            <a:ext cx="11166537" cy="1519421"/>
          </a:xfrm>
          <a:prstGeom prst="rect">
            <a:avLst/>
          </a:prstGeom>
        </p:spPr>
        <p:txBody>
          <a:bodyPr vert="horz" wrap="square" lIns="0" tIns="11206" rIns="0" bIns="0" rtlCol="0">
            <a:spAutoFit/>
          </a:bodyPr>
          <a:lstStyle/>
          <a:p>
            <a:pPr algn="l"/>
            <a:r>
              <a:rPr lang="en-IN" sz="1400" dirty="0">
                <a:latin typeface="Arial"/>
                <a:cs typeface="Arial"/>
              </a:rPr>
              <a:t>Much of the previous slides are based off ARM documentation</a:t>
            </a:r>
          </a:p>
          <a:p>
            <a:pPr algn="l"/>
            <a:endParaRPr lang="en-IN" sz="1400" dirty="0">
              <a:latin typeface="Arial"/>
              <a:cs typeface="Arial"/>
            </a:endParaRPr>
          </a:p>
          <a:p>
            <a:pPr marL="342900" indent="-342900" algn="l">
              <a:buAutoNum type="arabicPeriod"/>
            </a:pPr>
            <a:r>
              <a:rPr lang="en-IN" sz="1400" dirty="0">
                <a:latin typeface="Arial"/>
                <a:cs typeface="Arial"/>
                <a:hlinkClick r:id="rId2"/>
              </a:rPr>
              <a:t>https://developer.arm.com/documentation/102142/0100/Introduction-to-virtualization</a:t>
            </a:r>
            <a:endParaRPr lang="en-IN" sz="1400" dirty="0">
              <a:latin typeface="Arial"/>
              <a:cs typeface="Arial"/>
            </a:endParaRPr>
          </a:p>
          <a:p>
            <a:pPr marL="342900" indent="-342900" algn="l">
              <a:buAutoNum type="arabicPeriod"/>
            </a:pPr>
            <a:endParaRPr lang="en-IN" sz="1400" dirty="0">
              <a:latin typeface="Arial"/>
              <a:cs typeface="Arial"/>
            </a:endParaRPr>
          </a:p>
          <a:p>
            <a:pPr marL="342900" indent="-342900" algn="l">
              <a:buAutoNum type="arabicPeriod"/>
            </a:pPr>
            <a:r>
              <a:rPr lang="en-IN" sz="1400" dirty="0">
                <a:latin typeface="Arial"/>
                <a:cs typeface="Arial"/>
                <a:hlinkClick r:id="rId3"/>
              </a:rPr>
              <a:t>https://developer.arm.com/documentation/102412/0103/Privilege-and-Exception-levels</a:t>
            </a:r>
            <a:endParaRPr lang="en-IN" sz="1400" dirty="0">
              <a:latin typeface="Arial"/>
              <a:cs typeface="Arial"/>
            </a:endParaRPr>
          </a:p>
          <a:p>
            <a:pPr marL="342900" indent="-342900" algn="l">
              <a:buAutoNum type="arabicPeriod"/>
            </a:pPr>
            <a:endParaRPr lang="en-IN" sz="1400" dirty="0">
              <a:latin typeface="Arial"/>
              <a:cs typeface="Arial"/>
            </a:endParaRPr>
          </a:p>
          <a:p>
            <a:pPr marL="342900" indent="-342900" algn="l">
              <a:buAutoNum type="arabicPeriod"/>
            </a:pPr>
            <a:r>
              <a:rPr lang="en-IN" sz="1400" dirty="0">
                <a:latin typeface="Arial"/>
                <a:cs typeface="Arial"/>
                <a:hlinkClick r:id="rId4"/>
              </a:rPr>
              <a:t>https://developer.arm.com/documentation/101811/0103/What-is-memory-management-</a:t>
            </a:r>
            <a:endParaRPr lang="en-IN"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16</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extLst>
      <p:ext uri="{BB962C8B-B14F-4D97-AF65-F5344CB8AC3E}">
        <p14:creationId xmlns:p14="http://schemas.microsoft.com/office/powerpoint/2010/main" val="313513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1303412"/>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err="1"/>
              <a:t>Redbend</a:t>
            </a:r>
            <a:r>
              <a:rPr lang="en-IN" sz="2800" b="0" spc="-30" dirty="0"/>
              <a:t> (Harman) Type-1 / Bare metal, Embedded Automotive grade HYP on Samsung </a:t>
            </a:r>
            <a:r>
              <a:rPr lang="en-IN" sz="2800" b="0" spc="-30" dirty="0" err="1"/>
              <a:t>Exynos</a:t>
            </a:r>
            <a:r>
              <a:rPr lang="en-IN" sz="2800" b="0" spc="-30" dirty="0"/>
              <a:t> Auto v920 SoC based platform</a:t>
            </a:r>
            <a:endParaRPr sz="2800" b="0" spc="-30" dirty="0"/>
          </a:p>
        </p:txBody>
      </p:sp>
      <p:sp>
        <p:nvSpPr>
          <p:cNvPr id="5" name="object 5"/>
          <p:cNvSpPr txBox="1"/>
          <p:nvPr/>
        </p:nvSpPr>
        <p:spPr>
          <a:xfrm>
            <a:off x="263463" y="1722512"/>
            <a:ext cx="4460937" cy="4966518"/>
          </a:xfrm>
          <a:prstGeom prst="rect">
            <a:avLst/>
          </a:prstGeom>
        </p:spPr>
        <p:txBody>
          <a:bodyPr vert="horz" wrap="square" lIns="0" tIns="11206" rIns="0" bIns="0" rtlCol="0">
            <a:spAutoFit/>
          </a:bodyPr>
          <a:lstStyle/>
          <a:p>
            <a:pPr algn="l"/>
            <a:r>
              <a:rPr lang="en-IN" sz="1400" b="1" u="sng" dirty="0">
                <a:latin typeface="Arial"/>
                <a:cs typeface="Arial"/>
              </a:rPr>
              <a:t>The HW Platform</a:t>
            </a:r>
          </a:p>
          <a:p>
            <a:pPr algn="l"/>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Samsung EAv920 or derivative based SoC having </a:t>
            </a:r>
            <a:r>
              <a:rPr lang="en-IN" sz="1400" dirty="0" err="1">
                <a:latin typeface="Arial"/>
                <a:cs typeface="Arial"/>
              </a:rPr>
              <a:t>upto</a:t>
            </a:r>
            <a:r>
              <a:rPr lang="en-IN" sz="1400" dirty="0">
                <a:latin typeface="Arial"/>
                <a:cs typeface="Arial"/>
              </a:rPr>
              <a:t> 2 quad core and 1 dual core RISC Arm Cortex A78ae 5 nm silicon CPU clusters</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16-24GB LPDDR4/5 and 128/256 GB UFS 3.1</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With advanced GPU, NPU, Gigabit Ethernet, DSP, DSI/DP, CSI, PCIe, USB3, USI ports and GPIOs. Cortex R52 cores for Safety apps</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Used as Automotive Integrated Cockpit Domain Controller ECU cluster hosting advanced ADAS + IVI applications for the Driver, Co-Passenger, Rear-Seat-Entertainment</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Capable of running one RT patched Linux as main ASIL OS and Android based GPOS for IVI (mixed criticality system) with Arm TEE / TZ support</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The Hypervisor is ASIL-B certified for Automotive safety</a:t>
            </a: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17</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4" name="Picture 3" descr="A computer program with different types of computer components&#10;&#10;Description automatically generated with medium confidence">
            <a:extLst>
              <a:ext uri="{FF2B5EF4-FFF2-40B4-BE49-F238E27FC236}">
                <a16:creationId xmlns:a16="http://schemas.microsoft.com/office/drawing/2014/main" id="{8DC8F7A7-7D79-1852-5A52-1B6EDEA97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722512"/>
            <a:ext cx="6729043" cy="4671465"/>
          </a:xfrm>
          <a:prstGeom prst="rect">
            <a:avLst/>
          </a:prstGeom>
        </p:spPr>
      </p:pic>
    </p:spTree>
    <p:extLst>
      <p:ext uri="{BB962C8B-B14F-4D97-AF65-F5344CB8AC3E}">
        <p14:creationId xmlns:p14="http://schemas.microsoft.com/office/powerpoint/2010/main" val="1780030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441637"/>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The RB (Harman) Hypervisor</a:t>
            </a:r>
            <a:endParaRPr sz="2800" b="0" spc="-30" dirty="0"/>
          </a:p>
        </p:txBody>
      </p:sp>
      <p:sp>
        <p:nvSpPr>
          <p:cNvPr id="5" name="object 5"/>
          <p:cNvSpPr txBox="1"/>
          <p:nvPr/>
        </p:nvSpPr>
        <p:spPr>
          <a:xfrm>
            <a:off x="263463" y="1722512"/>
            <a:ext cx="6137337" cy="4966518"/>
          </a:xfrm>
          <a:prstGeom prst="rect">
            <a:avLst/>
          </a:prstGeom>
        </p:spPr>
        <p:txBody>
          <a:bodyPr vert="horz" wrap="square" lIns="0" tIns="11206" rIns="0" bIns="0" rtlCol="0">
            <a:spAutoFit/>
          </a:bodyPr>
          <a:lstStyle/>
          <a:p>
            <a:pPr marL="285750" indent="-285750" algn="l">
              <a:buFont typeface="Arial" panose="020B0604020202020204" pitchFamily="34" charset="0"/>
              <a:buChar char="•"/>
            </a:pPr>
            <a:r>
              <a:rPr lang="en-IN" sz="1400" dirty="0">
                <a:latin typeface="Arial"/>
                <a:cs typeface="Arial"/>
              </a:rPr>
              <a:t>The Hypervisor is implemented as a thin (executes within 128 to 256 MB DRAM) and fast Nano Kernel (NK) component.</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It runs off EL2 and EL2 context switch is governed by Exceptions, Traps, </a:t>
            </a:r>
            <a:r>
              <a:rPr lang="en-IN" sz="1400" dirty="0" err="1">
                <a:latin typeface="Arial"/>
                <a:cs typeface="Arial"/>
              </a:rPr>
              <a:t>Hypercalls</a:t>
            </a:r>
            <a:r>
              <a:rPr lang="en-IN" sz="1400" dirty="0">
                <a:latin typeface="Arial"/>
                <a:cs typeface="Arial"/>
              </a:rPr>
              <a:t> as shown in the figure.</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The hypervisor by itself usually does not run as an active entity and </a:t>
            </a:r>
            <a:r>
              <a:rPr lang="en-IN" sz="1400" dirty="0">
                <a:highlight>
                  <a:srgbClr val="FFFF00"/>
                </a:highlight>
                <a:latin typeface="Arial"/>
                <a:cs typeface="Arial"/>
              </a:rPr>
              <a:t>does not provide any console </a:t>
            </a:r>
            <a:r>
              <a:rPr lang="en-IN" sz="1400" dirty="0">
                <a:latin typeface="Arial"/>
                <a:cs typeface="Arial"/>
              </a:rPr>
              <a:t>by itself.</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The hypervisor uses Device Tree (DT) as Hypervisor Configuration Block (HCB) for settings related to the Hypervisor itself, the devices it owns, the physical hardware platform, the devices it makes available to each guest OS / </a:t>
            </a:r>
            <a:r>
              <a:rPr lang="en-IN" sz="1400" dirty="0" err="1">
                <a:latin typeface="Arial"/>
                <a:cs typeface="Arial"/>
              </a:rPr>
              <a:t>vPlatforms</a:t>
            </a:r>
            <a:r>
              <a:rPr lang="en-IN" sz="1400" dirty="0">
                <a:latin typeface="Arial"/>
                <a:cs typeface="Arial"/>
              </a:rPr>
              <a:t> etc.</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It supports debugging and profiling capabilities through ARM debug registers and counters. </a:t>
            </a:r>
            <a:r>
              <a:rPr lang="en-IN" sz="1400" dirty="0">
                <a:highlight>
                  <a:srgbClr val="FFFF00"/>
                </a:highlight>
                <a:latin typeface="Arial"/>
                <a:cs typeface="Arial"/>
              </a:rPr>
              <a:t>Also it has console </a:t>
            </a:r>
            <a:r>
              <a:rPr lang="en-IN" sz="1400" dirty="0">
                <a:latin typeface="Arial"/>
                <a:cs typeface="Arial"/>
              </a:rPr>
              <a:t>and in-memory logging facilities.</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In order to satisfy embedded bare metal cases to avoid latency, it uses pinned vCPU to </a:t>
            </a:r>
            <a:r>
              <a:rPr lang="en-IN" sz="1400" dirty="0" err="1">
                <a:latin typeface="Arial"/>
                <a:cs typeface="Arial"/>
              </a:rPr>
              <a:t>pCPU</a:t>
            </a:r>
            <a:r>
              <a:rPr lang="en-IN" sz="1400" dirty="0">
                <a:latin typeface="Arial"/>
                <a:cs typeface="Arial"/>
              </a:rPr>
              <a:t> configuration; and does not use floating vCPU scheduling. However, it supports CPU </a:t>
            </a:r>
            <a:r>
              <a:rPr lang="en-IN" sz="1400" dirty="0" err="1">
                <a:latin typeface="Arial"/>
                <a:cs typeface="Arial"/>
              </a:rPr>
              <a:t>hotplug</a:t>
            </a:r>
            <a:r>
              <a:rPr lang="en-IN" sz="1400" dirty="0">
                <a:latin typeface="Arial"/>
                <a:cs typeface="Arial"/>
              </a:rPr>
              <a:t> and migration (to another VM).</a:t>
            </a:r>
          </a:p>
          <a:p>
            <a:pPr marL="285750" indent="-285750" algn="l">
              <a:buFont typeface="Arial" panose="020B0604020202020204" pitchFamily="34" charset="0"/>
              <a:buChar char="•"/>
            </a:pPr>
            <a:endParaRPr lang="en-IN"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18</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8" name="Picture 7" descr="A diagram of a software system&#10;&#10;Description automatically generated">
            <a:extLst>
              <a:ext uri="{FF2B5EF4-FFF2-40B4-BE49-F238E27FC236}">
                <a16:creationId xmlns:a16="http://schemas.microsoft.com/office/drawing/2014/main" id="{F2164C31-B0B8-0069-E0E2-80A023618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1722512"/>
            <a:ext cx="4564776" cy="3292125"/>
          </a:xfrm>
          <a:prstGeom prst="rect">
            <a:avLst/>
          </a:prstGeom>
        </p:spPr>
      </p:pic>
    </p:spTree>
    <p:extLst>
      <p:ext uri="{BB962C8B-B14F-4D97-AF65-F5344CB8AC3E}">
        <p14:creationId xmlns:p14="http://schemas.microsoft.com/office/powerpoint/2010/main" val="2378777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The RB (Harman) Hypervisor – Virtualization Techniques:</a:t>
            </a:r>
            <a:br>
              <a:rPr lang="en-IN" sz="2800" b="0" spc="-30" dirty="0"/>
            </a:br>
            <a:r>
              <a:rPr lang="en-IN" sz="2800" b="0" spc="-30" dirty="0"/>
              <a:t>Device Emulation</a:t>
            </a:r>
            <a:endParaRPr sz="2800" b="0" spc="-30" dirty="0"/>
          </a:p>
        </p:txBody>
      </p:sp>
      <p:sp>
        <p:nvSpPr>
          <p:cNvPr id="5" name="object 5"/>
          <p:cNvSpPr txBox="1"/>
          <p:nvPr/>
        </p:nvSpPr>
        <p:spPr>
          <a:xfrm>
            <a:off x="263463" y="1722512"/>
            <a:ext cx="6137337" cy="2381195"/>
          </a:xfrm>
          <a:prstGeom prst="rect">
            <a:avLst/>
          </a:prstGeom>
        </p:spPr>
        <p:txBody>
          <a:bodyPr vert="horz" wrap="square" lIns="0" tIns="11206" rIns="0" bIns="0" rtlCol="0">
            <a:spAutoFit/>
          </a:bodyPr>
          <a:lstStyle/>
          <a:p>
            <a:pPr marL="285750" indent="-285750" algn="l">
              <a:buFont typeface="Arial" panose="020B0604020202020204" pitchFamily="34" charset="0"/>
              <a:buChar char="•"/>
            </a:pPr>
            <a:r>
              <a:rPr lang="en-IN" sz="1400" dirty="0">
                <a:latin typeface="Arial"/>
                <a:cs typeface="Arial"/>
              </a:rPr>
              <a:t>The Hypervisor emulates the basic devices needed by each of the OS – because everyone needs them including the HYP itself.</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Typically the GIC, UART console and Timers are emulated.</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The hypervisor has drivers to emulate those devices in-memory and traps the access those devices from each VM and sends virtual interrupts to VMs from these emulated devices. HYP driver for these manages the access and routing to / from VMs and also with its own access for the real physical devices.</a:t>
            </a:r>
          </a:p>
          <a:p>
            <a:pPr marL="285750" indent="-285750" algn="l">
              <a:buFont typeface="Arial" panose="020B0604020202020204" pitchFamily="34" charset="0"/>
              <a:buChar char="•"/>
            </a:pPr>
            <a:endParaRPr lang="en-IN"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19</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4" name="Picture 3" descr="A screenshot of a computer&#10;&#10;Description automatically generated">
            <a:extLst>
              <a:ext uri="{FF2B5EF4-FFF2-40B4-BE49-F238E27FC236}">
                <a16:creationId xmlns:a16="http://schemas.microsoft.com/office/drawing/2014/main" id="{C9E1576B-C89F-7986-9D34-6EF11E263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1661384"/>
            <a:ext cx="4496190" cy="3200677"/>
          </a:xfrm>
          <a:prstGeom prst="rect">
            <a:avLst/>
          </a:prstGeom>
        </p:spPr>
      </p:pic>
    </p:spTree>
    <p:extLst>
      <p:ext uri="{BB962C8B-B14F-4D97-AF65-F5344CB8AC3E}">
        <p14:creationId xmlns:p14="http://schemas.microsoft.com/office/powerpoint/2010/main" val="237813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7376"/>
            <a:ext cx="1449705" cy="452120"/>
          </a:xfrm>
          <a:prstGeom prst="rect">
            <a:avLst/>
          </a:prstGeom>
        </p:spPr>
        <p:txBody>
          <a:bodyPr vert="horz" wrap="square" lIns="0" tIns="12065" rIns="0" bIns="0" rtlCol="0">
            <a:spAutoFit/>
          </a:bodyPr>
          <a:lstStyle/>
          <a:p>
            <a:pPr marL="12700">
              <a:lnSpc>
                <a:spcPct val="100000"/>
              </a:lnSpc>
              <a:spcBef>
                <a:spcPts val="95"/>
              </a:spcBef>
            </a:pPr>
            <a:r>
              <a:rPr sz="2800" b="0" spc="95" dirty="0">
                <a:latin typeface="Trebuchet MS"/>
                <a:cs typeface="Trebuchet MS"/>
              </a:rPr>
              <a:t>A</a:t>
            </a:r>
            <a:r>
              <a:rPr sz="2800" b="0" spc="150" dirty="0">
                <a:latin typeface="Trebuchet MS"/>
                <a:cs typeface="Trebuchet MS"/>
              </a:rPr>
              <a:t>GEN</a:t>
            </a:r>
            <a:r>
              <a:rPr sz="2800" b="0" spc="220" dirty="0">
                <a:latin typeface="Trebuchet MS"/>
                <a:cs typeface="Trebuchet MS"/>
              </a:rPr>
              <a:t>D</a:t>
            </a:r>
            <a:r>
              <a:rPr sz="2800" b="0" spc="210" dirty="0">
                <a:latin typeface="Trebuchet MS"/>
                <a:cs typeface="Trebuchet MS"/>
              </a:rPr>
              <a:t>A</a:t>
            </a:r>
            <a:endParaRPr sz="2800" dirty="0">
              <a:latin typeface="Trebuchet MS"/>
              <a:cs typeface="Trebuchet MS"/>
            </a:endParaRPr>
          </a:p>
        </p:txBody>
      </p:sp>
      <p:sp>
        <p:nvSpPr>
          <p:cNvPr id="4" name="object 4"/>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
        <p:nvSpPr>
          <p:cNvPr id="3" name="object 3"/>
          <p:cNvSpPr txBox="1"/>
          <p:nvPr/>
        </p:nvSpPr>
        <p:spPr>
          <a:xfrm>
            <a:off x="304800" y="1600200"/>
            <a:ext cx="10839196" cy="4844916"/>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2400" spc="40" dirty="0">
                <a:latin typeface="Trebuchet MS"/>
                <a:cs typeface="Trebuchet MS"/>
              </a:rPr>
              <a:t>Why </a:t>
            </a:r>
            <a:r>
              <a:rPr sz="2400" spc="-40" dirty="0">
                <a:latin typeface="Trebuchet MS"/>
                <a:cs typeface="Trebuchet MS"/>
              </a:rPr>
              <a:t>do </a:t>
            </a:r>
            <a:r>
              <a:rPr sz="2400" spc="-135" dirty="0">
                <a:latin typeface="Trebuchet MS"/>
                <a:cs typeface="Trebuchet MS"/>
              </a:rPr>
              <a:t>we need </a:t>
            </a:r>
            <a:r>
              <a:rPr sz="2400" spc="-240" dirty="0">
                <a:latin typeface="Trebuchet MS"/>
                <a:cs typeface="Trebuchet MS"/>
              </a:rPr>
              <a:t>a</a:t>
            </a:r>
            <a:r>
              <a:rPr sz="2400" spc="-75" dirty="0">
                <a:latin typeface="Trebuchet MS"/>
                <a:cs typeface="Trebuchet MS"/>
              </a:rPr>
              <a:t> </a:t>
            </a:r>
            <a:r>
              <a:rPr lang="en-IN" sz="2400" spc="-85" dirty="0">
                <a:latin typeface="Trebuchet MS"/>
                <a:cs typeface="Trebuchet MS"/>
              </a:rPr>
              <a:t>H</a:t>
            </a:r>
            <a:r>
              <a:rPr sz="2400" spc="-85" dirty="0" err="1">
                <a:latin typeface="Trebuchet MS"/>
                <a:cs typeface="Trebuchet MS"/>
              </a:rPr>
              <a:t>ypervisor</a:t>
            </a:r>
            <a:r>
              <a:rPr sz="2400" spc="-85" dirty="0">
                <a:latin typeface="Trebuchet MS"/>
                <a:cs typeface="Trebuchet MS"/>
              </a:rPr>
              <a:t>?</a:t>
            </a:r>
            <a:endParaRPr sz="2400" dirty="0">
              <a:latin typeface="Trebuchet MS"/>
              <a:cs typeface="Trebuchet MS"/>
            </a:endParaRPr>
          </a:p>
          <a:p>
            <a:pPr>
              <a:lnSpc>
                <a:spcPct val="100000"/>
              </a:lnSpc>
              <a:spcBef>
                <a:spcPts val="40"/>
              </a:spcBef>
              <a:buFont typeface="Trebuchet MS"/>
              <a:buAutoNum type="arabicPeriod"/>
            </a:pPr>
            <a:endParaRPr sz="2450" dirty="0">
              <a:latin typeface="Trebuchet MS"/>
              <a:cs typeface="Trebuchet MS"/>
            </a:endParaRPr>
          </a:p>
          <a:p>
            <a:pPr marL="355600" indent="-342900">
              <a:lnSpc>
                <a:spcPct val="100000"/>
              </a:lnSpc>
              <a:buAutoNum type="arabicPeriod"/>
              <a:tabLst>
                <a:tab pos="355600" algn="l"/>
              </a:tabLst>
            </a:pPr>
            <a:r>
              <a:rPr sz="2400" spc="-15" dirty="0">
                <a:latin typeface="Trebuchet MS"/>
                <a:cs typeface="Trebuchet MS"/>
              </a:rPr>
              <a:t>What </a:t>
            </a:r>
            <a:r>
              <a:rPr sz="2400" spc="-110" dirty="0">
                <a:latin typeface="Trebuchet MS"/>
                <a:cs typeface="Trebuchet MS"/>
              </a:rPr>
              <a:t>is</a:t>
            </a:r>
            <a:r>
              <a:rPr sz="2400" spc="-465" dirty="0">
                <a:latin typeface="Trebuchet MS"/>
                <a:cs typeface="Trebuchet MS"/>
              </a:rPr>
              <a:t> </a:t>
            </a:r>
            <a:r>
              <a:rPr sz="2400" spc="-120" dirty="0">
                <a:latin typeface="Trebuchet MS"/>
                <a:cs typeface="Trebuchet MS"/>
              </a:rPr>
              <a:t>Virtualization?</a:t>
            </a:r>
            <a:r>
              <a:rPr lang="en-US" sz="2400" spc="-120" dirty="0">
                <a:latin typeface="Trebuchet MS"/>
                <a:cs typeface="Trebuchet MS"/>
              </a:rPr>
              <a:t> What kind of Virtualizations?</a:t>
            </a:r>
            <a:endParaRPr sz="2400" dirty="0">
              <a:latin typeface="Trebuchet MS"/>
              <a:cs typeface="Trebuchet MS"/>
            </a:endParaRPr>
          </a:p>
          <a:p>
            <a:pPr>
              <a:lnSpc>
                <a:spcPct val="100000"/>
              </a:lnSpc>
              <a:spcBef>
                <a:spcPts val="35"/>
              </a:spcBef>
              <a:buFont typeface="Trebuchet MS"/>
              <a:buAutoNum type="arabicPeriod"/>
            </a:pPr>
            <a:endParaRPr sz="2450" dirty="0">
              <a:latin typeface="Trebuchet MS"/>
              <a:cs typeface="Trebuchet MS"/>
            </a:endParaRPr>
          </a:p>
          <a:p>
            <a:pPr marL="355600" indent="-342900">
              <a:lnSpc>
                <a:spcPct val="100000"/>
              </a:lnSpc>
              <a:buAutoNum type="arabicPeriod"/>
              <a:tabLst>
                <a:tab pos="355600" algn="l"/>
              </a:tabLst>
            </a:pPr>
            <a:r>
              <a:rPr lang="en-IN" sz="2400" spc="-130" dirty="0">
                <a:latin typeface="Trebuchet MS"/>
                <a:cs typeface="Trebuchet MS"/>
              </a:rPr>
              <a:t>Virtualization goals</a:t>
            </a:r>
            <a:endParaRPr lang="en-US" sz="2400" spc="-130" dirty="0">
              <a:latin typeface="Trebuchet MS"/>
              <a:cs typeface="Trebuchet MS"/>
            </a:endParaRPr>
          </a:p>
          <a:p>
            <a:pPr marL="355600" indent="-342900">
              <a:lnSpc>
                <a:spcPct val="100000"/>
              </a:lnSpc>
              <a:buAutoNum type="arabicPeriod"/>
              <a:tabLst>
                <a:tab pos="355600" algn="l"/>
              </a:tabLst>
            </a:pPr>
            <a:endParaRPr lang="en-US" sz="2400" spc="-130" dirty="0">
              <a:latin typeface="Trebuchet MS"/>
              <a:cs typeface="Trebuchet MS"/>
            </a:endParaRPr>
          </a:p>
          <a:p>
            <a:pPr marL="355600" indent="-342900">
              <a:lnSpc>
                <a:spcPct val="100000"/>
              </a:lnSpc>
              <a:buAutoNum type="arabicPeriod"/>
              <a:tabLst>
                <a:tab pos="355600" algn="l"/>
              </a:tabLst>
            </a:pPr>
            <a:r>
              <a:rPr lang="en-US" sz="2400" spc="-130" dirty="0">
                <a:latin typeface="Trebuchet MS"/>
                <a:cs typeface="Trebuchet MS"/>
              </a:rPr>
              <a:t>Types of Hypervisor and Advantages</a:t>
            </a:r>
            <a:endParaRPr sz="2400" dirty="0">
              <a:latin typeface="Trebuchet MS"/>
              <a:cs typeface="Trebuchet MS"/>
            </a:endParaRPr>
          </a:p>
          <a:p>
            <a:pPr>
              <a:lnSpc>
                <a:spcPct val="100000"/>
              </a:lnSpc>
              <a:spcBef>
                <a:spcPts val="35"/>
              </a:spcBef>
              <a:buFont typeface="Trebuchet MS"/>
              <a:buAutoNum type="arabicPeriod"/>
            </a:pPr>
            <a:endParaRPr sz="2450" dirty="0">
              <a:latin typeface="Trebuchet MS"/>
              <a:cs typeface="Trebuchet MS"/>
            </a:endParaRPr>
          </a:p>
          <a:p>
            <a:pPr marL="355600" indent="-342900">
              <a:lnSpc>
                <a:spcPct val="100000"/>
              </a:lnSpc>
              <a:buAutoNum type="arabicPeriod"/>
              <a:tabLst>
                <a:tab pos="355600" algn="l"/>
              </a:tabLst>
            </a:pPr>
            <a:r>
              <a:rPr lang="en-US" sz="2400" spc="-80" dirty="0">
                <a:latin typeface="Trebuchet MS"/>
                <a:cs typeface="Trebuchet MS"/>
              </a:rPr>
              <a:t>Virtualization in ARM architecture</a:t>
            </a:r>
          </a:p>
          <a:p>
            <a:pPr marL="355600" indent="-342900">
              <a:lnSpc>
                <a:spcPct val="100000"/>
              </a:lnSpc>
              <a:buAutoNum type="arabicPeriod"/>
              <a:tabLst>
                <a:tab pos="355600" algn="l"/>
              </a:tabLst>
            </a:pPr>
            <a:endParaRPr lang="en-US" sz="2400" spc="-80" dirty="0">
              <a:latin typeface="Trebuchet MS"/>
              <a:cs typeface="Trebuchet MS"/>
            </a:endParaRPr>
          </a:p>
          <a:p>
            <a:pPr marL="355600" indent="-342900">
              <a:lnSpc>
                <a:spcPct val="100000"/>
              </a:lnSpc>
              <a:buAutoNum type="arabicPeriod"/>
              <a:tabLst>
                <a:tab pos="355600" algn="l"/>
              </a:tabLst>
            </a:pPr>
            <a:r>
              <a:rPr lang="en-IN" sz="2400" dirty="0">
                <a:latin typeface="Trebuchet MS"/>
                <a:cs typeface="Trebuchet MS"/>
              </a:rPr>
              <a:t>RB (Harman) Hypervisor overview</a:t>
            </a:r>
            <a:endParaRPr sz="2400" dirty="0">
              <a:latin typeface="Trebuchet MS"/>
              <a:cs typeface="Trebuchet MS"/>
            </a:endParaRPr>
          </a:p>
          <a:p>
            <a:pPr>
              <a:lnSpc>
                <a:spcPct val="100000"/>
              </a:lnSpc>
              <a:spcBef>
                <a:spcPts val="40"/>
              </a:spcBef>
              <a:buFont typeface="Trebuchet MS"/>
              <a:buAutoNum type="arabicPeriod"/>
            </a:pPr>
            <a:endParaRPr sz="2450" dirty="0">
              <a:latin typeface="Trebuchet MS"/>
              <a:cs typeface="Trebuchet MS"/>
            </a:endParaRPr>
          </a:p>
          <a:p>
            <a:pPr marL="355600" indent="-342900">
              <a:lnSpc>
                <a:spcPct val="100000"/>
              </a:lnSpc>
              <a:buAutoNum type="arabicPeriod"/>
              <a:tabLst>
                <a:tab pos="355600" algn="l"/>
              </a:tabLst>
            </a:pPr>
            <a:r>
              <a:rPr lang="en-US" sz="2400" spc="-70" dirty="0">
                <a:latin typeface="Trebuchet MS"/>
                <a:cs typeface="Trebuchet MS"/>
              </a:rPr>
              <a:t>High </a:t>
            </a:r>
            <a:r>
              <a:rPr lang="en-US" sz="2400" spc="-180" dirty="0">
                <a:latin typeface="Trebuchet MS"/>
                <a:cs typeface="Trebuchet MS"/>
              </a:rPr>
              <a:t>level </a:t>
            </a:r>
            <a:r>
              <a:rPr lang="en-US" sz="2400" spc="-135" dirty="0">
                <a:latin typeface="Trebuchet MS"/>
                <a:cs typeface="Trebuchet MS"/>
              </a:rPr>
              <a:t>view </a:t>
            </a:r>
            <a:r>
              <a:rPr lang="en-US" sz="2400" spc="-125" dirty="0">
                <a:latin typeface="Trebuchet MS"/>
                <a:cs typeface="Trebuchet MS"/>
              </a:rPr>
              <a:t>of </a:t>
            </a:r>
            <a:r>
              <a:rPr lang="en-US" sz="2400" spc="350" dirty="0">
                <a:latin typeface="Trebuchet MS"/>
                <a:cs typeface="Trebuchet MS"/>
              </a:rPr>
              <a:t>QNX</a:t>
            </a:r>
            <a:r>
              <a:rPr lang="en-US" sz="2400" spc="114" dirty="0">
                <a:latin typeface="Trebuchet MS"/>
                <a:cs typeface="Trebuchet MS"/>
              </a:rPr>
              <a:t> </a:t>
            </a:r>
            <a:r>
              <a:rPr lang="en-US" sz="2400" spc="-130" dirty="0">
                <a:latin typeface="Trebuchet MS"/>
                <a:cs typeface="Trebuchet MS"/>
              </a:rPr>
              <a:t>hypervisor</a:t>
            </a:r>
            <a:endParaRPr lang="en-US" sz="240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The RB (Harman) Hypervisor – Virtualization Techniques:</a:t>
            </a:r>
            <a:br>
              <a:rPr lang="en-IN" sz="2800" b="0" spc="-30" dirty="0"/>
            </a:br>
            <a:r>
              <a:rPr lang="en-IN" sz="2800" b="0" spc="-30" dirty="0"/>
              <a:t>Device Pass Through (PT)</a:t>
            </a:r>
            <a:endParaRPr sz="2800" b="0" spc="-30" dirty="0"/>
          </a:p>
        </p:txBody>
      </p:sp>
      <p:sp>
        <p:nvSpPr>
          <p:cNvPr id="5" name="object 5"/>
          <p:cNvSpPr txBox="1"/>
          <p:nvPr/>
        </p:nvSpPr>
        <p:spPr>
          <a:xfrm>
            <a:off x="263463" y="1722512"/>
            <a:ext cx="6594537" cy="2381195"/>
          </a:xfrm>
          <a:prstGeom prst="rect">
            <a:avLst/>
          </a:prstGeom>
        </p:spPr>
        <p:txBody>
          <a:bodyPr vert="horz" wrap="square" lIns="0" tIns="11206" rIns="0" bIns="0" rtlCol="0">
            <a:spAutoFit/>
          </a:bodyPr>
          <a:lstStyle/>
          <a:p>
            <a:pPr marL="285750" indent="-285750" algn="l">
              <a:buFont typeface="Arial" panose="020B0604020202020204" pitchFamily="34" charset="0"/>
              <a:buChar char="•"/>
            </a:pPr>
            <a:r>
              <a:rPr lang="en-IN" sz="1400" dirty="0">
                <a:latin typeface="Arial"/>
                <a:cs typeface="Arial"/>
              </a:rPr>
              <a:t>For the devices those are in multiple (like USI devices) or those are needed only by one of the VM – there is no need to share the same device among VMs.</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For these the MMIO registers, the RAM reserves, the IRQs, the GPIO pins can be configured exclusively to the VM who needs it.</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Once configured, HYP usually don’t intercept the access to this device from the granted VM. So the performance is identical to non-virtualized systems for these devices.</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Also for these native drivers can be used.</a:t>
            </a: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20</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8" name="Picture 7" descr="A diagram of a system&#10;&#10;Description automatically generated">
            <a:extLst>
              <a:ext uri="{FF2B5EF4-FFF2-40B4-BE49-F238E27FC236}">
                <a16:creationId xmlns:a16="http://schemas.microsoft.com/office/drawing/2014/main" id="{73435262-04A4-E7C0-73AF-3FE67CFAE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722512"/>
            <a:ext cx="4534293" cy="3840813"/>
          </a:xfrm>
          <a:prstGeom prst="rect">
            <a:avLst/>
          </a:prstGeom>
        </p:spPr>
      </p:pic>
    </p:spTree>
    <p:extLst>
      <p:ext uri="{BB962C8B-B14F-4D97-AF65-F5344CB8AC3E}">
        <p14:creationId xmlns:p14="http://schemas.microsoft.com/office/powerpoint/2010/main" val="1825000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The RB (Harman) Hypervisor – Virtualization Techniques:</a:t>
            </a:r>
            <a:br>
              <a:rPr lang="en-IN" sz="2800" b="0" spc="-30" dirty="0"/>
            </a:br>
            <a:r>
              <a:rPr lang="en-IN" sz="2800" b="0" spc="-30" dirty="0"/>
              <a:t>HPT and MPT</a:t>
            </a:r>
            <a:endParaRPr sz="2800" b="0" spc="-30" dirty="0"/>
          </a:p>
        </p:txBody>
      </p:sp>
      <p:sp>
        <p:nvSpPr>
          <p:cNvPr id="5" name="object 5"/>
          <p:cNvSpPr txBox="1"/>
          <p:nvPr/>
        </p:nvSpPr>
        <p:spPr>
          <a:xfrm>
            <a:off x="263463" y="1722512"/>
            <a:ext cx="11166537" cy="3027526"/>
          </a:xfrm>
          <a:prstGeom prst="rect">
            <a:avLst/>
          </a:prstGeom>
        </p:spPr>
        <p:txBody>
          <a:bodyPr vert="horz" wrap="square" lIns="0" tIns="11206" rIns="0" bIns="0" rtlCol="0">
            <a:spAutoFit/>
          </a:bodyPr>
          <a:lstStyle/>
          <a:p>
            <a:pPr marL="285750" indent="-285750" algn="l">
              <a:buFont typeface="Arial" panose="020B0604020202020204" pitchFamily="34" charset="0"/>
              <a:buChar char="•"/>
            </a:pPr>
            <a:r>
              <a:rPr lang="en-IN" sz="1400" dirty="0">
                <a:latin typeface="Arial"/>
                <a:cs typeface="Arial"/>
              </a:rPr>
              <a:t>There are two special types for PT:</a:t>
            </a:r>
          </a:p>
          <a:p>
            <a:pPr marL="285750" indent="-285750" algn="l">
              <a:buFont typeface="Arial" panose="020B0604020202020204" pitchFamily="34" charset="0"/>
              <a:buChar char="•"/>
            </a:pPr>
            <a:endParaRPr lang="en-IN" sz="1400" dirty="0">
              <a:latin typeface="Arial"/>
              <a:cs typeface="Arial"/>
            </a:endParaRPr>
          </a:p>
          <a:p>
            <a:pPr marL="742950" lvl="1" indent="-285750">
              <a:buFont typeface="Arial" panose="020B0604020202020204" pitchFamily="34" charset="0"/>
              <a:buChar char="•"/>
            </a:pPr>
            <a:r>
              <a:rPr lang="en-IN" sz="1400" b="1" dirty="0">
                <a:latin typeface="Arial"/>
                <a:cs typeface="Arial"/>
              </a:rPr>
              <a:t>Hardware Assisted Pass-Through (HPT): </a:t>
            </a:r>
            <a:r>
              <a:rPr lang="en-IN" sz="1400" dirty="0">
                <a:latin typeface="Arial"/>
                <a:cs typeface="Arial"/>
              </a:rPr>
              <a:t>The HW itself is capable of managing concurrent access from different VM. Typically the HW composes of multiple independent DMA channels and Host Controller Interface (HCI) registers, which can be individually PT to different VM. Thus once the MHCI is configured, with minimum inter </a:t>
            </a:r>
            <a:r>
              <a:rPr lang="en-IN" sz="1400" dirty="0" err="1">
                <a:latin typeface="Arial"/>
                <a:cs typeface="Arial"/>
              </a:rPr>
              <a:t>vm</a:t>
            </a:r>
            <a:r>
              <a:rPr lang="en-IN" sz="1400" dirty="0">
                <a:latin typeface="Arial"/>
                <a:cs typeface="Arial"/>
              </a:rPr>
              <a:t> control path communication through </a:t>
            </a:r>
            <a:r>
              <a:rPr lang="en-IN" sz="1400" dirty="0" err="1">
                <a:latin typeface="Arial"/>
                <a:cs typeface="Arial"/>
              </a:rPr>
              <a:t>xIRQs</a:t>
            </a:r>
            <a:r>
              <a:rPr lang="en-IN" sz="1400" dirty="0">
                <a:latin typeface="Arial"/>
                <a:cs typeface="Arial"/>
              </a:rPr>
              <a:t> and with dedicated HW IPC support (i.e. Mailbox) between HCIs, both control and data plane IO paths and IRQs can be routed through the specific VM independently. This provides extremely good performance. Used for UFS and Ethernet – since those are very performance critical.</a:t>
            </a:r>
          </a:p>
          <a:p>
            <a:pPr marL="742950" lvl="1" indent="-285750">
              <a:buFont typeface="Arial" panose="020B0604020202020204" pitchFamily="34" charset="0"/>
              <a:buChar char="•"/>
            </a:pPr>
            <a:endParaRPr lang="en-IN" sz="1400" dirty="0">
              <a:latin typeface="Arial"/>
              <a:cs typeface="Arial"/>
            </a:endParaRPr>
          </a:p>
          <a:p>
            <a:pPr marL="742950" lvl="1" indent="-285750">
              <a:buFont typeface="Arial" panose="020B0604020202020204" pitchFamily="34" charset="0"/>
              <a:buChar char="•"/>
            </a:pPr>
            <a:r>
              <a:rPr lang="en-IN" sz="1400" b="1" dirty="0">
                <a:latin typeface="Arial"/>
                <a:cs typeface="Arial"/>
              </a:rPr>
              <a:t>Mediated Pass-Through (MPT): </a:t>
            </a:r>
            <a:r>
              <a:rPr lang="en-IN" sz="1400" dirty="0">
                <a:latin typeface="Arial"/>
                <a:cs typeface="Arial"/>
              </a:rPr>
              <a:t>The HW MMIO registers, memory regions, IRQs, IO pins are continuously re-assigned after a time window to another VM. This arbitration is done via inter </a:t>
            </a:r>
            <a:r>
              <a:rPr lang="en-IN" sz="1400" dirty="0" err="1">
                <a:latin typeface="Arial"/>
                <a:cs typeface="Arial"/>
              </a:rPr>
              <a:t>vm</a:t>
            </a:r>
            <a:r>
              <a:rPr lang="en-IN" sz="1400" dirty="0">
                <a:latin typeface="Arial"/>
                <a:cs typeface="Arial"/>
              </a:rPr>
              <a:t> communication through HYP between the BE and FE pairs of the ‘Arbitrator’ driver. This is like Time Domain Multiple Access via time slice sharing. So, in given window only one VM can natively access the device with full performance. Only the small overhead invoked is due to the arbitrator scheduling. This also provides nice performance and used for GPU virtualization.</a:t>
            </a: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21</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extLst>
      <p:ext uri="{BB962C8B-B14F-4D97-AF65-F5344CB8AC3E}">
        <p14:creationId xmlns:p14="http://schemas.microsoft.com/office/powerpoint/2010/main" val="109348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The RB (Harman) Hypervisor – Virtualization Techniques:</a:t>
            </a:r>
            <a:br>
              <a:rPr lang="en-IN" sz="2800" b="0" spc="-30" dirty="0"/>
            </a:br>
            <a:r>
              <a:rPr lang="en-IN" sz="2800" b="0" spc="-30" dirty="0"/>
              <a:t>Device Sharing via Virtual Driver pair (BE/FE)</a:t>
            </a:r>
            <a:endParaRPr sz="2800" b="0" spc="-30" dirty="0"/>
          </a:p>
        </p:txBody>
      </p:sp>
      <p:sp>
        <p:nvSpPr>
          <p:cNvPr id="5" name="object 5"/>
          <p:cNvSpPr txBox="1"/>
          <p:nvPr/>
        </p:nvSpPr>
        <p:spPr>
          <a:xfrm>
            <a:off x="263463" y="1722512"/>
            <a:ext cx="6594537" cy="2812082"/>
          </a:xfrm>
          <a:prstGeom prst="rect">
            <a:avLst/>
          </a:prstGeom>
        </p:spPr>
        <p:txBody>
          <a:bodyPr vert="horz" wrap="square" lIns="0" tIns="11206" rIns="0" bIns="0" rtlCol="0">
            <a:spAutoFit/>
          </a:bodyPr>
          <a:lstStyle/>
          <a:p>
            <a:pPr marL="285750" indent="-285750" algn="l">
              <a:buFont typeface="Arial" panose="020B0604020202020204" pitchFamily="34" charset="0"/>
              <a:buChar char="•"/>
            </a:pPr>
            <a:r>
              <a:rPr lang="en-IN" sz="1400" dirty="0">
                <a:latin typeface="Arial"/>
                <a:cs typeface="Arial"/>
              </a:rPr>
              <a:t>For the shared devices, para virtualization is used. Physical device is configured in one of the VM. This is called the device Back End (BE). </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Here, specific virtual driver called BE driver is used, which communicates with the physical device via the native driver and manages concurrent access from other VMs.</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In other VMs where the shared access is needed, specific virtual driver called Front End (FE) is used, which is bound with the virtual device.</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Both the data and control path communication happens via inter </a:t>
            </a:r>
            <a:r>
              <a:rPr lang="en-IN" sz="1400" dirty="0" err="1">
                <a:latin typeface="Arial"/>
                <a:cs typeface="Arial"/>
              </a:rPr>
              <a:t>vm</a:t>
            </a:r>
            <a:r>
              <a:rPr lang="en-IN" sz="1400" dirty="0">
                <a:latin typeface="Arial"/>
                <a:cs typeface="Arial"/>
              </a:rPr>
              <a:t> communications channels, typically built upon virtual interrupts (</a:t>
            </a:r>
            <a:r>
              <a:rPr lang="en-IN" sz="1400" dirty="0" err="1">
                <a:latin typeface="Arial"/>
                <a:cs typeface="Arial"/>
              </a:rPr>
              <a:t>xIRQ</a:t>
            </a:r>
            <a:r>
              <a:rPr lang="en-IN" sz="1400" dirty="0">
                <a:latin typeface="Arial"/>
                <a:cs typeface="Arial"/>
              </a:rPr>
              <a:t>) and shared memory (</a:t>
            </a:r>
            <a:r>
              <a:rPr lang="en-IN" sz="1400" dirty="0" err="1">
                <a:latin typeface="Arial"/>
                <a:cs typeface="Arial"/>
              </a:rPr>
              <a:t>vLink</a:t>
            </a:r>
            <a:r>
              <a:rPr lang="en-IN" sz="1400" dirty="0">
                <a:latin typeface="Arial"/>
                <a:cs typeface="Arial"/>
              </a:rPr>
              <a:t>).</a:t>
            </a: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22</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4" name="Picture 3" descr="A diagram of a computer&#10;&#10;Description automatically generated">
            <a:extLst>
              <a:ext uri="{FF2B5EF4-FFF2-40B4-BE49-F238E27FC236}">
                <a16:creationId xmlns:a16="http://schemas.microsoft.com/office/drawing/2014/main" id="{B9E468AA-473A-C8FA-E756-30BA03507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722512"/>
            <a:ext cx="4671465" cy="3375953"/>
          </a:xfrm>
          <a:prstGeom prst="rect">
            <a:avLst/>
          </a:prstGeom>
        </p:spPr>
      </p:pic>
    </p:spTree>
    <p:extLst>
      <p:ext uri="{BB962C8B-B14F-4D97-AF65-F5344CB8AC3E}">
        <p14:creationId xmlns:p14="http://schemas.microsoft.com/office/powerpoint/2010/main" val="143716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The RB (Harman) Hypervisor – Virtualization Techniques:</a:t>
            </a:r>
            <a:br>
              <a:rPr lang="en-IN" sz="2800" b="0" spc="-30" dirty="0"/>
            </a:br>
            <a:r>
              <a:rPr lang="en-IN" sz="2800" b="0" spc="-30" dirty="0" err="1"/>
              <a:t>Virtio</a:t>
            </a:r>
            <a:r>
              <a:rPr lang="en-IN" sz="2800" b="0" spc="-30" dirty="0"/>
              <a:t> Devices</a:t>
            </a:r>
            <a:endParaRPr sz="2800" b="0" spc="-30" dirty="0"/>
          </a:p>
        </p:txBody>
      </p:sp>
      <p:sp>
        <p:nvSpPr>
          <p:cNvPr id="5" name="object 5"/>
          <p:cNvSpPr txBox="1"/>
          <p:nvPr/>
        </p:nvSpPr>
        <p:spPr>
          <a:xfrm>
            <a:off x="263463" y="1722512"/>
            <a:ext cx="4460937" cy="1303977"/>
          </a:xfrm>
          <a:prstGeom prst="rect">
            <a:avLst/>
          </a:prstGeom>
        </p:spPr>
        <p:txBody>
          <a:bodyPr vert="horz" wrap="square" lIns="0" tIns="11206" rIns="0" bIns="0" rtlCol="0">
            <a:spAutoFit/>
          </a:bodyPr>
          <a:lstStyle/>
          <a:p>
            <a:pPr marL="285750" indent="-285750" algn="l">
              <a:buFont typeface="Arial" panose="020B0604020202020204" pitchFamily="34" charset="0"/>
              <a:buChar char="•"/>
            </a:pPr>
            <a:r>
              <a:rPr lang="en-IN" sz="1400" dirty="0" err="1">
                <a:latin typeface="Arial"/>
                <a:cs typeface="Arial"/>
              </a:rPr>
              <a:t>Virtio</a:t>
            </a:r>
            <a:r>
              <a:rPr lang="en-IN" sz="1400" dirty="0">
                <a:latin typeface="Arial"/>
                <a:cs typeface="Arial"/>
              </a:rPr>
              <a:t>, as mentioned earlier is device sharing technique by Para Virtualization, i.e. using virtual driver pairs (BE-FE)</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In our platform, the </a:t>
            </a:r>
            <a:r>
              <a:rPr lang="en-IN" sz="1400" dirty="0" err="1">
                <a:latin typeface="Arial"/>
                <a:cs typeface="Arial"/>
              </a:rPr>
              <a:t>virtio</a:t>
            </a:r>
            <a:r>
              <a:rPr lang="en-IN" sz="1400" dirty="0">
                <a:latin typeface="Arial"/>
                <a:cs typeface="Arial"/>
              </a:rPr>
              <a:t> architecture is based off Google’s </a:t>
            </a:r>
            <a:r>
              <a:rPr lang="en-IN" sz="1400" dirty="0" err="1">
                <a:latin typeface="Arial"/>
                <a:cs typeface="Arial"/>
              </a:rPr>
              <a:t>CrossVM</a:t>
            </a:r>
            <a:r>
              <a:rPr lang="en-IN" sz="1400" dirty="0">
                <a:latin typeface="Arial"/>
                <a:cs typeface="Arial"/>
              </a:rPr>
              <a:t> / Trout implementation</a:t>
            </a: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23</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8" name="Picture 7" descr="A diagram of a software development&#10;&#10;Description automatically generated">
            <a:extLst>
              <a:ext uri="{FF2B5EF4-FFF2-40B4-BE49-F238E27FC236}">
                <a16:creationId xmlns:a16="http://schemas.microsoft.com/office/drawing/2014/main" id="{227D9271-7702-1D49-6DF8-8011D22DA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722512"/>
            <a:ext cx="5837426" cy="4328535"/>
          </a:xfrm>
          <a:prstGeom prst="rect">
            <a:avLst/>
          </a:prstGeom>
        </p:spPr>
      </p:pic>
    </p:spTree>
    <p:extLst>
      <p:ext uri="{BB962C8B-B14F-4D97-AF65-F5344CB8AC3E}">
        <p14:creationId xmlns:p14="http://schemas.microsoft.com/office/powerpoint/2010/main" val="425962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441637"/>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The RB (Harman) Hypervisor – Communication Channels </a:t>
            </a:r>
            <a:endParaRPr sz="2800" b="0" spc="-30" dirty="0"/>
          </a:p>
        </p:txBody>
      </p:sp>
      <p:sp>
        <p:nvSpPr>
          <p:cNvPr id="5" name="object 5"/>
          <p:cNvSpPr txBox="1"/>
          <p:nvPr/>
        </p:nvSpPr>
        <p:spPr>
          <a:xfrm>
            <a:off x="152400" y="1617133"/>
            <a:ext cx="6899337" cy="4966518"/>
          </a:xfrm>
          <a:prstGeom prst="rect">
            <a:avLst/>
          </a:prstGeom>
        </p:spPr>
        <p:txBody>
          <a:bodyPr vert="horz" wrap="square" lIns="0" tIns="11206" rIns="0" bIns="0" rtlCol="0">
            <a:spAutoFit/>
          </a:bodyPr>
          <a:lstStyle/>
          <a:p>
            <a:pPr marL="285750" indent="-285750" algn="l">
              <a:buFont typeface="Arial" panose="020B0604020202020204" pitchFamily="34" charset="0"/>
              <a:buChar char="•"/>
            </a:pPr>
            <a:r>
              <a:rPr lang="en-IN" sz="1400" dirty="0">
                <a:latin typeface="Arial"/>
                <a:cs typeface="Arial"/>
              </a:rPr>
              <a:t>Though isolation is the key of virtualization, intercommunication between isolated components are inevitable. So, those communication channels should be properly controlled and checked by the Hypervisor.</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Communication channels are there for inter VM communication, VM to HYP and vice versa, HW to VM and vice versa, HW to HYP and vice versa.</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Cross IRQ (</a:t>
            </a:r>
            <a:r>
              <a:rPr lang="en-IN" sz="1400" dirty="0" err="1">
                <a:latin typeface="Arial"/>
                <a:cs typeface="Arial"/>
              </a:rPr>
              <a:t>xIRQ</a:t>
            </a:r>
            <a:r>
              <a:rPr lang="en-IN" sz="1400" dirty="0">
                <a:latin typeface="Arial"/>
                <a:cs typeface="Arial"/>
              </a:rPr>
              <a:t>) based off ARM </a:t>
            </a:r>
            <a:r>
              <a:rPr lang="en-IN" sz="1400" dirty="0" err="1">
                <a:latin typeface="Arial"/>
                <a:cs typeface="Arial"/>
              </a:rPr>
              <a:t>vIRQ</a:t>
            </a:r>
            <a:r>
              <a:rPr lang="en-IN" sz="1400" dirty="0">
                <a:latin typeface="Arial"/>
                <a:cs typeface="Arial"/>
              </a:rPr>
              <a:t> and shared memory (</a:t>
            </a:r>
            <a:r>
              <a:rPr lang="en-IN" sz="1400" dirty="0" err="1">
                <a:latin typeface="Arial"/>
                <a:cs typeface="Arial"/>
              </a:rPr>
              <a:t>pMEM</a:t>
            </a:r>
            <a:r>
              <a:rPr lang="en-IN" sz="1400" dirty="0">
                <a:latin typeface="Arial"/>
                <a:cs typeface="Arial"/>
              </a:rPr>
              <a:t> and </a:t>
            </a:r>
            <a:r>
              <a:rPr lang="en-IN" sz="1400" dirty="0" err="1">
                <a:latin typeface="Arial"/>
                <a:cs typeface="Arial"/>
              </a:rPr>
              <a:t>pDEV</a:t>
            </a:r>
            <a:r>
              <a:rPr lang="en-IN" sz="1400" dirty="0">
                <a:latin typeface="Arial"/>
                <a:cs typeface="Arial"/>
              </a:rPr>
              <a:t>) tied together form a basic communication entity for inter VM communication – it is called </a:t>
            </a:r>
            <a:r>
              <a:rPr lang="en-IN" sz="1400" dirty="0" err="1">
                <a:latin typeface="Arial"/>
                <a:cs typeface="Arial"/>
              </a:rPr>
              <a:t>vLink</a:t>
            </a:r>
            <a:r>
              <a:rPr lang="en-IN" sz="1400" dirty="0">
                <a:latin typeface="Arial"/>
                <a:cs typeface="Arial"/>
              </a:rPr>
              <a:t>. The </a:t>
            </a:r>
            <a:r>
              <a:rPr lang="en-IN" sz="1400" dirty="0" err="1">
                <a:latin typeface="Arial"/>
                <a:cs typeface="Arial"/>
              </a:rPr>
              <a:t>pMEM</a:t>
            </a:r>
            <a:r>
              <a:rPr lang="en-IN" sz="1400" dirty="0">
                <a:latin typeface="Arial"/>
                <a:cs typeface="Arial"/>
              </a:rPr>
              <a:t> is persistent (across VM reboot) buffer shared between two VM for a </a:t>
            </a:r>
            <a:r>
              <a:rPr lang="en-IN" sz="1400" dirty="0" err="1">
                <a:latin typeface="Arial"/>
                <a:cs typeface="Arial"/>
              </a:rPr>
              <a:t>vLink</a:t>
            </a:r>
            <a:r>
              <a:rPr lang="en-IN" sz="1400" dirty="0">
                <a:latin typeface="Arial"/>
                <a:cs typeface="Arial"/>
              </a:rPr>
              <a:t>. </a:t>
            </a:r>
            <a:r>
              <a:rPr lang="en-IN" sz="1400" dirty="0" err="1">
                <a:latin typeface="Arial"/>
                <a:cs typeface="Arial"/>
              </a:rPr>
              <a:t>pDEV</a:t>
            </a:r>
            <a:r>
              <a:rPr lang="en-IN" sz="1400" dirty="0">
                <a:latin typeface="Arial"/>
                <a:cs typeface="Arial"/>
              </a:rPr>
              <a:t> is persistent (across VM reboot) buffer private to a </a:t>
            </a:r>
            <a:r>
              <a:rPr lang="en-IN" sz="1400" dirty="0" err="1">
                <a:latin typeface="Arial"/>
                <a:cs typeface="Arial"/>
              </a:rPr>
              <a:t>vLink</a:t>
            </a:r>
            <a:r>
              <a:rPr lang="en-IN" sz="1400" dirty="0">
                <a:latin typeface="Arial"/>
                <a:cs typeface="Arial"/>
              </a:rPr>
              <a:t> endpoint. </a:t>
            </a:r>
            <a:r>
              <a:rPr lang="en-IN" sz="1400" dirty="0" err="1">
                <a:latin typeface="Arial"/>
                <a:cs typeface="Arial"/>
              </a:rPr>
              <a:t>vLinks</a:t>
            </a:r>
            <a:r>
              <a:rPr lang="en-IN" sz="1400" dirty="0">
                <a:latin typeface="Arial"/>
                <a:cs typeface="Arial"/>
              </a:rPr>
              <a:t> also could be between VM and the HYP. The </a:t>
            </a:r>
            <a:r>
              <a:rPr lang="en-IN" sz="1400" dirty="0" err="1">
                <a:latin typeface="Arial"/>
                <a:cs typeface="Arial"/>
              </a:rPr>
              <a:t>pDEV</a:t>
            </a:r>
            <a:r>
              <a:rPr lang="en-IN" sz="1400" dirty="0">
                <a:latin typeface="Arial"/>
                <a:cs typeface="Arial"/>
              </a:rPr>
              <a:t> and </a:t>
            </a:r>
            <a:r>
              <a:rPr lang="en-IN" sz="1400" dirty="0" err="1">
                <a:latin typeface="Arial"/>
                <a:cs typeface="Arial"/>
              </a:rPr>
              <a:t>pMEM</a:t>
            </a:r>
            <a:r>
              <a:rPr lang="en-IN" sz="1400" dirty="0">
                <a:latin typeface="Arial"/>
                <a:cs typeface="Arial"/>
              </a:rPr>
              <a:t> buffers are crafted out of HYP DRAM quota.</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Using </a:t>
            </a:r>
            <a:r>
              <a:rPr lang="en-IN" sz="1400" dirty="0" err="1">
                <a:latin typeface="Arial"/>
                <a:cs typeface="Arial"/>
              </a:rPr>
              <a:t>vLink</a:t>
            </a:r>
            <a:r>
              <a:rPr lang="en-IN" sz="1400" dirty="0">
                <a:latin typeface="Arial"/>
                <a:cs typeface="Arial"/>
              </a:rPr>
              <a:t> as a base, several other high level inter communication protocols like </a:t>
            </a:r>
            <a:r>
              <a:rPr lang="en-IN" sz="1400" dirty="0" err="1">
                <a:latin typeface="Arial"/>
                <a:cs typeface="Arial"/>
              </a:rPr>
              <a:t>vSock</a:t>
            </a:r>
            <a:r>
              <a:rPr lang="en-IN" sz="1400" dirty="0">
                <a:latin typeface="Arial"/>
                <a:cs typeface="Arial"/>
              </a:rPr>
              <a:t>, </a:t>
            </a:r>
            <a:r>
              <a:rPr lang="en-IN" sz="1400" dirty="0" err="1">
                <a:latin typeface="Arial"/>
                <a:cs typeface="Arial"/>
              </a:rPr>
              <a:t>vEthernet</a:t>
            </a:r>
            <a:r>
              <a:rPr lang="en-IN" sz="1400" dirty="0">
                <a:latin typeface="Arial"/>
                <a:cs typeface="Arial"/>
              </a:rPr>
              <a:t>, </a:t>
            </a:r>
            <a:r>
              <a:rPr lang="en-IN" sz="1400" dirty="0" err="1">
                <a:latin typeface="Arial"/>
                <a:cs typeface="Arial"/>
              </a:rPr>
              <a:t>vMQ</a:t>
            </a:r>
            <a:r>
              <a:rPr lang="en-IN" sz="1400" dirty="0">
                <a:latin typeface="Arial"/>
                <a:cs typeface="Arial"/>
              </a:rPr>
              <a:t>, </a:t>
            </a:r>
            <a:r>
              <a:rPr lang="en-IN" sz="1400" dirty="0" err="1">
                <a:latin typeface="Arial"/>
                <a:cs typeface="Arial"/>
              </a:rPr>
              <a:t>vRPC</a:t>
            </a:r>
            <a:r>
              <a:rPr lang="en-IN" sz="1400" dirty="0">
                <a:latin typeface="Arial"/>
                <a:cs typeface="Arial"/>
              </a:rPr>
              <a:t>, </a:t>
            </a:r>
            <a:r>
              <a:rPr lang="en-IN" sz="1400" dirty="0" err="1">
                <a:latin typeface="Arial"/>
                <a:cs typeface="Arial"/>
              </a:rPr>
              <a:t>vPIPE</a:t>
            </a:r>
            <a:r>
              <a:rPr lang="en-IN" sz="1400" dirty="0">
                <a:latin typeface="Arial"/>
                <a:cs typeface="Arial"/>
              </a:rPr>
              <a:t> etc. are made available.</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VM to HYP communication happens via </a:t>
            </a:r>
            <a:r>
              <a:rPr lang="en-IN" sz="1400" dirty="0" err="1">
                <a:latin typeface="Arial"/>
                <a:cs typeface="Arial"/>
              </a:rPr>
              <a:t>Hypercall</a:t>
            </a:r>
            <a:r>
              <a:rPr lang="en-IN" sz="1400" dirty="0">
                <a:latin typeface="Arial"/>
                <a:cs typeface="Arial"/>
              </a:rPr>
              <a:t> built upon ARM ‘</a:t>
            </a:r>
            <a:r>
              <a:rPr lang="en-IN" sz="1400" dirty="0" err="1">
                <a:latin typeface="Arial"/>
                <a:cs typeface="Arial"/>
              </a:rPr>
              <a:t>hvc</a:t>
            </a:r>
            <a:r>
              <a:rPr lang="en-IN" sz="1400" dirty="0">
                <a:latin typeface="Arial"/>
                <a:cs typeface="Arial"/>
              </a:rPr>
              <a:t>’ instruction (like the </a:t>
            </a:r>
            <a:r>
              <a:rPr lang="en-IN" sz="1400" dirty="0" err="1">
                <a:latin typeface="Arial"/>
                <a:cs typeface="Arial"/>
              </a:rPr>
              <a:t>Systemcall</a:t>
            </a:r>
            <a:r>
              <a:rPr lang="en-IN" sz="1400" dirty="0">
                <a:latin typeface="Arial"/>
                <a:cs typeface="Arial"/>
              </a:rPr>
              <a:t> i.e. ‘svc’ kernel interface). VM to EL3 happens via ‘</a:t>
            </a:r>
            <a:r>
              <a:rPr lang="en-IN" sz="1400" dirty="0" err="1">
                <a:latin typeface="Arial"/>
                <a:cs typeface="Arial"/>
              </a:rPr>
              <a:t>smc</a:t>
            </a:r>
            <a:r>
              <a:rPr lang="en-IN" sz="1400" dirty="0">
                <a:latin typeface="Arial"/>
                <a:cs typeface="Arial"/>
              </a:rPr>
              <a:t>’ instruction trap and emulation by Hypervisor.</a:t>
            </a:r>
          </a:p>
          <a:p>
            <a:pPr marL="285750" indent="-285750" algn="l">
              <a:buFont typeface="Arial" panose="020B0604020202020204" pitchFamily="34" charset="0"/>
              <a:buChar char="•"/>
            </a:pPr>
            <a:endParaRPr lang="en-IN" sz="1400" dirty="0">
              <a:latin typeface="Arial"/>
              <a:cs typeface="Arial"/>
            </a:endParaRPr>
          </a:p>
          <a:p>
            <a:pPr marL="285750" indent="-285750" algn="l">
              <a:buFont typeface="Arial" panose="020B0604020202020204" pitchFamily="34" charset="0"/>
              <a:buChar char="•"/>
            </a:pPr>
            <a:r>
              <a:rPr lang="en-IN" sz="1400" dirty="0">
                <a:latin typeface="Arial"/>
                <a:cs typeface="Arial"/>
              </a:rPr>
              <a:t>HW to VM communication happens via </a:t>
            </a:r>
            <a:r>
              <a:rPr lang="en-IN" sz="1400" dirty="0" err="1">
                <a:latin typeface="Arial"/>
                <a:cs typeface="Arial"/>
              </a:rPr>
              <a:t>Hyp</a:t>
            </a:r>
            <a:r>
              <a:rPr lang="en-IN" sz="1400" dirty="0">
                <a:latin typeface="Arial"/>
                <a:cs typeface="Arial"/>
              </a:rPr>
              <a:t> taking the physical IRQ and forwarding the </a:t>
            </a:r>
            <a:r>
              <a:rPr lang="en-IN" sz="1400" dirty="0" err="1">
                <a:latin typeface="Arial"/>
                <a:cs typeface="Arial"/>
              </a:rPr>
              <a:t>vIRQ</a:t>
            </a:r>
            <a:r>
              <a:rPr lang="en-IN" sz="1400" dirty="0">
                <a:latin typeface="Arial"/>
                <a:cs typeface="Arial"/>
              </a:rPr>
              <a:t>. HYP to VM happens via the </a:t>
            </a:r>
            <a:r>
              <a:rPr lang="en-IN" sz="1400" dirty="0" err="1">
                <a:latin typeface="Arial"/>
                <a:cs typeface="Arial"/>
              </a:rPr>
              <a:t>vIRQ</a:t>
            </a:r>
            <a:r>
              <a:rPr lang="en-IN" sz="1400" dirty="0">
                <a:latin typeface="Arial"/>
                <a:cs typeface="Arial"/>
              </a:rPr>
              <a:t> (</a:t>
            </a:r>
            <a:r>
              <a:rPr lang="en-IN" sz="1400" dirty="0" err="1">
                <a:latin typeface="Arial"/>
                <a:cs typeface="Arial"/>
              </a:rPr>
              <a:t>xIRQ</a:t>
            </a:r>
            <a:r>
              <a:rPr lang="en-IN" sz="1400" dirty="0">
                <a:latin typeface="Arial"/>
                <a:cs typeface="Arial"/>
              </a:rPr>
              <a:t>).</a:t>
            </a: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24</a:t>
            </a:fld>
            <a:endParaRPr dirty="0"/>
          </a:p>
        </p:txBody>
      </p:sp>
      <p:sp>
        <p:nvSpPr>
          <p:cNvPr id="6" name="object 4">
            <a:extLst>
              <a:ext uri="{FF2B5EF4-FFF2-40B4-BE49-F238E27FC236}">
                <a16:creationId xmlns:a16="http://schemas.microsoft.com/office/drawing/2014/main" id="{6F3198C5-A13B-0A59-1C4A-528D1F26A96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pic>
        <p:nvPicPr>
          <p:cNvPr id="8" name="Picture 7" descr="A diagram of a computer hardware software&#10;&#10;Description automatically generated">
            <a:extLst>
              <a:ext uri="{FF2B5EF4-FFF2-40B4-BE49-F238E27FC236}">
                <a16:creationId xmlns:a16="http://schemas.microsoft.com/office/drawing/2014/main" id="{02C72836-04B7-E08A-F879-E245E2A0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799" y="1600200"/>
            <a:ext cx="4995333" cy="3756986"/>
          </a:xfrm>
          <a:prstGeom prst="rect">
            <a:avLst/>
          </a:prstGeom>
        </p:spPr>
      </p:pic>
    </p:spTree>
    <p:extLst>
      <p:ext uri="{BB962C8B-B14F-4D97-AF65-F5344CB8AC3E}">
        <p14:creationId xmlns:p14="http://schemas.microsoft.com/office/powerpoint/2010/main" val="98836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9344" y="1642872"/>
            <a:ext cx="8991600" cy="4828032"/>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218033" y="864235"/>
            <a:ext cx="5342255" cy="452120"/>
          </a:xfrm>
          <a:prstGeom prst="rect">
            <a:avLst/>
          </a:prstGeom>
        </p:spPr>
        <p:txBody>
          <a:bodyPr vert="horz" wrap="square" lIns="0" tIns="12065" rIns="0" bIns="0" rtlCol="0">
            <a:spAutoFit/>
          </a:bodyPr>
          <a:lstStyle/>
          <a:p>
            <a:pPr marL="12700">
              <a:lnSpc>
                <a:spcPct val="100000"/>
              </a:lnSpc>
              <a:spcBef>
                <a:spcPts val="95"/>
              </a:spcBef>
            </a:pPr>
            <a:r>
              <a:rPr sz="2800" b="0" spc="405" dirty="0">
                <a:latin typeface="Trebuchet MS"/>
                <a:cs typeface="Trebuchet MS"/>
              </a:rPr>
              <a:t>QNX</a:t>
            </a:r>
            <a:r>
              <a:rPr sz="2800" b="0" spc="-80" dirty="0">
                <a:latin typeface="Trebuchet MS"/>
                <a:cs typeface="Trebuchet MS"/>
              </a:rPr>
              <a:t> </a:t>
            </a:r>
            <a:r>
              <a:rPr sz="2800" b="0" spc="25" dirty="0">
                <a:latin typeface="Trebuchet MS"/>
                <a:cs typeface="Trebuchet MS"/>
              </a:rPr>
              <a:t>HYPERVISOR</a:t>
            </a:r>
            <a:r>
              <a:rPr sz="2800" b="0" spc="-75" dirty="0">
                <a:latin typeface="Trebuchet MS"/>
                <a:cs typeface="Trebuchet MS"/>
              </a:rPr>
              <a:t> </a:t>
            </a:r>
            <a:r>
              <a:rPr sz="2800" b="0" spc="365" dirty="0">
                <a:latin typeface="Trebuchet MS"/>
                <a:cs typeface="Trebuchet MS"/>
              </a:rPr>
              <a:t>–</a:t>
            </a:r>
            <a:r>
              <a:rPr sz="2800" b="0" spc="-80" dirty="0">
                <a:latin typeface="Trebuchet MS"/>
                <a:cs typeface="Trebuchet MS"/>
              </a:rPr>
              <a:t> </a:t>
            </a:r>
            <a:r>
              <a:rPr sz="2800" b="0" spc="25" dirty="0">
                <a:latin typeface="Trebuchet MS"/>
                <a:cs typeface="Trebuchet MS"/>
              </a:rPr>
              <a:t>BIG</a:t>
            </a:r>
            <a:r>
              <a:rPr sz="2800" b="0" spc="-75" dirty="0">
                <a:latin typeface="Trebuchet MS"/>
                <a:cs typeface="Trebuchet MS"/>
              </a:rPr>
              <a:t> </a:t>
            </a:r>
            <a:r>
              <a:rPr sz="2800" b="0" spc="35" dirty="0">
                <a:latin typeface="Trebuchet MS"/>
                <a:cs typeface="Trebuchet MS"/>
              </a:rPr>
              <a:t>PICTURE</a:t>
            </a:r>
            <a:endParaRPr sz="28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033" y="864235"/>
            <a:ext cx="9109075" cy="452120"/>
          </a:xfrm>
          <a:prstGeom prst="rect">
            <a:avLst/>
          </a:prstGeom>
        </p:spPr>
        <p:txBody>
          <a:bodyPr vert="horz" wrap="square" lIns="0" tIns="12065" rIns="0" bIns="0" rtlCol="0">
            <a:spAutoFit/>
          </a:bodyPr>
          <a:lstStyle/>
          <a:p>
            <a:pPr marL="12700">
              <a:lnSpc>
                <a:spcPct val="100000"/>
              </a:lnSpc>
              <a:spcBef>
                <a:spcPts val="95"/>
              </a:spcBef>
            </a:pPr>
            <a:r>
              <a:rPr sz="2800" b="0" spc="405" dirty="0">
                <a:latin typeface="Trebuchet MS"/>
                <a:cs typeface="Trebuchet MS"/>
              </a:rPr>
              <a:t>QNX</a:t>
            </a:r>
            <a:r>
              <a:rPr sz="2800" b="0" spc="-70" dirty="0">
                <a:latin typeface="Trebuchet MS"/>
                <a:cs typeface="Trebuchet MS"/>
              </a:rPr>
              <a:t> </a:t>
            </a:r>
            <a:r>
              <a:rPr sz="2800" b="0" spc="25" dirty="0">
                <a:latin typeface="Trebuchet MS"/>
                <a:cs typeface="Trebuchet MS"/>
              </a:rPr>
              <a:t>HYPERVISOR</a:t>
            </a:r>
            <a:r>
              <a:rPr lang="en-US" sz="2800" b="0" spc="25" dirty="0">
                <a:latin typeface="Trebuchet MS"/>
                <a:cs typeface="Trebuchet MS"/>
              </a:rPr>
              <a:t> – Cont.</a:t>
            </a:r>
            <a:endParaRPr sz="2800" dirty="0">
              <a:latin typeface="Trebuchet MS"/>
              <a:cs typeface="Trebuchet MS"/>
            </a:endParaRPr>
          </a:p>
        </p:txBody>
      </p:sp>
      <p:sp>
        <p:nvSpPr>
          <p:cNvPr id="3" name="object 3"/>
          <p:cNvSpPr/>
          <p:nvPr/>
        </p:nvSpPr>
        <p:spPr>
          <a:xfrm>
            <a:off x="547255" y="2057400"/>
            <a:ext cx="10577945" cy="3200400"/>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033" y="864235"/>
            <a:ext cx="9109075" cy="452120"/>
          </a:xfrm>
          <a:prstGeom prst="rect">
            <a:avLst/>
          </a:prstGeom>
        </p:spPr>
        <p:txBody>
          <a:bodyPr vert="horz" wrap="square" lIns="0" tIns="12065" rIns="0" bIns="0" rtlCol="0">
            <a:spAutoFit/>
          </a:bodyPr>
          <a:lstStyle/>
          <a:p>
            <a:pPr marL="12700">
              <a:lnSpc>
                <a:spcPct val="100000"/>
              </a:lnSpc>
              <a:spcBef>
                <a:spcPts val="95"/>
              </a:spcBef>
            </a:pPr>
            <a:r>
              <a:rPr lang="en-US" sz="2800" b="0" spc="405" dirty="0">
                <a:latin typeface="Trebuchet MS"/>
                <a:cs typeface="Trebuchet MS"/>
              </a:rPr>
              <a:t>QNX</a:t>
            </a:r>
            <a:r>
              <a:rPr lang="en-US" sz="2800" b="0" spc="-70" dirty="0">
                <a:latin typeface="Trebuchet MS"/>
                <a:cs typeface="Trebuchet MS"/>
              </a:rPr>
              <a:t> </a:t>
            </a:r>
            <a:r>
              <a:rPr lang="en-US" sz="2800" b="0" spc="25" dirty="0">
                <a:latin typeface="Trebuchet MS"/>
                <a:cs typeface="Trebuchet MS"/>
              </a:rPr>
              <a:t>HYPERVISOR – Cont.</a:t>
            </a:r>
            <a:endParaRPr sz="2800" dirty="0">
              <a:latin typeface="Trebuchet MS"/>
              <a:cs typeface="Trebuchet MS"/>
            </a:endParaRPr>
          </a:p>
        </p:txBody>
      </p:sp>
      <p:sp>
        <p:nvSpPr>
          <p:cNvPr id="3" name="object 3"/>
          <p:cNvSpPr/>
          <p:nvPr/>
        </p:nvSpPr>
        <p:spPr>
          <a:xfrm>
            <a:off x="762000" y="1541511"/>
            <a:ext cx="10439400" cy="512826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3" y="1738810"/>
            <a:ext cx="12085320" cy="5107940"/>
            <a:chOff x="95253" y="1738810"/>
            <a:chExt cx="12085320" cy="5107940"/>
          </a:xfrm>
        </p:grpSpPr>
        <p:sp>
          <p:nvSpPr>
            <p:cNvPr id="3" name="object 3"/>
            <p:cNvSpPr/>
            <p:nvPr/>
          </p:nvSpPr>
          <p:spPr>
            <a:xfrm>
              <a:off x="95253" y="1738810"/>
              <a:ext cx="10992202" cy="103755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80387" y="2778252"/>
              <a:ext cx="9744456" cy="303885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18033" y="864235"/>
            <a:ext cx="9109075" cy="452120"/>
          </a:xfrm>
          <a:prstGeom prst="rect">
            <a:avLst/>
          </a:prstGeom>
        </p:spPr>
        <p:txBody>
          <a:bodyPr vert="horz" wrap="square" lIns="0" tIns="12065" rIns="0" bIns="0" rtlCol="0">
            <a:spAutoFit/>
          </a:bodyPr>
          <a:lstStyle/>
          <a:p>
            <a:pPr marL="12700">
              <a:lnSpc>
                <a:spcPct val="100000"/>
              </a:lnSpc>
              <a:spcBef>
                <a:spcPts val="95"/>
              </a:spcBef>
            </a:pPr>
            <a:r>
              <a:rPr lang="en-US" sz="2800" b="0" spc="405" dirty="0">
                <a:latin typeface="Trebuchet MS"/>
                <a:cs typeface="Trebuchet MS"/>
              </a:rPr>
              <a:t>QNX</a:t>
            </a:r>
            <a:r>
              <a:rPr lang="en-US" sz="2800" b="0" spc="-70" dirty="0">
                <a:latin typeface="Trebuchet MS"/>
                <a:cs typeface="Trebuchet MS"/>
              </a:rPr>
              <a:t> </a:t>
            </a:r>
            <a:r>
              <a:rPr lang="en-US" sz="2800" b="0" spc="25" dirty="0">
                <a:latin typeface="Trebuchet MS"/>
                <a:cs typeface="Trebuchet MS"/>
              </a:rPr>
              <a:t>HYPERVISOR – Cont.</a:t>
            </a:r>
            <a:endParaRPr sz="2800" dirty="0">
              <a:latin typeface="Trebuchet MS"/>
              <a:cs typeface="Trebuchet MS"/>
            </a:endParaRPr>
          </a:p>
        </p:txBody>
      </p:sp>
      <p:sp>
        <p:nvSpPr>
          <p:cNvPr id="6" name="object 6"/>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033" y="864235"/>
            <a:ext cx="9109075" cy="452120"/>
          </a:xfrm>
          <a:prstGeom prst="rect">
            <a:avLst/>
          </a:prstGeom>
        </p:spPr>
        <p:txBody>
          <a:bodyPr vert="horz" wrap="square" lIns="0" tIns="12065" rIns="0" bIns="0" rtlCol="0">
            <a:spAutoFit/>
          </a:bodyPr>
          <a:lstStyle/>
          <a:p>
            <a:pPr marL="12700">
              <a:lnSpc>
                <a:spcPct val="100000"/>
              </a:lnSpc>
              <a:spcBef>
                <a:spcPts val="95"/>
              </a:spcBef>
            </a:pPr>
            <a:r>
              <a:rPr lang="en-US" sz="2800" b="0" spc="405" dirty="0">
                <a:latin typeface="Trebuchet MS"/>
                <a:cs typeface="Trebuchet MS"/>
              </a:rPr>
              <a:t>QNX</a:t>
            </a:r>
            <a:r>
              <a:rPr lang="en-US" sz="2800" b="0" spc="-70" dirty="0">
                <a:latin typeface="Trebuchet MS"/>
                <a:cs typeface="Trebuchet MS"/>
              </a:rPr>
              <a:t> </a:t>
            </a:r>
            <a:r>
              <a:rPr lang="en-US" sz="2800" b="0" spc="25" dirty="0">
                <a:latin typeface="Trebuchet MS"/>
                <a:cs typeface="Trebuchet MS"/>
              </a:rPr>
              <a:t>HYPERVISOR – Cont.</a:t>
            </a:r>
            <a:endParaRPr sz="2800" dirty="0">
              <a:latin typeface="Trebuchet MS"/>
              <a:cs typeface="Trebuchet MS"/>
            </a:endParaRPr>
          </a:p>
        </p:txBody>
      </p:sp>
      <p:sp>
        <p:nvSpPr>
          <p:cNvPr id="3" name="object 3"/>
          <p:cNvSpPr/>
          <p:nvPr/>
        </p:nvSpPr>
        <p:spPr>
          <a:xfrm>
            <a:off x="186309" y="1682495"/>
            <a:ext cx="11144250" cy="19430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48433" y="3711431"/>
            <a:ext cx="5762625" cy="2098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48611" y="4003547"/>
            <a:ext cx="9169908" cy="2729484"/>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08576" y="3176016"/>
            <a:ext cx="3118104" cy="202996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6200" y="157592"/>
            <a:ext cx="5729605" cy="452120"/>
          </a:xfrm>
          <a:prstGeom prst="rect">
            <a:avLst/>
          </a:prstGeom>
        </p:spPr>
        <p:txBody>
          <a:bodyPr vert="horz" wrap="square" lIns="0" tIns="12065" rIns="0" bIns="0" rtlCol="0">
            <a:spAutoFit/>
          </a:bodyPr>
          <a:lstStyle/>
          <a:p>
            <a:pPr marL="12700">
              <a:lnSpc>
                <a:spcPct val="100000"/>
              </a:lnSpc>
              <a:spcBef>
                <a:spcPts val="95"/>
              </a:spcBef>
            </a:pPr>
            <a:r>
              <a:rPr sz="2800" b="0" spc="275" dirty="0">
                <a:latin typeface="Trebuchet MS"/>
                <a:cs typeface="Trebuchet MS"/>
              </a:rPr>
              <a:t>WHY</a:t>
            </a:r>
            <a:r>
              <a:rPr sz="2800" b="0" spc="-80" dirty="0">
                <a:latin typeface="Trebuchet MS"/>
                <a:cs typeface="Trebuchet MS"/>
              </a:rPr>
              <a:t> </a:t>
            </a:r>
            <a:r>
              <a:rPr sz="2800" b="0" spc="395" dirty="0">
                <a:latin typeface="Trebuchet MS"/>
                <a:cs typeface="Trebuchet MS"/>
              </a:rPr>
              <a:t>DO</a:t>
            </a:r>
            <a:r>
              <a:rPr sz="2800" b="0" spc="-425" dirty="0">
                <a:latin typeface="Trebuchet MS"/>
                <a:cs typeface="Trebuchet MS"/>
              </a:rPr>
              <a:t> </a:t>
            </a:r>
            <a:r>
              <a:rPr sz="2800" b="0" spc="210" dirty="0">
                <a:latin typeface="Trebuchet MS"/>
                <a:cs typeface="Trebuchet MS"/>
              </a:rPr>
              <a:t>WE</a:t>
            </a:r>
            <a:r>
              <a:rPr sz="2800" b="0" spc="-75" dirty="0">
                <a:latin typeface="Trebuchet MS"/>
                <a:cs typeface="Trebuchet MS"/>
              </a:rPr>
              <a:t> </a:t>
            </a:r>
            <a:r>
              <a:rPr sz="2800" b="0" spc="140" dirty="0">
                <a:latin typeface="Trebuchet MS"/>
                <a:cs typeface="Trebuchet MS"/>
              </a:rPr>
              <a:t>NEED</a:t>
            </a:r>
            <a:r>
              <a:rPr sz="2800" b="0" spc="-355" dirty="0">
                <a:latin typeface="Trebuchet MS"/>
                <a:cs typeface="Trebuchet MS"/>
              </a:rPr>
              <a:t> </a:t>
            </a:r>
            <a:r>
              <a:rPr sz="2800" b="0" spc="210" dirty="0">
                <a:latin typeface="Trebuchet MS"/>
                <a:cs typeface="Trebuchet MS"/>
              </a:rPr>
              <a:t>A</a:t>
            </a:r>
            <a:r>
              <a:rPr sz="2800" b="0" spc="-95" dirty="0">
                <a:latin typeface="Trebuchet MS"/>
                <a:cs typeface="Trebuchet MS"/>
              </a:rPr>
              <a:t> </a:t>
            </a:r>
            <a:r>
              <a:rPr sz="2800" b="0" spc="25" dirty="0">
                <a:latin typeface="Trebuchet MS"/>
                <a:cs typeface="Trebuchet MS"/>
              </a:rPr>
              <a:t>HYPERVISOR</a:t>
            </a:r>
            <a:r>
              <a:rPr sz="2800" b="0" spc="-90" dirty="0">
                <a:latin typeface="Trebuchet MS"/>
                <a:cs typeface="Trebuchet MS"/>
              </a:rPr>
              <a:t> </a:t>
            </a:r>
            <a:r>
              <a:rPr sz="2800" b="0" spc="-100" dirty="0">
                <a:latin typeface="Trebuchet MS"/>
                <a:cs typeface="Trebuchet MS"/>
              </a:rPr>
              <a:t>?</a:t>
            </a:r>
            <a:endParaRPr sz="2800" dirty="0">
              <a:latin typeface="Trebuchet MS"/>
              <a:cs typeface="Trebuchet MS"/>
            </a:endParaRPr>
          </a:p>
        </p:txBody>
      </p:sp>
      <p:sp>
        <p:nvSpPr>
          <p:cNvPr id="4" name="object 4"/>
          <p:cNvSpPr txBox="1"/>
          <p:nvPr/>
        </p:nvSpPr>
        <p:spPr>
          <a:xfrm>
            <a:off x="462787" y="1584705"/>
            <a:ext cx="10932795" cy="1123315"/>
          </a:xfrm>
          <a:prstGeom prst="rect">
            <a:avLst/>
          </a:prstGeom>
        </p:spPr>
        <p:txBody>
          <a:bodyPr vert="horz" wrap="square" lIns="0" tIns="12700" rIns="0" bIns="0" rtlCol="0">
            <a:spAutoFit/>
          </a:bodyPr>
          <a:lstStyle/>
          <a:p>
            <a:pPr marL="12700" marR="5080">
              <a:lnSpc>
                <a:spcPct val="100000"/>
              </a:lnSpc>
              <a:spcBef>
                <a:spcPts val="100"/>
              </a:spcBef>
            </a:pPr>
            <a:r>
              <a:rPr sz="2400" spc="-90" dirty="0">
                <a:latin typeface="Trebuchet MS"/>
                <a:cs typeface="Trebuchet MS"/>
              </a:rPr>
              <a:t>Deployment </a:t>
            </a:r>
            <a:r>
              <a:rPr sz="2400" spc="-130" dirty="0">
                <a:latin typeface="Trebuchet MS"/>
                <a:cs typeface="Trebuchet MS"/>
              </a:rPr>
              <a:t>of </a:t>
            </a:r>
            <a:r>
              <a:rPr sz="2400" spc="-110" dirty="0">
                <a:latin typeface="Trebuchet MS"/>
                <a:cs typeface="Trebuchet MS"/>
              </a:rPr>
              <a:t>popular </a:t>
            </a:r>
            <a:r>
              <a:rPr sz="2400" spc="-50" dirty="0">
                <a:latin typeface="Trebuchet MS"/>
                <a:cs typeface="Trebuchet MS"/>
              </a:rPr>
              <a:t>Android </a:t>
            </a:r>
            <a:r>
              <a:rPr sz="2400" spc="-105" dirty="0">
                <a:latin typeface="Trebuchet MS"/>
                <a:cs typeface="Trebuchet MS"/>
              </a:rPr>
              <a:t>ecosystem </a:t>
            </a:r>
            <a:r>
              <a:rPr sz="2400" spc="-140" dirty="0">
                <a:latin typeface="Trebuchet MS"/>
                <a:cs typeface="Trebuchet MS"/>
              </a:rPr>
              <a:t>in </a:t>
            </a:r>
            <a:r>
              <a:rPr sz="2400" spc="-175" dirty="0">
                <a:latin typeface="Trebuchet MS"/>
                <a:cs typeface="Trebuchet MS"/>
              </a:rPr>
              <a:t>an </a:t>
            </a:r>
            <a:r>
              <a:rPr sz="2400" spc="-90" dirty="0">
                <a:latin typeface="Trebuchet MS"/>
                <a:cs typeface="Trebuchet MS"/>
              </a:rPr>
              <a:t>In </a:t>
            </a:r>
            <a:r>
              <a:rPr sz="2400" spc="-160" dirty="0">
                <a:latin typeface="Trebuchet MS"/>
                <a:cs typeface="Trebuchet MS"/>
              </a:rPr>
              <a:t>Vehicle </a:t>
            </a:r>
            <a:r>
              <a:rPr sz="2400" spc="-140" dirty="0">
                <a:latin typeface="Trebuchet MS"/>
                <a:cs typeface="Trebuchet MS"/>
              </a:rPr>
              <a:t>Infotainment </a:t>
            </a:r>
            <a:r>
              <a:rPr sz="2400" spc="-70" dirty="0">
                <a:latin typeface="Trebuchet MS"/>
                <a:cs typeface="Trebuchet MS"/>
              </a:rPr>
              <a:t>(IVI) </a:t>
            </a:r>
            <a:r>
              <a:rPr sz="2400" spc="-160" dirty="0">
                <a:latin typeface="Trebuchet MS"/>
                <a:cs typeface="Trebuchet MS"/>
              </a:rPr>
              <a:t>head </a:t>
            </a:r>
            <a:r>
              <a:rPr sz="2400" spc="-135" dirty="0">
                <a:latin typeface="Trebuchet MS"/>
                <a:cs typeface="Trebuchet MS"/>
              </a:rPr>
              <a:t>unit  </a:t>
            </a:r>
            <a:r>
              <a:rPr sz="2400" b="1" spc="15" dirty="0">
                <a:latin typeface="Trebuchet MS"/>
                <a:cs typeface="Trebuchet MS"/>
              </a:rPr>
              <a:t>along </a:t>
            </a:r>
            <a:r>
              <a:rPr sz="2400" b="1" spc="-25" dirty="0">
                <a:latin typeface="Trebuchet MS"/>
                <a:cs typeface="Trebuchet MS"/>
              </a:rPr>
              <a:t>with </a:t>
            </a:r>
            <a:r>
              <a:rPr sz="2400" b="1" spc="-15" dirty="0">
                <a:latin typeface="Trebuchet MS"/>
                <a:cs typeface="Trebuchet MS"/>
              </a:rPr>
              <a:t>Safety </a:t>
            </a:r>
            <a:r>
              <a:rPr sz="2400" b="1" spc="-25" dirty="0">
                <a:latin typeface="Trebuchet MS"/>
                <a:cs typeface="Trebuchet MS"/>
              </a:rPr>
              <a:t>critical </a:t>
            </a:r>
            <a:r>
              <a:rPr sz="2400" spc="-155" dirty="0">
                <a:latin typeface="Trebuchet MS"/>
                <a:cs typeface="Trebuchet MS"/>
              </a:rPr>
              <a:t>time </a:t>
            </a:r>
            <a:r>
              <a:rPr sz="2400" spc="-130" dirty="0">
                <a:latin typeface="Trebuchet MS"/>
                <a:cs typeface="Trebuchet MS"/>
              </a:rPr>
              <a:t>sensitive </a:t>
            </a:r>
            <a:r>
              <a:rPr sz="2400" spc="-145" dirty="0">
                <a:latin typeface="Trebuchet MS"/>
                <a:cs typeface="Trebuchet MS"/>
              </a:rPr>
              <a:t>applications </a:t>
            </a:r>
            <a:r>
              <a:rPr sz="2400" spc="-110" dirty="0">
                <a:latin typeface="Trebuchet MS"/>
                <a:cs typeface="Trebuchet MS"/>
              </a:rPr>
              <a:t>running </a:t>
            </a:r>
            <a:r>
              <a:rPr sz="2400" spc="-40" dirty="0">
                <a:latin typeface="Trebuchet MS"/>
                <a:cs typeface="Trebuchet MS"/>
              </a:rPr>
              <a:t>on </a:t>
            </a:r>
            <a:r>
              <a:rPr sz="2400" spc="-240" dirty="0">
                <a:latin typeface="Trebuchet MS"/>
                <a:cs typeface="Trebuchet MS"/>
              </a:rPr>
              <a:t>a </a:t>
            </a:r>
            <a:r>
              <a:rPr sz="2400" spc="-135" dirty="0">
                <a:latin typeface="Trebuchet MS"/>
                <a:cs typeface="Trebuchet MS"/>
              </a:rPr>
              <a:t>Real </a:t>
            </a:r>
            <a:r>
              <a:rPr sz="2400" spc="-155" dirty="0">
                <a:latin typeface="Trebuchet MS"/>
                <a:cs typeface="Trebuchet MS"/>
              </a:rPr>
              <a:t>time </a:t>
            </a:r>
            <a:r>
              <a:rPr sz="2400" spc="-125" dirty="0">
                <a:latin typeface="Trebuchet MS"/>
                <a:cs typeface="Trebuchet MS"/>
              </a:rPr>
              <a:t>operating  </a:t>
            </a:r>
            <a:r>
              <a:rPr sz="2400" spc="-114" dirty="0">
                <a:latin typeface="Trebuchet MS"/>
                <a:cs typeface="Trebuchet MS"/>
              </a:rPr>
              <a:t>system </a:t>
            </a:r>
            <a:r>
              <a:rPr sz="2400" spc="-40" dirty="0">
                <a:latin typeface="Trebuchet MS"/>
                <a:cs typeface="Trebuchet MS"/>
              </a:rPr>
              <a:t>on </a:t>
            </a:r>
            <a:r>
              <a:rPr sz="2400" spc="-240" dirty="0">
                <a:latin typeface="Trebuchet MS"/>
                <a:cs typeface="Trebuchet MS"/>
              </a:rPr>
              <a:t>a </a:t>
            </a:r>
            <a:r>
              <a:rPr sz="2400" spc="-140" dirty="0">
                <a:latin typeface="Trebuchet MS"/>
                <a:cs typeface="Trebuchet MS"/>
              </a:rPr>
              <a:t>single </a:t>
            </a:r>
            <a:r>
              <a:rPr sz="2400" spc="185" dirty="0">
                <a:latin typeface="Trebuchet MS"/>
                <a:cs typeface="Trebuchet MS"/>
              </a:rPr>
              <a:t>SOC </a:t>
            </a:r>
            <a:r>
              <a:rPr sz="2400" spc="-125" dirty="0">
                <a:latin typeface="Trebuchet MS"/>
                <a:cs typeface="Trebuchet MS"/>
              </a:rPr>
              <a:t>with </a:t>
            </a:r>
            <a:r>
              <a:rPr sz="2400" spc="-120" dirty="0">
                <a:latin typeface="Trebuchet MS"/>
                <a:cs typeface="Trebuchet MS"/>
              </a:rPr>
              <a:t>shared</a:t>
            </a:r>
            <a:r>
              <a:rPr sz="2400" spc="-450" dirty="0">
                <a:latin typeface="Trebuchet MS"/>
                <a:cs typeface="Trebuchet MS"/>
              </a:rPr>
              <a:t> </a:t>
            </a:r>
            <a:r>
              <a:rPr sz="2400" spc="-140" dirty="0">
                <a:latin typeface="Trebuchet MS"/>
                <a:cs typeface="Trebuchet MS"/>
              </a:rPr>
              <a:t>peripherals.</a:t>
            </a:r>
            <a:endParaRPr sz="2400">
              <a:latin typeface="Trebuchet MS"/>
              <a:cs typeface="Trebuchet MS"/>
            </a:endParaRPr>
          </a:p>
        </p:txBody>
      </p:sp>
      <p:sp>
        <p:nvSpPr>
          <p:cNvPr id="5" name="object 5"/>
          <p:cNvSpPr/>
          <p:nvPr/>
        </p:nvSpPr>
        <p:spPr>
          <a:xfrm>
            <a:off x="547513" y="3133344"/>
            <a:ext cx="3261384" cy="207263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918768" y="5520638"/>
            <a:ext cx="2479040" cy="574040"/>
          </a:xfrm>
          <a:prstGeom prst="rect">
            <a:avLst/>
          </a:prstGeom>
        </p:spPr>
        <p:txBody>
          <a:bodyPr vert="horz" wrap="square" lIns="0" tIns="12700" rIns="0" bIns="0" rtlCol="0">
            <a:spAutoFit/>
          </a:bodyPr>
          <a:lstStyle/>
          <a:p>
            <a:pPr algn="ctr">
              <a:lnSpc>
                <a:spcPct val="100000"/>
              </a:lnSpc>
              <a:spcBef>
                <a:spcPts val="100"/>
              </a:spcBef>
            </a:pPr>
            <a:r>
              <a:rPr sz="1800" b="1" spc="5" dirty="0">
                <a:latin typeface="Trebuchet MS"/>
                <a:cs typeface="Trebuchet MS"/>
              </a:rPr>
              <a:t>Multiple</a:t>
            </a:r>
            <a:r>
              <a:rPr sz="1800" b="1" spc="-70" dirty="0">
                <a:latin typeface="Trebuchet MS"/>
                <a:cs typeface="Trebuchet MS"/>
              </a:rPr>
              <a:t> </a:t>
            </a:r>
            <a:r>
              <a:rPr sz="1800" b="1" spc="250" dirty="0">
                <a:latin typeface="Trebuchet MS"/>
                <a:cs typeface="Trebuchet MS"/>
              </a:rPr>
              <a:t>SOC</a:t>
            </a:r>
            <a:endParaRPr sz="1800">
              <a:latin typeface="Trebuchet MS"/>
              <a:cs typeface="Trebuchet MS"/>
            </a:endParaRPr>
          </a:p>
          <a:p>
            <a:pPr algn="ctr">
              <a:lnSpc>
                <a:spcPct val="100000"/>
              </a:lnSpc>
            </a:pPr>
            <a:r>
              <a:rPr sz="1800" spc="55" dirty="0">
                <a:latin typeface="Trebuchet MS"/>
                <a:cs typeface="Trebuchet MS"/>
              </a:rPr>
              <a:t>Not </a:t>
            </a:r>
            <a:r>
              <a:rPr sz="1800" spc="-135" dirty="0">
                <a:latin typeface="Trebuchet MS"/>
                <a:cs typeface="Trebuchet MS"/>
              </a:rPr>
              <a:t>an </a:t>
            </a:r>
            <a:r>
              <a:rPr sz="1800" spc="-60" dirty="0">
                <a:latin typeface="Trebuchet MS"/>
                <a:cs typeface="Trebuchet MS"/>
              </a:rPr>
              <a:t>option </a:t>
            </a:r>
            <a:r>
              <a:rPr sz="1800" spc="-110" dirty="0">
                <a:latin typeface="Trebuchet MS"/>
                <a:cs typeface="Trebuchet MS"/>
              </a:rPr>
              <a:t>as </a:t>
            </a:r>
            <a:r>
              <a:rPr sz="1800" spc="-95" dirty="0">
                <a:latin typeface="Trebuchet MS"/>
                <a:cs typeface="Trebuchet MS"/>
              </a:rPr>
              <a:t>its</a:t>
            </a:r>
            <a:r>
              <a:rPr sz="1800" spc="-80" dirty="0">
                <a:latin typeface="Trebuchet MS"/>
                <a:cs typeface="Trebuchet MS"/>
              </a:rPr>
              <a:t> costly</a:t>
            </a:r>
            <a:endParaRPr sz="1800">
              <a:latin typeface="Trebuchet MS"/>
              <a:cs typeface="Trebuchet MS"/>
            </a:endParaRPr>
          </a:p>
        </p:txBody>
      </p:sp>
      <p:sp>
        <p:nvSpPr>
          <p:cNvPr id="7" name="object 7"/>
          <p:cNvSpPr txBox="1"/>
          <p:nvPr/>
        </p:nvSpPr>
        <p:spPr>
          <a:xfrm>
            <a:off x="4608576" y="5520638"/>
            <a:ext cx="3118104" cy="1120820"/>
          </a:xfrm>
          <a:prstGeom prst="rect">
            <a:avLst/>
          </a:prstGeom>
        </p:spPr>
        <p:txBody>
          <a:bodyPr vert="horz" wrap="square" lIns="0" tIns="12700" rIns="0" bIns="0" rtlCol="0">
            <a:spAutoFit/>
          </a:bodyPr>
          <a:lstStyle/>
          <a:p>
            <a:pPr algn="ctr">
              <a:lnSpc>
                <a:spcPct val="100000"/>
              </a:lnSpc>
              <a:spcBef>
                <a:spcPts val="100"/>
              </a:spcBef>
            </a:pPr>
            <a:r>
              <a:rPr sz="1800" b="1" spc="25" dirty="0">
                <a:latin typeface="Trebuchet MS"/>
                <a:cs typeface="Trebuchet MS"/>
              </a:rPr>
              <a:t>Container</a:t>
            </a:r>
            <a:endParaRPr sz="1800" dirty="0">
              <a:latin typeface="Trebuchet MS"/>
              <a:cs typeface="Trebuchet MS"/>
            </a:endParaRPr>
          </a:p>
          <a:p>
            <a:pPr marL="12700" marR="5080" algn="ctr">
              <a:lnSpc>
                <a:spcPct val="100000"/>
              </a:lnSpc>
            </a:pPr>
            <a:r>
              <a:rPr sz="1800" spc="-45" dirty="0">
                <a:latin typeface="Trebuchet MS"/>
                <a:cs typeface="Trebuchet MS"/>
              </a:rPr>
              <a:t>Is </a:t>
            </a:r>
            <a:r>
              <a:rPr sz="1800" spc="-80" dirty="0">
                <a:latin typeface="Trebuchet MS"/>
                <a:cs typeface="Trebuchet MS"/>
              </a:rPr>
              <a:t>possible </a:t>
            </a:r>
            <a:r>
              <a:rPr sz="1800" spc="-85" dirty="0">
                <a:latin typeface="Trebuchet MS"/>
                <a:cs typeface="Trebuchet MS"/>
              </a:rPr>
              <a:t>system </a:t>
            </a:r>
            <a:r>
              <a:rPr sz="1800" spc="-100" dirty="0">
                <a:latin typeface="Trebuchet MS"/>
                <a:cs typeface="Trebuchet MS"/>
              </a:rPr>
              <a:t>has</a:t>
            </a:r>
            <a:r>
              <a:rPr sz="1800" spc="-120" dirty="0">
                <a:latin typeface="Trebuchet MS"/>
                <a:cs typeface="Trebuchet MS"/>
              </a:rPr>
              <a:t> </a:t>
            </a:r>
            <a:r>
              <a:rPr sz="1800" spc="-180" dirty="0">
                <a:latin typeface="Trebuchet MS"/>
                <a:cs typeface="Trebuchet MS"/>
              </a:rPr>
              <a:t>a  </a:t>
            </a:r>
            <a:r>
              <a:rPr sz="1800" spc="-60" dirty="0">
                <a:latin typeface="Trebuchet MS"/>
                <a:cs typeface="Trebuchet MS"/>
              </a:rPr>
              <a:t>common</a:t>
            </a:r>
            <a:r>
              <a:rPr sz="1800" spc="-85" dirty="0">
                <a:latin typeface="Trebuchet MS"/>
                <a:cs typeface="Trebuchet MS"/>
              </a:rPr>
              <a:t> </a:t>
            </a:r>
            <a:r>
              <a:rPr sz="1800" spc="-95" dirty="0">
                <a:latin typeface="Trebuchet MS"/>
                <a:cs typeface="Trebuchet MS"/>
              </a:rPr>
              <a:t>kernel</a:t>
            </a:r>
            <a:r>
              <a:rPr lang="en-US" sz="1800" spc="-95" dirty="0">
                <a:latin typeface="Trebuchet MS"/>
                <a:cs typeface="Trebuchet MS"/>
              </a:rPr>
              <a:t>. But common kernel </a:t>
            </a:r>
            <a:r>
              <a:rPr lang="en-US" spc="-95" dirty="0">
                <a:latin typeface="Trebuchet MS"/>
                <a:cs typeface="Trebuchet MS"/>
              </a:rPr>
              <a:t>can </a:t>
            </a:r>
            <a:r>
              <a:rPr lang="en-US" sz="1800" spc="-95" dirty="0">
                <a:latin typeface="Trebuchet MS"/>
                <a:cs typeface="Trebuchet MS"/>
              </a:rPr>
              <a:t>be a blocker</a:t>
            </a:r>
            <a:endParaRPr sz="1800" dirty="0">
              <a:latin typeface="Trebuchet MS"/>
              <a:cs typeface="Trebuchet MS"/>
            </a:endParaRPr>
          </a:p>
        </p:txBody>
      </p:sp>
      <p:sp>
        <p:nvSpPr>
          <p:cNvPr id="8" name="object 8"/>
          <p:cNvSpPr/>
          <p:nvPr/>
        </p:nvSpPr>
        <p:spPr>
          <a:xfrm>
            <a:off x="8979407" y="3215639"/>
            <a:ext cx="2700528" cy="1990344"/>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8920988" y="5520638"/>
            <a:ext cx="2733040" cy="848360"/>
          </a:xfrm>
          <a:prstGeom prst="rect">
            <a:avLst/>
          </a:prstGeom>
        </p:spPr>
        <p:txBody>
          <a:bodyPr vert="horz" wrap="square" lIns="0" tIns="12700" rIns="0" bIns="0" rtlCol="0">
            <a:spAutoFit/>
          </a:bodyPr>
          <a:lstStyle/>
          <a:p>
            <a:pPr marL="635" algn="ctr">
              <a:lnSpc>
                <a:spcPct val="100000"/>
              </a:lnSpc>
              <a:spcBef>
                <a:spcPts val="100"/>
              </a:spcBef>
            </a:pPr>
            <a:r>
              <a:rPr sz="1800" b="1" spc="20" dirty="0">
                <a:latin typeface="Trebuchet MS"/>
                <a:cs typeface="Trebuchet MS"/>
              </a:rPr>
              <a:t>Hypervisor</a:t>
            </a:r>
            <a:endParaRPr sz="1800">
              <a:latin typeface="Trebuchet MS"/>
              <a:cs typeface="Trebuchet MS"/>
            </a:endParaRPr>
          </a:p>
          <a:p>
            <a:pPr marL="12065" marR="5080" algn="ctr">
              <a:lnSpc>
                <a:spcPct val="100000"/>
              </a:lnSpc>
            </a:pPr>
            <a:r>
              <a:rPr sz="1800" spc="-80" dirty="0">
                <a:latin typeface="Trebuchet MS"/>
                <a:cs typeface="Trebuchet MS"/>
              </a:rPr>
              <a:t>Ability </a:t>
            </a:r>
            <a:r>
              <a:rPr sz="1800" spc="-45" dirty="0">
                <a:latin typeface="Trebuchet MS"/>
                <a:cs typeface="Trebuchet MS"/>
              </a:rPr>
              <a:t>to </a:t>
            </a:r>
            <a:r>
              <a:rPr sz="1800" spc="-55" dirty="0">
                <a:latin typeface="Trebuchet MS"/>
                <a:cs typeface="Trebuchet MS"/>
              </a:rPr>
              <a:t>run </a:t>
            </a:r>
            <a:r>
              <a:rPr sz="1800" spc="-120" dirty="0">
                <a:latin typeface="Trebuchet MS"/>
                <a:cs typeface="Trebuchet MS"/>
              </a:rPr>
              <a:t>multiple </a:t>
            </a:r>
            <a:r>
              <a:rPr sz="1800" spc="105" dirty="0">
                <a:latin typeface="Trebuchet MS"/>
                <a:cs typeface="Trebuchet MS"/>
              </a:rPr>
              <a:t>OS</a:t>
            </a:r>
            <a:r>
              <a:rPr sz="1800" spc="50" dirty="0">
                <a:latin typeface="Trebuchet MS"/>
                <a:cs typeface="Trebuchet MS"/>
              </a:rPr>
              <a:t> </a:t>
            </a:r>
            <a:r>
              <a:rPr sz="1800" spc="-30" dirty="0">
                <a:latin typeface="Trebuchet MS"/>
                <a:cs typeface="Trebuchet MS"/>
              </a:rPr>
              <a:t>on  </a:t>
            </a:r>
            <a:r>
              <a:rPr sz="1800" spc="-110" dirty="0">
                <a:latin typeface="Trebuchet MS"/>
                <a:cs typeface="Trebuchet MS"/>
              </a:rPr>
              <a:t>the same</a:t>
            </a:r>
            <a:r>
              <a:rPr sz="1800" spc="-5" dirty="0">
                <a:latin typeface="Trebuchet MS"/>
                <a:cs typeface="Trebuchet MS"/>
              </a:rPr>
              <a:t> </a:t>
            </a:r>
            <a:r>
              <a:rPr sz="1800" spc="140" dirty="0">
                <a:latin typeface="Trebuchet MS"/>
                <a:cs typeface="Trebuchet MS"/>
              </a:rPr>
              <a:t>SOC</a:t>
            </a:r>
            <a:endParaRPr sz="1800">
              <a:latin typeface="Trebuchet MS"/>
              <a:cs typeface="Trebuchet MS"/>
            </a:endParaRPr>
          </a:p>
        </p:txBody>
      </p:sp>
      <p:sp>
        <p:nvSpPr>
          <p:cNvPr id="10" name="object 10"/>
          <p:cNvSpPr txBox="1">
            <a:spLocks noGrp="1"/>
          </p:cNvSpPr>
          <p:nvPr>
            <p:ph type="ftr" sz="quarter" idx="5"/>
          </p:nvPr>
        </p:nvSpPr>
        <p:spPr>
          <a:xfrm>
            <a:off x="9753600" y="6641458"/>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3" y="0"/>
            <a:ext cx="12190730" cy="1130935"/>
            <a:chOff x="1523" y="0"/>
            <a:chExt cx="12190730" cy="1130935"/>
          </a:xfrm>
        </p:grpSpPr>
        <p:sp>
          <p:nvSpPr>
            <p:cNvPr id="3" name="object 3"/>
            <p:cNvSpPr/>
            <p:nvPr/>
          </p:nvSpPr>
          <p:spPr>
            <a:xfrm>
              <a:off x="1523" y="0"/>
              <a:ext cx="12190476" cy="11308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945623" y="205740"/>
              <a:ext cx="1668779" cy="664464"/>
            </a:xfrm>
            <a:prstGeom prst="rect">
              <a:avLst/>
            </a:prstGeom>
            <a:blipFill>
              <a:blip r:embed="rId3" cstate="print"/>
              <a:stretch>
                <a:fillRect/>
              </a:stretch>
            </a:blipFill>
          </p:spPr>
          <p:txBody>
            <a:bodyPr wrap="square" lIns="0" tIns="0" rIns="0" bIns="0" rtlCol="0"/>
            <a:lstStyle/>
            <a:p>
              <a:endParaRPr/>
            </a:p>
          </p:txBody>
        </p:sp>
      </p:grpSp>
      <p:sp>
        <p:nvSpPr>
          <p:cNvPr id="5" name="object 5"/>
          <p:cNvSpPr/>
          <p:nvPr/>
        </p:nvSpPr>
        <p:spPr>
          <a:xfrm>
            <a:off x="4165177" y="5612891"/>
            <a:ext cx="8015138" cy="124510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20802" y="1863089"/>
            <a:ext cx="2540" cy="4543425"/>
          </a:xfrm>
          <a:custGeom>
            <a:avLst/>
            <a:gdLst/>
            <a:ahLst/>
            <a:cxnLst/>
            <a:rect l="l" t="t" r="r" b="b"/>
            <a:pathLst>
              <a:path w="2539" h="4543425">
                <a:moveTo>
                  <a:pt x="2120" y="0"/>
                </a:moveTo>
                <a:lnTo>
                  <a:pt x="0" y="4543425"/>
                </a:lnTo>
              </a:path>
            </a:pathLst>
          </a:custGeom>
          <a:ln w="25907">
            <a:solidFill>
              <a:srgbClr val="7E7E7E"/>
            </a:solidFill>
            <a:prstDash val="dot"/>
          </a:ln>
        </p:spPr>
        <p:txBody>
          <a:bodyPr wrap="square" lIns="0" tIns="0" rIns="0" bIns="0" rtlCol="0"/>
          <a:lstStyle/>
          <a:p>
            <a:endParaRPr/>
          </a:p>
        </p:txBody>
      </p:sp>
      <p:sp>
        <p:nvSpPr>
          <p:cNvPr id="7" name="object 7"/>
          <p:cNvSpPr/>
          <p:nvPr/>
        </p:nvSpPr>
        <p:spPr>
          <a:xfrm>
            <a:off x="6062726" y="3211324"/>
            <a:ext cx="45719" cy="3195190"/>
          </a:xfrm>
          <a:custGeom>
            <a:avLst/>
            <a:gdLst/>
            <a:ahLst/>
            <a:cxnLst/>
            <a:rect l="l" t="t" r="r" b="b"/>
            <a:pathLst>
              <a:path w="2539" h="4543425">
                <a:moveTo>
                  <a:pt x="2159" y="0"/>
                </a:moveTo>
                <a:lnTo>
                  <a:pt x="0" y="4543425"/>
                </a:lnTo>
              </a:path>
            </a:pathLst>
          </a:custGeom>
          <a:ln w="25907">
            <a:solidFill>
              <a:srgbClr val="7E7E7E"/>
            </a:solidFill>
            <a:prstDash val="dot"/>
          </a:ln>
        </p:spPr>
        <p:txBody>
          <a:bodyPr wrap="square" lIns="0" tIns="0" rIns="0" bIns="0" rtlCol="0"/>
          <a:lstStyle/>
          <a:p>
            <a:endParaRPr/>
          </a:p>
        </p:txBody>
      </p:sp>
      <p:sp>
        <p:nvSpPr>
          <p:cNvPr id="8" name="object 8"/>
          <p:cNvSpPr/>
          <p:nvPr/>
        </p:nvSpPr>
        <p:spPr>
          <a:xfrm>
            <a:off x="11889485" y="1863089"/>
            <a:ext cx="2540" cy="4543425"/>
          </a:xfrm>
          <a:custGeom>
            <a:avLst/>
            <a:gdLst/>
            <a:ahLst/>
            <a:cxnLst/>
            <a:rect l="l" t="t" r="r" b="b"/>
            <a:pathLst>
              <a:path w="2540" h="4543425">
                <a:moveTo>
                  <a:pt x="2159" y="0"/>
                </a:moveTo>
                <a:lnTo>
                  <a:pt x="0" y="4543425"/>
                </a:lnTo>
              </a:path>
            </a:pathLst>
          </a:custGeom>
          <a:ln w="25907">
            <a:solidFill>
              <a:srgbClr val="7E7E7E"/>
            </a:solidFill>
            <a:prstDash val="dot"/>
          </a:ln>
        </p:spPr>
        <p:txBody>
          <a:bodyPr wrap="square" lIns="0" tIns="0" rIns="0" bIns="0" rtlCol="0"/>
          <a:lstStyle/>
          <a:p>
            <a:endParaRPr/>
          </a:p>
        </p:txBody>
      </p:sp>
      <p:sp>
        <p:nvSpPr>
          <p:cNvPr id="9" name="object 9"/>
          <p:cNvSpPr txBox="1"/>
          <p:nvPr/>
        </p:nvSpPr>
        <p:spPr>
          <a:xfrm>
            <a:off x="395427" y="6551472"/>
            <a:ext cx="1731645" cy="116839"/>
          </a:xfrm>
          <a:prstGeom prst="rect">
            <a:avLst/>
          </a:prstGeom>
        </p:spPr>
        <p:txBody>
          <a:bodyPr vert="horz" wrap="square" lIns="0" tIns="12700" rIns="0" bIns="0" rtlCol="0">
            <a:spAutoFit/>
          </a:bodyPr>
          <a:lstStyle/>
          <a:p>
            <a:pPr marL="12700">
              <a:lnSpc>
                <a:spcPct val="100000"/>
              </a:lnSpc>
              <a:spcBef>
                <a:spcPts val="100"/>
              </a:spcBef>
            </a:pPr>
            <a:r>
              <a:rPr sz="600" spc="40" dirty="0">
                <a:solidFill>
                  <a:srgbClr val="7E7E7E"/>
                </a:solidFill>
                <a:latin typeface="Trebuchet MS"/>
                <a:cs typeface="Trebuchet MS"/>
              </a:rPr>
              <a:t>HARMAN </a:t>
            </a:r>
            <a:r>
              <a:rPr sz="600" spc="-40" dirty="0">
                <a:solidFill>
                  <a:srgbClr val="7E7E7E"/>
                </a:solidFill>
                <a:latin typeface="Trebuchet MS"/>
                <a:cs typeface="Trebuchet MS"/>
              </a:rPr>
              <a:t>International. Confidential. </a:t>
            </a:r>
            <a:r>
              <a:rPr sz="600" spc="-20" dirty="0">
                <a:solidFill>
                  <a:srgbClr val="7E7E7E"/>
                </a:solidFill>
                <a:latin typeface="Trebuchet MS"/>
                <a:cs typeface="Trebuchet MS"/>
              </a:rPr>
              <a:t>Copyright</a:t>
            </a:r>
            <a:r>
              <a:rPr sz="600" spc="-110" dirty="0">
                <a:solidFill>
                  <a:srgbClr val="7E7E7E"/>
                </a:solidFill>
                <a:latin typeface="Trebuchet MS"/>
                <a:cs typeface="Trebuchet MS"/>
              </a:rPr>
              <a:t> </a:t>
            </a:r>
            <a:r>
              <a:rPr sz="600" spc="-15" dirty="0">
                <a:solidFill>
                  <a:srgbClr val="7E7E7E"/>
                </a:solidFill>
                <a:latin typeface="Trebuchet MS"/>
                <a:cs typeface="Trebuchet MS"/>
              </a:rPr>
              <a:t>2015</a:t>
            </a:r>
            <a:endParaRPr sz="600">
              <a:latin typeface="Trebuchet MS"/>
              <a:cs typeface="Trebuchet MS"/>
            </a:endParaRPr>
          </a:p>
        </p:txBody>
      </p:sp>
      <p:sp>
        <p:nvSpPr>
          <p:cNvPr id="10" name="object 10"/>
          <p:cNvSpPr txBox="1"/>
          <p:nvPr/>
        </p:nvSpPr>
        <p:spPr>
          <a:xfrm>
            <a:off x="11970766" y="6618223"/>
            <a:ext cx="129539" cy="147955"/>
          </a:xfrm>
          <a:prstGeom prst="rect">
            <a:avLst/>
          </a:prstGeom>
        </p:spPr>
        <p:txBody>
          <a:bodyPr vert="horz" wrap="square" lIns="0" tIns="12700" rIns="0" bIns="0" rtlCol="0">
            <a:spAutoFit/>
          </a:bodyPr>
          <a:lstStyle/>
          <a:p>
            <a:pPr marL="12700">
              <a:lnSpc>
                <a:spcPct val="100000"/>
              </a:lnSpc>
              <a:spcBef>
                <a:spcPts val="100"/>
              </a:spcBef>
            </a:pPr>
            <a:r>
              <a:rPr sz="800" spc="-15" dirty="0">
                <a:solidFill>
                  <a:srgbClr val="7E7E7E"/>
                </a:solidFill>
                <a:latin typeface="Trebuchet MS"/>
                <a:cs typeface="Trebuchet MS"/>
              </a:rPr>
              <a:t>14</a:t>
            </a:r>
            <a:endParaRPr sz="800">
              <a:latin typeface="Trebuchet MS"/>
              <a:cs typeface="Trebuchet MS"/>
            </a:endParaRPr>
          </a:p>
        </p:txBody>
      </p:sp>
      <p:sp>
        <p:nvSpPr>
          <p:cNvPr id="11" name="object 11"/>
          <p:cNvSpPr txBox="1">
            <a:spLocks noGrp="1"/>
          </p:cNvSpPr>
          <p:nvPr>
            <p:ph type="title"/>
          </p:nvPr>
        </p:nvSpPr>
        <p:spPr>
          <a:xfrm>
            <a:off x="77825" y="395731"/>
            <a:ext cx="5982360" cy="443070"/>
          </a:xfrm>
          <a:prstGeom prst="rect">
            <a:avLst/>
          </a:prstGeom>
        </p:spPr>
        <p:txBody>
          <a:bodyPr vert="horz" wrap="square" lIns="0" tIns="12065" rIns="0" bIns="0" rtlCol="0">
            <a:spAutoFit/>
          </a:bodyPr>
          <a:lstStyle/>
          <a:p>
            <a:pPr marL="12700">
              <a:lnSpc>
                <a:spcPct val="100000"/>
              </a:lnSpc>
              <a:spcBef>
                <a:spcPts val="95"/>
              </a:spcBef>
            </a:pPr>
            <a:r>
              <a:rPr lang="en-US" sz="2800" b="0" spc="405" dirty="0">
                <a:latin typeface="Trebuchet MS"/>
                <a:cs typeface="Trebuchet MS"/>
              </a:rPr>
              <a:t>QNX</a:t>
            </a:r>
            <a:r>
              <a:rPr lang="en-US" sz="2800" b="0" spc="-70" dirty="0">
                <a:latin typeface="Trebuchet MS"/>
                <a:cs typeface="Trebuchet MS"/>
              </a:rPr>
              <a:t> </a:t>
            </a:r>
            <a:r>
              <a:rPr lang="en-US" sz="2800" b="0" spc="25" dirty="0">
                <a:latin typeface="Trebuchet MS"/>
                <a:cs typeface="Trebuchet MS"/>
              </a:rPr>
              <a:t>HYPERVISOR – Cont.</a:t>
            </a:r>
            <a:endParaRPr sz="2800" dirty="0">
              <a:latin typeface="Carlito"/>
              <a:cs typeface="Carlito"/>
            </a:endParaRPr>
          </a:p>
        </p:txBody>
      </p:sp>
      <p:sp>
        <p:nvSpPr>
          <p:cNvPr id="12" name="object 12"/>
          <p:cNvSpPr txBox="1"/>
          <p:nvPr/>
        </p:nvSpPr>
        <p:spPr>
          <a:xfrm>
            <a:off x="453034" y="1217167"/>
            <a:ext cx="7237095" cy="299720"/>
          </a:xfrm>
          <a:prstGeom prst="rect">
            <a:avLst/>
          </a:prstGeom>
        </p:spPr>
        <p:txBody>
          <a:bodyPr vert="horz" wrap="square" lIns="0" tIns="12700" rIns="0" bIns="0" rtlCol="0">
            <a:spAutoFit/>
          </a:bodyPr>
          <a:lstStyle/>
          <a:p>
            <a:pPr marL="12700">
              <a:lnSpc>
                <a:spcPct val="100000"/>
              </a:lnSpc>
              <a:spcBef>
                <a:spcPts val="100"/>
              </a:spcBef>
            </a:pPr>
            <a:r>
              <a:rPr sz="1800" b="1" spc="185" dirty="0">
                <a:solidFill>
                  <a:srgbClr val="00ACED"/>
                </a:solidFill>
                <a:latin typeface="Trebuchet MS"/>
                <a:cs typeface="Trebuchet MS"/>
              </a:rPr>
              <a:t>eMMC</a:t>
            </a:r>
            <a:r>
              <a:rPr sz="1800" b="1" spc="-65" dirty="0">
                <a:solidFill>
                  <a:srgbClr val="00ACED"/>
                </a:solidFill>
                <a:latin typeface="Trebuchet MS"/>
                <a:cs typeface="Trebuchet MS"/>
              </a:rPr>
              <a:t> </a:t>
            </a:r>
            <a:r>
              <a:rPr sz="1800" b="1" spc="-30" dirty="0">
                <a:solidFill>
                  <a:srgbClr val="00ACED"/>
                </a:solidFill>
                <a:latin typeface="Trebuchet MS"/>
                <a:cs typeface="Trebuchet MS"/>
              </a:rPr>
              <a:t>is</a:t>
            </a:r>
            <a:r>
              <a:rPr sz="1800" b="1" spc="-40" dirty="0">
                <a:solidFill>
                  <a:srgbClr val="00ACED"/>
                </a:solidFill>
                <a:latin typeface="Trebuchet MS"/>
                <a:cs typeface="Trebuchet MS"/>
              </a:rPr>
              <a:t> </a:t>
            </a:r>
            <a:r>
              <a:rPr sz="1800" b="1" spc="-20" dirty="0">
                <a:solidFill>
                  <a:srgbClr val="00ACED"/>
                </a:solidFill>
                <a:latin typeface="Trebuchet MS"/>
                <a:cs typeface="Trebuchet MS"/>
              </a:rPr>
              <a:t>virtualized</a:t>
            </a:r>
            <a:r>
              <a:rPr sz="1800" b="1" spc="10" dirty="0">
                <a:solidFill>
                  <a:srgbClr val="00ACED"/>
                </a:solidFill>
                <a:latin typeface="Trebuchet MS"/>
                <a:cs typeface="Trebuchet MS"/>
              </a:rPr>
              <a:t>.</a:t>
            </a:r>
            <a:r>
              <a:rPr sz="1800" b="1" spc="-204" dirty="0">
                <a:solidFill>
                  <a:srgbClr val="00ACED"/>
                </a:solidFill>
                <a:latin typeface="Trebuchet MS"/>
                <a:cs typeface="Trebuchet MS"/>
              </a:rPr>
              <a:t> </a:t>
            </a:r>
            <a:r>
              <a:rPr sz="1800" b="1" spc="25" dirty="0">
                <a:solidFill>
                  <a:srgbClr val="00ACED"/>
                </a:solidFill>
                <a:latin typeface="Trebuchet MS"/>
                <a:cs typeface="Trebuchet MS"/>
              </a:rPr>
              <a:t>Mechanism</a:t>
            </a:r>
            <a:r>
              <a:rPr sz="1800" b="1" spc="-65" dirty="0">
                <a:solidFill>
                  <a:srgbClr val="00ACED"/>
                </a:solidFill>
                <a:latin typeface="Trebuchet MS"/>
                <a:cs typeface="Trebuchet MS"/>
              </a:rPr>
              <a:t> </a:t>
            </a:r>
            <a:r>
              <a:rPr sz="1800" b="1" spc="-20" dirty="0">
                <a:solidFill>
                  <a:srgbClr val="00ACED"/>
                </a:solidFill>
                <a:latin typeface="Trebuchet MS"/>
                <a:cs typeface="Trebuchet MS"/>
              </a:rPr>
              <a:t>used</a:t>
            </a:r>
            <a:r>
              <a:rPr sz="1800" b="1" spc="-50" dirty="0">
                <a:solidFill>
                  <a:srgbClr val="00ACED"/>
                </a:solidFill>
                <a:latin typeface="Trebuchet MS"/>
                <a:cs typeface="Trebuchet MS"/>
              </a:rPr>
              <a:t> </a:t>
            </a:r>
            <a:r>
              <a:rPr sz="1800" b="1" spc="-30" dirty="0">
                <a:solidFill>
                  <a:srgbClr val="00ACED"/>
                </a:solidFill>
                <a:latin typeface="Trebuchet MS"/>
                <a:cs typeface="Trebuchet MS"/>
              </a:rPr>
              <a:t>is</a:t>
            </a:r>
            <a:r>
              <a:rPr sz="1800" b="1" spc="-20" dirty="0">
                <a:solidFill>
                  <a:srgbClr val="00ACED"/>
                </a:solidFill>
                <a:latin typeface="Trebuchet MS"/>
                <a:cs typeface="Trebuchet MS"/>
              </a:rPr>
              <a:t> </a:t>
            </a:r>
            <a:r>
              <a:rPr sz="1800" b="1" spc="-15" dirty="0">
                <a:solidFill>
                  <a:srgbClr val="00ACED"/>
                </a:solidFill>
                <a:latin typeface="Trebuchet MS"/>
                <a:cs typeface="Trebuchet MS"/>
              </a:rPr>
              <a:t>virtio-blk</a:t>
            </a:r>
            <a:endParaRPr sz="1800" dirty="0">
              <a:latin typeface="Trebuchet MS"/>
              <a:cs typeface="Trebuchet MS"/>
            </a:endParaRPr>
          </a:p>
        </p:txBody>
      </p:sp>
      <p:sp>
        <p:nvSpPr>
          <p:cNvPr id="13" name="object 13"/>
          <p:cNvSpPr txBox="1"/>
          <p:nvPr/>
        </p:nvSpPr>
        <p:spPr>
          <a:xfrm>
            <a:off x="448767" y="1662048"/>
            <a:ext cx="11422431" cy="1736181"/>
          </a:xfrm>
          <a:prstGeom prst="rect">
            <a:avLst/>
          </a:prstGeom>
        </p:spPr>
        <p:txBody>
          <a:bodyPr vert="horz" wrap="square" lIns="0" tIns="12700" rIns="0" bIns="0" rtlCol="0">
            <a:spAutoFit/>
          </a:bodyPr>
          <a:lstStyle/>
          <a:p>
            <a:pPr marL="12700" marR="5080">
              <a:lnSpc>
                <a:spcPct val="125000"/>
              </a:lnSpc>
              <a:spcBef>
                <a:spcPts val="100"/>
              </a:spcBef>
            </a:pPr>
            <a:endParaRPr lang="en-US" sz="1800" b="1" spc="30" dirty="0">
              <a:latin typeface="Trebuchet MS"/>
              <a:cs typeface="Trebuchet MS"/>
            </a:endParaRPr>
          </a:p>
          <a:p>
            <a:pPr marL="12700" marR="5080">
              <a:lnSpc>
                <a:spcPct val="125000"/>
              </a:lnSpc>
              <a:spcBef>
                <a:spcPts val="100"/>
              </a:spcBef>
            </a:pPr>
            <a:r>
              <a:rPr sz="1800" b="1" spc="30" dirty="0" err="1">
                <a:latin typeface="Trebuchet MS"/>
                <a:cs typeface="Trebuchet MS"/>
              </a:rPr>
              <a:t>Virtio</a:t>
            </a:r>
            <a:r>
              <a:rPr sz="1800" b="1" spc="30" dirty="0">
                <a:latin typeface="Trebuchet MS"/>
                <a:cs typeface="Trebuchet MS"/>
              </a:rPr>
              <a:t> </a:t>
            </a:r>
            <a:r>
              <a:rPr sz="1800" b="1" spc="-30" dirty="0">
                <a:latin typeface="Trebuchet MS"/>
                <a:cs typeface="Trebuchet MS"/>
              </a:rPr>
              <a:t>is </a:t>
            </a:r>
            <a:r>
              <a:rPr sz="1800" b="1" spc="-5" dirty="0">
                <a:latin typeface="Trebuchet MS"/>
                <a:cs typeface="Trebuchet MS"/>
              </a:rPr>
              <a:t>a </a:t>
            </a:r>
            <a:r>
              <a:rPr sz="1800" b="1" spc="-10" dirty="0">
                <a:latin typeface="Trebuchet MS"/>
                <a:cs typeface="Trebuchet MS"/>
              </a:rPr>
              <a:t>virtualization </a:t>
            </a:r>
            <a:r>
              <a:rPr lang="en-US" sz="1800" b="1" dirty="0">
                <a:latin typeface="Trebuchet MS"/>
                <a:cs typeface="Trebuchet MS"/>
              </a:rPr>
              <a:t>standard </a:t>
            </a:r>
            <a:r>
              <a:rPr sz="1800" b="1" spc="-20" dirty="0">
                <a:latin typeface="Trebuchet MS"/>
                <a:cs typeface="Trebuchet MS"/>
              </a:rPr>
              <a:t>used </a:t>
            </a:r>
            <a:r>
              <a:rPr sz="1800" b="1" spc="-25" dirty="0">
                <a:latin typeface="Trebuchet MS"/>
                <a:cs typeface="Trebuchet MS"/>
              </a:rPr>
              <a:t>for  </a:t>
            </a:r>
            <a:r>
              <a:rPr sz="1800" b="1" spc="-10" dirty="0">
                <a:latin typeface="Trebuchet MS"/>
                <a:cs typeface="Trebuchet MS"/>
              </a:rPr>
              <a:t>virtualizing </a:t>
            </a:r>
            <a:r>
              <a:rPr sz="1800" b="1" spc="5" dirty="0">
                <a:latin typeface="Trebuchet MS"/>
                <a:cs typeface="Trebuchet MS"/>
              </a:rPr>
              <a:t>(sharing) </a:t>
            </a:r>
            <a:r>
              <a:rPr sz="1800" b="1" spc="-5" dirty="0">
                <a:latin typeface="Trebuchet MS"/>
                <a:cs typeface="Trebuchet MS"/>
              </a:rPr>
              <a:t>block </a:t>
            </a:r>
            <a:r>
              <a:rPr sz="1800" b="1" spc="-55" dirty="0">
                <a:latin typeface="Trebuchet MS"/>
                <a:cs typeface="Trebuchet MS"/>
              </a:rPr>
              <a:t>devices, </a:t>
            </a:r>
            <a:r>
              <a:rPr sz="1800" b="1" spc="-5" dirty="0">
                <a:latin typeface="Trebuchet MS"/>
                <a:cs typeface="Trebuchet MS"/>
              </a:rPr>
              <a:t>network</a:t>
            </a:r>
            <a:r>
              <a:rPr sz="1800" b="1" spc="-395" dirty="0">
                <a:latin typeface="Trebuchet MS"/>
                <a:cs typeface="Trebuchet MS"/>
              </a:rPr>
              <a:t> </a:t>
            </a:r>
            <a:r>
              <a:rPr sz="1800" b="1" spc="-35" dirty="0">
                <a:latin typeface="Trebuchet MS"/>
                <a:cs typeface="Trebuchet MS"/>
              </a:rPr>
              <a:t>devices  </a:t>
            </a:r>
            <a:r>
              <a:rPr sz="1800" b="1" dirty="0">
                <a:latin typeface="Trebuchet MS"/>
                <a:cs typeface="Trebuchet MS"/>
              </a:rPr>
              <a:t>etc.Virtio </a:t>
            </a:r>
            <a:r>
              <a:rPr sz="1800" b="1" spc="-30" dirty="0">
                <a:latin typeface="Trebuchet MS"/>
                <a:cs typeface="Trebuchet MS"/>
              </a:rPr>
              <a:t>is </a:t>
            </a:r>
            <a:r>
              <a:rPr sz="1800" b="1" spc="-10" dirty="0">
                <a:latin typeface="Trebuchet MS"/>
                <a:cs typeface="Trebuchet MS"/>
              </a:rPr>
              <a:t>an </a:t>
            </a:r>
            <a:r>
              <a:rPr sz="1800" b="1" spc="5" dirty="0">
                <a:latin typeface="Trebuchet MS"/>
                <a:cs typeface="Trebuchet MS"/>
              </a:rPr>
              <a:t>example </a:t>
            </a:r>
            <a:r>
              <a:rPr sz="1800" b="1" spc="-40" dirty="0">
                <a:latin typeface="Trebuchet MS"/>
                <a:cs typeface="Trebuchet MS"/>
              </a:rPr>
              <a:t>of </a:t>
            </a:r>
            <a:r>
              <a:rPr sz="1800" b="1" spc="-10" dirty="0">
                <a:latin typeface="Trebuchet MS"/>
                <a:cs typeface="Trebuchet MS"/>
              </a:rPr>
              <a:t>paravirtualization  </a:t>
            </a:r>
            <a:r>
              <a:rPr sz="1800" b="1" spc="-35" dirty="0">
                <a:latin typeface="Trebuchet MS"/>
                <a:cs typeface="Trebuchet MS"/>
              </a:rPr>
              <a:t>technique, </a:t>
            </a:r>
            <a:r>
              <a:rPr sz="1800" b="1" dirty="0">
                <a:latin typeface="Trebuchet MS"/>
                <a:cs typeface="Trebuchet MS"/>
              </a:rPr>
              <a:t>that </a:t>
            </a:r>
            <a:r>
              <a:rPr sz="1800" b="1" spc="-20" dirty="0">
                <a:latin typeface="Trebuchet MS"/>
                <a:cs typeface="Trebuchet MS"/>
              </a:rPr>
              <a:t>uses </a:t>
            </a:r>
            <a:r>
              <a:rPr sz="1800" b="1" spc="-10" dirty="0">
                <a:latin typeface="Trebuchet MS"/>
                <a:cs typeface="Trebuchet MS"/>
              </a:rPr>
              <a:t>virtual </a:t>
            </a:r>
            <a:r>
              <a:rPr sz="1800" b="1" spc="-30" dirty="0">
                <a:latin typeface="Trebuchet MS"/>
                <a:cs typeface="Trebuchet MS"/>
              </a:rPr>
              <a:t>queue </a:t>
            </a:r>
            <a:r>
              <a:rPr sz="1800" b="1" spc="30" dirty="0">
                <a:latin typeface="Trebuchet MS"/>
                <a:cs typeface="Trebuchet MS"/>
              </a:rPr>
              <a:t>to </a:t>
            </a:r>
            <a:r>
              <a:rPr sz="1800" b="1" spc="-30" dirty="0">
                <a:latin typeface="Trebuchet MS"/>
                <a:cs typeface="Trebuchet MS"/>
              </a:rPr>
              <a:t>enable  </a:t>
            </a:r>
            <a:r>
              <a:rPr sz="1800" b="1" spc="15" dirty="0">
                <a:latin typeface="Trebuchet MS"/>
                <a:cs typeface="Trebuchet MS"/>
              </a:rPr>
              <a:t>communication </a:t>
            </a:r>
            <a:r>
              <a:rPr sz="1800" b="1" spc="-25" dirty="0">
                <a:latin typeface="Trebuchet MS"/>
                <a:cs typeface="Trebuchet MS"/>
              </a:rPr>
              <a:t>between </a:t>
            </a:r>
            <a:r>
              <a:rPr sz="1800" b="1" spc="-15" dirty="0">
                <a:latin typeface="Trebuchet MS"/>
                <a:cs typeface="Trebuchet MS"/>
              </a:rPr>
              <a:t>hypervisor </a:t>
            </a:r>
            <a:r>
              <a:rPr sz="1800" b="1" spc="-5" dirty="0">
                <a:latin typeface="Trebuchet MS"/>
                <a:cs typeface="Trebuchet MS"/>
              </a:rPr>
              <a:t>and</a:t>
            </a:r>
            <a:r>
              <a:rPr sz="1800" b="1" spc="-175" dirty="0">
                <a:latin typeface="Trebuchet MS"/>
                <a:cs typeface="Trebuchet MS"/>
              </a:rPr>
              <a:t> </a:t>
            </a:r>
            <a:r>
              <a:rPr sz="1800" b="1" spc="-25" dirty="0">
                <a:latin typeface="Trebuchet MS"/>
                <a:cs typeface="Trebuchet MS"/>
              </a:rPr>
              <a:t>guest.</a:t>
            </a:r>
            <a:endParaRPr lang="en-US" sz="1800" b="1" spc="-25" dirty="0">
              <a:latin typeface="Trebuchet MS"/>
              <a:cs typeface="Trebuchet MS"/>
            </a:endParaRPr>
          </a:p>
          <a:p>
            <a:pPr marL="12700" marR="5080">
              <a:lnSpc>
                <a:spcPct val="125000"/>
              </a:lnSpc>
              <a:spcBef>
                <a:spcPts val="100"/>
              </a:spcBef>
            </a:pPr>
            <a:endParaRPr sz="1800" dirty="0">
              <a:latin typeface="Trebuchet MS"/>
              <a:cs typeface="Trebuchet MS"/>
            </a:endParaRPr>
          </a:p>
        </p:txBody>
      </p:sp>
      <p:sp>
        <p:nvSpPr>
          <p:cNvPr id="14" name="object 14"/>
          <p:cNvSpPr txBox="1"/>
          <p:nvPr/>
        </p:nvSpPr>
        <p:spPr>
          <a:xfrm>
            <a:off x="448767" y="3720465"/>
            <a:ext cx="5547995" cy="2426335"/>
          </a:xfrm>
          <a:prstGeom prst="rect">
            <a:avLst/>
          </a:prstGeom>
        </p:spPr>
        <p:txBody>
          <a:bodyPr vert="horz" wrap="square" lIns="0" tIns="81280" rIns="0" bIns="0" rtlCol="0">
            <a:spAutoFit/>
          </a:bodyPr>
          <a:lstStyle/>
          <a:p>
            <a:pPr marL="12700">
              <a:lnSpc>
                <a:spcPct val="100000"/>
              </a:lnSpc>
              <a:spcBef>
                <a:spcPts val="640"/>
              </a:spcBef>
            </a:pPr>
            <a:r>
              <a:rPr sz="1800" b="1" u="heavy" spc="330" dirty="0">
                <a:uFill>
                  <a:solidFill>
                    <a:srgbClr val="000000"/>
                  </a:solidFill>
                </a:uFill>
                <a:latin typeface="Trebuchet MS"/>
                <a:cs typeface="Trebuchet MS"/>
              </a:rPr>
              <a:t>QNX</a:t>
            </a:r>
            <a:endParaRPr sz="1800" dirty="0">
              <a:latin typeface="Trebuchet MS"/>
              <a:cs typeface="Trebuchet MS"/>
            </a:endParaRPr>
          </a:p>
          <a:p>
            <a:pPr marL="12700" marR="5080">
              <a:lnSpc>
                <a:spcPct val="125000"/>
              </a:lnSpc>
            </a:pPr>
            <a:r>
              <a:rPr sz="1800" b="1" spc="-10" dirty="0">
                <a:latin typeface="Trebuchet MS"/>
                <a:cs typeface="Trebuchet MS"/>
              </a:rPr>
              <a:t>virtio-block </a:t>
            </a:r>
            <a:r>
              <a:rPr sz="1800" b="1" spc="-20" dirty="0">
                <a:latin typeface="Trebuchet MS"/>
                <a:cs typeface="Trebuchet MS"/>
              </a:rPr>
              <a:t>backend driver </a:t>
            </a:r>
            <a:r>
              <a:rPr sz="1800" b="1" spc="-30" dirty="0">
                <a:latin typeface="Trebuchet MS"/>
                <a:cs typeface="Trebuchet MS"/>
              </a:rPr>
              <a:t>is </a:t>
            </a:r>
            <a:r>
              <a:rPr sz="1800" b="1" spc="-15" dirty="0">
                <a:latin typeface="Trebuchet MS"/>
                <a:cs typeface="Trebuchet MS"/>
              </a:rPr>
              <a:t>present </a:t>
            </a:r>
            <a:r>
              <a:rPr sz="1800" b="1" spc="15" dirty="0">
                <a:latin typeface="Trebuchet MS"/>
                <a:cs typeface="Trebuchet MS"/>
              </a:rPr>
              <a:t>on </a:t>
            </a:r>
            <a:r>
              <a:rPr sz="1800" b="1" spc="204" dirty="0">
                <a:latin typeface="Trebuchet MS"/>
                <a:cs typeface="Trebuchet MS"/>
              </a:rPr>
              <a:t>QNX.</a:t>
            </a:r>
            <a:r>
              <a:rPr sz="1800" b="1" spc="-180" dirty="0">
                <a:latin typeface="Trebuchet MS"/>
                <a:cs typeface="Trebuchet MS"/>
              </a:rPr>
              <a:t> </a:t>
            </a:r>
            <a:r>
              <a:rPr sz="1800" b="1" spc="20" dirty="0">
                <a:latin typeface="Trebuchet MS"/>
                <a:cs typeface="Trebuchet MS"/>
              </a:rPr>
              <a:t>This  </a:t>
            </a:r>
            <a:r>
              <a:rPr sz="1800" b="1" spc="-20" dirty="0">
                <a:latin typeface="Trebuchet MS"/>
                <a:cs typeface="Trebuchet MS"/>
              </a:rPr>
              <a:t>driver </a:t>
            </a:r>
            <a:r>
              <a:rPr sz="1800" b="1" spc="-10" dirty="0">
                <a:latin typeface="Trebuchet MS"/>
                <a:cs typeface="Trebuchet MS"/>
              </a:rPr>
              <a:t>interprets </a:t>
            </a:r>
            <a:r>
              <a:rPr sz="1800" b="1" spc="-15" dirty="0">
                <a:latin typeface="Trebuchet MS"/>
                <a:cs typeface="Trebuchet MS"/>
              </a:rPr>
              <a:t>the </a:t>
            </a:r>
            <a:r>
              <a:rPr sz="1800" b="1" spc="10" dirty="0">
                <a:latin typeface="Trebuchet MS"/>
                <a:cs typeface="Trebuchet MS"/>
              </a:rPr>
              <a:t>commands/data </a:t>
            </a:r>
            <a:r>
              <a:rPr sz="1800" b="1" spc="-15" dirty="0">
                <a:latin typeface="Trebuchet MS"/>
                <a:cs typeface="Trebuchet MS"/>
              </a:rPr>
              <a:t>sent </a:t>
            </a:r>
            <a:r>
              <a:rPr sz="1800" b="1" spc="-50" dirty="0">
                <a:latin typeface="Trebuchet MS"/>
                <a:cs typeface="Trebuchet MS"/>
              </a:rPr>
              <a:t>by </a:t>
            </a:r>
            <a:r>
              <a:rPr sz="1800" b="1" spc="-15" dirty="0">
                <a:latin typeface="Trebuchet MS"/>
                <a:cs typeface="Trebuchet MS"/>
              </a:rPr>
              <a:t>the  virtio-frontend </a:t>
            </a:r>
            <a:r>
              <a:rPr sz="1800" b="1" spc="-20" dirty="0">
                <a:latin typeface="Trebuchet MS"/>
                <a:cs typeface="Trebuchet MS"/>
              </a:rPr>
              <a:t>driver </a:t>
            </a:r>
            <a:r>
              <a:rPr sz="1800" b="1" spc="20" dirty="0">
                <a:latin typeface="Trebuchet MS"/>
                <a:cs typeface="Trebuchet MS"/>
              </a:rPr>
              <a:t>from </a:t>
            </a:r>
            <a:r>
              <a:rPr sz="1800" b="1" dirty="0">
                <a:latin typeface="Trebuchet MS"/>
                <a:cs typeface="Trebuchet MS"/>
              </a:rPr>
              <a:t>guest </a:t>
            </a:r>
            <a:r>
              <a:rPr sz="1800" b="1" spc="80" dirty="0">
                <a:latin typeface="Trebuchet MS"/>
                <a:cs typeface="Trebuchet MS"/>
              </a:rPr>
              <a:t>VM, </a:t>
            </a:r>
            <a:r>
              <a:rPr sz="1800" b="1" spc="-15" dirty="0">
                <a:latin typeface="Trebuchet MS"/>
                <a:cs typeface="Trebuchet MS"/>
              </a:rPr>
              <a:t>creates  </a:t>
            </a:r>
            <a:r>
              <a:rPr sz="1800" b="1" dirty="0">
                <a:latin typeface="Trebuchet MS"/>
                <a:cs typeface="Trebuchet MS"/>
              </a:rPr>
              <a:t>proper </a:t>
            </a:r>
            <a:r>
              <a:rPr sz="1800" b="1" spc="40" dirty="0">
                <a:latin typeface="Trebuchet MS"/>
                <a:cs typeface="Trebuchet MS"/>
              </a:rPr>
              <a:t>commands </a:t>
            </a:r>
            <a:r>
              <a:rPr sz="1800" b="1" spc="-20" dirty="0">
                <a:latin typeface="Trebuchet MS"/>
                <a:cs typeface="Trebuchet MS"/>
              </a:rPr>
              <a:t>for </a:t>
            </a:r>
            <a:r>
              <a:rPr sz="1800" b="1" spc="185" dirty="0">
                <a:latin typeface="Trebuchet MS"/>
                <a:cs typeface="Trebuchet MS"/>
              </a:rPr>
              <a:t>eMMC </a:t>
            </a:r>
            <a:r>
              <a:rPr sz="1800" b="1" spc="-40" dirty="0">
                <a:latin typeface="Trebuchet MS"/>
                <a:cs typeface="Trebuchet MS"/>
              </a:rPr>
              <a:t>controller, </a:t>
            </a:r>
            <a:r>
              <a:rPr sz="1800" b="1" spc="-5" dirty="0">
                <a:latin typeface="Trebuchet MS"/>
                <a:cs typeface="Trebuchet MS"/>
              </a:rPr>
              <a:t>and  </a:t>
            </a:r>
            <a:r>
              <a:rPr sz="1800" b="1" spc="-15" dirty="0">
                <a:latin typeface="Trebuchet MS"/>
                <a:cs typeface="Trebuchet MS"/>
              </a:rPr>
              <a:t>forwards </a:t>
            </a:r>
            <a:r>
              <a:rPr sz="1800" b="1" dirty="0">
                <a:latin typeface="Trebuchet MS"/>
                <a:cs typeface="Trebuchet MS"/>
              </a:rPr>
              <a:t>those </a:t>
            </a:r>
            <a:r>
              <a:rPr sz="1800" b="1" spc="40" dirty="0">
                <a:latin typeface="Trebuchet MS"/>
                <a:cs typeface="Trebuchet MS"/>
              </a:rPr>
              <a:t>commands </a:t>
            </a:r>
            <a:r>
              <a:rPr sz="1800" b="1" spc="30" dirty="0">
                <a:latin typeface="Trebuchet MS"/>
                <a:cs typeface="Trebuchet MS"/>
              </a:rPr>
              <a:t>to </a:t>
            </a:r>
            <a:r>
              <a:rPr sz="1800" b="1" spc="-15" dirty="0">
                <a:latin typeface="Trebuchet MS"/>
                <a:cs typeface="Trebuchet MS"/>
              </a:rPr>
              <a:t>actual </a:t>
            </a:r>
            <a:r>
              <a:rPr sz="1800" b="1" spc="185" dirty="0">
                <a:latin typeface="Trebuchet MS"/>
                <a:cs typeface="Trebuchet MS"/>
              </a:rPr>
              <a:t>eMMC </a:t>
            </a:r>
            <a:r>
              <a:rPr sz="1800" b="1" spc="-20" dirty="0">
                <a:latin typeface="Trebuchet MS"/>
                <a:cs typeface="Trebuchet MS"/>
              </a:rPr>
              <a:t>driver  </a:t>
            </a:r>
            <a:r>
              <a:rPr sz="1800" b="1" spc="15" dirty="0">
                <a:latin typeface="Trebuchet MS"/>
                <a:cs typeface="Trebuchet MS"/>
              </a:rPr>
              <a:t>on</a:t>
            </a:r>
            <a:r>
              <a:rPr sz="1800" b="1" spc="-45" dirty="0">
                <a:latin typeface="Trebuchet MS"/>
                <a:cs typeface="Trebuchet MS"/>
              </a:rPr>
              <a:t> </a:t>
            </a:r>
            <a:r>
              <a:rPr sz="1800" b="1" spc="204" dirty="0">
                <a:latin typeface="Trebuchet MS"/>
                <a:cs typeface="Trebuchet MS"/>
              </a:rPr>
              <a:t>QNX.</a:t>
            </a:r>
            <a:endParaRPr sz="1800" dirty="0">
              <a:latin typeface="Trebuchet MS"/>
              <a:cs typeface="Trebuchet MS"/>
            </a:endParaRPr>
          </a:p>
        </p:txBody>
      </p:sp>
      <p:sp>
        <p:nvSpPr>
          <p:cNvPr id="15" name="object 15"/>
          <p:cNvSpPr txBox="1"/>
          <p:nvPr/>
        </p:nvSpPr>
        <p:spPr>
          <a:xfrm>
            <a:off x="6263287" y="3875634"/>
            <a:ext cx="895985" cy="299720"/>
          </a:xfrm>
          <a:prstGeom prst="rect">
            <a:avLst/>
          </a:prstGeom>
        </p:spPr>
        <p:txBody>
          <a:bodyPr vert="horz" wrap="square" lIns="0" tIns="12700" rIns="0" bIns="0" rtlCol="0">
            <a:spAutoFit/>
          </a:bodyPr>
          <a:lstStyle/>
          <a:p>
            <a:pPr marL="12700">
              <a:lnSpc>
                <a:spcPct val="100000"/>
              </a:lnSpc>
              <a:spcBef>
                <a:spcPts val="100"/>
              </a:spcBef>
            </a:pPr>
            <a:r>
              <a:rPr sz="1800" b="1" u="heavy" spc="130" dirty="0">
                <a:uFill>
                  <a:solidFill>
                    <a:srgbClr val="000000"/>
                  </a:solidFill>
                </a:uFill>
                <a:latin typeface="Trebuchet MS"/>
                <a:cs typeface="Trebuchet MS"/>
              </a:rPr>
              <a:t>A</a:t>
            </a:r>
            <a:r>
              <a:rPr sz="1800" b="1" u="heavy" spc="110" dirty="0">
                <a:uFill>
                  <a:solidFill>
                    <a:srgbClr val="000000"/>
                  </a:solidFill>
                </a:uFill>
                <a:latin typeface="Trebuchet MS"/>
                <a:cs typeface="Trebuchet MS"/>
              </a:rPr>
              <a:t>n</a:t>
            </a:r>
            <a:r>
              <a:rPr sz="1800" b="1" u="heavy" spc="-10" dirty="0">
                <a:uFill>
                  <a:solidFill>
                    <a:srgbClr val="000000"/>
                  </a:solidFill>
                </a:uFill>
                <a:latin typeface="Trebuchet MS"/>
                <a:cs typeface="Trebuchet MS"/>
              </a:rPr>
              <a:t>d</a:t>
            </a:r>
            <a:r>
              <a:rPr sz="1800" b="1" u="heavy" spc="-20" dirty="0">
                <a:uFill>
                  <a:solidFill>
                    <a:srgbClr val="000000"/>
                  </a:solidFill>
                </a:uFill>
                <a:latin typeface="Trebuchet MS"/>
                <a:cs typeface="Trebuchet MS"/>
              </a:rPr>
              <a:t>r</a:t>
            </a:r>
            <a:r>
              <a:rPr sz="1800" b="1" u="heavy" spc="-5" dirty="0">
                <a:uFill>
                  <a:solidFill>
                    <a:srgbClr val="000000"/>
                  </a:solidFill>
                </a:uFill>
                <a:latin typeface="Trebuchet MS"/>
                <a:cs typeface="Trebuchet MS"/>
              </a:rPr>
              <a:t>oid</a:t>
            </a:r>
            <a:endParaRPr sz="1800" dirty="0">
              <a:latin typeface="Trebuchet MS"/>
              <a:cs typeface="Trebuchet MS"/>
            </a:endParaRPr>
          </a:p>
        </p:txBody>
      </p:sp>
      <p:sp>
        <p:nvSpPr>
          <p:cNvPr id="16" name="object 16"/>
          <p:cNvSpPr txBox="1">
            <a:spLocks noGrp="1"/>
          </p:cNvSpPr>
          <p:nvPr>
            <p:ph type="body" idx="1"/>
          </p:nvPr>
        </p:nvSpPr>
        <p:spPr>
          <a:xfrm>
            <a:off x="669067" y="4261713"/>
            <a:ext cx="10982959" cy="1364284"/>
          </a:xfrm>
          <a:prstGeom prst="rect">
            <a:avLst/>
          </a:prstGeom>
        </p:spPr>
        <p:txBody>
          <a:bodyPr vert="horz" wrap="square" lIns="0" tIns="12700" rIns="0" bIns="0" rtlCol="0">
            <a:spAutoFit/>
          </a:bodyPr>
          <a:lstStyle/>
          <a:p>
            <a:pPr marL="5629275" marR="102870">
              <a:lnSpc>
                <a:spcPct val="125000"/>
              </a:lnSpc>
              <a:spcBef>
                <a:spcPts val="100"/>
              </a:spcBef>
            </a:pPr>
            <a:r>
              <a:rPr spc="10" dirty="0"/>
              <a:t>Virtio-block </a:t>
            </a:r>
            <a:r>
              <a:rPr spc="-20" dirty="0"/>
              <a:t>frontend driver </a:t>
            </a:r>
            <a:r>
              <a:rPr spc="-30" dirty="0"/>
              <a:t>is </a:t>
            </a:r>
            <a:r>
              <a:rPr spc="-25" dirty="0"/>
              <a:t>enabled </a:t>
            </a:r>
            <a:r>
              <a:rPr spc="-35" dirty="0"/>
              <a:t>in</a:t>
            </a:r>
            <a:r>
              <a:rPr spc="-405" dirty="0"/>
              <a:t> </a:t>
            </a:r>
            <a:r>
              <a:rPr spc="30" dirty="0"/>
              <a:t>Android  </a:t>
            </a:r>
            <a:r>
              <a:rPr spc="-20" dirty="0"/>
              <a:t>kernel.This </a:t>
            </a:r>
            <a:r>
              <a:rPr spc="-15" dirty="0"/>
              <a:t>driver </a:t>
            </a:r>
            <a:r>
              <a:rPr spc="-10" dirty="0"/>
              <a:t>writes </a:t>
            </a:r>
            <a:r>
              <a:rPr spc="10" dirty="0"/>
              <a:t>commands/data </a:t>
            </a:r>
            <a:r>
              <a:rPr spc="30" dirty="0"/>
              <a:t>to </a:t>
            </a:r>
            <a:r>
              <a:rPr spc="-15" dirty="0"/>
              <a:t>the  </a:t>
            </a:r>
            <a:r>
              <a:rPr spc="-10" dirty="0"/>
              <a:t>virtual </a:t>
            </a:r>
            <a:r>
              <a:rPr spc="-50" dirty="0"/>
              <a:t>queue, </a:t>
            </a:r>
            <a:r>
              <a:rPr spc="-25" dirty="0"/>
              <a:t>which </a:t>
            </a:r>
            <a:r>
              <a:rPr spc="-30" dirty="0"/>
              <a:t>is </a:t>
            </a:r>
            <a:r>
              <a:rPr spc="-10" dirty="0"/>
              <a:t>read </a:t>
            </a:r>
            <a:r>
              <a:rPr spc="-50" dirty="0"/>
              <a:t>by </a:t>
            </a:r>
            <a:r>
              <a:rPr spc="-15" dirty="0"/>
              <a:t>the </a:t>
            </a:r>
            <a:r>
              <a:rPr spc="-10" dirty="0"/>
              <a:t>virtio-block  </a:t>
            </a:r>
            <a:r>
              <a:rPr spc="-20" dirty="0"/>
              <a:t>backend driver </a:t>
            </a:r>
            <a:r>
              <a:rPr spc="-5" dirty="0"/>
              <a:t>running </a:t>
            </a:r>
            <a:r>
              <a:rPr spc="-35" dirty="0"/>
              <a:t>in</a:t>
            </a:r>
            <a:r>
              <a:rPr spc="-140" dirty="0"/>
              <a:t> </a:t>
            </a:r>
            <a:r>
              <a:rPr spc="204" dirty="0"/>
              <a:t>QNX.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033" y="864235"/>
            <a:ext cx="9109075" cy="452120"/>
          </a:xfrm>
          <a:prstGeom prst="rect">
            <a:avLst/>
          </a:prstGeom>
        </p:spPr>
        <p:txBody>
          <a:bodyPr vert="horz" wrap="square" lIns="0" tIns="12065" rIns="0" bIns="0" rtlCol="0">
            <a:spAutoFit/>
          </a:bodyPr>
          <a:lstStyle/>
          <a:p>
            <a:pPr marL="12700">
              <a:lnSpc>
                <a:spcPct val="100000"/>
              </a:lnSpc>
              <a:spcBef>
                <a:spcPts val="95"/>
              </a:spcBef>
            </a:pPr>
            <a:r>
              <a:rPr lang="en-US" sz="2800" b="0" spc="405" dirty="0">
                <a:latin typeface="Trebuchet MS"/>
                <a:cs typeface="Trebuchet MS"/>
              </a:rPr>
              <a:t>QNX</a:t>
            </a:r>
            <a:r>
              <a:rPr lang="en-US" sz="2800" b="0" spc="-70" dirty="0">
                <a:latin typeface="Trebuchet MS"/>
                <a:cs typeface="Trebuchet MS"/>
              </a:rPr>
              <a:t> </a:t>
            </a:r>
            <a:r>
              <a:rPr lang="en-US" sz="2800" b="0" spc="25" dirty="0">
                <a:latin typeface="Trebuchet MS"/>
                <a:cs typeface="Trebuchet MS"/>
              </a:rPr>
              <a:t>HYPERVISOR – Cont.</a:t>
            </a:r>
            <a:endParaRPr sz="2800" dirty="0">
              <a:latin typeface="Trebuchet MS"/>
              <a:cs typeface="Trebuchet MS"/>
            </a:endParaRPr>
          </a:p>
        </p:txBody>
      </p:sp>
      <p:sp>
        <p:nvSpPr>
          <p:cNvPr id="3" name="object 3"/>
          <p:cNvSpPr/>
          <p:nvPr/>
        </p:nvSpPr>
        <p:spPr>
          <a:xfrm>
            <a:off x="421011" y="1667621"/>
            <a:ext cx="9296772" cy="1971311"/>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1306957" y="3766565"/>
            <a:ext cx="5153651" cy="2095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05384" y="4076700"/>
            <a:ext cx="10421112" cy="2735580"/>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lang="en-US" sz="2800" b="0" spc="405" dirty="0">
                <a:solidFill>
                  <a:schemeClr val="bg1"/>
                </a:solidFill>
                <a:latin typeface="Trebuchet MS"/>
                <a:cs typeface="Trebuchet MS"/>
              </a:rPr>
              <a:t>Linux Kernel Overview</a:t>
            </a:r>
            <a:endParaRPr sz="2800" dirty="0">
              <a:solidFill>
                <a:schemeClr val="bg1"/>
              </a:solidFill>
              <a:latin typeface="Trebuchet MS"/>
              <a:cs typeface="Trebuchet MS"/>
            </a:endParaRPr>
          </a:p>
        </p:txBody>
      </p:sp>
      <p:sp>
        <p:nvSpPr>
          <p:cNvPr id="13" name="Subtitle 12">
            <a:extLst>
              <a:ext uri="{FF2B5EF4-FFF2-40B4-BE49-F238E27FC236}">
                <a16:creationId xmlns:a16="http://schemas.microsoft.com/office/drawing/2014/main" id="{5F27FD06-D286-D185-A6F9-4D153A315B82}"/>
              </a:ext>
            </a:extLst>
          </p:cNvPr>
          <p:cNvSpPr>
            <a:spLocks noGrp="1"/>
          </p:cNvSpPr>
          <p:nvPr>
            <p:ph type="subTitle" idx="4"/>
          </p:nvPr>
        </p:nvSpPr>
        <p:spPr>
          <a:xfrm>
            <a:off x="516432" y="1676400"/>
            <a:ext cx="9846768" cy="6045577"/>
          </a:xfrm>
        </p:spPr>
        <p:txBody>
          <a:bodyPr/>
          <a:lstStyle/>
          <a:p>
            <a:pPr marL="285750" indent="-285750">
              <a:buFont typeface="Arial" panose="020B0604020202020204" pitchFamily="34" charset="0"/>
              <a:buChar char="•"/>
            </a:pPr>
            <a:r>
              <a:rPr lang="en-US" dirty="0"/>
              <a:t>Developed initially by Linux Torvalds and being maintained buy Open Source Kernel community</a:t>
            </a:r>
          </a:p>
          <a:p>
            <a:pPr marL="285750" indent="-285750">
              <a:buFont typeface="Arial" panose="020B0604020202020204" pitchFamily="34" charset="0"/>
              <a:buChar char="•"/>
            </a:pPr>
            <a:r>
              <a:rPr lang="en-US" dirty="0"/>
              <a:t>Runs in Kernel mode </a:t>
            </a:r>
          </a:p>
          <a:p>
            <a:pPr marL="285750" indent="-285750">
              <a:buFont typeface="Arial" panose="020B0604020202020204" pitchFamily="34" charset="0"/>
              <a:buChar char="•"/>
            </a:pPr>
            <a:r>
              <a:rPr lang="en-US" dirty="0"/>
              <a:t>Customization:</a:t>
            </a:r>
          </a:p>
          <a:p>
            <a:pPr marL="742950" lvl="1" indent="-285750">
              <a:buFont typeface="Arial" panose="020B0604020202020204" pitchFamily="34" charset="0"/>
              <a:buChar char="•"/>
            </a:pPr>
            <a:r>
              <a:rPr lang="en-US" dirty="0"/>
              <a:t>Kernel is reconfigurable, compiled as per need</a:t>
            </a:r>
          </a:p>
          <a:p>
            <a:pPr marL="742950" lvl="1" indent="-285750">
              <a:buFont typeface="Arial" panose="020B0604020202020204" pitchFamily="34" charset="0"/>
              <a:buChar char="•"/>
            </a:pPr>
            <a:r>
              <a:rPr lang="en-US" dirty="0"/>
              <a:t>Configurable via kernel config and Device Tree</a:t>
            </a:r>
          </a:p>
          <a:p>
            <a:pPr marL="742950" lvl="1" indent="-285750">
              <a:buFont typeface="Arial" panose="020B0604020202020204" pitchFamily="34" charset="0"/>
              <a:buChar char="•"/>
            </a:pPr>
            <a:r>
              <a:rPr lang="en-US" dirty="0"/>
              <a:t>Cross compilation </a:t>
            </a:r>
          </a:p>
          <a:p>
            <a:pPr marL="285750" indent="-285750">
              <a:buFont typeface="Arial" panose="020B0604020202020204" pitchFamily="34" charset="0"/>
              <a:buChar char="•"/>
            </a:pPr>
            <a:r>
              <a:rPr lang="en-US" dirty="0"/>
              <a:t>Monolithic Type:</a:t>
            </a:r>
          </a:p>
          <a:p>
            <a:pPr marL="742950" lvl="1" indent="-285750">
              <a:buFont typeface="Arial" panose="020B0604020202020204" pitchFamily="34" charset="0"/>
              <a:buChar char="•"/>
            </a:pPr>
            <a:r>
              <a:rPr lang="en-US" dirty="0"/>
              <a:t>Kernel modules can be in built or build as apart of insertable modules</a:t>
            </a:r>
          </a:p>
          <a:p>
            <a:pPr marL="285750" indent="-285750">
              <a:buFont typeface="Arial" panose="020B0604020202020204" pitchFamily="34" charset="0"/>
              <a:buChar char="•"/>
            </a:pPr>
            <a:r>
              <a:rPr lang="en-US" dirty="0"/>
              <a:t>Runs on HW or virtualized environment</a:t>
            </a:r>
          </a:p>
          <a:p>
            <a:pPr marL="285750" indent="-285750">
              <a:buFont typeface="Arial" panose="020B0604020202020204" pitchFamily="34" charset="0"/>
              <a:buChar char="•"/>
            </a:pPr>
            <a:r>
              <a:rPr lang="en-US" dirty="0" err="1"/>
              <a:t>Userspace</a:t>
            </a:r>
            <a:r>
              <a:rPr lang="en-US" dirty="0"/>
              <a:t> applications running top of kernel in </a:t>
            </a:r>
            <a:r>
              <a:rPr lang="en-US" dirty="0" err="1"/>
              <a:t>userspace</a:t>
            </a:r>
            <a:r>
              <a:rPr lang="en-US" dirty="0"/>
              <a:t> mode</a:t>
            </a:r>
          </a:p>
          <a:p>
            <a:pPr marL="285750" indent="-285750">
              <a:buFont typeface="Arial" panose="020B0604020202020204" pitchFamily="34" charset="0"/>
              <a:buChar char="•"/>
            </a:pPr>
            <a:r>
              <a:rPr lang="en-US" dirty="0"/>
              <a:t>Modules to list a few</a:t>
            </a:r>
          </a:p>
          <a:p>
            <a:pPr marL="742950" lvl="1" indent="-285750">
              <a:buFont typeface="Arial" panose="020B0604020202020204" pitchFamily="34" charset="0"/>
              <a:buChar char="•"/>
            </a:pPr>
            <a:r>
              <a:rPr lang="en-US" dirty="0"/>
              <a:t>Process Management or scheduling </a:t>
            </a:r>
          </a:p>
          <a:p>
            <a:pPr marL="742950" lvl="1" indent="-285750">
              <a:buFont typeface="Arial" panose="020B0604020202020204" pitchFamily="34" charset="0"/>
              <a:buChar char="•"/>
            </a:pPr>
            <a:r>
              <a:rPr lang="en-US" dirty="0"/>
              <a:t>Memory management </a:t>
            </a:r>
          </a:p>
          <a:p>
            <a:pPr marL="742950" lvl="1" indent="-285750">
              <a:buFont typeface="Arial" panose="020B0604020202020204" pitchFamily="34" charset="0"/>
              <a:buChar char="•"/>
            </a:pPr>
            <a:r>
              <a:rPr lang="en-US" dirty="0"/>
              <a:t>Power Management </a:t>
            </a:r>
            <a:r>
              <a:rPr lang="en-US" dirty="0" err="1"/>
              <a:t>eg</a:t>
            </a:r>
            <a:r>
              <a:rPr lang="en-US" dirty="0"/>
              <a:t>, S2R, </a:t>
            </a:r>
            <a:r>
              <a:rPr lang="en-US" dirty="0" err="1"/>
              <a:t>CPUIdle</a:t>
            </a:r>
            <a:r>
              <a:rPr lang="en-US" dirty="0"/>
              <a:t>, </a:t>
            </a:r>
            <a:r>
              <a:rPr lang="en-US" dirty="0" err="1"/>
              <a:t>CPUFreq</a:t>
            </a:r>
            <a:r>
              <a:rPr lang="en-US" dirty="0"/>
              <a:t>, runtime PM </a:t>
            </a:r>
            <a:r>
              <a:rPr lang="en-US" dirty="0" err="1"/>
              <a:t>etc</a:t>
            </a:r>
            <a:endParaRPr lang="en-US" dirty="0"/>
          </a:p>
          <a:p>
            <a:pPr marL="742950" lvl="1" indent="-285750">
              <a:buFont typeface="Arial" panose="020B0604020202020204" pitchFamily="34" charset="0"/>
              <a:buChar char="•"/>
            </a:pPr>
            <a:r>
              <a:rPr lang="en-US" dirty="0"/>
              <a:t>Peripheral drivers, E.g. USB, UART, I2C, SPI </a:t>
            </a:r>
            <a:r>
              <a:rPr lang="en-US" dirty="0" err="1"/>
              <a:t>etc</a:t>
            </a:r>
            <a:endParaRPr lang="en-US" dirty="0"/>
          </a:p>
          <a:p>
            <a:pPr marL="742950" lvl="1" indent="-285750">
              <a:buFont typeface="Arial" panose="020B0604020202020204" pitchFamily="34" charset="0"/>
              <a:buChar char="•"/>
            </a:pPr>
            <a:r>
              <a:rPr lang="en-US" dirty="0"/>
              <a:t>Multimedia E.g. Display and Graphics, Sound </a:t>
            </a:r>
            <a:r>
              <a:rPr lang="en-US" dirty="0" err="1"/>
              <a:t>etc</a:t>
            </a:r>
            <a:endParaRPr lang="en-US" dirty="0"/>
          </a:p>
          <a:p>
            <a:pPr marL="742950" lvl="1" indent="-285750">
              <a:buFont typeface="Arial" panose="020B0604020202020204" pitchFamily="34" charset="0"/>
              <a:buChar char="•"/>
            </a:pPr>
            <a:r>
              <a:rPr lang="en-US" dirty="0"/>
              <a:t>Connectivity E.g. WIFI, BT, Ethernet, </a:t>
            </a:r>
          </a:p>
          <a:p>
            <a:pPr marL="742950" lvl="1" indent="-285750">
              <a:buFont typeface="Arial" panose="020B0604020202020204" pitchFamily="34" charset="0"/>
              <a:buChar char="•"/>
            </a:pPr>
            <a:endParaRPr lang="en-US" dirty="0"/>
          </a:p>
          <a:p>
            <a:pPr lvl="1"/>
            <a:endParaRPr lang="en-US" dirty="0"/>
          </a:p>
          <a:p>
            <a:pPr marL="285750" indent="-285750">
              <a:buFont typeface="Arial" panose="020B0604020202020204" pitchFamily="34" charset="0"/>
              <a:buChar char="•"/>
            </a:pPr>
            <a:endParaRPr lang="en-US" dirty="0"/>
          </a:p>
        </p:txBody>
      </p:sp>
      <p:sp>
        <p:nvSpPr>
          <p:cNvPr id="6" name="object 6"/>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spTree>
    <p:extLst>
      <p:ext uri="{BB962C8B-B14F-4D97-AF65-F5344CB8AC3E}">
        <p14:creationId xmlns:p14="http://schemas.microsoft.com/office/powerpoint/2010/main" val="2234323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lang="en-US" sz="2800" b="0" spc="405" dirty="0">
                <a:solidFill>
                  <a:schemeClr val="bg1"/>
                </a:solidFill>
                <a:latin typeface="Trebuchet MS"/>
                <a:cs typeface="Trebuchet MS"/>
              </a:rPr>
              <a:t>Linux Kernel Architecture..</a:t>
            </a:r>
            <a:endParaRPr sz="2800" dirty="0">
              <a:solidFill>
                <a:schemeClr val="bg1"/>
              </a:solidFill>
              <a:latin typeface="Trebuchet MS"/>
              <a:cs typeface="Trebuchet MS"/>
            </a:endParaRPr>
          </a:p>
        </p:txBody>
      </p:sp>
      <p:sp>
        <p:nvSpPr>
          <p:cNvPr id="13" name="Subtitle 12">
            <a:extLst>
              <a:ext uri="{FF2B5EF4-FFF2-40B4-BE49-F238E27FC236}">
                <a16:creationId xmlns:a16="http://schemas.microsoft.com/office/drawing/2014/main" id="{5F27FD06-D286-D185-A6F9-4D153A315B82}"/>
              </a:ext>
            </a:extLst>
          </p:cNvPr>
          <p:cNvSpPr>
            <a:spLocks noGrp="1"/>
          </p:cNvSpPr>
          <p:nvPr>
            <p:ph type="subTitle" idx="4"/>
          </p:nvPr>
        </p:nvSpPr>
        <p:spPr>
          <a:xfrm>
            <a:off x="516432" y="1905000"/>
            <a:ext cx="9846768" cy="4651263"/>
          </a:xfrm>
        </p:spPr>
        <p:txBody>
          <a:bodyPr/>
          <a:lstStyle/>
          <a:p>
            <a:pPr lvl="1"/>
            <a:endParaRPr lang="en-US" dirty="0"/>
          </a:p>
          <a:p>
            <a:pPr lvl="1"/>
            <a:endParaRPr lang="en-US" dirty="0"/>
          </a:p>
          <a:p>
            <a:pPr marL="285750" indent="-285750">
              <a:buFont typeface="Arial" panose="020B0604020202020204" pitchFamily="34" charset="0"/>
              <a:buChar char="•"/>
            </a:pPr>
            <a:endParaRPr lang="en-US" dirty="0"/>
          </a:p>
        </p:txBody>
      </p:sp>
      <p:sp>
        <p:nvSpPr>
          <p:cNvPr id="6" name="object 6"/>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pic>
        <p:nvPicPr>
          <p:cNvPr id="2050" name="Picture 2" descr="Embedded Linux Introduction - Getting Started Tutorial">
            <a:extLst>
              <a:ext uri="{FF2B5EF4-FFF2-40B4-BE49-F238E27FC236}">
                <a16:creationId xmlns:a16="http://schemas.microsoft.com/office/drawing/2014/main" id="{0A045AB9-C2DB-22B9-66D0-1166EB707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91564"/>
            <a:ext cx="5905500" cy="494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08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lang="en-US" sz="2800" b="0" spc="405" dirty="0">
                <a:solidFill>
                  <a:schemeClr val="bg1"/>
                </a:solidFill>
                <a:latin typeface="Trebuchet MS"/>
                <a:cs typeface="Trebuchet MS"/>
              </a:rPr>
              <a:t>Linux Boot Flow..</a:t>
            </a:r>
            <a:endParaRPr sz="2800" dirty="0">
              <a:solidFill>
                <a:schemeClr val="bg1"/>
              </a:solidFill>
              <a:latin typeface="Trebuchet MS"/>
              <a:cs typeface="Trebuchet MS"/>
            </a:endParaRPr>
          </a:p>
        </p:txBody>
      </p:sp>
      <p:sp>
        <p:nvSpPr>
          <p:cNvPr id="13" name="Subtitle 12">
            <a:extLst>
              <a:ext uri="{FF2B5EF4-FFF2-40B4-BE49-F238E27FC236}">
                <a16:creationId xmlns:a16="http://schemas.microsoft.com/office/drawing/2014/main" id="{5F27FD06-D286-D185-A6F9-4D153A315B82}"/>
              </a:ext>
            </a:extLst>
          </p:cNvPr>
          <p:cNvSpPr>
            <a:spLocks noGrp="1"/>
          </p:cNvSpPr>
          <p:nvPr>
            <p:ph type="subTitle" idx="4"/>
          </p:nvPr>
        </p:nvSpPr>
        <p:spPr>
          <a:xfrm>
            <a:off x="516432" y="1905000"/>
            <a:ext cx="9846768" cy="4651263"/>
          </a:xfrm>
        </p:spPr>
        <p:txBody>
          <a:bodyPr/>
          <a:lstStyle/>
          <a:p>
            <a:pPr lvl="1"/>
            <a:endParaRPr lang="en-US" dirty="0"/>
          </a:p>
          <a:p>
            <a:pPr lvl="1"/>
            <a:endParaRPr lang="en-US" dirty="0"/>
          </a:p>
          <a:p>
            <a:pPr marL="285750" indent="-285750">
              <a:buFont typeface="Arial" panose="020B0604020202020204" pitchFamily="34" charset="0"/>
              <a:buChar char="•"/>
            </a:pPr>
            <a:endParaRPr lang="en-US" dirty="0"/>
          </a:p>
        </p:txBody>
      </p:sp>
      <p:sp>
        <p:nvSpPr>
          <p:cNvPr id="6" name="object 6"/>
          <p:cNvSpPr txBox="1">
            <a:spLocks noGrp="1"/>
          </p:cNvSpPr>
          <p:nvPr>
            <p:ph type="ftr" sz="quarter" idx="5"/>
          </p:nvPr>
        </p:nvSpPr>
        <p:spPr>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spc="-35" dirty="0"/>
              <a:t>2018.</a:t>
            </a:r>
          </a:p>
        </p:txBody>
      </p:sp>
      <p:pic>
        <p:nvPicPr>
          <p:cNvPr id="3074" name="Picture 2" descr="embedded linux boot process flow">
            <a:extLst>
              <a:ext uri="{FF2B5EF4-FFF2-40B4-BE49-F238E27FC236}">
                <a16:creationId xmlns:a16="http://schemas.microsoft.com/office/drawing/2014/main" id="{2674BEE0-D701-4B4A-AF4F-37ACBE7BB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94" y="1934471"/>
            <a:ext cx="11582400" cy="400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244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655306"/>
            <a:ext cx="12192000" cy="20269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0"/>
            <a:ext cx="12192000" cy="6245860"/>
            <a:chOff x="0" y="0"/>
            <a:chExt cx="12192000" cy="6245860"/>
          </a:xfrm>
        </p:grpSpPr>
        <p:sp>
          <p:nvSpPr>
            <p:cNvPr id="4" name="object 4"/>
            <p:cNvSpPr/>
            <p:nvPr/>
          </p:nvSpPr>
          <p:spPr>
            <a:xfrm>
              <a:off x="0" y="4194683"/>
              <a:ext cx="8012171" cy="170014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0"/>
              <a:ext cx="12192000" cy="42981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813619" y="4725934"/>
              <a:ext cx="2875133" cy="1519407"/>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95401" y="6669735"/>
            <a:ext cx="2985135" cy="147955"/>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FFFFFF"/>
                </a:solidFill>
                <a:latin typeface="Trebuchet MS"/>
                <a:cs typeface="Trebuchet MS"/>
              </a:rPr>
              <a:t>©2018</a:t>
            </a:r>
            <a:r>
              <a:rPr sz="800" spc="-65" dirty="0">
                <a:solidFill>
                  <a:srgbClr val="FFFFFF"/>
                </a:solidFill>
                <a:latin typeface="Trebuchet MS"/>
                <a:cs typeface="Trebuchet MS"/>
              </a:rPr>
              <a:t> </a:t>
            </a:r>
            <a:r>
              <a:rPr sz="800" spc="60" dirty="0">
                <a:solidFill>
                  <a:srgbClr val="FFFFFF"/>
                </a:solidFill>
                <a:latin typeface="Trebuchet MS"/>
                <a:cs typeface="Trebuchet MS"/>
              </a:rPr>
              <a:t>HARMAN</a:t>
            </a:r>
            <a:r>
              <a:rPr sz="800" spc="-35" dirty="0">
                <a:solidFill>
                  <a:srgbClr val="FFFFFF"/>
                </a:solidFill>
                <a:latin typeface="Trebuchet MS"/>
                <a:cs typeface="Trebuchet MS"/>
              </a:rPr>
              <a:t> </a:t>
            </a:r>
            <a:r>
              <a:rPr sz="800" spc="40" dirty="0">
                <a:solidFill>
                  <a:srgbClr val="FFFFFF"/>
                </a:solidFill>
                <a:latin typeface="Trebuchet MS"/>
                <a:cs typeface="Trebuchet MS"/>
              </a:rPr>
              <a:t>INTERNATIONAL</a:t>
            </a:r>
            <a:r>
              <a:rPr sz="800" spc="-25" dirty="0">
                <a:solidFill>
                  <a:srgbClr val="FFFFFF"/>
                </a:solidFill>
                <a:latin typeface="Trebuchet MS"/>
                <a:cs typeface="Trebuchet MS"/>
              </a:rPr>
              <a:t> </a:t>
            </a:r>
            <a:r>
              <a:rPr sz="800" spc="5" dirty="0">
                <a:solidFill>
                  <a:srgbClr val="FFFFFF"/>
                </a:solidFill>
                <a:latin typeface="Trebuchet MS"/>
                <a:cs typeface="Trebuchet MS"/>
              </a:rPr>
              <a:t>INDUSTRIES,</a:t>
            </a:r>
            <a:r>
              <a:rPr sz="800" spc="-60" dirty="0">
                <a:solidFill>
                  <a:srgbClr val="FFFFFF"/>
                </a:solidFill>
                <a:latin typeface="Trebuchet MS"/>
                <a:cs typeface="Trebuchet MS"/>
              </a:rPr>
              <a:t> </a:t>
            </a:r>
            <a:r>
              <a:rPr sz="800" spc="45" dirty="0">
                <a:solidFill>
                  <a:srgbClr val="FFFFFF"/>
                </a:solidFill>
                <a:latin typeface="Trebuchet MS"/>
                <a:cs typeface="Trebuchet MS"/>
              </a:rPr>
              <a:t>INCORPORATED</a:t>
            </a:r>
            <a:endParaRPr sz="800">
              <a:latin typeface="Trebuchet MS"/>
              <a:cs typeface="Trebuchet MS"/>
            </a:endParaRPr>
          </a:p>
        </p:txBody>
      </p:sp>
      <p:sp>
        <p:nvSpPr>
          <p:cNvPr id="8" name="object 8"/>
          <p:cNvSpPr txBox="1"/>
          <p:nvPr/>
        </p:nvSpPr>
        <p:spPr>
          <a:xfrm>
            <a:off x="11818746" y="6638645"/>
            <a:ext cx="162560" cy="188595"/>
          </a:xfrm>
          <a:prstGeom prst="rect">
            <a:avLst/>
          </a:prstGeom>
        </p:spPr>
        <p:txBody>
          <a:bodyPr vert="horz" wrap="square" lIns="0" tIns="15240" rIns="0" bIns="0" rtlCol="0">
            <a:spAutoFit/>
          </a:bodyPr>
          <a:lstStyle/>
          <a:p>
            <a:pPr marL="12700">
              <a:lnSpc>
                <a:spcPct val="100000"/>
              </a:lnSpc>
              <a:spcBef>
                <a:spcPts val="120"/>
              </a:spcBef>
            </a:pPr>
            <a:r>
              <a:rPr sz="1050" spc="-20" dirty="0">
                <a:solidFill>
                  <a:srgbClr val="FFFFFF"/>
                </a:solidFill>
                <a:latin typeface="Trebuchet MS"/>
                <a:cs typeface="Trebuchet MS"/>
              </a:rPr>
              <a:t>22</a:t>
            </a:r>
            <a:endParaRPr sz="1050">
              <a:latin typeface="Trebuchet MS"/>
              <a:cs typeface="Trebuchet MS"/>
            </a:endParaRPr>
          </a:p>
        </p:txBody>
      </p:sp>
      <p:sp>
        <p:nvSpPr>
          <p:cNvPr id="9" name="object 9"/>
          <p:cNvSpPr txBox="1">
            <a:spLocks noGrp="1"/>
          </p:cNvSpPr>
          <p:nvPr>
            <p:ph type="title"/>
          </p:nvPr>
        </p:nvSpPr>
        <p:spPr>
          <a:xfrm>
            <a:off x="435051" y="3022473"/>
            <a:ext cx="2259330" cy="431800"/>
          </a:xfrm>
          <a:prstGeom prst="rect">
            <a:avLst/>
          </a:prstGeom>
        </p:spPr>
        <p:txBody>
          <a:bodyPr vert="horz" wrap="square" lIns="0" tIns="13970" rIns="0" bIns="0" rtlCol="0">
            <a:spAutoFit/>
          </a:bodyPr>
          <a:lstStyle/>
          <a:p>
            <a:pPr marL="12700">
              <a:lnSpc>
                <a:spcPct val="100000"/>
              </a:lnSpc>
              <a:spcBef>
                <a:spcPts val="110"/>
              </a:spcBef>
            </a:pPr>
            <a:r>
              <a:rPr spc="365" dirty="0"/>
              <a:t>THANK</a:t>
            </a:r>
            <a:r>
              <a:rPr spc="150" dirty="0"/>
              <a:t> </a:t>
            </a:r>
            <a:r>
              <a:rPr spc="300" dirty="0"/>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57592"/>
            <a:ext cx="4330065" cy="452120"/>
          </a:xfrm>
          <a:prstGeom prst="rect">
            <a:avLst/>
          </a:prstGeom>
        </p:spPr>
        <p:txBody>
          <a:bodyPr vert="horz" wrap="square" lIns="0" tIns="12065" rIns="0" bIns="0" rtlCol="0">
            <a:spAutoFit/>
          </a:bodyPr>
          <a:lstStyle/>
          <a:p>
            <a:pPr marL="12700">
              <a:lnSpc>
                <a:spcPct val="100000"/>
              </a:lnSpc>
              <a:spcBef>
                <a:spcPts val="95"/>
              </a:spcBef>
            </a:pPr>
            <a:r>
              <a:rPr sz="2800" b="0" spc="180" dirty="0">
                <a:latin typeface="Trebuchet MS"/>
                <a:cs typeface="Trebuchet MS"/>
              </a:rPr>
              <a:t>WHAT</a:t>
            </a:r>
            <a:r>
              <a:rPr sz="2800" b="0" spc="-555" dirty="0">
                <a:latin typeface="Trebuchet MS"/>
                <a:cs typeface="Trebuchet MS"/>
              </a:rPr>
              <a:t> </a:t>
            </a:r>
            <a:r>
              <a:rPr sz="2800" b="0" spc="-80" dirty="0">
                <a:latin typeface="Trebuchet MS"/>
                <a:cs typeface="Trebuchet MS"/>
              </a:rPr>
              <a:t>IS </a:t>
            </a:r>
            <a:r>
              <a:rPr sz="2800" b="0" spc="60" dirty="0">
                <a:latin typeface="Trebuchet MS"/>
                <a:cs typeface="Trebuchet MS"/>
              </a:rPr>
              <a:t>VIRTUALIZATION?</a:t>
            </a:r>
            <a:endParaRPr sz="2800" dirty="0">
              <a:latin typeface="Trebuchet MS"/>
              <a:cs typeface="Trebuchet MS"/>
            </a:endParaRPr>
          </a:p>
        </p:txBody>
      </p:sp>
      <p:sp>
        <p:nvSpPr>
          <p:cNvPr id="4" name="object 4"/>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
        <p:nvSpPr>
          <p:cNvPr id="3" name="object 3"/>
          <p:cNvSpPr txBox="1"/>
          <p:nvPr/>
        </p:nvSpPr>
        <p:spPr>
          <a:xfrm>
            <a:off x="417068" y="1777949"/>
            <a:ext cx="11148695" cy="4353115"/>
          </a:xfrm>
          <a:prstGeom prst="rect">
            <a:avLst/>
          </a:prstGeom>
        </p:spPr>
        <p:txBody>
          <a:bodyPr vert="horz" wrap="square" lIns="0" tIns="13335" rIns="0" bIns="0" rtlCol="0">
            <a:spAutoFit/>
          </a:bodyPr>
          <a:lstStyle/>
          <a:p>
            <a:pPr marL="12700">
              <a:lnSpc>
                <a:spcPct val="100000"/>
              </a:lnSpc>
              <a:spcBef>
                <a:spcPts val="105"/>
              </a:spcBef>
            </a:pPr>
            <a:r>
              <a:rPr sz="2000" b="1" spc="-100" dirty="0">
                <a:latin typeface="Trebuchet MS"/>
                <a:cs typeface="Trebuchet MS"/>
              </a:rPr>
              <a:t>Virtualization</a:t>
            </a:r>
            <a:r>
              <a:rPr sz="2000" spc="-100" dirty="0">
                <a:latin typeface="Trebuchet MS"/>
                <a:cs typeface="Trebuchet MS"/>
              </a:rPr>
              <a:t> </a:t>
            </a:r>
            <a:r>
              <a:rPr sz="2000" spc="-90" dirty="0">
                <a:latin typeface="Trebuchet MS"/>
                <a:cs typeface="Trebuchet MS"/>
              </a:rPr>
              <a:t>is </a:t>
            </a:r>
            <a:r>
              <a:rPr sz="2000" spc="-114" dirty="0">
                <a:latin typeface="Trebuchet MS"/>
                <a:cs typeface="Trebuchet MS"/>
              </a:rPr>
              <a:t>the </a:t>
            </a:r>
            <a:r>
              <a:rPr sz="2000" spc="-100" dirty="0">
                <a:latin typeface="Trebuchet MS"/>
                <a:cs typeface="Trebuchet MS"/>
              </a:rPr>
              <a:t>creation </a:t>
            </a:r>
            <a:r>
              <a:rPr sz="2000" spc="-105" dirty="0">
                <a:latin typeface="Trebuchet MS"/>
                <a:cs typeface="Trebuchet MS"/>
              </a:rPr>
              <a:t>of </a:t>
            </a:r>
            <a:r>
              <a:rPr sz="2000" spc="-195" dirty="0">
                <a:latin typeface="Trebuchet MS"/>
                <a:cs typeface="Trebuchet MS"/>
              </a:rPr>
              <a:t>a </a:t>
            </a:r>
            <a:r>
              <a:rPr sz="2000" spc="-110" dirty="0">
                <a:latin typeface="Trebuchet MS"/>
                <a:cs typeface="Trebuchet MS"/>
              </a:rPr>
              <a:t>virtual </a:t>
            </a:r>
            <a:r>
              <a:rPr sz="2000" spc="-90" dirty="0">
                <a:latin typeface="Trebuchet MS"/>
                <a:cs typeface="Trebuchet MS"/>
              </a:rPr>
              <a:t>-- </a:t>
            </a:r>
            <a:r>
              <a:rPr sz="2000" spc="-85" dirty="0">
                <a:latin typeface="Trebuchet MS"/>
                <a:cs typeface="Trebuchet MS"/>
              </a:rPr>
              <a:t>rather </a:t>
            </a:r>
            <a:r>
              <a:rPr sz="2000" spc="-125" dirty="0">
                <a:latin typeface="Trebuchet MS"/>
                <a:cs typeface="Trebuchet MS"/>
              </a:rPr>
              <a:t>than </a:t>
            </a:r>
            <a:r>
              <a:rPr sz="2000" spc="-145" dirty="0">
                <a:latin typeface="Trebuchet MS"/>
                <a:cs typeface="Trebuchet MS"/>
              </a:rPr>
              <a:t>actual </a:t>
            </a:r>
            <a:r>
              <a:rPr sz="2000" spc="-90" dirty="0">
                <a:latin typeface="Trebuchet MS"/>
                <a:cs typeface="Trebuchet MS"/>
              </a:rPr>
              <a:t>-- </a:t>
            </a:r>
            <a:r>
              <a:rPr sz="2000" spc="-75" dirty="0">
                <a:latin typeface="Trebuchet MS"/>
                <a:cs typeface="Trebuchet MS"/>
              </a:rPr>
              <a:t>version </a:t>
            </a:r>
            <a:r>
              <a:rPr sz="2000" spc="-105" dirty="0">
                <a:latin typeface="Trebuchet MS"/>
                <a:cs typeface="Trebuchet MS"/>
              </a:rPr>
              <a:t>of </a:t>
            </a:r>
            <a:r>
              <a:rPr sz="2000" spc="-114" dirty="0">
                <a:latin typeface="Trebuchet MS"/>
                <a:cs typeface="Trebuchet MS"/>
              </a:rPr>
              <a:t>something, </a:t>
            </a:r>
            <a:r>
              <a:rPr sz="2000" spc="-85" dirty="0">
                <a:latin typeface="Trebuchet MS"/>
                <a:cs typeface="Trebuchet MS"/>
              </a:rPr>
              <a:t>such </a:t>
            </a:r>
            <a:r>
              <a:rPr sz="2000" spc="-120" dirty="0">
                <a:latin typeface="Trebuchet MS"/>
                <a:cs typeface="Trebuchet MS"/>
              </a:rPr>
              <a:t>as </a:t>
            </a:r>
            <a:r>
              <a:rPr sz="2000" spc="-150" dirty="0">
                <a:latin typeface="Trebuchet MS"/>
                <a:cs typeface="Trebuchet MS"/>
              </a:rPr>
              <a:t>an</a:t>
            </a:r>
            <a:r>
              <a:rPr sz="2000" spc="90" dirty="0">
                <a:latin typeface="Trebuchet MS"/>
                <a:cs typeface="Trebuchet MS"/>
              </a:rPr>
              <a:t> </a:t>
            </a:r>
            <a:r>
              <a:rPr sz="2000" spc="-100" dirty="0">
                <a:latin typeface="Trebuchet MS"/>
                <a:cs typeface="Trebuchet MS"/>
              </a:rPr>
              <a:t>operating</a:t>
            </a:r>
            <a:endParaRPr sz="2000" dirty="0">
              <a:latin typeface="Trebuchet MS"/>
              <a:cs typeface="Trebuchet MS"/>
            </a:endParaRPr>
          </a:p>
          <a:p>
            <a:pPr marL="12700">
              <a:lnSpc>
                <a:spcPct val="100000"/>
              </a:lnSpc>
              <a:spcBef>
                <a:spcPts val="5"/>
              </a:spcBef>
            </a:pPr>
            <a:r>
              <a:rPr sz="2000" spc="-125" dirty="0">
                <a:latin typeface="Trebuchet MS"/>
                <a:cs typeface="Trebuchet MS"/>
              </a:rPr>
              <a:t>system, </a:t>
            </a:r>
            <a:r>
              <a:rPr sz="2000" spc="-200" dirty="0">
                <a:latin typeface="Trebuchet MS"/>
                <a:cs typeface="Trebuchet MS"/>
              </a:rPr>
              <a:t>a </a:t>
            </a:r>
            <a:r>
              <a:rPr sz="2000" spc="-125" dirty="0">
                <a:latin typeface="Trebuchet MS"/>
                <a:cs typeface="Trebuchet MS"/>
              </a:rPr>
              <a:t>server, </a:t>
            </a:r>
            <a:r>
              <a:rPr sz="2000" spc="-200" dirty="0">
                <a:latin typeface="Trebuchet MS"/>
                <a:cs typeface="Trebuchet MS"/>
              </a:rPr>
              <a:t>a </a:t>
            </a:r>
            <a:r>
              <a:rPr sz="2000" spc="-90" dirty="0">
                <a:latin typeface="Trebuchet MS"/>
                <a:cs typeface="Trebuchet MS"/>
              </a:rPr>
              <a:t>storage </a:t>
            </a:r>
            <a:r>
              <a:rPr sz="2000" spc="-125" dirty="0">
                <a:latin typeface="Trebuchet MS"/>
                <a:cs typeface="Trebuchet MS"/>
              </a:rPr>
              <a:t>device </a:t>
            </a:r>
            <a:r>
              <a:rPr sz="2000" spc="20" dirty="0">
                <a:latin typeface="Trebuchet MS"/>
                <a:cs typeface="Trebuchet MS"/>
              </a:rPr>
              <a:t>or</a:t>
            </a:r>
            <a:r>
              <a:rPr lang="en-IN" sz="2000" spc="20" dirty="0">
                <a:latin typeface="Trebuchet MS"/>
                <a:cs typeface="Trebuchet MS"/>
              </a:rPr>
              <a:t> </a:t>
            </a:r>
            <a:r>
              <a:rPr sz="2000" spc="-65" dirty="0">
                <a:latin typeface="Trebuchet MS"/>
                <a:cs typeface="Trebuchet MS"/>
              </a:rPr>
              <a:t>network</a:t>
            </a:r>
            <a:r>
              <a:rPr sz="2000" spc="-55" dirty="0">
                <a:latin typeface="Trebuchet MS"/>
                <a:cs typeface="Trebuchet MS"/>
              </a:rPr>
              <a:t> </a:t>
            </a:r>
            <a:r>
              <a:rPr sz="2000" spc="-90" dirty="0">
                <a:latin typeface="Trebuchet MS"/>
                <a:cs typeface="Trebuchet MS"/>
              </a:rPr>
              <a:t>resources</a:t>
            </a:r>
            <a:r>
              <a:rPr lang="en-IN" sz="2000" spc="-90" dirty="0">
                <a:latin typeface="Trebuchet MS"/>
                <a:cs typeface="Trebuchet MS"/>
              </a:rPr>
              <a:t>. By </a:t>
            </a:r>
            <a:r>
              <a:rPr lang="en-IN" sz="2000" b="1" spc="-90" dirty="0">
                <a:latin typeface="Trebuchet MS"/>
                <a:cs typeface="Trebuchet MS"/>
              </a:rPr>
              <a:t>definition</a:t>
            </a:r>
            <a:r>
              <a:rPr lang="en-IN" sz="2000" spc="-90" dirty="0">
                <a:latin typeface="Trebuchet MS"/>
                <a:cs typeface="Trebuchet MS"/>
              </a:rPr>
              <a:t> it is isolated computing environment(s) on the same physical computing platform.</a:t>
            </a:r>
            <a:endParaRPr sz="2000" dirty="0">
              <a:latin typeface="Trebuchet MS"/>
              <a:cs typeface="Trebuchet MS"/>
            </a:endParaRPr>
          </a:p>
          <a:p>
            <a:pPr>
              <a:lnSpc>
                <a:spcPct val="100000"/>
              </a:lnSpc>
              <a:spcBef>
                <a:spcPts val="15"/>
              </a:spcBef>
            </a:pPr>
            <a:endParaRPr sz="2050" dirty="0">
              <a:latin typeface="Trebuchet MS"/>
              <a:cs typeface="Trebuchet MS"/>
            </a:endParaRPr>
          </a:p>
          <a:p>
            <a:pPr marL="12700">
              <a:lnSpc>
                <a:spcPct val="100000"/>
              </a:lnSpc>
              <a:spcBef>
                <a:spcPts val="5"/>
              </a:spcBef>
            </a:pPr>
            <a:r>
              <a:rPr sz="2000" spc="-120" dirty="0">
                <a:latin typeface="Trebuchet MS"/>
                <a:cs typeface="Trebuchet MS"/>
              </a:rPr>
              <a:t>Began </a:t>
            </a:r>
            <a:r>
              <a:rPr sz="2000" spc="-114" dirty="0">
                <a:latin typeface="Trebuchet MS"/>
                <a:cs typeface="Trebuchet MS"/>
              </a:rPr>
              <a:t>in </a:t>
            </a:r>
            <a:r>
              <a:rPr sz="2000" spc="-95" dirty="0">
                <a:latin typeface="Trebuchet MS"/>
                <a:cs typeface="Trebuchet MS"/>
              </a:rPr>
              <a:t>1960, </a:t>
            </a:r>
            <a:r>
              <a:rPr sz="2000" spc="-120" dirty="0">
                <a:latin typeface="Trebuchet MS"/>
                <a:cs typeface="Trebuchet MS"/>
              </a:rPr>
              <a:t>as </a:t>
            </a:r>
            <a:r>
              <a:rPr sz="2000" spc="-200" dirty="0">
                <a:latin typeface="Trebuchet MS"/>
                <a:cs typeface="Trebuchet MS"/>
              </a:rPr>
              <a:t>a </a:t>
            </a:r>
            <a:r>
              <a:rPr sz="2000" spc="-90" dirty="0">
                <a:latin typeface="Trebuchet MS"/>
                <a:cs typeface="Trebuchet MS"/>
              </a:rPr>
              <a:t>method </a:t>
            </a:r>
            <a:r>
              <a:rPr sz="2000" spc="-50" dirty="0">
                <a:latin typeface="Trebuchet MS"/>
                <a:cs typeface="Trebuchet MS"/>
              </a:rPr>
              <a:t>to </a:t>
            </a:r>
            <a:r>
              <a:rPr sz="2000" spc="-114" dirty="0">
                <a:latin typeface="Trebuchet MS"/>
                <a:cs typeface="Trebuchet MS"/>
              </a:rPr>
              <a:t>divide </a:t>
            </a:r>
            <a:r>
              <a:rPr sz="2000" spc="-95" dirty="0">
                <a:latin typeface="Trebuchet MS"/>
                <a:cs typeface="Trebuchet MS"/>
              </a:rPr>
              <a:t>system </a:t>
            </a:r>
            <a:r>
              <a:rPr sz="2000" spc="-65" dirty="0">
                <a:latin typeface="Trebuchet MS"/>
                <a:cs typeface="Trebuchet MS"/>
              </a:rPr>
              <a:t>resources </a:t>
            </a:r>
            <a:r>
              <a:rPr sz="2000" spc="-114" dirty="0">
                <a:latin typeface="Trebuchet MS"/>
                <a:cs typeface="Trebuchet MS"/>
              </a:rPr>
              <a:t>between </a:t>
            </a:r>
            <a:r>
              <a:rPr sz="2000" spc="-140" dirty="0">
                <a:latin typeface="Trebuchet MS"/>
                <a:cs typeface="Trebuchet MS"/>
              </a:rPr>
              <a:t>different </a:t>
            </a:r>
            <a:r>
              <a:rPr sz="2000" spc="-120" dirty="0">
                <a:latin typeface="Trebuchet MS"/>
                <a:cs typeface="Trebuchet MS"/>
              </a:rPr>
              <a:t>applications </a:t>
            </a:r>
            <a:r>
              <a:rPr sz="2000" spc="-114" dirty="0">
                <a:latin typeface="Trebuchet MS"/>
                <a:cs typeface="Trebuchet MS"/>
              </a:rPr>
              <a:t>in</a:t>
            </a:r>
            <a:r>
              <a:rPr sz="2000" spc="-110" dirty="0">
                <a:latin typeface="Trebuchet MS"/>
                <a:cs typeface="Trebuchet MS"/>
              </a:rPr>
              <a:t> </a:t>
            </a:r>
            <a:r>
              <a:rPr sz="2000" spc="-140" dirty="0">
                <a:latin typeface="Trebuchet MS"/>
                <a:cs typeface="Trebuchet MS"/>
              </a:rPr>
              <a:t>mainframes.</a:t>
            </a:r>
            <a:endParaRPr sz="2000" dirty="0">
              <a:latin typeface="Trebuchet MS"/>
              <a:cs typeface="Trebuchet MS"/>
            </a:endParaRPr>
          </a:p>
          <a:p>
            <a:pPr>
              <a:lnSpc>
                <a:spcPct val="100000"/>
              </a:lnSpc>
              <a:spcBef>
                <a:spcPts val="15"/>
              </a:spcBef>
            </a:pPr>
            <a:endParaRPr sz="2050" dirty="0">
              <a:latin typeface="Trebuchet MS"/>
              <a:cs typeface="Trebuchet MS"/>
            </a:endParaRPr>
          </a:p>
          <a:p>
            <a:pPr marL="12700" marR="5080">
              <a:lnSpc>
                <a:spcPct val="100000"/>
              </a:lnSpc>
            </a:pPr>
            <a:r>
              <a:rPr sz="2000" spc="-100" dirty="0">
                <a:latin typeface="Trebuchet MS"/>
                <a:cs typeface="Trebuchet MS"/>
              </a:rPr>
              <a:t>Virtualization </a:t>
            </a:r>
            <a:r>
              <a:rPr sz="2000" spc="-95" dirty="0">
                <a:latin typeface="Trebuchet MS"/>
                <a:cs typeface="Trebuchet MS"/>
              </a:rPr>
              <a:t>hides </a:t>
            </a:r>
            <a:r>
              <a:rPr sz="2000" spc="-114" dirty="0">
                <a:latin typeface="Trebuchet MS"/>
                <a:cs typeface="Trebuchet MS"/>
              </a:rPr>
              <a:t>the </a:t>
            </a:r>
            <a:r>
              <a:rPr sz="2000" spc="-130" dirty="0">
                <a:latin typeface="Trebuchet MS"/>
                <a:cs typeface="Trebuchet MS"/>
              </a:rPr>
              <a:t>physical </a:t>
            </a:r>
            <a:r>
              <a:rPr sz="2000" spc="-105" dirty="0">
                <a:latin typeface="Trebuchet MS"/>
                <a:cs typeface="Trebuchet MS"/>
              </a:rPr>
              <a:t>characteristics of </a:t>
            </a:r>
            <a:r>
              <a:rPr sz="2000" spc="-195" dirty="0">
                <a:latin typeface="Trebuchet MS"/>
                <a:cs typeface="Trebuchet MS"/>
              </a:rPr>
              <a:t>a</a:t>
            </a:r>
            <a:r>
              <a:rPr lang="en-IN" sz="2000" spc="-195" dirty="0">
                <a:latin typeface="Trebuchet MS"/>
                <a:cs typeface="Trebuchet MS"/>
              </a:rPr>
              <a:t>n</a:t>
            </a:r>
            <a:r>
              <a:rPr sz="2000" spc="-195" dirty="0">
                <a:latin typeface="Trebuchet MS"/>
                <a:cs typeface="Trebuchet MS"/>
              </a:rPr>
              <a:t> </a:t>
            </a:r>
            <a:r>
              <a:rPr sz="2000" spc="-145" dirty="0">
                <a:latin typeface="Trebuchet MS"/>
                <a:cs typeface="Trebuchet MS"/>
              </a:rPr>
              <a:t>actual </a:t>
            </a:r>
            <a:r>
              <a:rPr sz="2000" spc="-114" dirty="0">
                <a:latin typeface="Trebuchet MS"/>
                <a:cs typeface="Trebuchet MS"/>
              </a:rPr>
              <a:t>platform </a:t>
            </a:r>
            <a:r>
              <a:rPr sz="2000" spc="-90" dirty="0">
                <a:latin typeface="Trebuchet MS"/>
                <a:cs typeface="Trebuchet MS"/>
              </a:rPr>
              <a:t>from </a:t>
            </a:r>
            <a:r>
              <a:rPr sz="2000" spc="-114" dirty="0">
                <a:latin typeface="Trebuchet MS"/>
                <a:cs typeface="Trebuchet MS"/>
              </a:rPr>
              <a:t>the </a:t>
            </a:r>
            <a:r>
              <a:rPr sz="2000" spc="-60" dirty="0">
                <a:latin typeface="Trebuchet MS"/>
                <a:cs typeface="Trebuchet MS"/>
              </a:rPr>
              <a:t>users</a:t>
            </a:r>
            <a:r>
              <a:rPr sz="2000" spc="-490" dirty="0">
                <a:latin typeface="Trebuchet MS"/>
                <a:cs typeface="Trebuchet MS"/>
              </a:rPr>
              <a:t>/ </a:t>
            </a:r>
            <a:r>
              <a:rPr lang="en-IN" sz="2000" spc="-490" dirty="0">
                <a:latin typeface="Trebuchet MS"/>
                <a:cs typeface="Trebuchet MS"/>
              </a:rPr>
              <a:t>  </a:t>
            </a:r>
            <a:r>
              <a:rPr sz="2000" spc="-140" dirty="0">
                <a:latin typeface="Trebuchet MS"/>
                <a:cs typeface="Trebuchet MS"/>
              </a:rPr>
              <a:t>guest</a:t>
            </a:r>
            <a:r>
              <a:rPr lang="en-IN" sz="2000" spc="-140" dirty="0">
                <a:latin typeface="Trebuchet MS"/>
                <a:cs typeface="Trebuchet MS"/>
              </a:rPr>
              <a:t>s</a:t>
            </a:r>
            <a:r>
              <a:rPr sz="2000" spc="-140" dirty="0">
                <a:latin typeface="Trebuchet MS"/>
                <a:cs typeface="Trebuchet MS"/>
              </a:rPr>
              <a:t>, </a:t>
            </a:r>
            <a:r>
              <a:rPr sz="2000" spc="-105" dirty="0">
                <a:latin typeface="Trebuchet MS"/>
                <a:cs typeface="Trebuchet MS"/>
              </a:rPr>
              <a:t>presenting </a:t>
            </a:r>
            <a:r>
              <a:rPr sz="2000" spc="-120" dirty="0">
                <a:latin typeface="Trebuchet MS"/>
                <a:cs typeface="Trebuchet MS"/>
              </a:rPr>
              <a:t>instead  </a:t>
            </a:r>
            <a:r>
              <a:rPr sz="2000" spc="-85" dirty="0">
                <a:latin typeface="Trebuchet MS"/>
                <a:cs typeface="Trebuchet MS"/>
              </a:rPr>
              <a:t>another </a:t>
            </a:r>
            <a:r>
              <a:rPr sz="2000" spc="-114" dirty="0">
                <a:latin typeface="Trebuchet MS"/>
                <a:cs typeface="Trebuchet MS"/>
              </a:rPr>
              <a:t>abstract </a:t>
            </a:r>
            <a:r>
              <a:rPr sz="2000" spc="-100" dirty="0">
                <a:latin typeface="Trebuchet MS"/>
                <a:cs typeface="Trebuchet MS"/>
              </a:rPr>
              <a:t>computing </a:t>
            </a:r>
            <a:r>
              <a:rPr sz="2000" spc="-110" dirty="0">
                <a:latin typeface="Trebuchet MS"/>
                <a:cs typeface="Trebuchet MS"/>
              </a:rPr>
              <a:t>platform.</a:t>
            </a:r>
            <a:r>
              <a:rPr lang="en-IN" sz="2000" spc="-110" dirty="0">
                <a:latin typeface="Trebuchet MS"/>
                <a:cs typeface="Trebuchet MS"/>
              </a:rPr>
              <a:t> </a:t>
            </a:r>
            <a:r>
              <a:rPr sz="2000" spc="-110" dirty="0">
                <a:latin typeface="Trebuchet MS"/>
                <a:cs typeface="Trebuchet MS"/>
              </a:rPr>
              <a:t>The </a:t>
            </a:r>
            <a:r>
              <a:rPr sz="2000" spc="-100" dirty="0">
                <a:latin typeface="Trebuchet MS"/>
                <a:cs typeface="Trebuchet MS"/>
              </a:rPr>
              <a:t>software </a:t>
            </a:r>
            <a:r>
              <a:rPr sz="2000" spc="-135" dirty="0">
                <a:latin typeface="Trebuchet MS"/>
                <a:cs typeface="Trebuchet MS"/>
              </a:rPr>
              <a:t>that </a:t>
            </a:r>
            <a:r>
              <a:rPr sz="2000" spc="-85" dirty="0">
                <a:latin typeface="Trebuchet MS"/>
                <a:cs typeface="Trebuchet MS"/>
              </a:rPr>
              <a:t>controlled </a:t>
            </a:r>
            <a:r>
              <a:rPr sz="2000" spc="-110" dirty="0">
                <a:latin typeface="Trebuchet MS"/>
                <a:cs typeface="Trebuchet MS"/>
              </a:rPr>
              <a:t>virtualization </a:t>
            </a:r>
            <a:r>
              <a:rPr sz="2000" spc="-100" dirty="0">
                <a:latin typeface="Trebuchet MS"/>
                <a:cs typeface="Trebuchet MS"/>
              </a:rPr>
              <a:t>was </a:t>
            </a:r>
            <a:r>
              <a:rPr sz="2000" spc="-145" dirty="0">
                <a:latin typeface="Trebuchet MS"/>
                <a:cs typeface="Trebuchet MS"/>
              </a:rPr>
              <a:t>called </a:t>
            </a:r>
            <a:r>
              <a:rPr sz="2000" spc="-200" dirty="0">
                <a:latin typeface="Trebuchet MS"/>
                <a:cs typeface="Trebuchet MS"/>
              </a:rPr>
              <a:t>a </a:t>
            </a:r>
            <a:r>
              <a:rPr sz="2000" spc="-50" dirty="0">
                <a:latin typeface="Trebuchet MS"/>
                <a:cs typeface="Trebuchet MS"/>
              </a:rPr>
              <a:t>"control  </a:t>
            </a:r>
            <a:r>
              <a:rPr sz="2000" spc="-90" dirty="0">
                <a:latin typeface="Trebuchet MS"/>
                <a:cs typeface="Trebuchet MS"/>
              </a:rPr>
              <a:t>program", </a:t>
            </a:r>
            <a:r>
              <a:rPr sz="2000" spc="-110" dirty="0">
                <a:latin typeface="Trebuchet MS"/>
                <a:cs typeface="Trebuchet MS"/>
              </a:rPr>
              <a:t>but </a:t>
            </a:r>
            <a:r>
              <a:rPr sz="2000" spc="-120" dirty="0">
                <a:latin typeface="Trebuchet MS"/>
                <a:cs typeface="Trebuchet MS"/>
              </a:rPr>
              <a:t>later </a:t>
            </a:r>
            <a:r>
              <a:rPr sz="2000" spc="-140" dirty="0">
                <a:latin typeface="Trebuchet MS"/>
                <a:cs typeface="Trebuchet MS"/>
              </a:rPr>
              <a:t>came </a:t>
            </a:r>
            <a:r>
              <a:rPr sz="2000" spc="-50" dirty="0">
                <a:latin typeface="Trebuchet MS"/>
                <a:cs typeface="Trebuchet MS"/>
              </a:rPr>
              <a:t>to </a:t>
            </a:r>
            <a:r>
              <a:rPr sz="2000" spc="-125" dirty="0">
                <a:latin typeface="Trebuchet MS"/>
                <a:cs typeface="Trebuchet MS"/>
              </a:rPr>
              <a:t>be </a:t>
            </a:r>
            <a:r>
              <a:rPr sz="2000" spc="-60" dirty="0">
                <a:latin typeface="Trebuchet MS"/>
                <a:cs typeface="Trebuchet MS"/>
              </a:rPr>
              <a:t>known </a:t>
            </a:r>
            <a:r>
              <a:rPr sz="2000" spc="-120" dirty="0">
                <a:latin typeface="Trebuchet MS"/>
                <a:cs typeface="Trebuchet MS"/>
              </a:rPr>
              <a:t>as </a:t>
            </a:r>
            <a:r>
              <a:rPr sz="2000" spc="-114" dirty="0">
                <a:latin typeface="Trebuchet MS"/>
                <a:cs typeface="Trebuchet MS"/>
              </a:rPr>
              <a:t>the </a:t>
            </a:r>
            <a:r>
              <a:rPr sz="2000" spc="-80" dirty="0">
                <a:latin typeface="Trebuchet MS"/>
                <a:cs typeface="Trebuchet MS"/>
              </a:rPr>
              <a:t>terms </a:t>
            </a:r>
            <a:r>
              <a:rPr sz="2000" spc="-45" dirty="0">
                <a:latin typeface="Trebuchet MS"/>
                <a:cs typeface="Trebuchet MS"/>
              </a:rPr>
              <a:t>"</a:t>
            </a:r>
            <a:r>
              <a:rPr lang="en-IN" sz="2000" spc="-45" dirty="0">
                <a:latin typeface="Trebuchet MS"/>
                <a:cs typeface="Trebuchet MS"/>
              </a:rPr>
              <a:t>H</a:t>
            </a:r>
            <a:r>
              <a:rPr sz="2000" spc="-45" dirty="0" err="1">
                <a:latin typeface="Trebuchet MS"/>
                <a:cs typeface="Trebuchet MS"/>
              </a:rPr>
              <a:t>ypervisor</a:t>
            </a:r>
            <a:r>
              <a:rPr sz="2000" spc="-45" dirty="0">
                <a:latin typeface="Trebuchet MS"/>
                <a:cs typeface="Trebuchet MS"/>
              </a:rPr>
              <a:t>" </a:t>
            </a:r>
            <a:r>
              <a:rPr lang="en-IN" sz="2000" spc="-45" dirty="0">
                <a:latin typeface="Trebuchet MS"/>
                <a:cs typeface="Trebuchet MS"/>
              </a:rPr>
              <a:t>(kernel is called the “Supervisor” and this manages them – hence the term) </a:t>
            </a:r>
            <a:r>
              <a:rPr lang="en-IN" sz="2000" spc="20" dirty="0">
                <a:latin typeface="Trebuchet MS"/>
                <a:cs typeface="Trebuchet MS"/>
              </a:rPr>
              <a:t>which hosts isolated computing platforms (could be heterogeneous i.e. not all are of same type) called “</a:t>
            </a:r>
            <a:r>
              <a:rPr lang="en-IN" sz="2000" spc="-90" dirty="0">
                <a:latin typeface="Trebuchet MS"/>
                <a:cs typeface="Trebuchet MS"/>
              </a:rPr>
              <a:t>V</a:t>
            </a:r>
            <a:r>
              <a:rPr sz="2000" spc="-90" dirty="0" err="1">
                <a:latin typeface="Trebuchet MS"/>
                <a:cs typeface="Trebuchet MS"/>
              </a:rPr>
              <a:t>irtual</a:t>
            </a:r>
            <a:r>
              <a:rPr sz="2000" spc="-60" dirty="0">
                <a:latin typeface="Trebuchet MS"/>
                <a:cs typeface="Trebuchet MS"/>
              </a:rPr>
              <a:t> </a:t>
            </a:r>
            <a:r>
              <a:rPr lang="en-IN" sz="2000" spc="-125" dirty="0">
                <a:latin typeface="Trebuchet MS"/>
                <a:cs typeface="Trebuchet MS"/>
              </a:rPr>
              <a:t>M</a:t>
            </a:r>
            <a:r>
              <a:rPr sz="2000" spc="-125" dirty="0" err="1">
                <a:latin typeface="Trebuchet MS"/>
                <a:cs typeface="Trebuchet MS"/>
              </a:rPr>
              <a:t>achine</a:t>
            </a:r>
            <a:r>
              <a:rPr lang="en-IN" sz="2000" spc="-125" dirty="0">
                <a:latin typeface="Trebuchet MS"/>
                <a:cs typeface="Trebuchet MS"/>
              </a:rPr>
              <a:t>" or “</a:t>
            </a:r>
            <a:r>
              <a:rPr lang="en-IN" sz="2000" spc="-125" dirty="0" err="1">
                <a:latin typeface="Trebuchet MS"/>
                <a:cs typeface="Trebuchet MS"/>
              </a:rPr>
              <a:t>vPlatform</a:t>
            </a:r>
            <a:r>
              <a:rPr lang="en-IN" sz="2000" spc="-125" dirty="0">
                <a:latin typeface="Trebuchet MS"/>
                <a:cs typeface="Trebuchet MS"/>
              </a:rPr>
              <a:t>”.</a:t>
            </a:r>
            <a:endParaRPr sz="2000" dirty="0">
              <a:latin typeface="Trebuchet MS"/>
              <a:cs typeface="Trebuchet MS"/>
            </a:endParaRPr>
          </a:p>
          <a:p>
            <a:pPr>
              <a:lnSpc>
                <a:spcPct val="100000"/>
              </a:lnSpc>
            </a:pPr>
            <a:endParaRPr sz="2300" dirty="0">
              <a:latin typeface="Trebuchet MS"/>
              <a:cs typeface="Trebuchet MS"/>
            </a:endParaRPr>
          </a:p>
          <a:p>
            <a:pPr>
              <a:lnSpc>
                <a:spcPct val="100000"/>
              </a:lnSpc>
              <a:spcBef>
                <a:spcPts val="10"/>
              </a:spcBef>
            </a:pPr>
            <a:endParaRPr sz="2000" dirty="0">
              <a:latin typeface="Trebuchet MS"/>
              <a:cs typeface="Trebuchet MS"/>
            </a:endParaRPr>
          </a:p>
          <a:p>
            <a:pPr marL="12700">
              <a:lnSpc>
                <a:spcPct val="100000"/>
              </a:lnSpc>
            </a:pPr>
            <a:r>
              <a:rPr sz="1800" spc="90" dirty="0">
                <a:latin typeface="Trebuchet MS"/>
                <a:cs typeface="Trebuchet MS"/>
              </a:rPr>
              <a:t>* </a:t>
            </a:r>
            <a:r>
              <a:rPr sz="1200" i="1" spc="-75" dirty="0">
                <a:latin typeface="Trebuchet MS"/>
                <a:cs typeface="Trebuchet MS"/>
              </a:rPr>
              <a:t>Definition </a:t>
            </a:r>
            <a:r>
              <a:rPr sz="1200" i="1" spc="-120" dirty="0">
                <a:latin typeface="Trebuchet MS"/>
                <a:cs typeface="Trebuchet MS"/>
              </a:rPr>
              <a:t>taken </a:t>
            </a:r>
            <a:r>
              <a:rPr sz="1200" i="1" spc="-85" dirty="0">
                <a:latin typeface="Trebuchet MS"/>
                <a:cs typeface="Trebuchet MS"/>
              </a:rPr>
              <a:t>from </a:t>
            </a:r>
            <a:r>
              <a:rPr sz="1200" i="1" spc="-65" dirty="0">
                <a:latin typeface="Trebuchet MS"/>
                <a:cs typeface="Trebuchet MS"/>
              </a:rPr>
              <a:t>Wikipedia </a:t>
            </a:r>
            <a:r>
              <a:rPr sz="1200" i="1" spc="-270" dirty="0">
                <a:latin typeface="Trebuchet MS"/>
                <a:cs typeface="Trebuchet MS"/>
              </a:rPr>
              <a:t>:</a:t>
            </a:r>
            <a:r>
              <a:rPr sz="1200" i="1" spc="-440" dirty="0">
                <a:latin typeface="Trebuchet MS"/>
                <a:cs typeface="Trebuchet MS"/>
              </a:rPr>
              <a:t> </a:t>
            </a:r>
            <a:r>
              <a:rPr sz="1200" i="1" spc="-135" dirty="0">
                <a:latin typeface="Trebuchet MS"/>
                <a:cs typeface="Trebuchet MS"/>
              </a:rPr>
              <a:t>https://en.wikipedia.org/wiki/Virtualization</a:t>
            </a:r>
            <a:endParaRPr sz="1200" i="1"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57592"/>
            <a:ext cx="9306967" cy="452120"/>
          </a:xfrm>
          <a:prstGeom prst="rect">
            <a:avLst/>
          </a:prstGeom>
        </p:spPr>
        <p:txBody>
          <a:bodyPr vert="horz" wrap="square" lIns="0" tIns="12065" rIns="0" bIns="0" rtlCol="0">
            <a:spAutoFit/>
          </a:bodyPr>
          <a:lstStyle/>
          <a:p>
            <a:pPr marL="12700">
              <a:lnSpc>
                <a:spcPct val="100000"/>
              </a:lnSpc>
              <a:spcBef>
                <a:spcPts val="95"/>
              </a:spcBef>
            </a:pPr>
            <a:r>
              <a:rPr lang="en-IN" sz="2800" b="0" spc="180" dirty="0">
                <a:latin typeface="Trebuchet MS"/>
                <a:cs typeface="Trebuchet MS"/>
              </a:rPr>
              <a:t>GOALS OF VIRTUALIZATION</a:t>
            </a:r>
            <a:endParaRPr sz="2800" dirty="0">
              <a:latin typeface="Trebuchet MS"/>
              <a:cs typeface="Trebuchet MS"/>
            </a:endParaRPr>
          </a:p>
        </p:txBody>
      </p:sp>
      <p:sp>
        <p:nvSpPr>
          <p:cNvPr id="4" name="object 4"/>
          <p:cNvSpPr txBox="1">
            <a:spLocks noGrp="1"/>
          </p:cNvSpPr>
          <p:nvPr>
            <p:ph type="ftr" sz="quarter" idx="5"/>
          </p:nvPr>
        </p:nvSpPr>
        <p:spPr>
          <a:xfrm>
            <a:off x="9753600" y="6654085"/>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
        <p:nvSpPr>
          <p:cNvPr id="3" name="object 3"/>
          <p:cNvSpPr txBox="1"/>
          <p:nvPr/>
        </p:nvSpPr>
        <p:spPr>
          <a:xfrm>
            <a:off x="304800" y="1554232"/>
            <a:ext cx="11235462" cy="5245667"/>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en-US" sz="1600" b="1" i="0" u="none" strike="noStrike" baseline="0" dirty="0">
                <a:latin typeface="Lato-Light"/>
              </a:rPr>
              <a:t>Isolation</a:t>
            </a:r>
            <a:r>
              <a:rPr lang="en-US" sz="1600" b="0" i="0" u="none" strike="noStrike" baseline="0" dirty="0">
                <a:latin typeface="Lato-Light"/>
              </a:rPr>
              <a:t>: At its core, virtualization provides isolation between virtual machines running on a single physical system. This isolation allows the sharing of a physical system between heterogeneous, mutually distrusting computing environments. For example, two competitors can share the same physical machine in a data center, using two different </a:t>
            </a:r>
            <a:r>
              <a:rPr lang="en-US" sz="1600" dirty="0">
                <a:latin typeface="Lato-Light"/>
              </a:rPr>
              <a:t>OS </a:t>
            </a:r>
            <a:r>
              <a:rPr lang="en-US" sz="1600" b="0" i="0" u="none" strike="noStrike" baseline="0" dirty="0">
                <a:latin typeface="Lato-Light"/>
              </a:rPr>
              <a:t>without being able to access each other’s data. The Hypervisor prevents any non trusted </a:t>
            </a:r>
            <a:r>
              <a:rPr lang="en-US" sz="1600" b="0" i="0" u="none" strike="noStrike" baseline="0" dirty="0" err="1">
                <a:latin typeface="Lato-Light"/>
              </a:rPr>
              <a:t>guestOS</a:t>
            </a:r>
            <a:r>
              <a:rPr lang="en-US" sz="1600" b="0" i="0" u="none" strike="noStrike" baseline="0" dirty="0">
                <a:latin typeface="Lato-Light"/>
              </a:rPr>
              <a:t> from interfering with trusted and real time </a:t>
            </a:r>
            <a:r>
              <a:rPr lang="en-US" sz="1600" b="0" i="0" u="none" strike="noStrike" baseline="0" dirty="0" err="1">
                <a:latin typeface="Lato-Light"/>
              </a:rPr>
              <a:t>guestOS</a:t>
            </a:r>
            <a:r>
              <a:rPr lang="en-US" sz="1600" b="0" i="0" u="none" strike="noStrike" baseline="0" dirty="0">
                <a:latin typeface="Lato-Light"/>
              </a:rPr>
              <a:t> and also ensures KPI of the RTOS.</a:t>
            </a:r>
          </a:p>
          <a:p>
            <a:pPr marL="285750" indent="-285750" algn="l">
              <a:buFont typeface="Arial" panose="020B0604020202020204" pitchFamily="34" charset="0"/>
              <a:buChar char="•"/>
            </a:pPr>
            <a:endParaRPr lang="en-US" sz="1600" dirty="0">
              <a:latin typeface="Lato-Light"/>
            </a:endParaRPr>
          </a:p>
          <a:p>
            <a:pPr marL="285750" indent="-285750" algn="l">
              <a:buFont typeface="Arial" panose="020B0604020202020204" pitchFamily="34" charset="0"/>
              <a:buChar char="•"/>
            </a:pPr>
            <a:r>
              <a:rPr lang="en-US" sz="1600" b="1" i="0" u="none" strike="noStrike" baseline="0" dirty="0">
                <a:latin typeface="Lato-Light"/>
              </a:rPr>
              <a:t>Sandboxing and security / safety</a:t>
            </a:r>
            <a:r>
              <a:rPr lang="en-US" sz="1600" b="0" i="0" u="none" strike="noStrike" baseline="0" dirty="0">
                <a:latin typeface="Lato-Light"/>
              </a:rPr>
              <a:t>: VMs can be used to provide sandboxes for applications that might interfere with the rest of the machine that they run on. Examples of such applications include legacy applications, or software that is in development. Running those applications in a VM prevents bugs or malicious parts of the applications from interfering with other applications or data on </a:t>
            </a:r>
            <a:r>
              <a:rPr lang="en-IN" sz="1600" b="0" i="0" u="none" strike="noStrike" baseline="0" dirty="0">
                <a:latin typeface="Lato-Light"/>
              </a:rPr>
              <a:t>the physical machine.</a:t>
            </a:r>
            <a:endParaRPr lang="en-US" sz="1600" b="0" i="0" u="none" strike="noStrike" baseline="0" dirty="0">
              <a:latin typeface="Lato-Light"/>
            </a:endParaRPr>
          </a:p>
          <a:p>
            <a:pPr algn="l"/>
            <a:endParaRPr lang="en-US" sz="1600" b="0" i="0" u="none" strike="noStrike" baseline="0" dirty="0">
              <a:latin typeface="Lato-Light"/>
            </a:endParaRPr>
          </a:p>
          <a:p>
            <a:pPr marL="285750" indent="-285750" algn="l">
              <a:buFont typeface="Arial" panose="020B0604020202020204" pitchFamily="34" charset="0"/>
              <a:buChar char="•"/>
            </a:pPr>
            <a:r>
              <a:rPr lang="en-US" sz="1600" b="1" i="0" u="none" strike="noStrike" baseline="0" dirty="0">
                <a:latin typeface="Lato-Light"/>
              </a:rPr>
              <a:t>High Availability</a:t>
            </a:r>
            <a:r>
              <a:rPr lang="en-US" sz="1600" b="0" i="0" u="none" strike="noStrike" baseline="0" dirty="0">
                <a:latin typeface="Lato-Light"/>
              </a:rPr>
              <a:t>: Virtualization allows seamless and transparent migration of workloads between physical machines. This technique is commonly used to migrate workloads away from a faulting hardware platform that may require maintenance and replacement.</a:t>
            </a:r>
          </a:p>
          <a:p>
            <a:pPr marL="285750" indent="-285750" algn="l">
              <a:buFont typeface="Arial" panose="020B0604020202020204" pitchFamily="34" charset="0"/>
              <a:buChar char="•"/>
            </a:pPr>
            <a:endParaRPr lang="en-US" sz="1600" dirty="0">
              <a:latin typeface="Lato-Light"/>
            </a:endParaRPr>
          </a:p>
          <a:p>
            <a:pPr marL="285750" indent="-285750">
              <a:buFont typeface="Arial" panose="020B0604020202020204" pitchFamily="34" charset="0"/>
              <a:buChar char="•"/>
            </a:pPr>
            <a:r>
              <a:rPr lang="en-US" sz="1600" b="1" dirty="0">
                <a:latin typeface="Lato-Light"/>
              </a:rPr>
              <a:t>Workload balancing</a:t>
            </a:r>
            <a:r>
              <a:rPr lang="en-US" sz="1600" dirty="0">
                <a:latin typeface="Lato-Light"/>
              </a:rPr>
              <a:t>: To optimize the hardware and power budget of the data center, it is important to use each hardware platform as much as possible. Again, this can be achieved using migration of virtual machines, or by co-hosting suitable workloads on physical machines. This means that the physical machines are used for as much of their capacity as possible. This provides the best power budget for the data center provider, and the best performance for the tenant.</a:t>
            </a:r>
          </a:p>
          <a:p>
            <a:pPr algn="l"/>
            <a:r>
              <a:rPr lang="en-IN" sz="1800" b="0" i="0" u="none" strike="noStrike" baseline="0" dirty="0">
                <a:latin typeface="Lato-Light"/>
              </a:rPr>
              <a:t>.</a:t>
            </a:r>
            <a:endParaRPr lang="en-US" sz="1600" b="0" i="0" u="none" strike="noStrike" baseline="0" dirty="0">
              <a:latin typeface="Lato-Light"/>
            </a:endParaRPr>
          </a:p>
          <a:p>
            <a:pPr algn="l"/>
            <a:endParaRPr sz="1800" dirty="0">
              <a:latin typeface="Trebuchet MS"/>
              <a:cs typeface="Trebuchet MS"/>
            </a:endParaRPr>
          </a:p>
        </p:txBody>
      </p:sp>
    </p:spTree>
    <p:extLst>
      <p:ext uri="{BB962C8B-B14F-4D97-AF65-F5344CB8AC3E}">
        <p14:creationId xmlns:p14="http://schemas.microsoft.com/office/powerpoint/2010/main" val="409143806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86713"/>
            <a:ext cx="5730252" cy="441637"/>
          </a:xfrm>
          <a:prstGeom prst="rect">
            <a:avLst/>
          </a:prstGeom>
        </p:spPr>
        <p:txBody>
          <a:bodyPr vert="horz" wrap="square" lIns="0" tIns="10646" rIns="0" bIns="0" rtlCol="0">
            <a:spAutoFit/>
          </a:bodyPr>
          <a:lstStyle/>
          <a:p>
            <a:pPr marL="11206">
              <a:spcBef>
                <a:spcPts val="84"/>
              </a:spcBef>
            </a:pPr>
            <a:r>
              <a:rPr lang="en-IN" sz="2800" b="0" spc="-80" dirty="0"/>
              <a:t>TYPES OF VIRTUALIZATION</a:t>
            </a:r>
            <a:endParaRPr sz="2800" b="0" spc="-80" dirty="0"/>
          </a:p>
        </p:txBody>
      </p:sp>
      <p:sp>
        <p:nvSpPr>
          <p:cNvPr id="3" name="object 3"/>
          <p:cNvSpPr txBox="1"/>
          <p:nvPr/>
        </p:nvSpPr>
        <p:spPr>
          <a:xfrm>
            <a:off x="537328" y="1828800"/>
            <a:ext cx="11197471" cy="4197077"/>
          </a:xfrm>
          <a:prstGeom prst="rect">
            <a:avLst/>
          </a:prstGeom>
        </p:spPr>
        <p:txBody>
          <a:bodyPr vert="horz" wrap="square" lIns="0" tIns="11206" rIns="0" bIns="0" rtlCol="0">
            <a:spAutoFit/>
          </a:bodyPr>
          <a:lstStyle/>
          <a:p>
            <a:pPr marL="354106" marR="4483" indent="-342900" algn="just">
              <a:spcBef>
                <a:spcPts val="88"/>
              </a:spcBef>
              <a:buFont typeface="Arial" panose="020B0604020202020204" pitchFamily="34" charset="0"/>
              <a:buChar char="•"/>
            </a:pPr>
            <a:r>
              <a:rPr sz="1600" b="1" dirty="0">
                <a:latin typeface="Lato-Light"/>
              </a:rPr>
              <a:t>Full Virtualization</a:t>
            </a:r>
            <a:r>
              <a:rPr sz="1600" dirty="0">
                <a:latin typeface="Lato-Light"/>
              </a:rPr>
              <a:t>: In full virtualization, the virtual machine monitor simulates the  required hardware to allow an unmodified "guest" OS to be run in isolation. The  “guest” does not know that it is running on a virtualized environment.</a:t>
            </a:r>
          </a:p>
          <a:p>
            <a:pPr marL="342900" indent="-342900">
              <a:spcBef>
                <a:spcPts val="26"/>
              </a:spcBef>
              <a:buFont typeface="Arial" panose="020B0604020202020204" pitchFamily="34" charset="0"/>
              <a:buChar char="•"/>
            </a:pPr>
            <a:endParaRPr sz="1600" dirty="0">
              <a:latin typeface="Lato-Light"/>
            </a:endParaRPr>
          </a:p>
          <a:p>
            <a:pPr marL="354106" marR="5603" indent="-342900" algn="just">
              <a:buFont typeface="Arial" panose="020B0604020202020204" pitchFamily="34" charset="0"/>
              <a:buChar char="•"/>
            </a:pPr>
            <a:r>
              <a:rPr sz="1600" b="1" dirty="0">
                <a:latin typeface="Lato-Light"/>
              </a:rPr>
              <a:t>Para-Virtualization</a:t>
            </a:r>
            <a:r>
              <a:rPr sz="1600" dirty="0">
                <a:latin typeface="Lato-Light"/>
              </a:rPr>
              <a:t>: In para-virtualization, the “guest” OS is modified to run in the  virtualized environment. </a:t>
            </a:r>
            <a:r>
              <a:rPr lang="en-IN" sz="1600" dirty="0">
                <a:latin typeface="Lato-Light"/>
              </a:rPr>
              <a:t>i.e. the drivers are virtualization aware. </a:t>
            </a:r>
            <a:r>
              <a:rPr sz="1600" dirty="0">
                <a:latin typeface="Lato-Light"/>
              </a:rPr>
              <a:t>This means, that the source code of the OS needs to be available</a:t>
            </a:r>
            <a:r>
              <a:rPr lang="en-IN" sz="1600" dirty="0">
                <a:latin typeface="Lato-Light"/>
              </a:rPr>
              <a:t> and modifiable. Typically, the HYP / Host OS side drivers are called Back End (BE) and Guest OS side drivers are called Front End (FE).</a:t>
            </a:r>
          </a:p>
          <a:p>
            <a:pPr marL="11206" marR="5603" algn="just"/>
            <a:endParaRPr lang="en-IN" sz="1600" dirty="0">
              <a:latin typeface="Lato-Light"/>
            </a:endParaRPr>
          </a:p>
          <a:p>
            <a:pPr marL="754156" marR="5603" lvl="1" indent="-285750" algn="just">
              <a:buFont typeface="Arial" panose="020B0604020202020204" pitchFamily="34" charset="0"/>
              <a:buChar char="•"/>
            </a:pPr>
            <a:r>
              <a:rPr lang="en-IN" sz="1600" b="1" dirty="0" err="1">
                <a:latin typeface="Lato-Light"/>
              </a:rPr>
              <a:t>Virtio</a:t>
            </a:r>
            <a:r>
              <a:rPr lang="en-IN" sz="1600" b="1" dirty="0">
                <a:latin typeface="Lato-Light"/>
              </a:rPr>
              <a:t> based Virtualization</a:t>
            </a:r>
            <a:r>
              <a:rPr lang="en-IN" sz="1600" dirty="0">
                <a:latin typeface="Lato-Light"/>
              </a:rPr>
              <a:t>: It’s a standard virtualization technique, using Para Virtualization, but the Linux kernel based guest OS FE drivers are standardised and mainlined to upstream kernel. Also, for many known hypervisor configurations, BE driver ports are available. Thus, the guest OS can simply enable certain </a:t>
            </a:r>
            <a:r>
              <a:rPr lang="en-IN" sz="1600" dirty="0" err="1">
                <a:latin typeface="Lato-Light"/>
              </a:rPr>
              <a:t>virtio</a:t>
            </a:r>
            <a:r>
              <a:rPr lang="en-IN" sz="1600" dirty="0">
                <a:latin typeface="Lato-Light"/>
              </a:rPr>
              <a:t> configurations and without any other modification in guest, can leverage the performance benefit of Para Virtualization compared to Full Virtualization.</a:t>
            </a:r>
            <a:endParaRPr sz="1600" dirty="0">
              <a:latin typeface="Lato-Light"/>
            </a:endParaRPr>
          </a:p>
          <a:p>
            <a:pPr marL="342900" indent="-342900">
              <a:spcBef>
                <a:spcPts val="44"/>
              </a:spcBef>
              <a:buFont typeface="Arial" panose="020B0604020202020204" pitchFamily="34" charset="0"/>
              <a:buChar char="•"/>
            </a:pPr>
            <a:endParaRPr sz="1600" dirty="0">
              <a:latin typeface="Lato-Light"/>
            </a:endParaRPr>
          </a:p>
          <a:p>
            <a:pPr marL="354106" marR="4483" indent="-342900" algn="just">
              <a:buFont typeface="Arial" panose="020B0604020202020204" pitchFamily="34" charset="0"/>
              <a:buChar char="•"/>
            </a:pPr>
            <a:r>
              <a:rPr sz="1600" b="1" dirty="0">
                <a:latin typeface="Lato-Light"/>
              </a:rPr>
              <a:t>Hardware Assisted Virtualization</a:t>
            </a:r>
            <a:r>
              <a:rPr sz="1600" dirty="0">
                <a:latin typeface="Lato-Light"/>
              </a:rPr>
              <a:t>: In hardware assisted virtualization, the  hardware is aware of the virtualization and therefore, the VMM leverages the available support. The unaware guest OS can run “</a:t>
            </a:r>
            <a:r>
              <a:rPr lang="en-IN" sz="1600" dirty="0">
                <a:latin typeface="Lato-Light"/>
              </a:rPr>
              <a:t>u</a:t>
            </a:r>
            <a:r>
              <a:rPr sz="1600" dirty="0" err="1">
                <a:latin typeface="Lato-Light"/>
              </a:rPr>
              <a:t>nmodified</a:t>
            </a:r>
            <a:r>
              <a:rPr sz="1600" dirty="0">
                <a:latin typeface="Lato-Light"/>
              </a:rPr>
              <a:t>”</a:t>
            </a:r>
            <a:r>
              <a:rPr lang="en-IN" sz="1600" dirty="0">
                <a:latin typeface="Lato-Light"/>
              </a:rPr>
              <a:t> for most part</a:t>
            </a:r>
            <a:r>
              <a:rPr sz="1600" dirty="0">
                <a:latin typeface="Lato-Light"/>
              </a:rPr>
              <a:t>.</a:t>
            </a:r>
            <a:r>
              <a:rPr lang="en-IN" sz="1600" dirty="0">
                <a:latin typeface="Lato-Light"/>
              </a:rPr>
              <a:t> This takes the advantages of both full virtualization - where guest OS modifications are minimal and para virtualization – where performance is better. In fact the performance is much better while using HAV.</a:t>
            </a:r>
            <a:endParaRPr sz="1600" dirty="0">
              <a:latin typeface="Lato-Light"/>
            </a:endParaRPr>
          </a:p>
        </p:txBody>
      </p:sp>
      <p:sp>
        <p:nvSpPr>
          <p:cNvPr id="6" name="object 6"/>
          <p:cNvSpPr txBox="1"/>
          <p:nvPr/>
        </p:nvSpPr>
        <p:spPr>
          <a:xfrm>
            <a:off x="9899721" y="5507774"/>
            <a:ext cx="72838" cy="102592"/>
          </a:xfrm>
          <a:prstGeom prst="rect">
            <a:avLst/>
          </a:prstGeom>
        </p:spPr>
        <p:txBody>
          <a:bodyPr vert="horz" wrap="square" lIns="0" tIns="0" rIns="0" bIns="0" rtlCol="0">
            <a:spAutoFit/>
          </a:bodyPr>
          <a:lstStyle/>
          <a:p>
            <a:pPr marL="11206">
              <a:lnSpc>
                <a:spcPts val="777"/>
              </a:lnSpc>
            </a:pPr>
            <a:r>
              <a:rPr sz="706" dirty="0">
                <a:solidFill>
                  <a:srgbClr val="7F7F7F"/>
                </a:solidFill>
                <a:latin typeface="Arial"/>
                <a:cs typeface="Arial"/>
              </a:rPr>
              <a:t>8</a:t>
            </a:r>
            <a:endParaRPr sz="706">
              <a:latin typeface="Arial"/>
              <a:cs typeface="Arial"/>
            </a:endParaRPr>
          </a:p>
        </p:txBody>
      </p:sp>
      <p:sp>
        <p:nvSpPr>
          <p:cNvPr id="4" name="object 4">
            <a:extLst>
              <a:ext uri="{FF2B5EF4-FFF2-40B4-BE49-F238E27FC236}">
                <a16:creationId xmlns:a16="http://schemas.microsoft.com/office/drawing/2014/main" id="{623C194C-2221-C20B-C577-38C58A4BFF06}"/>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76200"/>
            <a:ext cx="3623310" cy="452120"/>
          </a:xfrm>
          <a:prstGeom prst="rect">
            <a:avLst/>
          </a:prstGeom>
        </p:spPr>
        <p:txBody>
          <a:bodyPr vert="horz" wrap="square" lIns="0" tIns="12065" rIns="0" bIns="0" rtlCol="0">
            <a:spAutoFit/>
          </a:bodyPr>
          <a:lstStyle/>
          <a:p>
            <a:pPr marL="12700">
              <a:lnSpc>
                <a:spcPct val="100000"/>
              </a:lnSpc>
              <a:spcBef>
                <a:spcPts val="95"/>
              </a:spcBef>
            </a:pPr>
            <a:r>
              <a:rPr sz="2800" b="0" spc="-30" dirty="0">
                <a:latin typeface="Trebuchet MS"/>
                <a:cs typeface="Trebuchet MS"/>
              </a:rPr>
              <a:t>TYPES </a:t>
            </a:r>
            <a:r>
              <a:rPr sz="2800" b="0" spc="125" dirty="0">
                <a:latin typeface="Trebuchet MS"/>
                <a:cs typeface="Trebuchet MS"/>
              </a:rPr>
              <a:t>OF</a:t>
            </a:r>
            <a:r>
              <a:rPr sz="2800" b="0" spc="-185" dirty="0">
                <a:latin typeface="Trebuchet MS"/>
                <a:cs typeface="Trebuchet MS"/>
              </a:rPr>
              <a:t> </a:t>
            </a:r>
            <a:r>
              <a:rPr sz="2800" b="0" spc="25" dirty="0">
                <a:latin typeface="Trebuchet MS"/>
                <a:cs typeface="Trebuchet MS"/>
              </a:rPr>
              <a:t>HYPERVISOR</a:t>
            </a:r>
            <a:endParaRPr sz="2800" dirty="0">
              <a:latin typeface="Trebuchet MS"/>
              <a:cs typeface="Trebuchet MS"/>
            </a:endParaRPr>
          </a:p>
        </p:txBody>
      </p:sp>
      <p:sp>
        <p:nvSpPr>
          <p:cNvPr id="3" name="object 3"/>
          <p:cNvSpPr txBox="1"/>
          <p:nvPr/>
        </p:nvSpPr>
        <p:spPr>
          <a:xfrm>
            <a:off x="655116" y="5090921"/>
            <a:ext cx="3008630" cy="1336263"/>
          </a:xfrm>
          <a:prstGeom prst="rect">
            <a:avLst/>
          </a:prstGeom>
        </p:spPr>
        <p:txBody>
          <a:bodyPr vert="horz" wrap="square" lIns="0" tIns="12700" rIns="0" bIns="0" rtlCol="0">
            <a:spAutoFit/>
          </a:bodyPr>
          <a:lstStyle/>
          <a:p>
            <a:pPr algn="ctr">
              <a:lnSpc>
                <a:spcPct val="100000"/>
              </a:lnSpc>
              <a:spcBef>
                <a:spcPts val="100"/>
              </a:spcBef>
            </a:pPr>
            <a:r>
              <a:rPr sz="1800" b="1" spc="145" dirty="0">
                <a:latin typeface="Trebuchet MS"/>
                <a:cs typeface="Trebuchet MS"/>
              </a:rPr>
              <a:t>TYPE</a:t>
            </a:r>
            <a:r>
              <a:rPr sz="1800" b="1" spc="-140" dirty="0">
                <a:latin typeface="Trebuchet MS"/>
                <a:cs typeface="Trebuchet MS"/>
              </a:rPr>
              <a:t> </a:t>
            </a:r>
            <a:r>
              <a:rPr sz="1800" b="1" spc="-65" dirty="0">
                <a:latin typeface="Trebuchet MS"/>
                <a:cs typeface="Trebuchet MS"/>
              </a:rPr>
              <a:t>2</a:t>
            </a:r>
            <a:r>
              <a:rPr lang="en-IN" sz="1800" b="1" spc="-65" dirty="0">
                <a:latin typeface="Trebuchet MS"/>
                <a:cs typeface="Trebuchet MS"/>
              </a:rPr>
              <a:t> (Hosted)</a:t>
            </a:r>
            <a:endParaRPr sz="1800" dirty="0">
              <a:latin typeface="Trebuchet MS"/>
              <a:cs typeface="Trebuchet MS"/>
            </a:endParaRPr>
          </a:p>
          <a:p>
            <a:pPr marL="12700" marR="5080" indent="-5715" algn="ctr">
              <a:lnSpc>
                <a:spcPct val="100000"/>
              </a:lnSpc>
            </a:pPr>
            <a:r>
              <a:rPr sz="1800" spc="-35" dirty="0">
                <a:latin typeface="Trebuchet MS"/>
                <a:cs typeface="Trebuchet MS"/>
              </a:rPr>
              <a:t>Hypervisor </a:t>
            </a:r>
            <a:r>
              <a:rPr sz="1800" spc="-125" dirty="0">
                <a:latin typeface="Trebuchet MS"/>
                <a:cs typeface="Trebuchet MS"/>
              </a:rPr>
              <a:t>itself </a:t>
            </a:r>
            <a:r>
              <a:rPr sz="1800" spc="-80" dirty="0">
                <a:latin typeface="Trebuchet MS"/>
                <a:cs typeface="Trebuchet MS"/>
              </a:rPr>
              <a:t>is </a:t>
            </a:r>
            <a:r>
              <a:rPr sz="1800" spc="-70" dirty="0">
                <a:latin typeface="Trebuchet MS"/>
                <a:cs typeface="Trebuchet MS"/>
              </a:rPr>
              <a:t>hosted </a:t>
            </a:r>
            <a:r>
              <a:rPr sz="1800" spc="-110" dirty="0">
                <a:latin typeface="Trebuchet MS"/>
                <a:cs typeface="Trebuchet MS"/>
              </a:rPr>
              <a:t>by  </a:t>
            </a:r>
            <a:r>
              <a:rPr sz="1800" spc="-80" dirty="0">
                <a:latin typeface="Trebuchet MS"/>
                <a:cs typeface="Trebuchet MS"/>
              </a:rPr>
              <a:t>another </a:t>
            </a:r>
            <a:r>
              <a:rPr sz="1800" spc="-95" dirty="0">
                <a:latin typeface="Trebuchet MS"/>
                <a:cs typeface="Trebuchet MS"/>
              </a:rPr>
              <a:t>operating </a:t>
            </a:r>
            <a:r>
              <a:rPr sz="1800" spc="-114" dirty="0">
                <a:latin typeface="Trebuchet MS"/>
                <a:cs typeface="Trebuchet MS"/>
              </a:rPr>
              <a:t>system,</a:t>
            </a:r>
            <a:r>
              <a:rPr sz="1800" spc="-155" dirty="0">
                <a:latin typeface="Trebuchet MS"/>
                <a:cs typeface="Trebuchet MS"/>
              </a:rPr>
              <a:t> </a:t>
            </a:r>
            <a:r>
              <a:rPr sz="1800" spc="-130" dirty="0">
                <a:latin typeface="Trebuchet MS"/>
                <a:cs typeface="Trebuchet MS"/>
              </a:rPr>
              <a:t>called  </a:t>
            </a:r>
            <a:r>
              <a:rPr sz="1800" dirty="0">
                <a:latin typeface="Trebuchet MS"/>
                <a:cs typeface="Trebuchet MS"/>
              </a:rPr>
              <a:t>Host</a:t>
            </a:r>
            <a:r>
              <a:rPr sz="1800" spc="-55" dirty="0">
                <a:latin typeface="Trebuchet MS"/>
                <a:cs typeface="Trebuchet MS"/>
              </a:rPr>
              <a:t> </a:t>
            </a:r>
            <a:r>
              <a:rPr sz="1800" spc="100" dirty="0">
                <a:latin typeface="Trebuchet MS"/>
                <a:cs typeface="Trebuchet MS"/>
              </a:rPr>
              <a:t>OS</a:t>
            </a:r>
            <a:endParaRPr sz="1800" dirty="0">
              <a:latin typeface="Trebuchet MS"/>
              <a:cs typeface="Trebuchet MS"/>
            </a:endParaRPr>
          </a:p>
          <a:p>
            <a:pPr marL="635" algn="ctr">
              <a:spcBef>
                <a:spcPts val="15"/>
              </a:spcBef>
            </a:pPr>
            <a:r>
              <a:rPr sz="1400" spc="-85" dirty="0">
                <a:latin typeface="Trebuchet MS"/>
              </a:rPr>
              <a:t>Ex: Oracle VirtualBox, IBM VMWare</a:t>
            </a:r>
          </a:p>
        </p:txBody>
      </p:sp>
      <p:sp>
        <p:nvSpPr>
          <p:cNvPr id="4" name="object 4"/>
          <p:cNvSpPr txBox="1"/>
          <p:nvPr/>
        </p:nvSpPr>
        <p:spPr>
          <a:xfrm>
            <a:off x="4191000" y="5090921"/>
            <a:ext cx="3962400" cy="1613262"/>
          </a:xfrm>
          <a:prstGeom prst="rect">
            <a:avLst/>
          </a:prstGeom>
        </p:spPr>
        <p:txBody>
          <a:bodyPr vert="horz" wrap="square" lIns="0" tIns="12700" rIns="0" bIns="0" rtlCol="0">
            <a:spAutoFit/>
          </a:bodyPr>
          <a:lstStyle/>
          <a:p>
            <a:pPr marL="1270" algn="ctr">
              <a:lnSpc>
                <a:spcPct val="100000"/>
              </a:lnSpc>
              <a:spcBef>
                <a:spcPts val="100"/>
              </a:spcBef>
            </a:pPr>
            <a:r>
              <a:rPr sz="1800" b="1" spc="145" dirty="0">
                <a:latin typeface="Trebuchet MS"/>
                <a:cs typeface="Trebuchet MS"/>
              </a:rPr>
              <a:t>TYPE</a:t>
            </a:r>
            <a:r>
              <a:rPr sz="1800" b="1" spc="-55" dirty="0">
                <a:latin typeface="Trebuchet MS"/>
                <a:cs typeface="Trebuchet MS"/>
              </a:rPr>
              <a:t> </a:t>
            </a:r>
            <a:r>
              <a:rPr sz="1800" b="1" spc="-65" dirty="0">
                <a:latin typeface="Trebuchet MS"/>
                <a:cs typeface="Trebuchet MS"/>
              </a:rPr>
              <a:t>1</a:t>
            </a:r>
            <a:r>
              <a:rPr lang="en-IN" sz="1800" b="1" spc="-65" dirty="0">
                <a:latin typeface="Trebuchet MS"/>
                <a:cs typeface="Trebuchet MS"/>
              </a:rPr>
              <a:t> (Standalone / Bare Metal)</a:t>
            </a:r>
            <a:endParaRPr sz="1800" dirty="0">
              <a:latin typeface="Trebuchet MS"/>
              <a:cs typeface="Trebuchet MS"/>
            </a:endParaRPr>
          </a:p>
          <a:p>
            <a:pPr marL="12700" marR="5080" algn="ctr">
              <a:lnSpc>
                <a:spcPct val="100000"/>
              </a:lnSpc>
            </a:pPr>
            <a:r>
              <a:rPr sz="1800" spc="-35" dirty="0">
                <a:latin typeface="Trebuchet MS"/>
                <a:cs typeface="Trebuchet MS"/>
              </a:rPr>
              <a:t>Hypervisor </a:t>
            </a:r>
            <a:r>
              <a:rPr lang="en-IN" sz="1800" spc="-35" dirty="0">
                <a:latin typeface="Trebuchet MS"/>
                <a:cs typeface="Trebuchet MS"/>
              </a:rPr>
              <a:t>(Nanokernel) </a:t>
            </a:r>
            <a:r>
              <a:rPr sz="1800" spc="-50" dirty="0">
                <a:latin typeface="Trebuchet MS"/>
                <a:cs typeface="Trebuchet MS"/>
              </a:rPr>
              <a:t>runs </a:t>
            </a:r>
            <a:r>
              <a:rPr sz="1800" spc="-105" dirty="0">
                <a:latin typeface="Trebuchet MS"/>
                <a:cs typeface="Trebuchet MS"/>
              </a:rPr>
              <a:t>in</a:t>
            </a:r>
            <a:r>
              <a:rPr sz="1800" spc="-125" dirty="0">
                <a:latin typeface="Trebuchet MS"/>
                <a:cs typeface="Trebuchet MS"/>
              </a:rPr>
              <a:t> </a:t>
            </a:r>
            <a:r>
              <a:rPr lang="en-IN" sz="1800" spc="-50" dirty="0">
                <a:latin typeface="Trebuchet MS"/>
                <a:cs typeface="Trebuchet MS"/>
              </a:rPr>
              <a:t>“Hypervisor”</a:t>
            </a:r>
            <a:r>
              <a:rPr sz="1800" spc="-50" dirty="0">
                <a:latin typeface="Trebuchet MS"/>
                <a:cs typeface="Trebuchet MS"/>
              </a:rPr>
              <a:t> </a:t>
            </a:r>
            <a:r>
              <a:rPr sz="1800" spc="-75" dirty="0">
                <a:latin typeface="Trebuchet MS"/>
                <a:cs typeface="Trebuchet MS"/>
              </a:rPr>
              <a:t>mode </a:t>
            </a:r>
            <a:r>
              <a:rPr lang="en-IN" sz="1800" spc="-75" dirty="0">
                <a:latin typeface="Trebuchet MS"/>
                <a:cs typeface="Trebuchet MS"/>
              </a:rPr>
              <a:t>or in a more privileged mode than kernel </a:t>
            </a:r>
            <a:r>
              <a:rPr sz="1800" spc="-120" dirty="0">
                <a:latin typeface="Trebuchet MS"/>
                <a:cs typeface="Trebuchet MS"/>
              </a:rPr>
              <a:t>and</a:t>
            </a:r>
            <a:r>
              <a:rPr sz="1800" spc="-45" dirty="0">
                <a:latin typeface="Trebuchet MS"/>
                <a:cs typeface="Trebuchet MS"/>
              </a:rPr>
              <a:t> </a:t>
            </a:r>
            <a:r>
              <a:rPr sz="1800" spc="-105" dirty="0">
                <a:latin typeface="Trebuchet MS"/>
                <a:cs typeface="Trebuchet MS"/>
              </a:rPr>
              <a:t>directly</a:t>
            </a:r>
            <a:endParaRPr sz="1800" dirty="0">
              <a:latin typeface="Trebuchet MS"/>
              <a:cs typeface="Trebuchet MS"/>
            </a:endParaRPr>
          </a:p>
          <a:p>
            <a:pPr marL="1270" algn="ctr">
              <a:lnSpc>
                <a:spcPct val="100000"/>
              </a:lnSpc>
            </a:pPr>
            <a:r>
              <a:rPr sz="1800" spc="-60" dirty="0">
                <a:latin typeface="Trebuchet MS"/>
                <a:cs typeface="Trebuchet MS"/>
              </a:rPr>
              <a:t>controls </a:t>
            </a:r>
            <a:r>
              <a:rPr sz="1800" spc="-150" dirty="0">
                <a:latin typeface="Trebuchet MS"/>
                <a:cs typeface="Trebuchet MS"/>
              </a:rPr>
              <a:t>all </a:t>
            </a:r>
            <a:r>
              <a:rPr sz="1800" spc="235" dirty="0">
                <a:latin typeface="Trebuchet MS"/>
                <a:cs typeface="Trebuchet MS"/>
              </a:rPr>
              <a:t>HW</a:t>
            </a:r>
            <a:r>
              <a:rPr sz="1800" spc="35" dirty="0">
                <a:latin typeface="Trebuchet MS"/>
                <a:cs typeface="Trebuchet MS"/>
              </a:rPr>
              <a:t> </a:t>
            </a:r>
            <a:r>
              <a:rPr sz="1800" spc="-95" dirty="0">
                <a:latin typeface="Trebuchet MS"/>
                <a:cs typeface="Trebuchet MS"/>
              </a:rPr>
              <a:t>access</a:t>
            </a:r>
            <a:endParaRPr sz="1800" dirty="0">
              <a:latin typeface="Trebuchet MS"/>
              <a:cs typeface="Trebuchet MS"/>
            </a:endParaRPr>
          </a:p>
          <a:p>
            <a:pPr marL="635" algn="ctr">
              <a:lnSpc>
                <a:spcPct val="100000"/>
              </a:lnSpc>
              <a:spcBef>
                <a:spcPts val="15"/>
              </a:spcBef>
            </a:pPr>
            <a:r>
              <a:rPr sz="1400" spc="-85" dirty="0">
                <a:latin typeface="Trebuchet MS"/>
                <a:cs typeface="Trebuchet MS"/>
              </a:rPr>
              <a:t>Ex:  </a:t>
            </a:r>
            <a:r>
              <a:rPr lang="en-IN" sz="1400" spc="15" dirty="0">
                <a:latin typeface="Trebuchet MS"/>
                <a:cs typeface="Trebuchet MS"/>
              </a:rPr>
              <a:t>XEN (</a:t>
            </a:r>
            <a:r>
              <a:rPr lang="en-IN" sz="1400" spc="15" dirty="0" err="1">
                <a:latin typeface="Trebuchet MS"/>
                <a:cs typeface="Trebuchet MS"/>
              </a:rPr>
              <a:t>OpenSource</a:t>
            </a:r>
            <a:r>
              <a:rPr lang="en-IN" sz="1400" spc="15" dirty="0">
                <a:latin typeface="Trebuchet MS"/>
                <a:cs typeface="Trebuchet MS"/>
              </a:rPr>
              <a:t>)</a:t>
            </a:r>
            <a:r>
              <a:rPr sz="1400" spc="40" dirty="0">
                <a:latin typeface="Trebuchet MS"/>
                <a:cs typeface="Trebuchet MS"/>
              </a:rPr>
              <a:t>,</a:t>
            </a:r>
            <a:r>
              <a:rPr lang="en-IN" sz="1400" spc="40" dirty="0">
                <a:latin typeface="Trebuchet MS"/>
                <a:cs typeface="Trebuchet MS"/>
              </a:rPr>
              <a:t> RB (Embedded HV)</a:t>
            </a:r>
            <a:endParaRPr sz="1400" dirty="0">
              <a:latin typeface="Trebuchet MS"/>
              <a:cs typeface="Trebuchet MS"/>
            </a:endParaRPr>
          </a:p>
        </p:txBody>
      </p:sp>
      <p:sp>
        <p:nvSpPr>
          <p:cNvPr id="5" name="object 5"/>
          <p:cNvSpPr txBox="1"/>
          <p:nvPr/>
        </p:nvSpPr>
        <p:spPr>
          <a:xfrm>
            <a:off x="9056623" y="5090921"/>
            <a:ext cx="2554605" cy="1274708"/>
          </a:xfrm>
          <a:prstGeom prst="rect">
            <a:avLst/>
          </a:prstGeom>
        </p:spPr>
        <p:txBody>
          <a:bodyPr vert="horz" wrap="square" lIns="0" tIns="12700" rIns="0" bIns="0" rtlCol="0">
            <a:spAutoFit/>
          </a:bodyPr>
          <a:lstStyle/>
          <a:p>
            <a:pPr marL="635" algn="ctr">
              <a:lnSpc>
                <a:spcPct val="100000"/>
              </a:lnSpc>
              <a:spcBef>
                <a:spcPts val="100"/>
              </a:spcBef>
            </a:pPr>
            <a:r>
              <a:rPr sz="1800" b="1" spc="145" dirty="0">
                <a:latin typeface="Trebuchet MS"/>
                <a:cs typeface="Trebuchet MS"/>
              </a:rPr>
              <a:t>TYPE</a:t>
            </a:r>
            <a:r>
              <a:rPr sz="1800" b="1" spc="-55" dirty="0">
                <a:latin typeface="Trebuchet MS"/>
                <a:cs typeface="Trebuchet MS"/>
              </a:rPr>
              <a:t> </a:t>
            </a:r>
            <a:r>
              <a:rPr sz="1800" b="1" spc="-105" dirty="0">
                <a:latin typeface="Trebuchet MS"/>
                <a:cs typeface="Trebuchet MS"/>
              </a:rPr>
              <a:t>1.5</a:t>
            </a:r>
            <a:r>
              <a:rPr lang="en-IN" sz="1800" b="1" spc="-105" dirty="0">
                <a:latin typeface="Trebuchet MS"/>
                <a:cs typeface="Trebuchet MS"/>
              </a:rPr>
              <a:t> (</a:t>
            </a:r>
            <a:r>
              <a:rPr sz="1800" b="1" spc="-105" dirty="0">
                <a:latin typeface="Trebuchet MS"/>
                <a:cs typeface="Trebuchet MS"/>
              </a:rPr>
              <a:t>??</a:t>
            </a:r>
            <a:r>
              <a:rPr lang="en-IN" sz="1800" b="1" spc="-105" dirty="0">
                <a:latin typeface="Trebuchet MS"/>
                <a:cs typeface="Trebuchet MS"/>
              </a:rPr>
              <a:t>)</a:t>
            </a:r>
            <a:endParaRPr sz="1800" dirty="0">
              <a:latin typeface="Trebuchet MS"/>
              <a:cs typeface="Trebuchet MS"/>
            </a:endParaRPr>
          </a:p>
          <a:p>
            <a:pPr marL="12700" marR="5080" algn="ctr">
              <a:lnSpc>
                <a:spcPct val="100000"/>
              </a:lnSpc>
            </a:pPr>
            <a:r>
              <a:rPr sz="1800" spc="-60" dirty="0">
                <a:latin typeface="Trebuchet MS"/>
                <a:cs typeface="Trebuchet MS"/>
              </a:rPr>
              <a:t>Microkernel </a:t>
            </a:r>
            <a:r>
              <a:rPr sz="1800" spc="-105" dirty="0">
                <a:latin typeface="Trebuchet MS"/>
                <a:cs typeface="Trebuchet MS"/>
              </a:rPr>
              <a:t>based </a:t>
            </a:r>
            <a:r>
              <a:rPr sz="1800" spc="105" dirty="0">
                <a:latin typeface="Trebuchet MS"/>
                <a:cs typeface="Trebuchet MS"/>
              </a:rPr>
              <a:t>OS</a:t>
            </a:r>
            <a:r>
              <a:rPr sz="1800" spc="-30" dirty="0">
                <a:latin typeface="Trebuchet MS"/>
                <a:cs typeface="Trebuchet MS"/>
              </a:rPr>
              <a:t> </a:t>
            </a:r>
            <a:r>
              <a:rPr sz="1800" spc="-100" dirty="0">
                <a:latin typeface="Trebuchet MS"/>
                <a:cs typeface="Trebuchet MS"/>
              </a:rPr>
              <a:t>with  </a:t>
            </a:r>
            <a:r>
              <a:rPr sz="1800" spc="-65" dirty="0">
                <a:latin typeface="Trebuchet MS"/>
                <a:cs typeface="Trebuchet MS"/>
              </a:rPr>
              <a:t>hypervisor </a:t>
            </a:r>
            <a:r>
              <a:rPr sz="1800" spc="-90" dirty="0">
                <a:latin typeface="Trebuchet MS"/>
                <a:cs typeface="Trebuchet MS"/>
              </a:rPr>
              <a:t>extensions.</a:t>
            </a:r>
            <a:endParaRPr sz="1800" dirty="0">
              <a:latin typeface="Trebuchet MS"/>
              <a:cs typeface="Trebuchet MS"/>
            </a:endParaRPr>
          </a:p>
          <a:p>
            <a:pPr algn="ctr">
              <a:lnSpc>
                <a:spcPct val="100000"/>
              </a:lnSpc>
              <a:spcBef>
                <a:spcPts val="20"/>
              </a:spcBef>
            </a:pPr>
            <a:r>
              <a:rPr sz="1400" spc="15" dirty="0">
                <a:latin typeface="Trebuchet MS"/>
              </a:rPr>
              <a:t>Ex: QNX</a:t>
            </a:r>
            <a:r>
              <a:rPr lang="en-IN" sz="1400" spc="15" dirty="0">
                <a:latin typeface="Trebuchet MS"/>
              </a:rPr>
              <a:t>, KVM(often called Type 2)</a:t>
            </a:r>
            <a:endParaRPr sz="1400" spc="15" dirty="0">
              <a:latin typeface="Trebuchet MS"/>
            </a:endParaRPr>
          </a:p>
        </p:txBody>
      </p:sp>
      <p:sp>
        <p:nvSpPr>
          <p:cNvPr id="6" name="object 6"/>
          <p:cNvSpPr/>
          <p:nvPr/>
        </p:nvSpPr>
        <p:spPr>
          <a:xfrm>
            <a:off x="757709" y="2112513"/>
            <a:ext cx="2858742" cy="269723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379976" y="1923288"/>
            <a:ext cx="3717035" cy="2982123"/>
          </a:xfrm>
          <a:prstGeom prst="rect">
            <a:avLst/>
          </a:prstGeom>
          <a:blipFill>
            <a:blip r:embed="rId3" cstate="print"/>
            <a:stretch>
              <a:fillRect/>
            </a:stretch>
          </a:blipFill>
        </p:spPr>
        <p:txBody>
          <a:bodyPr wrap="square" lIns="0" tIns="0" rIns="0" bIns="0" rtlCol="0"/>
          <a:lstStyle/>
          <a:p>
            <a:endParaRPr/>
          </a:p>
        </p:txBody>
      </p:sp>
      <p:grpSp>
        <p:nvGrpSpPr>
          <p:cNvPr id="8" name="object 8"/>
          <p:cNvGrpSpPr/>
          <p:nvPr/>
        </p:nvGrpSpPr>
        <p:grpSpPr>
          <a:xfrm>
            <a:off x="8410956" y="2039101"/>
            <a:ext cx="3656329" cy="2767965"/>
            <a:chOff x="8410956" y="2039101"/>
            <a:chExt cx="3656329" cy="2767965"/>
          </a:xfrm>
        </p:grpSpPr>
        <p:sp>
          <p:nvSpPr>
            <p:cNvPr id="9" name="object 9"/>
            <p:cNvSpPr/>
            <p:nvPr/>
          </p:nvSpPr>
          <p:spPr>
            <a:xfrm>
              <a:off x="8420091" y="2039101"/>
              <a:ext cx="1507254" cy="275846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458200" y="2054351"/>
              <a:ext cx="1435607" cy="268681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458200" y="2054351"/>
              <a:ext cx="1435735" cy="2687320"/>
            </a:xfrm>
            <a:custGeom>
              <a:avLst/>
              <a:gdLst/>
              <a:ahLst/>
              <a:cxnLst/>
              <a:rect l="l" t="t" r="r" b="b"/>
              <a:pathLst>
                <a:path w="1435734" h="2687320">
                  <a:moveTo>
                    <a:pt x="0" y="2686812"/>
                  </a:moveTo>
                  <a:lnTo>
                    <a:pt x="1435607" y="2686812"/>
                  </a:lnTo>
                  <a:lnTo>
                    <a:pt x="1435607" y="0"/>
                  </a:lnTo>
                  <a:lnTo>
                    <a:pt x="0" y="0"/>
                  </a:lnTo>
                  <a:lnTo>
                    <a:pt x="0" y="2686812"/>
                  </a:lnTo>
                  <a:close/>
                </a:path>
              </a:pathLst>
            </a:custGeom>
            <a:ln w="9144">
              <a:solidFill>
                <a:srgbClr val="004A76"/>
              </a:solidFill>
            </a:ln>
          </p:spPr>
          <p:txBody>
            <a:bodyPr wrap="square" lIns="0" tIns="0" rIns="0" bIns="0" rtlCol="0"/>
            <a:lstStyle/>
            <a:p>
              <a:endParaRPr/>
            </a:p>
          </p:txBody>
        </p:sp>
        <p:sp>
          <p:nvSpPr>
            <p:cNvPr id="12" name="object 12"/>
            <p:cNvSpPr/>
            <p:nvPr/>
          </p:nvSpPr>
          <p:spPr>
            <a:xfrm>
              <a:off x="8410956" y="3665232"/>
              <a:ext cx="3656076" cy="1141463"/>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8458200" y="3689603"/>
              <a:ext cx="3566159" cy="1051560"/>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8458200" y="3689603"/>
              <a:ext cx="3566160" cy="1051560"/>
            </a:xfrm>
            <a:custGeom>
              <a:avLst/>
              <a:gdLst/>
              <a:ahLst/>
              <a:cxnLst/>
              <a:rect l="l" t="t" r="r" b="b"/>
              <a:pathLst>
                <a:path w="3566159" h="1051560">
                  <a:moveTo>
                    <a:pt x="0" y="1051560"/>
                  </a:moveTo>
                  <a:lnTo>
                    <a:pt x="3566159" y="1051560"/>
                  </a:lnTo>
                  <a:lnTo>
                    <a:pt x="3566159" y="0"/>
                  </a:lnTo>
                  <a:lnTo>
                    <a:pt x="0" y="0"/>
                  </a:lnTo>
                  <a:lnTo>
                    <a:pt x="0" y="1051560"/>
                  </a:lnTo>
                  <a:close/>
                </a:path>
              </a:pathLst>
            </a:custGeom>
            <a:ln w="9144">
              <a:solidFill>
                <a:srgbClr val="004A76"/>
              </a:solidFill>
            </a:ln>
          </p:spPr>
          <p:txBody>
            <a:bodyPr wrap="square" lIns="0" tIns="0" rIns="0" bIns="0" rtlCol="0"/>
            <a:lstStyle/>
            <a:p>
              <a:endParaRPr/>
            </a:p>
          </p:txBody>
        </p:sp>
      </p:grpSp>
      <p:sp>
        <p:nvSpPr>
          <p:cNvPr id="15" name="object 15"/>
          <p:cNvSpPr txBox="1"/>
          <p:nvPr/>
        </p:nvSpPr>
        <p:spPr>
          <a:xfrm>
            <a:off x="8916416" y="3920108"/>
            <a:ext cx="2650490" cy="574040"/>
          </a:xfrm>
          <a:prstGeom prst="rect">
            <a:avLst/>
          </a:prstGeom>
        </p:spPr>
        <p:txBody>
          <a:bodyPr vert="horz" wrap="square" lIns="0" tIns="12700" rIns="0" bIns="0" rtlCol="0">
            <a:spAutoFit/>
          </a:bodyPr>
          <a:lstStyle/>
          <a:p>
            <a:pPr marL="274320" marR="5080" indent="-262255">
              <a:lnSpc>
                <a:spcPct val="100000"/>
              </a:lnSpc>
              <a:spcBef>
                <a:spcPts val="100"/>
              </a:spcBef>
            </a:pPr>
            <a:r>
              <a:rPr sz="1800" spc="-25" dirty="0">
                <a:solidFill>
                  <a:srgbClr val="FFFFFF"/>
                </a:solidFill>
                <a:latin typeface="Trebuchet MS"/>
                <a:cs typeface="Trebuchet MS"/>
              </a:rPr>
              <a:t>Micro </a:t>
            </a:r>
            <a:r>
              <a:rPr sz="1800" spc="-70" dirty="0">
                <a:solidFill>
                  <a:srgbClr val="FFFFFF"/>
                </a:solidFill>
                <a:latin typeface="Trebuchet MS"/>
                <a:cs typeface="Trebuchet MS"/>
              </a:rPr>
              <a:t>Kernel </a:t>
            </a:r>
            <a:r>
              <a:rPr sz="1800" spc="-105" dirty="0">
                <a:solidFill>
                  <a:srgbClr val="FFFFFF"/>
                </a:solidFill>
                <a:latin typeface="Trebuchet MS"/>
                <a:cs typeface="Trebuchet MS"/>
              </a:rPr>
              <a:t>based </a:t>
            </a:r>
            <a:r>
              <a:rPr sz="1800" spc="105" dirty="0">
                <a:solidFill>
                  <a:srgbClr val="FFFFFF"/>
                </a:solidFill>
                <a:latin typeface="Trebuchet MS"/>
                <a:cs typeface="Trebuchet MS"/>
              </a:rPr>
              <a:t>OS</a:t>
            </a:r>
            <a:r>
              <a:rPr sz="1800" spc="-30" dirty="0">
                <a:solidFill>
                  <a:srgbClr val="FFFFFF"/>
                </a:solidFill>
                <a:latin typeface="Trebuchet MS"/>
                <a:cs typeface="Trebuchet MS"/>
              </a:rPr>
              <a:t> </a:t>
            </a:r>
            <a:r>
              <a:rPr sz="1800" spc="-100" dirty="0">
                <a:solidFill>
                  <a:srgbClr val="FFFFFF"/>
                </a:solidFill>
                <a:latin typeface="Trebuchet MS"/>
                <a:cs typeface="Trebuchet MS"/>
              </a:rPr>
              <a:t>with  </a:t>
            </a:r>
            <a:r>
              <a:rPr sz="1800" spc="-35" dirty="0">
                <a:solidFill>
                  <a:srgbClr val="FFFFFF"/>
                </a:solidFill>
                <a:latin typeface="Trebuchet MS"/>
                <a:cs typeface="Trebuchet MS"/>
              </a:rPr>
              <a:t>Hypervisor</a:t>
            </a:r>
            <a:r>
              <a:rPr sz="1800" spc="-75" dirty="0">
                <a:solidFill>
                  <a:srgbClr val="FFFFFF"/>
                </a:solidFill>
                <a:latin typeface="Trebuchet MS"/>
                <a:cs typeface="Trebuchet MS"/>
              </a:rPr>
              <a:t> </a:t>
            </a:r>
            <a:r>
              <a:rPr sz="1800" spc="-65" dirty="0">
                <a:solidFill>
                  <a:srgbClr val="FFFFFF"/>
                </a:solidFill>
                <a:latin typeface="Trebuchet MS"/>
                <a:cs typeface="Trebuchet MS"/>
              </a:rPr>
              <a:t>Extensions</a:t>
            </a:r>
            <a:endParaRPr sz="1800">
              <a:latin typeface="Trebuchet MS"/>
              <a:cs typeface="Trebuchet MS"/>
            </a:endParaRPr>
          </a:p>
        </p:txBody>
      </p:sp>
      <p:sp>
        <p:nvSpPr>
          <p:cNvPr id="16" name="object 16"/>
          <p:cNvSpPr/>
          <p:nvPr/>
        </p:nvSpPr>
        <p:spPr>
          <a:xfrm>
            <a:off x="9947147" y="2029967"/>
            <a:ext cx="2083307" cy="1638299"/>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9994392" y="2054351"/>
            <a:ext cx="1993900" cy="1548765"/>
          </a:xfrm>
          <a:prstGeom prst="rect">
            <a:avLst/>
          </a:prstGeom>
          <a:solidFill>
            <a:srgbClr val="48C8D6"/>
          </a:solidFill>
          <a:ln w="9144">
            <a:solidFill>
              <a:srgbClr val="004A76"/>
            </a:solidFill>
          </a:ln>
        </p:spPr>
        <p:txBody>
          <a:bodyPr vert="horz" wrap="square" lIns="0" tIns="0" rIns="0" bIns="0" rtlCol="0">
            <a:spAutoFit/>
          </a:bodyPr>
          <a:lstStyle/>
          <a:p>
            <a:pPr>
              <a:lnSpc>
                <a:spcPct val="100000"/>
              </a:lnSpc>
            </a:pPr>
            <a:endParaRPr sz="2100">
              <a:latin typeface="Times New Roman"/>
              <a:cs typeface="Times New Roman"/>
            </a:endParaRPr>
          </a:p>
          <a:p>
            <a:pPr>
              <a:lnSpc>
                <a:spcPct val="100000"/>
              </a:lnSpc>
            </a:pPr>
            <a:endParaRPr sz="2200">
              <a:latin typeface="Times New Roman"/>
              <a:cs typeface="Times New Roman"/>
            </a:endParaRPr>
          </a:p>
          <a:p>
            <a:pPr marL="271145">
              <a:lnSpc>
                <a:spcPct val="100000"/>
              </a:lnSpc>
            </a:pPr>
            <a:r>
              <a:rPr sz="1800" spc="-40" dirty="0">
                <a:solidFill>
                  <a:srgbClr val="FFFFFF"/>
                </a:solidFill>
                <a:latin typeface="Trebuchet MS"/>
                <a:cs typeface="Trebuchet MS"/>
              </a:rPr>
              <a:t>Android </a:t>
            </a:r>
            <a:r>
              <a:rPr sz="1800" spc="-440" dirty="0">
                <a:solidFill>
                  <a:srgbClr val="FFFFFF"/>
                </a:solidFill>
                <a:latin typeface="Trebuchet MS"/>
                <a:cs typeface="Trebuchet MS"/>
              </a:rPr>
              <a:t>/</a:t>
            </a:r>
            <a:r>
              <a:rPr sz="1800" spc="-385" dirty="0">
                <a:solidFill>
                  <a:srgbClr val="FFFFFF"/>
                </a:solidFill>
                <a:latin typeface="Trebuchet MS"/>
                <a:cs typeface="Trebuchet MS"/>
              </a:rPr>
              <a:t> </a:t>
            </a:r>
            <a:r>
              <a:rPr sz="1800" spc="-70" dirty="0">
                <a:solidFill>
                  <a:srgbClr val="FFFFFF"/>
                </a:solidFill>
                <a:latin typeface="Trebuchet MS"/>
                <a:cs typeface="Trebuchet MS"/>
              </a:rPr>
              <a:t>Linux</a:t>
            </a:r>
            <a:endParaRPr sz="1800">
              <a:latin typeface="Trebuchet MS"/>
              <a:cs typeface="Trebuchet MS"/>
            </a:endParaRPr>
          </a:p>
        </p:txBody>
      </p:sp>
      <p:sp>
        <p:nvSpPr>
          <p:cNvPr id="19" name="object 4">
            <a:extLst>
              <a:ext uri="{FF2B5EF4-FFF2-40B4-BE49-F238E27FC236}">
                <a16:creationId xmlns:a16="http://schemas.microsoft.com/office/drawing/2014/main" id="{C06375F6-F869-CA4F-CD22-5C18F4161A2E}"/>
              </a:ext>
            </a:extLst>
          </p:cNvPr>
          <p:cNvSpPr txBox="1">
            <a:spLocks noGrp="1"/>
          </p:cNvSpPr>
          <p:nvPr>
            <p:ph type="ftr" sz="quarter" idx="5"/>
          </p:nvPr>
        </p:nvSpPr>
        <p:spPr>
          <a:xfrm>
            <a:off x="9821987" y="6666788"/>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47" y="76200"/>
            <a:ext cx="7239000" cy="441637"/>
          </a:xfrm>
          <a:prstGeom prst="rect">
            <a:avLst/>
          </a:prstGeom>
        </p:spPr>
        <p:txBody>
          <a:bodyPr vert="horz" wrap="square" lIns="0" tIns="10646" rIns="0" bIns="0" rtlCol="0">
            <a:spAutoFit/>
          </a:bodyPr>
          <a:lstStyle/>
          <a:p>
            <a:pPr marL="11206">
              <a:spcBef>
                <a:spcPts val="84"/>
              </a:spcBef>
            </a:pPr>
            <a:r>
              <a:rPr sz="2800" b="0" spc="-30" dirty="0"/>
              <a:t>Advantages of Type-1 </a:t>
            </a:r>
            <a:r>
              <a:rPr lang="en-US" sz="2800" b="0" spc="-30" dirty="0"/>
              <a:t>&amp; Type 1.5 </a:t>
            </a:r>
            <a:r>
              <a:rPr sz="2800" b="0" spc="-30" dirty="0"/>
              <a:t>Hypervisor</a:t>
            </a:r>
          </a:p>
        </p:txBody>
      </p:sp>
      <p:sp>
        <p:nvSpPr>
          <p:cNvPr id="5" name="object 5"/>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8</a:t>
            </a:fld>
            <a:endParaRPr dirty="0"/>
          </a:p>
        </p:txBody>
      </p:sp>
      <p:sp>
        <p:nvSpPr>
          <p:cNvPr id="3" name="object 3"/>
          <p:cNvSpPr txBox="1"/>
          <p:nvPr/>
        </p:nvSpPr>
        <p:spPr>
          <a:xfrm>
            <a:off x="609599" y="1905000"/>
            <a:ext cx="11268635" cy="4222159"/>
          </a:xfrm>
          <a:prstGeom prst="rect">
            <a:avLst/>
          </a:prstGeom>
        </p:spPr>
        <p:txBody>
          <a:bodyPr vert="horz" wrap="square" lIns="0" tIns="10646" rIns="0" bIns="0" rtlCol="0">
            <a:spAutoFit/>
          </a:bodyPr>
          <a:lstStyle/>
          <a:p>
            <a:pPr marL="263913" marR="21853" indent="-253266">
              <a:spcBef>
                <a:spcPts val="84"/>
              </a:spcBef>
              <a:buChar char="•"/>
              <a:tabLst>
                <a:tab pos="263913" algn="l"/>
                <a:tab pos="264473" algn="l"/>
              </a:tabLst>
            </a:pPr>
            <a:r>
              <a:rPr sz="1600" spc="-26" dirty="0">
                <a:latin typeface="Lato-Light"/>
                <a:ea typeface="Lato Light" panose="020F0502020204030204" pitchFamily="34" charset="0"/>
                <a:cs typeface="Lato Light" panose="020F0502020204030204" pitchFamily="34" charset="0"/>
              </a:rPr>
              <a:t>Type </a:t>
            </a:r>
            <a:r>
              <a:rPr sz="1600" spc="-4" dirty="0">
                <a:latin typeface="Lato-Light"/>
                <a:ea typeface="Lato Light" panose="020F0502020204030204" pitchFamily="34" charset="0"/>
                <a:cs typeface="Lato Light" panose="020F0502020204030204" pitchFamily="34" charset="0"/>
              </a:rPr>
              <a:t>1 </a:t>
            </a:r>
            <a:r>
              <a:rPr lang="en-US" sz="1600" spc="-4" dirty="0">
                <a:latin typeface="Lato-Light"/>
                <a:ea typeface="Lato Light" panose="020F0502020204030204" pitchFamily="34" charset="0"/>
                <a:cs typeface="Lato Light" panose="020F0502020204030204" pitchFamily="34" charset="0"/>
              </a:rPr>
              <a:t>&amp; Type 1.5 </a:t>
            </a:r>
            <a:r>
              <a:rPr sz="1600" spc="-4" dirty="0">
                <a:latin typeface="Lato-Light"/>
                <a:ea typeface="Lato Light" panose="020F0502020204030204" pitchFamily="34" charset="0"/>
                <a:cs typeface="Lato Light" panose="020F0502020204030204" pitchFamily="34" charset="0"/>
              </a:rPr>
              <a:t>Hypervisor can be expected to provide the </a:t>
            </a:r>
            <a:r>
              <a:rPr sz="1600" b="1" spc="-4" dirty="0">
                <a:solidFill>
                  <a:srgbClr val="6500FF"/>
                </a:solidFill>
                <a:latin typeface="Lato-Light"/>
                <a:ea typeface="Lato Light" panose="020F0502020204030204" pitchFamily="34" charset="0"/>
                <a:cs typeface="Lato Light" panose="020F0502020204030204" pitchFamily="34" charset="0"/>
              </a:rPr>
              <a:t>right performance </a:t>
            </a:r>
            <a:r>
              <a:rPr sz="1600" spc="-4" dirty="0">
                <a:latin typeface="Lato-Light"/>
                <a:ea typeface="Lato Light" panose="020F0502020204030204" pitchFamily="34" charset="0"/>
                <a:cs typeface="Lato Light" panose="020F0502020204030204" pitchFamily="34" charset="0"/>
              </a:rPr>
              <a:t>– e.g., no </a:t>
            </a:r>
            <a:r>
              <a:rPr sz="1600" dirty="0">
                <a:latin typeface="Lato-Light"/>
                <a:ea typeface="Lato Light" panose="020F0502020204030204" pitchFamily="34" charset="0"/>
                <a:cs typeface="Lato Light" panose="020F0502020204030204" pitchFamily="34" charset="0"/>
              </a:rPr>
              <a:t>significant  </a:t>
            </a:r>
            <a:r>
              <a:rPr sz="1600" spc="-4" dirty="0">
                <a:latin typeface="Lato-Light"/>
                <a:ea typeface="Lato Light" panose="020F0502020204030204" pitchFamily="34" charset="0"/>
                <a:cs typeface="Lato Light" panose="020F0502020204030204" pitchFamily="34" charset="0"/>
              </a:rPr>
              <a:t>degradation of boot time, interrupt </a:t>
            </a:r>
            <a:r>
              <a:rPr sz="1600" spc="-18" dirty="0">
                <a:latin typeface="Lato-Light"/>
                <a:ea typeface="Lato Light" panose="020F0502020204030204" pitchFamily="34" charset="0"/>
                <a:cs typeface="Lato Light" panose="020F0502020204030204" pitchFamily="34" charset="0"/>
              </a:rPr>
              <a:t>latency, </a:t>
            </a:r>
            <a:r>
              <a:rPr lang="en-IN" sz="1600" spc="-18" dirty="0">
                <a:latin typeface="Lato-Light"/>
                <a:ea typeface="Lato Light" panose="020F0502020204030204" pitchFamily="34" charset="0"/>
                <a:cs typeface="Lato Light" panose="020F0502020204030204" pitchFamily="34" charset="0"/>
              </a:rPr>
              <a:t>scheduling / </a:t>
            </a:r>
            <a:r>
              <a:rPr sz="1600" spc="-4" dirty="0">
                <a:latin typeface="Lato-Light"/>
                <a:ea typeface="Lato Light" panose="020F0502020204030204" pitchFamily="34" charset="0"/>
                <a:cs typeface="Lato Light" panose="020F0502020204030204" pitchFamily="34" charset="0"/>
              </a:rPr>
              <a:t>task switching </a:t>
            </a:r>
            <a:r>
              <a:rPr sz="1600" spc="-18" dirty="0">
                <a:latin typeface="Lato-Light"/>
                <a:ea typeface="Lato Light" panose="020F0502020204030204" pitchFamily="34" charset="0"/>
                <a:cs typeface="Lato Light" panose="020F0502020204030204" pitchFamily="34" charset="0"/>
              </a:rPr>
              <a:t>latency, </a:t>
            </a:r>
            <a:r>
              <a:rPr sz="1600" spc="-4" dirty="0">
                <a:latin typeface="Lato-Light"/>
                <a:ea typeface="Lato Light" panose="020F0502020204030204" pitchFamily="34" charset="0"/>
                <a:cs typeface="Lato Light" panose="020F0502020204030204" pitchFamily="34" charset="0"/>
              </a:rPr>
              <a:t>etc. because </a:t>
            </a:r>
            <a:r>
              <a:rPr sz="1600" dirty="0">
                <a:latin typeface="Lato-Light"/>
                <a:ea typeface="Lato Light" panose="020F0502020204030204" pitchFamily="34" charset="0"/>
                <a:cs typeface="Lato Light" panose="020F0502020204030204" pitchFamily="34" charset="0"/>
              </a:rPr>
              <a:t>it </a:t>
            </a:r>
            <a:r>
              <a:rPr sz="1600" spc="-4" dirty="0">
                <a:latin typeface="Lato-Light"/>
                <a:ea typeface="Lato Light" panose="020F0502020204030204" pitchFamily="34" charset="0"/>
                <a:cs typeface="Lato Light" panose="020F0502020204030204" pitchFamily="34" charset="0"/>
              </a:rPr>
              <a:t>operates as a thin </a:t>
            </a:r>
            <a:r>
              <a:rPr lang="en-IN" sz="1600" spc="-4" dirty="0">
                <a:latin typeface="Lato-Light"/>
                <a:ea typeface="Lato Light" panose="020F0502020204030204" pitchFamily="34" charset="0"/>
                <a:cs typeface="Lato Light" panose="020F0502020204030204" pitchFamily="34" charset="0"/>
              </a:rPr>
              <a:t>nano or </a:t>
            </a:r>
            <a:r>
              <a:rPr sz="1600" spc="-4" dirty="0">
                <a:latin typeface="Lato-Light"/>
                <a:ea typeface="Lato Light" panose="020F0502020204030204" pitchFamily="34" charset="0"/>
                <a:cs typeface="Lato Light" panose="020F0502020204030204" pitchFamily="34" charset="0"/>
              </a:rPr>
              <a:t>micro-kernel layer directly on top of the </a:t>
            </a:r>
            <a:r>
              <a:rPr sz="1600" spc="-9" dirty="0">
                <a:latin typeface="Lato-Light"/>
                <a:ea typeface="Lato Light" panose="020F0502020204030204" pitchFamily="34" charset="0"/>
                <a:cs typeface="Lato Light" panose="020F0502020204030204" pitchFamily="34" charset="0"/>
              </a:rPr>
              <a:t>HW </a:t>
            </a:r>
            <a:r>
              <a:rPr sz="1600" dirty="0">
                <a:latin typeface="Lato-Light"/>
                <a:ea typeface="Lato Light" panose="020F0502020204030204" pitchFamily="34" charset="0"/>
                <a:cs typeface="Lato Light" panose="020F0502020204030204" pitchFamily="34" charset="0"/>
              </a:rPr>
              <a:t>just </a:t>
            </a:r>
            <a:r>
              <a:rPr sz="1600" spc="-4" dirty="0">
                <a:latin typeface="Lato-Light"/>
                <a:ea typeface="Lato Light" panose="020F0502020204030204" pitchFamily="34" charset="0"/>
                <a:cs typeface="Lato Light" panose="020F0502020204030204" pitchFamily="34" charset="0"/>
              </a:rPr>
              <a:t>exposing </a:t>
            </a:r>
            <a:r>
              <a:rPr sz="1600" spc="-9" dirty="0">
                <a:latin typeface="Lato-Light"/>
                <a:ea typeface="Lato Light" panose="020F0502020204030204" pitchFamily="34" charset="0"/>
                <a:cs typeface="Lato Light" panose="020F0502020204030204" pitchFamily="34" charset="0"/>
              </a:rPr>
              <a:t>hardware </a:t>
            </a:r>
            <a:r>
              <a:rPr sz="1600" spc="-4" dirty="0">
                <a:latin typeface="Lato-Light"/>
                <a:ea typeface="Lato Light" panose="020F0502020204030204" pitchFamily="34" charset="0"/>
                <a:cs typeface="Lato Light" panose="020F0502020204030204" pitchFamily="34" charset="0"/>
              </a:rPr>
              <a:t>resources to Guest OSes.</a:t>
            </a:r>
            <a:endParaRPr lang="en-US" sz="1600" spc="-4" dirty="0">
              <a:latin typeface="Lato-Light"/>
              <a:ea typeface="Lato Light" panose="020F0502020204030204" pitchFamily="34" charset="0"/>
              <a:cs typeface="Lato Light" panose="020F0502020204030204" pitchFamily="34" charset="0"/>
            </a:endParaRPr>
          </a:p>
          <a:p>
            <a:pPr marL="263913" marR="21853" indent="-253266">
              <a:spcBef>
                <a:spcPts val="84"/>
              </a:spcBef>
              <a:buChar char="•"/>
              <a:tabLst>
                <a:tab pos="263913" algn="l"/>
                <a:tab pos="264473" algn="l"/>
              </a:tabLst>
            </a:pPr>
            <a:endParaRPr lang="en-US" sz="1600" spc="-4" dirty="0">
              <a:latin typeface="Lato-Light"/>
              <a:ea typeface="Lato Light" panose="020F0502020204030204" pitchFamily="34" charset="0"/>
              <a:cs typeface="Lato Light" panose="020F0502020204030204" pitchFamily="34" charset="0"/>
            </a:endParaRPr>
          </a:p>
          <a:p>
            <a:pPr marL="263913" marR="21853" indent="-253266">
              <a:spcBef>
                <a:spcPts val="84"/>
              </a:spcBef>
              <a:buChar char="•"/>
              <a:tabLst>
                <a:tab pos="263913" algn="l"/>
                <a:tab pos="264473" algn="l"/>
              </a:tabLst>
            </a:pPr>
            <a:r>
              <a:rPr lang="en-US" sz="1600" spc="-4" dirty="0">
                <a:latin typeface="Lato-Light"/>
                <a:ea typeface="Lato Light" panose="020F0502020204030204" pitchFamily="34" charset="0"/>
                <a:cs typeface="Lato Light" panose="020F0502020204030204" pitchFamily="34" charset="0"/>
              </a:rPr>
              <a:t>Boot time of Guest in Type 1.5 Hypervisor is more than Type 1 Hypervisor, because in case of Type 1.5 Hypervisor, both Host domain &amp; Hypervisor comes first then Guest domain.</a:t>
            </a:r>
            <a:endParaRPr lang="en-US" sz="1600" dirty="0">
              <a:latin typeface="Lato-Light"/>
              <a:ea typeface="Lato Light" panose="020F0502020204030204" pitchFamily="34" charset="0"/>
              <a:cs typeface="Lato Light" panose="020F0502020204030204" pitchFamily="34" charset="0"/>
            </a:endParaRPr>
          </a:p>
          <a:p>
            <a:pPr>
              <a:spcBef>
                <a:spcPts val="40"/>
              </a:spcBef>
              <a:buFont typeface="Arial"/>
              <a:buChar char="•"/>
            </a:pPr>
            <a:endParaRPr sz="1600" dirty="0">
              <a:latin typeface="Lato-Light"/>
              <a:ea typeface="Lato Light" panose="020F0502020204030204" pitchFamily="34" charset="0"/>
              <a:cs typeface="Lato Light" panose="020F0502020204030204" pitchFamily="34" charset="0"/>
            </a:endParaRPr>
          </a:p>
          <a:p>
            <a:pPr marL="263913" marR="4483" indent="-253266">
              <a:buChar char="•"/>
              <a:tabLst>
                <a:tab pos="263913" algn="l"/>
                <a:tab pos="264473" algn="l"/>
              </a:tabLst>
            </a:pPr>
            <a:r>
              <a:rPr lang="en-US" sz="1600" spc="-4" dirty="0">
                <a:latin typeface="Lato-Light"/>
                <a:ea typeface="Lato Light" panose="020F0502020204030204" pitchFamily="34" charset="0"/>
                <a:cs typeface="Lato Light" panose="020F0502020204030204" pitchFamily="34" charset="0"/>
              </a:rPr>
              <a:t>Both</a:t>
            </a:r>
            <a:r>
              <a:rPr sz="1600" spc="-4" dirty="0">
                <a:latin typeface="Lato-Light"/>
                <a:ea typeface="Lato Light" panose="020F0502020204030204" pitchFamily="34" charset="0"/>
                <a:cs typeface="Lato Light" panose="020F0502020204030204" pitchFamily="34" charset="0"/>
              </a:rPr>
              <a:t> </a:t>
            </a:r>
            <a:r>
              <a:rPr sz="1600" spc="-22" dirty="0">
                <a:latin typeface="Lato-Light"/>
                <a:ea typeface="Lato Light" panose="020F0502020204030204" pitchFamily="34" charset="0"/>
                <a:cs typeface="Lato Light" panose="020F0502020204030204" pitchFamily="34" charset="0"/>
              </a:rPr>
              <a:t>Type-1 </a:t>
            </a:r>
            <a:r>
              <a:rPr lang="en-US" sz="1600" spc="-22" dirty="0">
                <a:latin typeface="Lato-Light"/>
                <a:ea typeface="Lato Light" panose="020F0502020204030204" pitchFamily="34" charset="0"/>
                <a:cs typeface="Lato Light" panose="020F0502020204030204" pitchFamily="34" charset="0"/>
              </a:rPr>
              <a:t>&amp; Type 1.5 </a:t>
            </a:r>
            <a:r>
              <a:rPr sz="1600" spc="-4" dirty="0">
                <a:latin typeface="Lato-Light"/>
                <a:ea typeface="Lato Light" panose="020F0502020204030204" pitchFamily="34" charset="0"/>
                <a:cs typeface="Lato Light" panose="020F0502020204030204" pitchFamily="34" charset="0"/>
              </a:rPr>
              <a:t>Hypervisors can make an </a:t>
            </a:r>
            <a:r>
              <a:rPr sz="1600" b="1" spc="-13" dirty="0">
                <a:solidFill>
                  <a:srgbClr val="6500FF"/>
                </a:solidFill>
                <a:latin typeface="Lato-Light"/>
                <a:ea typeface="Lato Light" panose="020F0502020204030204" pitchFamily="34" charset="0"/>
                <a:cs typeface="Lato Light" panose="020F0502020204030204" pitchFamily="34" charset="0"/>
              </a:rPr>
              <a:t>RTOS </a:t>
            </a:r>
            <a:r>
              <a:rPr sz="1600" b="1" spc="-4" dirty="0">
                <a:solidFill>
                  <a:srgbClr val="6500FF"/>
                </a:solidFill>
                <a:latin typeface="Lato-Light"/>
                <a:ea typeface="Lato Light" panose="020F0502020204030204" pitchFamily="34" charset="0"/>
                <a:cs typeface="Lato Light" panose="020F0502020204030204" pitchFamily="34" charset="0"/>
              </a:rPr>
              <a:t>and an </a:t>
            </a:r>
            <a:r>
              <a:rPr sz="1600" b="1" spc="-9" dirty="0">
                <a:solidFill>
                  <a:srgbClr val="6500FF"/>
                </a:solidFill>
                <a:latin typeface="Lato-Light"/>
                <a:ea typeface="Lato Light" panose="020F0502020204030204" pitchFamily="34" charset="0"/>
                <a:cs typeface="Lato Light" panose="020F0502020204030204" pitchFamily="34" charset="0"/>
              </a:rPr>
              <a:t>HLOS </a:t>
            </a:r>
            <a:r>
              <a:rPr sz="1600" b="1" spc="-4" dirty="0">
                <a:solidFill>
                  <a:srgbClr val="6500FF"/>
                </a:solidFill>
                <a:latin typeface="Lato-Light"/>
                <a:ea typeface="Lato Light" panose="020F0502020204030204" pitchFamily="34" charset="0"/>
                <a:cs typeface="Lato Light" panose="020F0502020204030204" pitchFamily="34" charset="0"/>
              </a:rPr>
              <a:t>co-exist </a:t>
            </a:r>
            <a:r>
              <a:rPr sz="1600" spc="-4" dirty="0">
                <a:latin typeface="Lato-Light"/>
                <a:ea typeface="Lato Light" panose="020F0502020204030204" pitchFamily="34" charset="0"/>
                <a:cs typeface="Lato Light" panose="020F0502020204030204" pitchFamily="34" charset="0"/>
              </a:rPr>
              <a:t>with </a:t>
            </a:r>
            <a:r>
              <a:rPr sz="1600" b="1" spc="-4" dirty="0">
                <a:solidFill>
                  <a:srgbClr val="6500FF"/>
                </a:solidFill>
                <a:latin typeface="Lato-Light"/>
                <a:ea typeface="Lato Light" panose="020F0502020204030204" pitchFamily="34" charset="0"/>
                <a:cs typeface="Lato Light" panose="020F0502020204030204" pitchFamily="34" charset="0"/>
              </a:rPr>
              <a:t>required isolation and security </a:t>
            </a:r>
            <a:r>
              <a:rPr sz="1600" spc="-4" dirty="0">
                <a:latin typeface="Lato-Light"/>
                <a:ea typeface="Lato Light" panose="020F0502020204030204" pitchFamily="34" charset="0"/>
                <a:cs typeface="Lato Light" panose="020F0502020204030204" pitchFamily="34" charset="0"/>
              </a:rPr>
              <a:t>within the same</a:t>
            </a:r>
            <a:r>
              <a:rPr sz="1600" spc="44" dirty="0">
                <a:latin typeface="Lato-Light"/>
                <a:ea typeface="Lato Light" panose="020F0502020204030204" pitchFamily="34" charset="0"/>
                <a:cs typeface="Lato Light" panose="020F0502020204030204" pitchFamily="34" charset="0"/>
              </a:rPr>
              <a:t> </a:t>
            </a:r>
            <a:r>
              <a:rPr sz="1600" spc="-4" dirty="0">
                <a:latin typeface="Lato-Light"/>
                <a:ea typeface="Lato Light" panose="020F0502020204030204" pitchFamily="34" charset="0"/>
                <a:cs typeface="Lato Light" panose="020F0502020204030204" pitchFamily="34" charset="0"/>
              </a:rPr>
              <a:t>CPU.</a:t>
            </a:r>
            <a:endParaRPr sz="1600" dirty="0">
              <a:latin typeface="Lato-Light"/>
              <a:ea typeface="Lato Light" panose="020F0502020204030204" pitchFamily="34" charset="0"/>
              <a:cs typeface="Lato Light" panose="020F0502020204030204" pitchFamily="34" charset="0"/>
            </a:endParaRPr>
          </a:p>
          <a:p>
            <a:pPr>
              <a:spcBef>
                <a:spcPts val="9"/>
              </a:spcBef>
              <a:buFont typeface="Arial"/>
              <a:buChar char="•"/>
            </a:pPr>
            <a:endParaRPr sz="1600" dirty="0">
              <a:latin typeface="Lato-Light"/>
              <a:ea typeface="Lato Light" panose="020F0502020204030204" pitchFamily="34" charset="0"/>
              <a:cs typeface="Lato Light" panose="020F0502020204030204" pitchFamily="34" charset="0"/>
            </a:endParaRPr>
          </a:p>
          <a:p>
            <a:pPr marL="263913" marR="552479" indent="-253266">
              <a:buChar char="•"/>
              <a:tabLst>
                <a:tab pos="263913" algn="l"/>
                <a:tab pos="264473" algn="l"/>
              </a:tabLst>
            </a:pPr>
            <a:r>
              <a:rPr lang="en-US" sz="1600" spc="-4" dirty="0">
                <a:latin typeface="Lato-Light"/>
                <a:ea typeface="Lato Light" panose="020F0502020204030204" pitchFamily="34" charset="0"/>
                <a:cs typeface="Lato Light" panose="020F0502020204030204" pitchFamily="34" charset="0"/>
              </a:rPr>
              <a:t>Both </a:t>
            </a:r>
            <a:r>
              <a:rPr lang="en-US" sz="1600" spc="-22" dirty="0">
                <a:latin typeface="Lato-Light"/>
                <a:ea typeface="Lato Light" panose="020F0502020204030204" pitchFamily="34" charset="0"/>
                <a:cs typeface="Lato Light" panose="020F0502020204030204" pitchFamily="34" charset="0"/>
              </a:rPr>
              <a:t>Type-1 &amp; Type 1.5 </a:t>
            </a:r>
            <a:r>
              <a:rPr sz="1600" spc="-4" dirty="0">
                <a:latin typeface="Lato-Light"/>
                <a:ea typeface="Lato Light" panose="020F0502020204030204" pitchFamily="34" charset="0"/>
                <a:cs typeface="Lato Light" panose="020F0502020204030204" pitchFamily="34" charset="0"/>
              </a:rPr>
              <a:t>Hypervisor can enable </a:t>
            </a:r>
            <a:r>
              <a:rPr lang="en-IN" sz="1600" b="1" spc="-4" dirty="0">
                <a:solidFill>
                  <a:srgbClr val="6500FF"/>
                </a:solidFill>
                <a:latin typeface="Lato-Light"/>
                <a:ea typeface="Lato Light" panose="020F0502020204030204" pitchFamily="34" charset="0"/>
                <a:cs typeface="Lato Light" panose="020F0502020204030204" pitchFamily="34" charset="0"/>
              </a:rPr>
              <a:t>H</a:t>
            </a:r>
            <a:r>
              <a:rPr sz="1600" b="1" dirty="0" err="1">
                <a:solidFill>
                  <a:srgbClr val="6500FF"/>
                </a:solidFill>
                <a:latin typeface="Lato-Light"/>
                <a:ea typeface="Lato Light" panose="020F0502020204030204" pitchFamily="34" charset="0"/>
                <a:cs typeface="Lato Light" panose="020F0502020204030204" pitchFamily="34" charset="0"/>
              </a:rPr>
              <a:t>ardware</a:t>
            </a:r>
            <a:r>
              <a:rPr sz="1600" b="1" dirty="0">
                <a:solidFill>
                  <a:srgbClr val="6500FF"/>
                </a:solidFill>
                <a:latin typeface="Lato-Light"/>
                <a:ea typeface="Lato Light" panose="020F0502020204030204" pitchFamily="34" charset="0"/>
                <a:cs typeface="Lato Light" panose="020F0502020204030204" pitchFamily="34" charset="0"/>
              </a:rPr>
              <a:t> </a:t>
            </a:r>
            <a:r>
              <a:rPr lang="en-IN" sz="1600" b="1" spc="-4" dirty="0">
                <a:solidFill>
                  <a:srgbClr val="6500FF"/>
                </a:solidFill>
                <a:latin typeface="Lato-Light"/>
                <a:ea typeface="Lato Light" panose="020F0502020204030204" pitchFamily="34" charset="0"/>
                <a:cs typeface="Lato Light" panose="020F0502020204030204" pitchFamily="34" charset="0"/>
              </a:rPr>
              <a:t>P</a:t>
            </a:r>
            <a:r>
              <a:rPr sz="1600" b="1" spc="-4" dirty="0">
                <a:solidFill>
                  <a:srgbClr val="6500FF"/>
                </a:solidFill>
                <a:latin typeface="Lato-Light"/>
                <a:ea typeface="Lato Light" panose="020F0502020204030204" pitchFamily="34" charset="0"/>
                <a:cs typeface="Lato Light" panose="020F0502020204030204" pitchFamily="34" charset="0"/>
              </a:rPr>
              <a:t>re-emption </a:t>
            </a:r>
            <a:r>
              <a:rPr sz="1600" spc="-9" dirty="0">
                <a:latin typeface="Lato-Light"/>
                <a:ea typeface="Lato Light" panose="020F0502020204030204" pitchFamily="34" charset="0"/>
                <a:cs typeface="Lato Light" panose="020F0502020204030204" pitchFamily="34" charset="0"/>
              </a:rPr>
              <a:t>(=</a:t>
            </a:r>
            <a:r>
              <a:rPr lang="en-IN" sz="1600" spc="-9" dirty="0">
                <a:latin typeface="Lato-Light"/>
                <a:ea typeface="Lato Light" panose="020F0502020204030204" pitchFamily="34" charset="0"/>
                <a:cs typeface="Lato Light" panose="020F0502020204030204" pitchFamily="34" charset="0"/>
              </a:rPr>
              <a:t>H</a:t>
            </a:r>
            <a:r>
              <a:rPr sz="1600" spc="-9" dirty="0" err="1">
                <a:latin typeface="Lato-Light"/>
                <a:ea typeface="Lato Light" panose="020F0502020204030204" pitchFamily="34" charset="0"/>
                <a:cs typeface="Lato Light" panose="020F0502020204030204" pitchFamily="34" charset="0"/>
              </a:rPr>
              <a:t>ardware</a:t>
            </a:r>
            <a:r>
              <a:rPr sz="1600" spc="-9" dirty="0">
                <a:latin typeface="Lato-Light"/>
                <a:ea typeface="Lato Light" panose="020F0502020204030204" pitchFamily="34" charset="0"/>
                <a:cs typeface="Lato Light" panose="020F0502020204030204" pitchFamily="34" charset="0"/>
              </a:rPr>
              <a:t> </a:t>
            </a:r>
            <a:r>
              <a:rPr lang="en-IN" sz="1600" spc="-4" dirty="0">
                <a:latin typeface="Lato-Light"/>
                <a:ea typeface="Lato Light" panose="020F0502020204030204" pitchFamily="34" charset="0"/>
                <a:cs typeface="Lato Light" panose="020F0502020204030204" pitchFamily="34" charset="0"/>
              </a:rPr>
              <a:t>R</a:t>
            </a:r>
            <a:r>
              <a:rPr sz="1600" spc="-4" dirty="0" err="1">
                <a:latin typeface="Lato-Light"/>
                <a:ea typeface="Lato Light" panose="020F0502020204030204" pitchFamily="34" charset="0"/>
                <a:cs typeface="Lato Light" panose="020F0502020204030204" pitchFamily="34" charset="0"/>
              </a:rPr>
              <a:t>equisition</a:t>
            </a:r>
            <a:r>
              <a:rPr sz="1600" spc="-4" dirty="0">
                <a:latin typeface="Lato-Light"/>
                <a:ea typeface="Lato Light" panose="020F0502020204030204" pitchFamily="34" charset="0"/>
                <a:cs typeface="Lato Light" panose="020F0502020204030204" pitchFamily="34" charset="0"/>
              </a:rPr>
              <a:t>) as  demanded by Real </a:t>
            </a:r>
            <a:r>
              <a:rPr sz="1600" spc="-13" dirty="0">
                <a:latin typeface="Lato-Light"/>
                <a:ea typeface="Lato Light" panose="020F0502020204030204" pitchFamily="34" charset="0"/>
                <a:cs typeface="Lato Light" panose="020F0502020204030204" pitchFamily="34" charset="0"/>
              </a:rPr>
              <a:t>Time, </a:t>
            </a:r>
            <a:r>
              <a:rPr sz="1600" spc="-9" dirty="0">
                <a:latin typeface="Lato-Light"/>
                <a:ea typeface="Lato Light" panose="020F0502020204030204" pitchFamily="34" charset="0"/>
                <a:cs typeface="Lato Light" panose="020F0502020204030204" pitchFamily="34" charset="0"/>
              </a:rPr>
              <a:t>Rear-View </a:t>
            </a:r>
            <a:r>
              <a:rPr sz="1600" spc="-4" dirty="0">
                <a:latin typeface="Lato-Light"/>
                <a:ea typeface="Lato Light" panose="020F0502020204030204" pitchFamily="34" charset="0"/>
                <a:cs typeface="Lato Light" panose="020F0502020204030204" pitchFamily="34" charset="0"/>
              </a:rPr>
              <a:t>camera Use</a:t>
            </a:r>
            <a:r>
              <a:rPr sz="1600" spc="35" dirty="0">
                <a:latin typeface="Lato-Light"/>
                <a:ea typeface="Lato Light" panose="020F0502020204030204" pitchFamily="34" charset="0"/>
                <a:cs typeface="Lato Light" panose="020F0502020204030204" pitchFamily="34" charset="0"/>
              </a:rPr>
              <a:t> </a:t>
            </a:r>
            <a:r>
              <a:rPr sz="1600" spc="-4" dirty="0">
                <a:latin typeface="Lato-Light"/>
                <a:ea typeface="Lato Light" panose="020F0502020204030204" pitchFamily="34" charset="0"/>
                <a:cs typeface="Lato Light" panose="020F0502020204030204" pitchFamily="34" charset="0"/>
              </a:rPr>
              <a:t>Case.</a:t>
            </a:r>
            <a:endParaRPr sz="1600" dirty="0">
              <a:latin typeface="Lato-Light"/>
              <a:ea typeface="Lato Light" panose="020F0502020204030204" pitchFamily="34" charset="0"/>
              <a:cs typeface="Lato Light" panose="020F0502020204030204" pitchFamily="34" charset="0"/>
            </a:endParaRPr>
          </a:p>
          <a:p>
            <a:pPr>
              <a:spcBef>
                <a:spcPts val="49"/>
              </a:spcBef>
              <a:buFont typeface="Arial"/>
              <a:buChar char="•"/>
            </a:pPr>
            <a:endParaRPr sz="1600" dirty="0">
              <a:latin typeface="Lato-Light"/>
              <a:ea typeface="Lato Light" panose="020F0502020204030204" pitchFamily="34" charset="0"/>
              <a:cs typeface="Lato Light" panose="020F0502020204030204" pitchFamily="34" charset="0"/>
            </a:endParaRPr>
          </a:p>
          <a:p>
            <a:pPr marL="263913" marR="335634" indent="-253266">
              <a:buChar char="•"/>
              <a:tabLst>
                <a:tab pos="263913" algn="l"/>
                <a:tab pos="264473" algn="l"/>
              </a:tabLst>
            </a:pPr>
            <a:r>
              <a:rPr lang="en-US" sz="1600" spc="-4" dirty="0">
                <a:latin typeface="Lato-Light"/>
                <a:ea typeface="Lato Light" panose="020F0502020204030204" pitchFamily="34" charset="0"/>
                <a:cs typeface="Lato Light" panose="020F0502020204030204" pitchFamily="34" charset="0"/>
              </a:rPr>
              <a:t>Both </a:t>
            </a:r>
            <a:r>
              <a:rPr lang="en-US" sz="1600" spc="-22" dirty="0">
                <a:latin typeface="Lato-Light"/>
                <a:ea typeface="Lato Light" panose="020F0502020204030204" pitchFamily="34" charset="0"/>
                <a:cs typeface="Lato Light" panose="020F0502020204030204" pitchFamily="34" charset="0"/>
              </a:rPr>
              <a:t>Type-1 &amp; Type 1.5 </a:t>
            </a:r>
            <a:r>
              <a:rPr sz="1600" spc="-4" dirty="0">
                <a:latin typeface="Lato-Light"/>
                <a:ea typeface="Lato Light" panose="020F0502020204030204" pitchFamily="34" charset="0"/>
                <a:cs typeface="Lato Light" panose="020F0502020204030204" pitchFamily="34" charset="0"/>
              </a:rPr>
              <a:t>Hypervisors can </a:t>
            </a:r>
            <a:r>
              <a:rPr sz="1600" b="1" spc="-9" dirty="0">
                <a:solidFill>
                  <a:srgbClr val="6500FF"/>
                </a:solidFill>
                <a:latin typeface="Lato-Light"/>
                <a:ea typeface="Lato Light" panose="020F0502020204030204" pitchFamily="34" charset="0"/>
                <a:cs typeface="Lato Light" panose="020F0502020204030204" pitchFamily="34" charset="0"/>
              </a:rPr>
              <a:t>leverage the </a:t>
            </a:r>
            <a:r>
              <a:rPr lang="en-IN" sz="1600" b="1" spc="-9" dirty="0">
                <a:solidFill>
                  <a:srgbClr val="6500FF"/>
                </a:solidFill>
                <a:latin typeface="Lato-Light"/>
                <a:ea typeface="Lato Light" panose="020F0502020204030204" pitchFamily="34" charset="0"/>
                <a:cs typeface="Lato Light" panose="020F0502020204030204" pitchFamily="34" charset="0"/>
              </a:rPr>
              <a:t>H</a:t>
            </a:r>
            <a:r>
              <a:rPr sz="1600" b="1" dirty="0" err="1">
                <a:solidFill>
                  <a:srgbClr val="6500FF"/>
                </a:solidFill>
                <a:latin typeface="Lato-Light"/>
                <a:ea typeface="Lato Light" panose="020F0502020204030204" pitchFamily="34" charset="0"/>
                <a:cs typeface="Lato Light" panose="020F0502020204030204" pitchFamily="34" charset="0"/>
              </a:rPr>
              <a:t>ardware</a:t>
            </a:r>
            <a:r>
              <a:rPr sz="1600" b="1" dirty="0">
                <a:solidFill>
                  <a:srgbClr val="6500FF"/>
                </a:solidFill>
                <a:latin typeface="Lato-Light"/>
                <a:ea typeface="Lato Light" panose="020F0502020204030204" pitchFamily="34" charset="0"/>
                <a:cs typeface="Lato Light" panose="020F0502020204030204" pitchFamily="34" charset="0"/>
              </a:rPr>
              <a:t> </a:t>
            </a:r>
            <a:r>
              <a:rPr lang="en-IN" sz="1600" b="1" dirty="0">
                <a:solidFill>
                  <a:srgbClr val="6500FF"/>
                </a:solidFill>
                <a:latin typeface="Lato-Light"/>
                <a:ea typeface="Lato Light" panose="020F0502020204030204" pitchFamily="34" charset="0"/>
                <a:cs typeface="Lato Light" panose="020F0502020204030204" pitchFamily="34" charset="0"/>
              </a:rPr>
              <a:t>Virtualization </a:t>
            </a:r>
            <a:r>
              <a:rPr sz="1600" b="1" spc="-4" dirty="0">
                <a:solidFill>
                  <a:srgbClr val="6500FF"/>
                </a:solidFill>
                <a:latin typeface="Lato-Light"/>
                <a:ea typeface="Lato Light" panose="020F0502020204030204" pitchFamily="34" charset="0"/>
                <a:cs typeface="Lato Light" panose="020F0502020204030204" pitchFamily="34" charset="0"/>
              </a:rPr>
              <a:t>Extensions </a:t>
            </a:r>
            <a:r>
              <a:rPr lang="en-IN" sz="1600" b="1" spc="-4" dirty="0">
                <a:solidFill>
                  <a:srgbClr val="6500FF"/>
                </a:solidFill>
                <a:latin typeface="Lato-Light"/>
                <a:ea typeface="Lato Light" panose="020F0502020204030204" pitchFamily="34" charset="0"/>
                <a:cs typeface="Lato Light" panose="020F0502020204030204" pitchFamily="34" charset="0"/>
              </a:rPr>
              <a:t>and / or Hardware Assisted Virtualization </a:t>
            </a:r>
            <a:r>
              <a:rPr sz="1600" spc="-4" dirty="0">
                <a:latin typeface="Lato-Light"/>
                <a:ea typeface="Lato Light" panose="020F0502020204030204" pitchFamily="34" charset="0"/>
                <a:cs typeface="Lato Light" panose="020F0502020204030204" pitchFamily="34" charset="0"/>
              </a:rPr>
              <a:t>to the </a:t>
            </a:r>
            <a:r>
              <a:rPr sz="1600" dirty="0">
                <a:latin typeface="Lato-Light"/>
                <a:ea typeface="Lato Light" panose="020F0502020204030204" pitchFamily="34" charset="0"/>
                <a:cs typeface="Lato Light" panose="020F0502020204030204" pitchFamily="34" charset="0"/>
              </a:rPr>
              <a:t>fullest </a:t>
            </a:r>
            <a:r>
              <a:rPr sz="1600" spc="-4" dirty="0">
                <a:latin typeface="Lato-Light"/>
                <a:ea typeface="Lato Light" panose="020F0502020204030204" pitchFamily="34" charset="0"/>
                <a:cs typeface="Lato Light" panose="020F0502020204030204" pitchFamily="34" charset="0"/>
              </a:rPr>
              <a:t>and run a Guest </a:t>
            </a:r>
            <a:r>
              <a:rPr sz="1600" spc="-9" dirty="0">
                <a:latin typeface="Lato-Light"/>
                <a:ea typeface="Lato Light" panose="020F0502020204030204" pitchFamily="34" charset="0"/>
                <a:cs typeface="Lato Light" panose="020F0502020204030204" pitchFamily="34" charset="0"/>
              </a:rPr>
              <a:t>OS </a:t>
            </a:r>
            <a:r>
              <a:rPr lang="en-IN" sz="1600" b="1" dirty="0">
                <a:solidFill>
                  <a:srgbClr val="6500FF"/>
                </a:solidFill>
                <a:latin typeface="Lato-Light"/>
                <a:ea typeface="Lato Light" panose="020F0502020204030204" pitchFamily="34" charset="0"/>
                <a:cs typeface="Lato Light" panose="020F0502020204030204" pitchFamily="34" charset="0"/>
              </a:rPr>
              <a:t>with less </a:t>
            </a:r>
            <a:r>
              <a:rPr sz="1600" b="1" spc="-4" dirty="0" err="1">
                <a:solidFill>
                  <a:srgbClr val="6500FF"/>
                </a:solidFill>
                <a:latin typeface="Lato-Light"/>
                <a:ea typeface="Lato Light" panose="020F0502020204030204" pitchFamily="34" charset="0"/>
                <a:cs typeface="Lato Light" panose="020F0502020204030204" pitchFamily="34" charset="0"/>
              </a:rPr>
              <a:t>paravirtualiz</a:t>
            </a:r>
            <a:r>
              <a:rPr lang="en-IN" sz="1600" b="1" spc="-4" dirty="0" err="1">
                <a:solidFill>
                  <a:srgbClr val="6500FF"/>
                </a:solidFill>
                <a:latin typeface="Lato-Light"/>
                <a:ea typeface="Lato Light" panose="020F0502020204030204" pitchFamily="34" charset="0"/>
                <a:cs typeface="Lato Light" panose="020F0502020204030204" pitchFamily="34" charset="0"/>
              </a:rPr>
              <a:t>ation</a:t>
            </a:r>
            <a:r>
              <a:rPr sz="1600" dirty="0">
                <a:latin typeface="Lato-Light"/>
                <a:ea typeface="Lato Light" panose="020F0502020204030204" pitchFamily="34" charset="0"/>
                <a:cs typeface="Lato Light" panose="020F0502020204030204" pitchFamily="34" charset="0"/>
              </a:rPr>
              <a:t>.</a:t>
            </a:r>
            <a:endParaRPr lang="en-IN" sz="1600" dirty="0">
              <a:latin typeface="Lato-Light"/>
              <a:ea typeface="Lato Light" panose="020F0502020204030204" pitchFamily="34" charset="0"/>
              <a:cs typeface="Lato Light" panose="020F0502020204030204" pitchFamily="34" charset="0"/>
            </a:endParaRPr>
          </a:p>
          <a:p>
            <a:pPr marL="263913" marR="335634" indent="-253266">
              <a:buChar char="•"/>
              <a:tabLst>
                <a:tab pos="263913" algn="l"/>
                <a:tab pos="264473" algn="l"/>
              </a:tabLst>
            </a:pPr>
            <a:endParaRPr lang="en-IN" sz="1600" dirty="0">
              <a:latin typeface="Lato-Light"/>
              <a:ea typeface="Lato Light" panose="020F0502020204030204" pitchFamily="34" charset="0"/>
              <a:cs typeface="Lato Light" panose="020F0502020204030204" pitchFamily="34" charset="0"/>
            </a:endParaRPr>
          </a:p>
          <a:p>
            <a:pPr marL="263913" marR="335634" indent="-253266">
              <a:buChar char="•"/>
              <a:tabLst>
                <a:tab pos="263913" algn="l"/>
                <a:tab pos="264473" algn="l"/>
              </a:tabLst>
            </a:pPr>
            <a:r>
              <a:rPr lang="en-IN" sz="1600" spc="-4" dirty="0">
                <a:latin typeface="Lato-Light"/>
                <a:ea typeface="Lato Light" panose="020F0502020204030204" pitchFamily="34" charset="0"/>
                <a:cs typeface="Lato Light" panose="020F0502020204030204" pitchFamily="34" charset="0"/>
              </a:rPr>
              <a:t>Type-1 and Type 1.5 Hypervisors are used more on </a:t>
            </a:r>
            <a:r>
              <a:rPr lang="en-IN" sz="1600" b="1" dirty="0">
                <a:solidFill>
                  <a:srgbClr val="6500FF"/>
                </a:solidFill>
                <a:latin typeface="Lato-Light"/>
                <a:ea typeface="Lato Light" panose="020F0502020204030204" pitchFamily="34" charset="0"/>
                <a:cs typeface="Lato Light" panose="020F0502020204030204" pitchFamily="34" charset="0"/>
              </a:rPr>
              <a:t>Embedded and Soft Real Time Systems</a:t>
            </a:r>
            <a:r>
              <a:rPr lang="en-IN" sz="1600" spc="-4" dirty="0">
                <a:latin typeface="Lato-Light"/>
                <a:ea typeface="Lato Light" panose="020F0502020204030204" pitchFamily="34" charset="0"/>
                <a:cs typeface="Lato Light" panose="020F0502020204030204" pitchFamily="34" charset="0"/>
              </a:rPr>
              <a:t>.</a:t>
            </a:r>
            <a:endParaRPr sz="1600" spc="-4" dirty="0">
              <a:latin typeface="Lato-Light"/>
              <a:ea typeface="Lato Light" panose="020F0502020204030204" pitchFamily="34" charset="0"/>
              <a:cs typeface="Lato Light" panose="020F0502020204030204" pitchFamily="34" charset="0"/>
            </a:endParaRPr>
          </a:p>
        </p:txBody>
      </p:sp>
      <p:sp>
        <p:nvSpPr>
          <p:cNvPr id="4" name="object 4">
            <a:extLst>
              <a:ext uri="{FF2B5EF4-FFF2-40B4-BE49-F238E27FC236}">
                <a16:creationId xmlns:a16="http://schemas.microsoft.com/office/drawing/2014/main" id="{4AC2DB24-6054-3DBA-128D-E29D2E2D4E91}"/>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3327"/>
            <a:ext cx="9677400" cy="872524"/>
          </a:xfrm>
          <a:prstGeom prst="rect">
            <a:avLst/>
          </a:prstGeom>
        </p:spPr>
        <p:txBody>
          <a:bodyPr vert="horz" wrap="square" lIns="0" tIns="10646" rIns="0" bIns="0" rtlCol="0">
            <a:spAutoFit/>
          </a:bodyPr>
          <a:lstStyle/>
          <a:p>
            <a:pPr marL="11206">
              <a:spcBef>
                <a:spcPts val="84"/>
              </a:spcBef>
              <a:tabLst>
                <a:tab pos="5067010" algn="l"/>
              </a:tabLst>
            </a:pPr>
            <a:r>
              <a:rPr lang="en-IN" sz="2800" b="0" spc="-30" dirty="0"/>
              <a:t>ARM Arch (AArch64) Virtualization support, HAV extensions –</a:t>
            </a:r>
            <a:br>
              <a:rPr lang="en-IN" sz="2800" b="0" spc="-30" dirty="0"/>
            </a:br>
            <a:r>
              <a:rPr lang="en-IN" sz="2800" b="0" spc="-30" dirty="0"/>
              <a:t>Exception model </a:t>
            </a:r>
            <a:endParaRPr sz="2800" b="0" spc="-30" dirty="0"/>
          </a:p>
        </p:txBody>
      </p:sp>
      <p:sp>
        <p:nvSpPr>
          <p:cNvPr id="5" name="object 5"/>
          <p:cNvSpPr txBox="1"/>
          <p:nvPr/>
        </p:nvSpPr>
        <p:spPr>
          <a:xfrm>
            <a:off x="297514" y="1733154"/>
            <a:ext cx="6558055" cy="4480616"/>
          </a:xfrm>
          <a:prstGeom prst="rect">
            <a:avLst/>
          </a:prstGeom>
        </p:spPr>
        <p:txBody>
          <a:bodyPr vert="horz" wrap="square" lIns="0" tIns="11206" rIns="0" bIns="0" rtlCol="0">
            <a:spAutoFit/>
          </a:bodyPr>
          <a:lstStyle/>
          <a:p>
            <a:pPr marL="11206">
              <a:spcBef>
                <a:spcPts val="88"/>
              </a:spcBef>
            </a:pPr>
            <a:r>
              <a:rPr lang="en-IN" sz="1588" b="1" u="heavy" spc="-9" dirty="0">
                <a:uFill>
                  <a:solidFill>
                    <a:srgbClr val="000000"/>
                  </a:solidFill>
                </a:uFill>
                <a:latin typeface="Arial"/>
                <a:cs typeface="Arial"/>
              </a:rPr>
              <a:t>Execution </a:t>
            </a:r>
            <a:r>
              <a:rPr sz="1588" b="1" u="heavy" spc="-9" dirty="0">
                <a:uFill>
                  <a:solidFill>
                    <a:srgbClr val="000000"/>
                  </a:solidFill>
                </a:uFill>
                <a:latin typeface="Arial"/>
                <a:cs typeface="Arial"/>
              </a:rPr>
              <a:t>Privilege</a:t>
            </a:r>
            <a:r>
              <a:rPr sz="1588" b="1" u="heavy" spc="26" dirty="0">
                <a:uFill>
                  <a:solidFill>
                    <a:srgbClr val="000000"/>
                  </a:solidFill>
                </a:uFill>
                <a:latin typeface="Arial"/>
                <a:cs typeface="Arial"/>
              </a:rPr>
              <a:t> </a:t>
            </a:r>
            <a:r>
              <a:rPr lang="en-IN" sz="1588" b="1" u="heavy" spc="26" dirty="0">
                <a:uFill>
                  <a:solidFill>
                    <a:srgbClr val="000000"/>
                  </a:solidFill>
                </a:uFill>
                <a:latin typeface="Arial"/>
                <a:cs typeface="Arial"/>
              </a:rPr>
              <a:t>/ Exception </a:t>
            </a:r>
            <a:r>
              <a:rPr lang="en-IN" sz="1588" b="1" u="heavy" spc="-13" dirty="0">
                <a:uFill>
                  <a:solidFill>
                    <a:srgbClr val="000000"/>
                  </a:solidFill>
                </a:uFill>
                <a:latin typeface="Arial"/>
                <a:cs typeface="Arial"/>
              </a:rPr>
              <a:t>L</a:t>
            </a:r>
            <a:r>
              <a:rPr sz="1588" b="1" u="heavy" spc="-13" dirty="0" err="1">
                <a:uFill>
                  <a:solidFill>
                    <a:srgbClr val="000000"/>
                  </a:solidFill>
                </a:uFill>
                <a:latin typeface="Arial"/>
                <a:cs typeface="Arial"/>
              </a:rPr>
              <a:t>evel</a:t>
            </a:r>
            <a:endParaRPr lang="en-IN" sz="1588" b="1" u="heavy" spc="-13" dirty="0">
              <a:uFill>
                <a:solidFill>
                  <a:srgbClr val="000000"/>
                </a:solidFill>
              </a:uFill>
              <a:latin typeface="Arial"/>
              <a:cs typeface="Arial"/>
            </a:endParaRPr>
          </a:p>
          <a:p>
            <a:pPr marL="11206">
              <a:spcBef>
                <a:spcPts val="88"/>
              </a:spcBef>
            </a:pPr>
            <a:endParaRPr lang="en-IN" sz="1588"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Access to System and Processor resources are segregated among different software modules. Not everyone can access everything. This is called ‘Execution Privilege’ (PL).</a:t>
            </a:r>
          </a:p>
          <a:p>
            <a:pPr marL="11206">
              <a:spcBef>
                <a:spcPts val="88"/>
              </a:spcBef>
            </a:pPr>
            <a:endParaRPr lang="en-IN" sz="1400"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The ‘Current Privilege Level’ (CPL) can change only when an ARM Processing Element (PE) (or more commonly known known as a Processor Core) takes or returns from an Exception. Thus in AArch64 terminology PL is actually called Exception Level EL(x), where x = [0, 3]. EL0 is least privileged and EL3 is most.</a:t>
            </a:r>
          </a:p>
          <a:p>
            <a:pPr marL="296956" indent="-285750">
              <a:spcBef>
                <a:spcPts val="88"/>
              </a:spcBef>
              <a:buFont typeface="Arial" panose="020B0604020202020204" pitchFamily="34" charset="0"/>
              <a:buChar char="•"/>
            </a:pPr>
            <a:endParaRPr lang="en-IN" sz="1400"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The Exception can be Asynchronous (generated out of sync of instruction stream) and also called Interrupts. This are generated by HW peripherals.</a:t>
            </a:r>
          </a:p>
          <a:p>
            <a:pPr marL="296956" indent="-285750">
              <a:spcBef>
                <a:spcPts val="88"/>
              </a:spcBef>
              <a:buFont typeface="Arial" panose="020B0604020202020204" pitchFamily="34" charset="0"/>
              <a:buChar char="•"/>
            </a:pPr>
            <a:endParaRPr lang="en-IN" sz="1400" dirty="0">
              <a:latin typeface="Arial"/>
              <a:cs typeface="Arial"/>
            </a:endParaRPr>
          </a:p>
          <a:p>
            <a:pPr marL="296956" indent="-285750">
              <a:spcBef>
                <a:spcPts val="88"/>
              </a:spcBef>
              <a:buFont typeface="Arial" panose="020B0604020202020204" pitchFamily="34" charset="0"/>
              <a:buChar char="•"/>
            </a:pPr>
            <a:r>
              <a:rPr lang="en-IN" sz="1400" dirty="0">
                <a:latin typeface="Arial"/>
                <a:cs typeface="Arial"/>
              </a:rPr>
              <a:t>Synchronous exceptions are generated during instruction execution. These could be because of some specific instruction execution like ‘svc’ to change to kernel mode or ‘</a:t>
            </a:r>
            <a:r>
              <a:rPr lang="en-IN" sz="1400" dirty="0" err="1">
                <a:latin typeface="Arial"/>
                <a:cs typeface="Arial"/>
              </a:rPr>
              <a:t>hvc</a:t>
            </a:r>
            <a:r>
              <a:rPr lang="en-IN" sz="1400" dirty="0">
                <a:latin typeface="Arial"/>
                <a:cs typeface="Arial"/>
              </a:rPr>
              <a:t>’ to change to hypervisor mode; could be because of configured instruction traps (traps = generate exception on executing certain instruction / accessing register); could be by Memory Management subsystems (MMU) faults.</a:t>
            </a:r>
            <a:endParaRPr sz="1400" dirty="0">
              <a:latin typeface="Arial"/>
              <a:cs typeface="Arial"/>
            </a:endParaRPr>
          </a:p>
        </p:txBody>
      </p:sp>
      <p:sp>
        <p:nvSpPr>
          <p:cNvPr id="7" name="object 7"/>
          <p:cNvSpPr txBox="1">
            <a:spLocks noGrp="1"/>
          </p:cNvSpPr>
          <p:nvPr>
            <p:ph type="sldNum" sz="quarter" idx="7"/>
          </p:nvPr>
        </p:nvSpPr>
        <p:spPr>
          <a:xfrm>
            <a:off x="9403976" y="5627594"/>
            <a:ext cx="2474259" cy="137858"/>
          </a:xfrm>
          <a:prstGeom prst="rect">
            <a:avLst/>
          </a:prstGeom>
        </p:spPr>
        <p:txBody>
          <a:bodyPr vert="horz" wrap="square" lIns="0" tIns="0" rIns="0" bIns="0" rtlCol="0">
            <a:spAutoFit/>
          </a:bodyPr>
          <a:lstStyle/>
          <a:p>
            <a:pPr marL="33619">
              <a:lnSpc>
                <a:spcPts val="777"/>
              </a:lnSpc>
            </a:pPr>
            <a:fld id="{81D60167-4931-47E6-BA6A-407CBD079E47}" type="slidenum">
              <a:rPr dirty="0"/>
              <a:pPr marL="33619">
                <a:lnSpc>
                  <a:spcPts val="777"/>
                </a:lnSpc>
              </a:pPr>
              <a:t>9</a:t>
            </a:fld>
            <a:endParaRPr dirty="0"/>
          </a:p>
        </p:txBody>
      </p:sp>
      <p:pic>
        <p:nvPicPr>
          <p:cNvPr id="12" name="Picture 11" descr="A diagram of a software system&#10;&#10;Description automatically generated with medium confidence">
            <a:extLst>
              <a:ext uri="{FF2B5EF4-FFF2-40B4-BE49-F238E27FC236}">
                <a16:creationId xmlns:a16="http://schemas.microsoft.com/office/drawing/2014/main" id="{DDC9600D-074D-EB96-9B33-55F334FE9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569" y="1748765"/>
            <a:ext cx="5157518" cy="3520633"/>
          </a:xfrm>
          <a:prstGeom prst="rect">
            <a:avLst/>
          </a:prstGeom>
        </p:spPr>
      </p:pic>
      <p:sp>
        <p:nvSpPr>
          <p:cNvPr id="13" name="object 4">
            <a:extLst>
              <a:ext uri="{FF2B5EF4-FFF2-40B4-BE49-F238E27FC236}">
                <a16:creationId xmlns:a16="http://schemas.microsoft.com/office/drawing/2014/main" id="{B6432837-C9B9-D2F7-5575-CC08244F4130}"/>
              </a:ext>
            </a:extLst>
          </p:cNvPr>
          <p:cNvSpPr txBox="1">
            <a:spLocks noGrp="1"/>
          </p:cNvSpPr>
          <p:nvPr>
            <p:ph type="ftr" sz="quarter" idx="5"/>
          </p:nvPr>
        </p:nvSpPr>
        <p:spPr>
          <a:xfrm>
            <a:off x="9753600" y="6629400"/>
            <a:ext cx="2333625" cy="128881"/>
          </a:xfrm>
          <a:prstGeom prst="rect">
            <a:avLst/>
          </a:prstGeom>
        </p:spPr>
        <p:txBody>
          <a:bodyPr vert="horz" wrap="square" lIns="0" tIns="5715" rIns="0" bIns="0" rtlCol="0">
            <a:spAutoFit/>
          </a:bodyPr>
          <a:lstStyle/>
          <a:p>
            <a:pPr marL="12700">
              <a:lnSpc>
                <a:spcPct val="100000"/>
              </a:lnSpc>
              <a:spcBef>
                <a:spcPts val="45"/>
              </a:spcBef>
            </a:pPr>
            <a:r>
              <a:rPr spc="60" dirty="0"/>
              <a:t>HARMAN </a:t>
            </a:r>
            <a:r>
              <a:rPr spc="-50" dirty="0"/>
              <a:t>International. </a:t>
            </a:r>
            <a:r>
              <a:rPr spc="-45" dirty="0"/>
              <a:t>Confidential. </a:t>
            </a:r>
            <a:r>
              <a:rPr spc="-25" dirty="0"/>
              <a:t>Copyright</a:t>
            </a:r>
            <a:r>
              <a:rPr spc="-90" dirty="0"/>
              <a:t> </a:t>
            </a:r>
            <a:r>
              <a:rPr lang="en-IN" spc="-35" dirty="0"/>
              <a:t>2023</a:t>
            </a:r>
            <a:r>
              <a:rPr spc="-35"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2C5F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2C5FC"/>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1859</TotalTime>
  <Words>4647</Words>
  <Application>Microsoft Office PowerPoint</Application>
  <PresentationFormat>Widescreen</PresentationFormat>
  <Paragraphs>310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Carlito</vt:lpstr>
      <vt:lpstr>Lato-Light</vt:lpstr>
      <vt:lpstr>Times New Roman</vt:lpstr>
      <vt:lpstr>Trebuchet MS</vt:lpstr>
      <vt:lpstr>Office Theme</vt:lpstr>
      <vt:lpstr>PowerPoint Presentation</vt:lpstr>
      <vt:lpstr>AGENDA</vt:lpstr>
      <vt:lpstr>WHY DO WE NEED A HYPERVISOR ?</vt:lpstr>
      <vt:lpstr>WHAT IS VIRTUALIZATION?</vt:lpstr>
      <vt:lpstr>GOALS OF VIRTUALIZATION</vt:lpstr>
      <vt:lpstr>TYPES OF VIRTUALIZATION</vt:lpstr>
      <vt:lpstr>TYPES OF HYPERVISOR</vt:lpstr>
      <vt:lpstr>Advantages of Type-1 &amp; Type 1.5 Hypervisor</vt:lpstr>
      <vt:lpstr>ARM Arch (AArch64) Virtualization support, HAV extensions – Exception model </vt:lpstr>
      <vt:lpstr>ARM Arch (AArch64) Virtualization support, HAV extensions – CPU and System Register virtualization</vt:lpstr>
      <vt:lpstr>ARM Arch (AArch64) Virtualization support, HAV extensions – Interrupt virtualization</vt:lpstr>
      <vt:lpstr>ARM Arch (AArch64) Virtualization support, HAV extensions – Traps and Emulation</vt:lpstr>
      <vt:lpstr>ARM Arch (AArch64) Virtualization support, HAV extensions – 2nd stage MMU</vt:lpstr>
      <vt:lpstr>ARM Arch (AArch64) Virtualization support, HAV extensions – 2nd stage MMU - Emulated Device in memory</vt:lpstr>
      <vt:lpstr>ARM Arch (AArch64) Virtualization support, HAV extensions – 2nd stage MMU for DMA transactions (SMMU or IOMMU)</vt:lpstr>
      <vt:lpstr>ARM References</vt:lpstr>
      <vt:lpstr>Redbend (Harman) Type-1 / Bare metal, Embedded Automotive grade HYP on Samsung Exynos Auto v920 SoC based platform</vt:lpstr>
      <vt:lpstr>The RB (Harman) Hypervisor</vt:lpstr>
      <vt:lpstr>The RB (Harman) Hypervisor – Virtualization Techniques: Device Emulation</vt:lpstr>
      <vt:lpstr>The RB (Harman) Hypervisor – Virtualization Techniques: Device Pass Through (PT)</vt:lpstr>
      <vt:lpstr>The RB (Harman) Hypervisor – Virtualization Techniques: HPT and MPT</vt:lpstr>
      <vt:lpstr>The RB (Harman) Hypervisor – Virtualization Techniques: Device Sharing via Virtual Driver pair (BE/FE)</vt:lpstr>
      <vt:lpstr>The RB (Harman) Hypervisor – Virtualization Techniques: Virtio Devices</vt:lpstr>
      <vt:lpstr>The RB (Harman) Hypervisor – Communication Channels </vt:lpstr>
      <vt:lpstr>QNX HYPERVISOR – BIG PICTURE</vt:lpstr>
      <vt:lpstr>QNX HYPERVISOR – Cont.</vt:lpstr>
      <vt:lpstr>QNX HYPERVISOR – Cont.</vt:lpstr>
      <vt:lpstr>QNX HYPERVISOR – Cont.</vt:lpstr>
      <vt:lpstr>QNX HYPERVISOR – Cont.</vt:lpstr>
      <vt:lpstr>QNX HYPERVISOR – Cont.</vt:lpstr>
      <vt:lpstr>QNX HYPERVISOR – Cont.</vt:lpstr>
      <vt:lpstr>Linux Kernel Overview</vt:lpstr>
      <vt:lpstr>Linux Kernel Architecture..</vt:lpstr>
      <vt:lpstr>Linux Boot 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C</dc:creator>
  <cp:lastModifiedBy>Abraham, BennyKavanattu</cp:lastModifiedBy>
  <cp:revision>173</cp:revision>
  <dcterms:created xsi:type="dcterms:W3CDTF">2023-09-06T09:04:31Z</dcterms:created>
  <dcterms:modified xsi:type="dcterms:W3CDTF">2023-10-05T13:54:20Z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2019-08-16T00:00:00Z</vt:filetime>
  </property>
  <property fmtid="{D5CDD505-2E9C-101B-9397-08002B2CF9AE}" pid="3" name="Creator">
    <vt:lpwstr>Microsoft® PowerPoint® 2016</vt:lpwstr>
  </property>
  <property fmtid="{D5CDD505-2E9C-101B-9397-08002B2CF9AE}" pid="4" name="LastSaved">
    <vt:filetime>2023-09-06T00:00:00Z</vt:filetime>
  </property>
  <property fmtid="{D5CDD505-2E9C-101B-9397-08002B2CF9AE}" pid="5" name="MSIP_Label_9c215d82-5bf5-4d07-af41-65de05a9c87a_Enabled">
    <vt:lpwstr>true</vt:lpwstr>
  </property>
  <property fmtid="{D5CDD505-2E9C-101B-9397-08002B2CF9AE}" pid="6" name="MSIP_Label_9c215d82-5bf5-4d07-af41-65de05a9c87a_SetDate">
    <vt:lpwstr>2023-10-03T08:04:49Z</vt:lpwstr>
  </property>
  <property fmtid="{D5CDD505-2E9C-101B-9397-08002B2CF9AE}" pid="7" name="MSIP_Label_9c215d82-5bf5-4d07-af41-65de05a9c87a_Method">
    <vt:lpwstr>Standard</vt:lpwstr>
  </property>
  <property fmtid="{D5CDD505-2E9C-101B-9397-08002B2CF9AE}" pid="8" name="MSIP_Label_9c215d82-5bf5-4d07-af41-65de05a9c87a_Name">
    <vt:lpwstr>Amber</vt:lpwstr>
  </property>
  <property fmtid="{D5CDD505-2E9C-101B-9397-08002B2CF9AE}" pid="9" name="MSIP_Label_9c215d82-5bf5-4d07-af41-65de05a9c87a_SiteId">
    <vt:lpwstr>f66b6bd3-ebc2-4f54-8769-d22858de97c5</vt:lpwstr>
  </property>
  <property fmtid="{D5CDD505-2E9C-101B-9397-08002B2CF9AE}" pid="10" name="MSIP_Label_9c215d82-5bf5-4d07-af41-65de05a9c87a_ActionId">
    <vt:lpwstr>5ac82f0d-7fa5-4703-9142-4ad72653033d</vt:lpwstr>
  </property>
  <property fmtid="{D5CDD505-2E9C-101B-9397-08002B2CF9AE}" pid="11" name="MSIP_Label_9c215d82-5bf5-4d07-af41-65de05a9c87a_ContentBits">
    <vt:lpwstr>0</vt:lpwstr>
  </property>
</Properties>
</file>