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46"/>
  </p:notesMasterIdLst>
  <p:sldIdLst>
    <p:sldId id="7373" r:id="rId5"/>
    <p:sldId id="7374" r:id="rId6"/>
    <p:sldId id="7333" r:id="rId7"/>
    <p:sldId id="7339" r:id="rId8"/>
    <p:sldId id="7334" r:id="rId9"/>
    <p:sldId id="7336" r:id="rId10"/>
    <p:sldId id="7337" r:id="rId11"/>
    <p:sldId id="7341" r:id="rId12"/>
    <p:sldId id="7340" r:id="rId13"/>
    <p:sldId id="7344" r:id="rId14"/>
    <p:sldId id="7343" r:id="rId15"/>
    <p:sldId id="7338" r:id="rId16"/>
    <p:sldId id="7345" r:id="rId17"/>
    <p:sldId id="7346" r:id="rId18"/>
    <p:sldId id="7347" r:id="rId19"/>
    <p:sldId id="7348" r:id="rId20"/>
    <p:sldId id="7349" r:id="rId21"/>
    <p:sldId id="7350" r:id="rId22"/>
    <p:sldId id="7351" r:id="rId23"/>
    <p:sldId id="7352" r:id="rId24"/>
    <p:sldId id="7353" r:id="rId25"/>
    <p:sldId id="7354" r:id="rId26"/>
    <p:sldId id="7355" r:id="rId27"/>
    <p:sldId id="7356" r:id="rId28"/>
    <p:sldId id="7357" r:id="rId29"/>
    <p:sldId id="7358" r:id="rId30"/>
    <p:sldId id="7359" r:id="rId31"/>
    <p:sldId id="7360" r:id="rId32"/>
    <p:sldId id="7361" r:id="rId33"/>
    <p:sldId id="7362" r:id="rId34"/>
    <p:sldId id="7363" r:id="rId35"/>
    <p:sldId id="7364" r:id="rId36"/>
    <p:sldId id="7365" r:id="rId37"/>
    <p:sldId id="7366" r:id="rId38"/>
    <p:sldId id="7367" r:id="rId39"/>
    <p:sldId id="7368" r:id="rId40"/>
    <p:sldId id="7369" r:id="rId41"/>
    <p:sldId id="7370" r:id="rId42"/>
    <p:sldId id="7371" r:id="rId43"/>
    <p:sldId id="7372" r:id="rId44"/>
    <p:sldId id="7309" r:id="rId4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667"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0B3"/>
    <a:srgbClr val="00B0EF"/>
    <a:srgbClr val="0073AD"/>
    <a:srgbClr val="85A9BD"/>
    <a:srgbClr val="007DAA"/>
    <a:srgbClr val="005E7F"/>
    <a:srgbClr val="6B96AF"/>
    <a:srgbClr val="E0F4FC"/>
    <a:srgbClr val="C7ECF9"/>
    <a:srgbClr val="C8D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7864F-C17E-4C14-96EC-8E6EE7D39CDC}" v="9" dt="2024-03-28T08:26:37.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9" autoAdjust="0"/>
    <p:restoredTop sz="85714" autoAdjust="0"/>
  </p:normalViewPr>
  <p:slideViewPr>
    <p:cSldViewPr snapToGrid="0" snapToObjects="1">
      <p:cViewPr varScale="1">
        <p:scale>
          <a:sx n="95" d="100"/>
          <a:sy n="95" d="100"/>
        </p:scale>
        <p:origin x="1602" y="78"/>
      </p:cViewPr>
      <p:guideLst>
        <p:guide pos="667"/>
        <p:guide orient="horz" pos="21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GB"/>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C4EE50D0-B1CD-894C-A64F-3EE2BBE9DABB}" type="datetimeFigureOut">
              <a:rPr lang="en-GB" smtClean="0"/>
              <a:t>07/06/2024</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GB"/>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GB"/>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D75B968-5782-994A-88A5-1D906CC766F8}" type="slidenum">
              <a:rPr lang="en-GB" smtClean="0"/>
              <a:t>‹#›</a:t>
            </a:fld>
            <a:endParaRPr lang="en-GB"/>
          </a:p>
        </p:txBody>
      </p:sp>
    </p:spTree>
    <p:extLst>
      <p:ext uri="{BB962C8B-B14F-4D97-AF65-F5344CB8AC3E}">
        <p14:creationId xmlns:p14="http://schemas.microsoft.com/office/powerpoint/2010/main" val="192298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Times New Roman" panose="02020603050405020304" pitchFamily="18" charset="0"/>
              </a:rPr>
              <a:t>The </a:t>
            </a:r>
            <a:r>
              <a:rPr lang="en-GB" dirty="0"/>
              <a:t>io-</a:t>
            </a:r>
            <a:r>
              <a:rPr lang="en-GB" dirty="0" err="1"/>
              <a:t>pkt</a:t>
            </a:r>
            <a:r>
              <a:rPr lang="en-GB" b="0" i="0" dirty="0">
                <a:solidFill>
                  <a:srgbClr val="000000"/>
                </a:solidFill>
                <a:effectLst/>
                <a:latin typeface="Times New Roman" panose="02020603050405020304" pitchFamily="18" charset="0"/>
              </a:rPr>
              <a:t> stack is very similar to other res mgr. At the bottom layer, are drivers that provide the mechanism for passing data to and receiving data from the hardware. The drivers hook into a multi-threaded layer-2 component (that also provides fast forwarding and bridging capability) that ties them together and provides a unified interface for directing packets into the protocol-processing components of the stack. This includes, for example, handling individual IP and upper-layer protocols such as TCP and UDP.</a:t>
            </a:r>
          </a:p>
          <a:p>
            <a:endParaRPr lang="en-GB" b="0" i="0" dirty="0">
              <a:solidFill>
                <a:srgbClr val="000000"/>
              </a:solidFill>
              <a:effectLst/>
              <a:latin typeface="Times New Roman" panose="02020603050405020304" pitchFamily="18" charset="0"/>
            </a:endParaRPr>
          </a:p>
          <a:p>
            <a:r>
              <a:rPr lang="en-GB" b="0" i="0" dirty="0">
                <a:solidFill>
                  <a:srgbClr val="000000"/>
                </a:solidFill>
                <a:effectLst/>
                <a:latin typeface="Times New Roman" panose="02020603050405020304" pitchFamily="18" charset="0"/>
              </a:rPr>
              <a:t>Stacks has ethernet interface for all ethernet driver and 802.11 </a:t>
            </a:r>
            <a:r>
              <a:rPr lang="en-GB" b="0" i="0" dirty="0" err="1">
                <a:solidFill>
                  <a:srgbClr val="000000"/>
                </a:solidFill>
                <a:effectLst/>
                <a:latin typeface="Times New Roman" panose="02020603050405020304" pitchFamily="18" charset="0"/>
              </a:rPr>
              <a:t>mgmt</a:t>
            </a:r>
            <a:r>
              <a:rPr lang="en-GB" b="0" i="0" dirty="0">
                <a:solidFill>
                  <a:srgbClr val="000000"/>
                </a:solidFill>
                <a:effectLst/>
                <a:latin typeface="Times New Roman" panose="02020603050405020304" pitchFamily="18" charset="0"/>
              </a:rPr>
              <a:t> interface for all wireless drivers.</a:t>
            </a:r>
          </a:p>
          <a:p>
            <a:endParaRPr lang="en-GB" b="0" i="0" dirty="0">
              <a:solidFill>
                <a:srgbClr val="000000"/>
              </a:solidFill>
              <a:effectLst/>
              <a:latin typeface="Times New Roman" panose="02020603050405020304" pitchFamily="18" charset="0"/>
            </a:endParaRPr>
          </a:p>
          <a:p>
            <a:r>
              <a:rPr lang="en-GB" b="0" i="0" dirty="0">
                <a:solidFill>
                  <a:srgbClr val="000000"/>
                </a:solidFill>
                <a:effectLst/>
                <a:latin typeface="Times New Roman" panose="02020603050405020304" pitchFamily="18" charset="0"/>
              </a:rPr>
              <a:t>The </a:t>
            </a:r>
            <a:r>
              <a:rPr lang="en-GB" dirty="0" err="1"/>
              <a:t>hc</a:t>
            </a:r>
            <a:r>
              <a:rPr lang="en-GB" b="0" i="0" dirty="0">
                <a:solidFill>
                  <a:srgbClr val="000000"/>
                </a:solidFill>
                <a:effectLst/>
                <a:latin typeface="Times New Roman" panose="02020603050405020304" pitchFamily="18" charset="0"/>
              </a:rPr>
              <a:t> variants of the stack also include a separate hardware crypto API that allows the stack to use a crypto offload engine when it's encrypting or decrypting data for secure links.</a:t>
            </a:r>
          </a:p>
          <a:p>
            <a:endParaRPr lang="en-GB" b="0" i="0" dirty="0">
              <a:solidFill>
                <a:srgbClr val="000000"/>
              </a:solidFill>
              <a:effectLst/>
              <a:latin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7D75B968-5782-994A-88A5-1D906CC766F8}" type="slidenum">
              <a:rPr lang="en-GB" smtClean="0"/>
              <a:t>3</a:t>
            </a:fld>
            <a:endParaRPr lang="en-GB"/>
          </a:p>
        </p:txBody>
      </p:sp>
    </p:spTree>
    <p:extLst>
      <p:ext uri="{BB962C8B-B14F-4D97-AF65-F5344CB8AC3E}">
        <p14:creationId xmlns:p14="http://schemas.microsoft.com/office/powerpoint/2010/main" val="4067368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2D9D0-E54F-EAA9-60C7-56CB025AF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645917-87F3-B71B-1DF1-CF3CA95DC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A39635-F42A-376B-5ECA-AE75758C32B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7EB105-4825-0AC4-29C7-85CFEC1EBCA8}"/>
              </a:ext>
            </a:extLst>
          </p:cNvPr>
          <p:cNvSpPr>
            <a:spLocks noGrp="1"/>
          </p:cNvSpPr>
          <p:nvPr>
            <p:ph type="sldNum" sz="quarter" idx="5"/>
          </p:nvPr>
        </p:nvSpPr>
        <p:spPr/>
        <p:txBody>
          <a:bodyPr/>
          <a:lstStyle/>
          <a:p>
            <a:fld id="{7D75B968-5782-994A-88A5-1D906CC766F8}" type="slidenum">
              <a:rPr lang="en-GB" smtClean="0"/>
              <a:t>12</a:t>
            </a:fld>
            <a:endParaRPr lang="en-GB"/>
          </a:p>
        </p:txBody>
      </p:sp>
    </p:spTree>
    <p:extLst>
      <p:ext uri="{BB962C8B-B14F-4D97-AF65-F5344CB8AC3E}">
        <p14:creationId xmlns:p14="http://schemas.microsoft.com/office/powerpoint/2010/main" val="177928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B8FD9-9F23-B00C-C921-AAF505021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3A441-5F35-0488-820F-6B25EE82C4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5E288-6189-A65D-58BB-0E8BA1B041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8C6A92-8EBC-C85A-B377-7F3026FA71BB}"/>
              </a:ext>
            </a:extLst>
          </p:cNvPr>
          <p:cNvSpPr>
            <a:spLocks noGrp="1"/>
          </p:cNvSpPr>
          <p:nvPr>
            <p:ph type="sldNum" sz="quarter" idx="5"/>
          </p:nvPr>
        </p:nvSpPr>
        <p:spPr/>
        <p:txBody>
          <a:bodyPr/>
          <a:lstStyle/>
          <a:p>
            <a:fld id="{7D75B968-5782-994A-88A5-1D906CC766F8}" type="slidenum">
              <a:rPr lang="en-GB" smtClean="0"/>
              <a:t>4</a:t>
            </a:fld>
            <a:endParaRPr lang="en-GB"/>
          </a:p>
        </p:txBody>
      </p:sp>
    </p:spTree>
    <p:extLst>
      <p:ext uri="{BB962C8B-B14F-4D97-AF65-F5344CB8AC3E}">
        <p14:creationId xmlns:p14="http://schemas.microsoft.com/office/powerpoint/2010/main" val="131428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EMAC? Ethernet Media Access Controller handles Ethernet packet framing, checksum generation/verification for error detection, packet filtering, DMA to/from system memory, etc.</a:t>
            </a:r>
          </a:p>
          <a:p>
            <a:r>
              <a:rPr lang="en-GB" dirty="0"/>
              <a:t>What is PHY? Physical Layer responsible for transfer of raw binary data over physical medium like copper wire, optical </a:t>
            </a:r>
            <a:r>
              <a:rPr lang="en-GB" dirty="0" err="1"/>
              <a:t>fibers</a:t>
            </a:r>
            <a:r>
              <a:rPr lang="en-GB" dirty="0"/>
              <a:t>, etc. Responsible for encoding/decoding data into electrical or light signals, modulation/demodulation, signal amplification, noise filtering and managing physical connection between the connected devices.</a:t>
            </a:r>
          </a:p>
          <a:p>
            <a:endParaRPr lang="en-GB" dirty="0"/>
          </a:p>
          <a:p>
            <a:r>
              <a:rPr lang="en-GB" dirty="0"/>
              <a:t>EMAC resides inside SOC. PHY is outside the SOC. EMAC/PHY communicates via two sets of interfaces. MII and MDIO.</a:t>
            </a:r>
          </a:p>
        </p:txBody>
      </p:sp>
      <p:sp>
        <p:nvSpPr>
          <p:cNvPr id="4" name="Slide Number Placeholder 3"/>
          <p:cNvSpPr>
            <a:spLocks noGrp="1"/>
          </p:cNvSpPr>
          <p:nvPr>
            <p:ph type="sldNum" sz="quarter" idx="5"/>
          </p:nvPr>
        </p:nvSpPr>
        <p:spPr/>
        <p:txBody>
          <a:bodyPr/>
          <a:lstStyle/>
          <a:p>
            <a:fld id="{7D75B968-5782-994A-88A5-1D906CC766F8}" type="slidenum">
              <a:rPr lang="en-GB" smtClean="0"/>
              <a:t>5</a:t>
            </a:fld>
            <a:endParaRPr lang="en-GB"/>
          </a:p>
        </p:txBody>
      </p:sp>
    </p:spTree>
    <p:extLst>
      <p:ext uri="{BB962C8B-B14F-4D97-AF65-F5344CB8AC3E}">
        <p14:creationId xmlns:p14="http://schemas.microsoft.com/office/powerpoint/2010/main" val="40553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884B3-3C3D-34C8-589E-1B16838BD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28124-17D4-28B0-6D28-EF71B95E1F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29B56-A6F2-EB76-9382-A125A82BB3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open-sans"/>
              </a:rPr>
              <a:t>Look into how Controller manages PHY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u="none" strike="noStrike" dirty="0">
              <a:solidFill>
                <a:srgbClr val="000000"/>
              </a:solidFill>
              <a:effectLst/>
              <a:latin typeface="op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u="none" strike="noStrike" dirty="0">
                <a:solidFill>
                  <a:srgbClr val="000000"/>
                </a:solidFill>
                <a:effectLst/>
                <a:latin typeface="open-sans"/>
              </a:rPr>
              <a:t>2-wire serial bus</a:t>
            </a:r>
            <a:endParaRPr lang="en-GB" b="0" i="0" dirty="0">
              <a:solidFill>
                <a:srgbClr val="ECECEC"/>
              </a:solidFill>
              <a:effectLst/>
              <a:latin typeface="Söhne"/>
            </a:endParaRPr>
          </a:p>
          <a:p>
            <a:pPr algn="l"/>
            <a:r>
              <a:rPr lang="en-GB" b="0" i="0" dirty="0">
                <a:solidFill>
                  <a:srgbClr val="ECECEC"/>
                </a:solidFill>
                <a:effectLst/>
                <a:latin typeface="Söhne"/>
              </a:rPr>
              <a:t>MDIO is used for configuring and monitoring various parameters of the PHY, such as </a:t>
            </a:r>
            <a:r>
              <a:rPr lang="en-GB" b="0" i="0" u="none" strike="noStrike" dirty="0">
                <a:solidFill>
                  <a:srgbClr val="000000"/>
                </a:solidFill>
                <a:effectLst/>
                <a:latin typeface="open-sans"/>
              </a:rPr>
              <a:t>link status, speed ability and selection, power down for low power consumption, duplex mode (full or half), auto-negotiation, fault signalling, and loopback</a:t>
            </a:r>
          </a:p>
          <a:p>
            <a:r>
              <a:rPr lang="en-GB" b="0" i="0" dirty="0">
                <a:solidFill>
                  <a:srgbClr val="ECECEC"/>
                </a:solidFill>
                <a:effectLst/>
                <a:latin typeface="Söhne"/>
              </a:rPr>
              <a:t>MDC is typically the clock signal for this interface. </a:t>
            </a:r>
            <a:r>
              <a:rPr lang="en-GB" b="0" i="0" dirty="0">
                <a:solidFill>
                  <a:srgbClr val="202122"/>
                </a:solidFill>
                <a:effectLst/>
                <a:latin typeface="Arial" panose="020B0604020202020204" pitchFamily="34" charset="0"/>
              </a:rPr>
              <a:t>driven by the MAC device to the PHY.</a:t>
            </a:r>
            <a:endParaRPr lang="en-IN"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Data is bi-directional in MDIO, but all communications are initiated by MAC</a:t>
            </a:r>
            <a:endParaRPr lang="en-IN" b="0" i="0" dirty="0">
              <a:solidFill>
                <a:srgbClr val="2021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80A002D1-B305-0F25-6ED8-993F058404A0}"/>
              </a:ext>
            </a:extLst>
          </p:cNvPr>
          <p:cNvSpPr>
            <a:spLocks noGrp="1"/>
          </p:cNvSpPr>
          <p:nvPr>
            <p:ph type="sldNum" sz="quarter" idx="5"/>
          </p:nvPr>
        </p:nvSpPr>
        <p:spPr/>
        <p:txBody>
          <a:bodyPr/>
          <a:lstStyle/>
          <a:p>
            <a:fld id="{7D75B968-5782-994A-88A5-1D906CC766F8}" type="slidenum">
              <a:rPr lang="en-GB" smtClean="0"/>
              <a:t>6</a:t>
            </a:fld>
            <a:endParaRPr lang="en-GB"/>
          </a:p>
        </p:txBody>
      </p:sp>
    </p:spTree>
    <p:extLst>
      <p:ext uri="{BB962C8B-B14F-4D97-AF65-F5344CB8AC3E}">
        <p14:creationId xmlns:p14="http://schemas.microsoft.com/office/powerpoint/2010/main" val="1415118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275C1-B4AC-1538-A91A-537114652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19856-C8D3-59AD-D62A-8B612D98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CC590-86E8-B0E5-0A90-6BB54ED03DBA}"/>
              </a:ext>
            </a:extLst>
          </p:cNvPr>
          <p:cNvSpPr>
            <a:spLocks noGrp="1"/>
          </p:cNvSpPr>
          <p:nvPr>
            <p:ph type="body" idx="1"/>
          </p:nvPr>
        </p:nvSpPr>
        <p:spPr/>
        <p:txBody>
          <a:bodyPr/>
          <a:lstStyle/>
          <a:p>
            <a:r>
              <a:rPr lang="en-GB" b="0" i="0" dirty="0">
                <a:solidFill>
                  <a:srgbClr val="202122"/>
                </a:solidFill>
                <a:effectLst/>
                <a:latin typeface="Arial" panose="020B0604020202020204" pitchFamily="34" charset="0"/>
              </a:rPr>
              <a:t>MDC can be periodic, with a minimum period of 400 ns, which corresponds to a maximum frequency of 2.5 </a:t>
            </a:r>
            <a:r>
              <a:rPr lang="en-GB" b="0" i="0" dirty="0" err="1">
                <a:solidFill>
                  <a:srgbClr val="202122"/>
                </a:solidFill>
                <a:effectLst/>
                <a:latin typeface="Arial" panose="020B0604020202020204" pitchFamily="34" charset="0"/>
              </a:rPr>
              <a:t>MHz.</a:t>
            </a:r>
            <a:r>
              <a:rPr lang="en-GB" b="0" i="0" dirty="0">
                <a:solidFill>
                  <a:srgbClr val="202122"/>
                </a:solidFill>
                <a:effectLst/>
                <a:latin typeface="Arial" panose="020B0604020202020204" pitchFamily="34" charset="0"/>
              </a:rPr>
              <a:t> Newer chip supports 25 </a:t>
            </a:r>
            <a:r>
              <a:rPr lang="en-GB" b="0" i="0" dirty="0" err="1">
                <a:solidFill>
                  <a:srgbClr val="202122"/>
                </a:solidFill>
                <a:effectLst/>
                <a:latin typeface="Arial" panose="020B0604020202020204" pitchFamily="34" charset="0"/>
              </a:rPr>
              <a:t>Mhz</a:t>
            </a:r>
            <a:r>
              <a:rPr lang="en-GB" b="0" i="0" dirty="0">
                <a:solidFill>
                  <a:srgbClr val="202122"/>
                </a:solidFill>
                <a:effectLst/>
                <a:latin typeface="Arial" panose="020B0604020202020204" pitchFamily="34" charset="0"/>
              </a:rPr>
              <a:t> Clock.</a:t>
            </a: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MDC run only when MDIO communication is needed. It halts after communication.</a:t>
            </a:r>
          </a:p>
        </p:txBody>
      </p:sp>
      <p:sp>
        <p:nvSpPr>
          <p:cNvPr id="4" name="Slide Number Placeholder 3">
            <a:extLst>
              <a:ext uri="{FF2B5EF4-FFF2-40B4-BE49-F238E27FC236}">
                <a16:creationId xmlns:a16="http://schemas.microsoft.com/office/drawing/2014/main" id="{11CBB63D-A11F-947D-F833-148B498E3CB9}"/>
              </a:ext>
            </a:extLst>
          </p:cNvPr>
          <p:cNvSpPr>
            <a:spLocks noGrp="1"/>
          </p:cNvSpPr>
          <p:nvPr>
            <p:ph type="sldNum" sz="quarter" idx="5"/>
          </p:nvPr>
        </p:nvSpPr>
        <p:spPr/>
        <p:txBody>
          <a:bodyPr/>
          <a:lstStyle/>
          <a:p>
            <a:fld id="{7D75B968-5782-994A-88A5-1D906CC766F8}" type="slidenum">
              <a:rPr lang="en-GB" smtClean="0"/>
              <a:t>7</a:t>
            </a:fld>
            <a:endParaRPr lang="en-GB"/>
          </a:p>
        </p:txBody>
      </p:sp>
    </p:spTree>
    <p:extLst>
      <p:ext uri="{BB962C8B-B14F-4D97-AF65-F5344CB8AC3E}">
        <p14:creationId xmlns:p14="http://schemas.microsoft.com/office/powerpoint/2010/main" val="305140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AA8FE-7CE0-D549-93DD-9AD148A85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E039C-80DD-4F5C-1FAE-8D8F0BCC1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97123-2C48-2A50-5D06-F57F5CC31B5F}"/>
              </a:ext>
            </a:extLst>
          </p:cNvPr>
          <p:cNvSpPr>
            <a:spLocks noGrp="1"/>
          </p:cNvSpPr>
          <p:nvPr>
            <p:ph type="body" idx="1"/>
          </p:nvPr>
        </p:nvSpPr>
        <p:spPr/>
        <p:txBody>
          <a:bodyPr/>
          <a:lstStyle/>
          <a:p>
            <a:r>
              <a:rPr lang="en-GB" dirty="0"/>
              <a:t>We have mentioned MDIO is serial interface driven by MDC. Lets look at how MDIO frame format  and how it is transferred.</a:t>
            </a:r>
            <a:endParaRPr lang="en-IN" dirty="0"/>
          </a:p>
        </p:txBody>
      </p:sp>
      <p:sp>
        <p:nvSpPr>
          <p:cNvPr id="4" name="Slide Number Placeholder 3">
            <a:extLst>
              <a:ext uri="{FF2B5EF4-FFF2-40B4-BE49-F238E27FC236}">
                <a16:creationId xmlns:a16="http://schemas.microsoft.com/office/drawing/2014/main" id="{213950CC-04B0-E2E9-03A7-4BD068C63F22}"/>
              </a:ext>
            </a:extLst>
          </p:cNvPr>
          <p:cNvSpPr>
            <a:spLocks noGrp="1"/>
          </p:cNvSpPr>
          <p:nvPr>
            <p:ph type="sldNum" sz="quarter" idx="5"/>
          </p:nvPr>
        </p:nvSpPr>
        <p:spPr/>
        <p:txBody>
          <a:bodyPr/>
          <a:lstStyle/>
          <a:p>
            <a:fld id="{7D75B968-5782-994A-88A5-1D906CC766F8}" type="slidenum">
              <a:rPr lang="en-GB" smtClean="0"/>
              <a:t>8</a:t>
            </a:fld>
            <a:endParaRPr lang="en-GB"/>
          </a:p>
        </p:txBody>
      </p:sp>
    </p:spTree>
    <p:extLst>
      <p:ext uri="{BB962C8B-B14F-4D97-AF65-F5344CB8AC3E}">
        <p14:creationId xmlns:p14="http://schemas.microsoft.com/office/powerpoint/2010/main" val="346465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FDEF6-7174-0D05-5A40-E6036FFCE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12968-CD2A-30BA-674D-741FA893B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BBAD83-5586-414B-AD2C-1DD6AB901CB7}"/>
              </a:ext>
            </a:extLst>
          </p:cNvPr>
          <p:cNvSpPr>
            <a:spLocks noGrp="1"/>
          </p:cNvSpPr>
          <p:nvPr>
            <p:ph type="body" idx="1"/>
          </p:nvPr>
        </p:nvSpPr>
        <p:spPr/>
        <p:txBody>
          <a:bodyPr/>
          <a:lstStyle/>
          <a:p>
            <a:r>
              <a:rPr lang="en-GB" b="0" i="0" dirty="0">
                <a:solidFill>
                  <a:srgbClr val="202122"/>
                </a:solidFill>
                <a:effectLst/>
                <a:latin typeface="Arial" panose="020B0604020202020204" pitchFamily="34" charset="0"/>
              </a:rPr>
              <a:t>During the preamble, the MAC sends 32 bits, all '1', on the MDIO line.</a:t>
            </a:r>
          </a:p>
          <a:p>
            <a:r>
              <a:rPr lang="en-GB" b="0" i="0" dirty="0">
                <a:solidFill>
                  <a:srgbClr val="202122"/>
                </a:solidFill>
                <a:effectLst/>
                <a:latin typeface="Arial" panose="020B0604020202020204" pitchFamily="34" charset="0"/>
              </a:rPr>
              <a:t>The Start field consists of 2 bits and always contains the combination ‘01’</a:t>
            </a:r>
          </a:p>
          <a:p>
            <a:r>
              <a:rPr lang="en-GB" b="0" i="0" dirty="0">
                <a:solidFill>
                  <a:srgbClr val="202122"/>
                </a:solidFill>
                <a:effectLst/>
                <a:latin typeface="Arial" panose="020B0604020202020204" pitchFamily="34" charset="0"/>
              </a:rPr>
              <a:t>The Opcode consists of 2 bits. There are two possible opcodes, read '10' or write '01’</a:t>
            </a:r>
          </a:p>
          <a:p>
            <a:r>
              <a:rPr lang="en-IN" b="0" i="0" dirty="0">
                <a:solidFill>
                  <a:srgbClr val="202122"/>
                </a:solidFill>
                <a:effectLst/>
                <a:latin typeface="Arial" panose="020B0604020202020204" pitchFamily="34" charset="0"/>
              </a:rPr>
              <a:t>5 bits, PHY address – Max PHY </a:t>
            </a:r>
            <a:r>
              <a:rPr lang="en-IN" b="0" i="0" dirty="0" err="1">
                <a:solidFill>
                  <a:srgbClr val="202122"/>
                </a:solidFill>
                <a:effectLst/>
                <a:latin typeface="Arial" panose="020B0604020202020204" pitchFamily="34" charset="0"/>
              </a:rPr>
              <a:t>Addr</a:t>
            </a:r>
            <a:r>
              <a:rPr lang="en-IN" b="0" i="0" dirty="0">
                <a:solidFill>
                  <a:srgbClr val="202122"/>
                </a:solidFill>
                <a:effectLst/>
                <a:latin typeface="Arial" panose="020B0604020202020204" pitchFamily="34" charset="0"/>
              </a:rPr>
              <a:t> 32(0 – 31)</a:t>
            </a:r>
          </a:p>
          <a:p>
            <a:r>
              <a:rPr lang="en-GB" b="0" i="0" dirty="0">
                <a:solidFill>
                  <a:srgbClr val="202122"/>
                </a:solidFill>
                <a:effectLst/>
                <a:latin typeface="Arial" panose="020B0604020202020204" pitchFamily="34" charset="0"/>
              </a:rPr>
              <a:t>The Register Address field indicates the register to be written to or read from. It is 5 bits long.</a:t>
            </a:r>
            <a:r>
              <a:rPr lang="en-IN" b="0" i="0" dirty="0">
                <a:solidFill>
                  <a:srgbClr val="202122"/>
                </a:solidFill>
                <a:effectLst/>
                <a:latin typeface="Arial" panose="020B0604020202020204" pitchFamily="34" charset="0"/>
              </a:rPr>
              <a:t> – Max Register </a:t>
            </a:r>
            <a:r>
              <a:rPr lang="en-IN" b="0" i="0" dirty="0" err="1">
                <a:solidFill>
                  <a:srgbClr val="202122"/>
                </a:solidFill>
                <a:effectLst/>
                <a:latin typeface="Arial" panose="020B0604020202020204" pitchFamily="34" charset="0"/>
              </a:rPr>
              <a:t>Addr</a:t>
            </a:r>
            <a:r>
              <a:rPr lang="en-IN" b="0" i="0" dirty="0">
                <a:solidFill>
                  <a:srgbClr val="202122"/>
                </a:solidFill>
                <a:effectLst/>
                <a:latin typeface="Arial" panose="020B0604020202020204" pitchFamily="34" charset="0"/>
              </a:rPr>
              <a:t> 32(0 – 31)</a:t>
            </a:r>
          </a:p>
          <a:p>
            <a:r>
              <a:rPr lang="en-GB" b="0" i="0" dirty="0">
                <a:solidFill>
                  <a:srgbClr val="202122"/>
                </a:solidFill>
                <a:effectLst/>
                <a:latin typeface="Arial" panose="020B0604020202020204" pitchFamily="34" charset="0"/>
              </a:rPr>
              <a:t>The turn-around field is 2 bits long. When data is being written to the PHY, the MAC writes '10' to the MDIO line. When data is being read, the MAC releases the MDIO line</a:t>
            </a:r>
          </a:p>
          <a:p>
            <a:r>
              <a:rPr lang="en-IN" b="0" i="0" dirty="0">
                <a:solidFill>
                  <a:srgbClr val="202122"/>
                </a:solidFill>
                <a:effectLst/>
                <a:latin typeface="Arial" panose="020B0604020202020204" pitchFamily="34" charset="0"/>
              </a:rPr>
              <a:t>16 bits, data</a:t>
            </a:r>
            <a:endParaRPr lang="en-GB" b="0" i="0" dirty="0">
              <a:solidFill>
                <a:srgbClr val="2021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5D762D23-2940-7D7F-D50F-BC9D9D635960}"/>
              </a:ext>
            </a:extLst>
          </p:cNvPr>
          <p:cNvSpPr>
            <a:spLocks noGrp="1"/>
          </p:cNvSpPr>
          <p:nvPr>
            <p:ph type="sldNum" sz="quarter" idx="5"/>
          </p:nvPr>
        </p:nvSpPr>
        <p:spPr/>
        <p:txBody>
          <a:bodyPr/>
          <a:lstStyle/>
          <a:p>
            <a:fld id="{7D75B968-5782-994A-88A5-1D906CC766F8}" type="slidenum">
              <a:rPr lang="en-GB" smtClean="0"/>
              <a:t>9</a:t>
            </a:fld>
            <a:endParaRPr lang="en-GB"/>
          </a:p>
        </p:txBody>
      </p:sp>
    </p:spTree>
    <p:extLst>
      <p:ext uri="{BB962C8B-B14F-4D97-AF65-F5344CB8AC3E}">
        <p14:creationId xmlns:p14="http://schemas.microsoft.com/office/powerpoint/2010/main" val="315062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DDC9-0D45-5817-D9CD-5E4C25E41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EFB577-1C69-D410-4DE4-10034AF023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011507-EA27-F699-67FD-DEB0226503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2069B1-9B87-CD25-B988-864A05E2C04D}"/>
              </a:ext>
            </a:extLst>
          </p:cNvPr>
          <p:cNvSpPr>
            <a:spLocks noGrp="1"/>
          </p:cNvSpPr>
          <p:nvPr>
            <p:ph type="sldNum" sz="quarter" idx="5"/>
          </p:nvPr>
        </p:nvSpPr>
        <p:spPr/>
        <p:txBody>
          <a:bodyPr/>
          <a:lstStyle/>
          <a:p>
            <a:fld id="{7D75B968-5782-994A-88A5-1D906CC766F8}" type="slidenum">
              <a:rPr lang="en-GB" smtClean="0"/>
              <a:t>10</a:t>
            </a:fld>
            <a:endParaRPr lang="en-GB"/>
          </a:p>
        </p:txBody>
      </p:sp>
    </p:spTree>
    <p:extLst>
      <p:ext uri="{BB962C8B-B14F-4D97-AF65-F5344CB8AC3E}">
        <p14:creationId xmlns:p14="http://schemas.microsoft.com/office/powerpoint/2010/main" val="120691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E314-3101-655E-EC6D-8C052B899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30F4D4-9950-3137-5ACB-67F6BAC649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9BFBE-3A81-F391-3163-38227419AE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C215D4-7D94-3D4E-BA88-52EA0692B472}"/>
              </a:ext>
            </a:extLst>
          </p:cNvPr>
          <p:cNvSpPr>
            <a:spLocks noGrp="1"/>
          </p:cNvSpPr>
          <p:nvPr>
            <p:ph type="sldNum" sz="quarter" idx="5"/>
          </p:nvPr>
        </p:nvSpPr>
        <p:spPr/>
        <p:txBody>
          <a:bodyPr/>
          <a:lstStyle/>
          <a:p>
            <a:fld id="{7D75B968-5782-994A-88A5-1D906CC766F8}" type="slidenum">
              <a:rPr lang="en-GB" smtClean="0"/>
              <a:t>11</a:t>
            </a:fld>
            <a:endParaRPr lang="en-GB"/>
          </a:p>
        </p:txBody>
      </p:sp>
    </p:spTree>
    <p:extLst>
      <p:ext uri="{BB962C8B-B14F-4D97-AF65-F5344CB8AC3E}">
        <p14:creationId xmlns:p14="http://schemas.microsoft.com/office/powerpoint/2010/main" val="4120508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B376C-C9F0-4C06-924A-D6315705879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F56BF6B-4B90-4776-BF9C-9410B195199E}"/>
              </a:ext>
            </a:extLst>
          </p:cNvPr>
          <p:cNvSpPr/>
          <p:nvPr userDrawn="1"/>
        </p:nvSpPr>
        <p:spPr>
          <a:xfrm>
            <a:off x="0" y="4403636"/>
            <a:ext cx="12192000" cy="1655177"/>
          </a:xfrm>
          <a:prstGeom prst="rect">
            <a:avLst/>
          </a:prstGeom>
          <a:solidFill>
            <a:srgbClr val="00206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Parallelogram 34">
            <a:extLst>
              <a:ext uri="{FF2B5EF4-FFF2-40B4-BE49-F238E27FC236}">
                <a16:creationId xmlns:a16="http://schemas.microsoft.com/office/drawing/2014/main" id="{D6986E72-FCDF-4508-AC70-2F5DDE316EEA}"/>
              </a:ext>
            </a:extLst>
          </p:cNvPr>
          <p:cNvSpPr/>
          <p:nvPr userDrawn="1"/>
        </p:nvSpPr>
        <p:spPr>
          <a:xfrm>
            <a:off x="116043" y="6242989"/>
            <a:ext cx="3401460" cy="615100"/>
          </a:xfrm>
          <a:prstGeom prst="parallelogram">
            <a:avLst>
              <a:gd name="adj" fmla="val 46043"/>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2" name="Parallelogram 21">
            <a:extLst>
              <a:ext uri="{FF2B5EF4-FFF2-40B4-BE49-F238E27FC236}">
                <a16:creationId xmlns:a16="http://schemas.microsoft.com/office/drawing/2014/main" id="{92F4858E-2389-4694-A254-A1AC8318AFC7}"/>
              </a:ext>
            </a:extLst>
          </p:cNvPr>
          <p:cNvSpPr/>
          <p:nvPr userDrawn="1"/>
        </p:nvSpPr>
        <p:spPr>
          <a:xfrm>
            <a:off x="1288203" y="1"/>
            <a:ext cx="4896544" cy="4126308"/>
          </a:xfrm>
          <a:prstGeom prst="parallelogram">
            <a:avLst>
              <a:gd name="adj" fmla="val 42828"/>
            </a:avLst>
          </a:prstGeom>
          <a:solidFill>
            <a:srgbClr val="002060">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 </a:t>
            </a:r>
          </a:p>
        </p:txBody>
      </p:sp>
      <p:sp>
        <p:nvSpPr>
          <p:cNvPr id="26" name="TextBox 33">
            <a:extLst>
              <a:ext uri="{FF2B5EF4-FFF2-40B4-BE49-F238E27FC236}">
                <a16:creationId xmlns:a16="http://schemas.microsoft.com/office/drawing/2014/main" id="{7DB42239-9E28-4E2B-90FB-920360201719}"/>
              </a:ext>
            </a:extLst>
          </p:cNvPr>
          <p:cNvSpPr/>
          <p:nvPr userDrawn="1"/>
        </p:nvSpPr>
        <p:spPr>
          <a:xfrm>
            <a:off x="435627" y="6377991"/>
            <a:ext cx="2484757"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a:t>
            </a:r>
            <a:br>
              <a:rPr lang="en-GB" sz="933" b="0" i="0" dirty="0">
                <a:solidFill>
                  <a:schemeClr val="bg1"/>
                </a:solidFill>
                <a:latin typeface="Gill Sans MT" panose="020B0502020104020203" pitchFamily="34" charset="77"/>
              </a:rPr>
            </a:br>
            <a:r>
              <a:rPr lang="en-GB" sz="933" b="0" i="0" dirty="0">
                <a:solidFill>
                  <a:schemeClr val="bg1"/>
                </a:solidFill>
                <a:latin typeface="Gill Sans MT" panose="020B0502020104020203" pitchFamily="34" charset="77"/>
              </a:rPr>
              <a:t>CONFIDENTIAL COPYRIGHT 2021</a:t>
            </a:r>
            <a:endParaRPr lang="en-US" sz="933" b="0" i="0" dirty="0">
              <a:solidFill>
                <a:schemeClr val="bg1"/>
              </a:solidFill>
              <a:latin typeface="Gill Sans MT" panose="020B0502020104020203" pitchFamily="34" charset="77"/>
            </a:endParaRPr>
          </a:p>
        </p:txBody>
      </p:sp>
      <p:sp>
        <p:nvSpPr>
          <p:cNvPr id="2" name="Title 1">
            <a:extLst>
              <a:ext uri="{FF2B5EF4-FFF2-40B4-BE49-F238E27FC236}">
                <a16:creationId xmlns:a16="http://schemas.microsoft.com/office/drawing/2014/main" id="{A5E3FF1E-0A7E-4A53-AFAF-3DC51263E244}"/>
              </a:ext>
            </a:extLst>
          </p:cNvPr>
          <p:cNvSpPr>
            <a:spLocks noGrp="1"/>
          </p:cNvSpPr>
          <p:nvPr userDrawn="1">
            <p:ph type="ctrTitle"/>
          </p:nvPr>
        </p:nvSpPr>
        <p:spPr>
          <a:xfrm>
            <a:off x="335360" y="4448725"/>
            <a:ext cx="6432715" cy="1586532"/>
          </a:xfrm>
          <a:prstGeom prst="rect">
            <a:avLst/>
          </a:prstGeom>
        </p:spPr>
        <p:txBody>
          <a:bodyPr anchor="ctr"/>
          <a:lstStyle>
            <a:lvl1pPr algn="l">
              <a:defRPr sz="3733" b="0" cap="all" baseline="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8F914BF-7FFB-4D37-854C-086849539A74}"/>
              </a:ext>
            </a:extLst>
          </p:cNvPr>
          <p:cNvSpPr>
            <a:spLocks noGrp="1"/>
          </p:cNvSpPr>
          <p:nvPr userDrawn="1">
            <p:ph type="subTitle" idx="1"/>
          </p:nvPr>
        </p:nvSpPr>
        <p:spPr>
          <a:xfrm>
            <a:off x="7536168" y="4617522"/>
            <a:ext cx="4320472" cy="768085"/>
          </a:xfrm>
          <a:prstGeom prst="rect">
            <a:avLst/>
          </a:prstGeom>
        </p:spPr>
        <p:txBody>
          <a:bodyPr anchor="ctr"/>
          <a:lstStyle>
            <a:lvl1pPr marL="0" indent="0" algn="l">
              <a:buNone/>
              <a:defRPr sz="2400" cap="all" baseline="0">
                <a:solidFill>
                  <a:schemeClr val="bg2"/>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endParaRPr lang="en-GB" dirty="0"/>
          </a:p>
        </p:txBody>
      </p:sp>
      <p:cxnSp>
        <p:nvCxnSpPr>
          <p:cNvPr id="36" name="Straight Connector 35">
            <a:extLst>
              <a:ext uri="{FF2B5EF4-FFF2-40B4-BE49-F238E27FC236}">
                <a16:creationId xmlns:a16="http://schemas.microsoft.com/office/drawing/2014/main" id="{360EB26E-F40D-4E0F-9E9A-8814429A6EF6}"/>
              </a:ext>
            </a:extLst>
          </p:cNvPr>
          <p:cNvCxnSpPr/>
          <p:nvPr userDrawn="1"/>
        </p:nvCxnSpPr>
        <p:spPr>
          <a:xfrm>
            <a:off x="7359035" y="4694673"/>
            <a:ext cx="0" cy="112220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7" name="Date Placeholder 36">
            <a:extLst>
              <a:ext uri="{FF2B5EF4-FFF2-40B4-BE49-F238E27FC236}">
                <a16:creationId xmlns:a16="http://schemas.microsoft.com/office/drawing/2014/main" id="{F176405D-BA32-484B-83E3-012E362D59A3}"/>
              </a:ext>
            </a:extLst>
          </p:cNvPr>
          <p:cNvSpPr>
            <a:spLocks noGrp="1"/>
          </p:cNvSpPr>
          <p:nvPr userDrawn="1">
            <p:ph type="dt" sz="half" idx="10"/>
          </p:nvPr>
        </p:nvSpPr>
        <p:spPr>
          <a:xfrm>
            <a:off x="7536160" y="5479842"/>
            <a:ext cx="2743200" cy="366183"/>
          </a:xfrm>
          <a:prstGeom prst="rect">
            <a:avLst/>
          </a:prstGeom>
        </p:spPr>
        <p:txBody>
          <a:bodyPr/>
          <a:lstStyle>
            <a:lvl1pPr>
              <a:defRPr>
                <a:solidFill>
                  <a:schemeClr val="bg1"/>
                </a:solidFill>
                <a:latin typeface="+mj-lt"/>
              </a:defRPr>
            </a:lvl1pPr>
          </a:lstStyle>
          <a:p>
            <a:fld id="{5535588C-CF81-4210-8F44-9BFA4C407066}" type="datetimeFigureOut">
              <a:rPr lang="en-GB" smtClean="0"/>
              <a:pPr/>
              <a:t>07/06/2024</a:t>
            </a:fld>
            <a:endParaRPr lang="en-GB" dirty="0"/>
          </a:p>
        </p:txBody>
      </p:sp>
      <p:pic>
        <p:nvPicPr>
          <p:cNvPr id="13" name="Picture 12" descr="A picture containing drawing&#10;&#10;Description automatically generated">
            <a:extLst>
              <a:ext uri="{FF2B5EF4-FFF2-40B4-BE49-F238E27FC236}">
                <a16:creationId xmlns:a16="http://schemas.microsoft.com/office/drawing/2014/main" id="{A3B7C83B-6530-4454-BAEE-C0931A58BAC9}"/>
              </a:ext>
            </a:extLst>
          </p:cNvPr>
          <p:cNvPicPr>
            <a:picLocks noChangeAspect="1"/>
          </p:cNvPicPr>
          <p:nvPr userDrawn="1"/>
        </p:nvPicPr>
        <p:blipFill>
          <a:blip r:embed="rId3"/>
          <a:stretch>
            <a:fillRect/>
          </a:stretch>
        </p:blipFill>
        <p:spPr bwMode="invGray">
          <a:xfrm>
            <a:off x="2995246" y="808893"/>
            <a:ext cx="1837594" cy="1075035"/>
          </a:xfrm>
          <a:prstGeom prst="rect">
            <a:avLst/>
          </a:prstGeom>
        </p:spPr>
      </p:pic>
    </p:spTree>
    <p:extLst>
      <p:ext uri="{BB962C8B-B14F-4D97-AF65-F5344CB8AC3E}">
        <p14:creationId xmlns:p14="http://schemas.microsoft.com/office/powerpoint/2010/main" val="37337102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855902-7A35-4F54-8089-E88E6EC802CA}"/>
              </a:ext>
            </a:extLst>
          </p:cNvPr>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600"/>
          </a:p>
        </p:txBody>
      </p:sp>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7" name="TextBox 23">
            <a:extLst>
              <a:ext uri="{FF2B5EF4-FFF2-40B4-BE49-F238E27FC236}">
                <a16:creationId xmlns:a16="http://schemas.microsoft.com/office/drawing/2014/main" id="{45984968-420E-47C4-9616-0852C3EAB06D}"/>
              </a:ext>
            </a:extLst>
          </p:cNvPr>
          <p:cNvSpPr/>
          <p:nvPr userDrawn="1"/>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p:spPr>
        <p:txBody>
          <a:bodyPr/>
          <a:lstStyle>
            <a:lvl1pPr>
              <a:defRPr sz="2000"/>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365855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1-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p:txBody>
          <a:body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Slide Number Placeholder 12">
            <a:extLst>
              <a:ext uri="{FF2B5EF4-FFF2-40B4-BE49-F238E27FC236}">
                <a16:creationId xmlns:a16="http://schemas.microsoft.com/office/drawing/2014/main" id="{3D5774BE-5F7F-41CD-8FD9-BCF0B29DD053}"/>
              </a:ext>
            </a:extLst>
          </p:cNvPr>
          <p:cNvSpPr/>
          <p:nvPr userDrawn="1"/>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9" name="Content Placeholder 5">
            <a:extLst>
              <a:ext uri="{FF2B5EF4-FFF2-40B4-BE49-F238E27FC236}">
                <a16:creationId xmlns:a16="http://schemas.microsoft.com/office/drawing/2014/main" id="{764B0603-90B0-4D75-8D89-5478B7DB83A9}"/>
              </a:ext>
            </a:extLst>
          </p:cNvPr>
          <p:cNvSpPr>
            <a:spLocks noGrp="1"/>
          </p:cNvSpPr>
          <p:nvPr>
            <p:ph sz="quarter" idx="25" hasCustomPrompt="1"/>
          </p:nvPr>
        </p:nvSpPr>
        <p:spPr>
          <a:xfrm>
            <a:off x="259993" y="905046"/>
            <a:ext cx="9926154" cy="341312"/>
          </a:xfrm>
          <a:noFill/>
          <a:ln cap="flat">
            <a:noFill/>
            <a:prstDash val="solid"/>
            <a:round/>
            <a:headEnd type="none" w="med" len="med"/>
            <a:tailEnd type="none" w="med" len="med"/>
          </a:ln>
        </p:spPr>
        <p:txBody>
          <a:bodyPr vert="horz" lIns="91440" tIns="45720" rIns="91440" bIns="45720"/>
          <a:lstStyle>
            <a:lvl1pPr>
              <a:defRPr lang="en-US" sz="2000" dirty="0"/>
            </a:lvl1pPr>
          </a:lstStyle>
          <a:p>
            <a:pPr lvl="0"/>
            <a:r>
              <a:rPr lang="en-US" dirty="0"/>
              <a:t>Click To Edit Master Text Styles</a:t>
            </a:r>
          </a:p>
        </p:txBody>
      </p:sp>
      <p:pic>
        <p:nvPicPr>
          <p:cNvPr id="8" name="Graphic 7">
            <a:extLst>
              <a:ext uri="{FF2B5EF4-FFF2-40B4-BE49-F238E27FC236}">
                <a16:creationId xmlns:a16="http://schemas.microsoft.com/office/drawing/2014/main" id="{F620BAAC-BF5A-47DC-8D87-681C13FF0F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77968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bg>
      <p:bgPr>
        <a:solidFill>
          <a:schemeClr val="bg1"/>
        </a:solidFill>
        <a:effectLst/>
      </p:bgPr>
    </p:bg>
    <p:spTree>
      <p:nvGrpSpPr>
        <p:cNvPr id="1" name=""/>
        <p:cNvGrpSpPr/>
        <p:nvPr/>
      </p:nvGrpSpPr>
      <p:grpSpPr>
        <a:xfrm>
          <a:off x="0" y="0"/>
          <a:ext cx="0" cy="0"/>
          <a:chOff x="0" y="0"/>
          <a:chExt cx="0" cy="0"/>
        </a:xfrm>
      </p:grpSpPr>
      <p:sp>
        <p:nvSpPr>
          <p:cNvPr id="7176" name="TextBox 33"/>
          <p:cNvSpPr/>
          <p:nvPr/>
        </p:nvSpPr>
        <p:spPr>
          <a:xfrm>
            <a:off x="228600" y="6523567"/>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933" b="0" i="0" dirty="0">
                <a:solidFill>
                  <a:schemeClr val="bg1"/>
                </a:solidFill>
                <a:latin typeface="Gill Sans MT" panose="020B0502020104020203" pitchFamily="34" charset="77"/>
              </a:rPr>
              <a:t>HARMAN INTERNATIONAL. CONFIDENTIAL COPYRIGHT 2020</a:t>
            </a:r>
            <a:endParaRPr lang="en-US" sz="933" b="0" i="0" dirty="0">
              <a:solidFill>
                <a:schemeClr val="bg1"/>
              </a:solidFill>
              <a:latin typeface="Gill Sans MT" panose="020B0502020104020203" pitchFamily="34" charset="77"/>
            </a:endParaRPr>
          </a:p>
        </p:txBody>
      </p:sp>
      <p:sp>
        <p:nvSpPr>
          <p:cNvPr id="33" name="Picture Placeholder 32">
            <a:extLst>
              <a:ext uri="{FF2B5EF4-FFF2-40B4-BE49-F238E27FC236}">
                <a16:creationId xmlns:a16="http://schemas.microsoft.com/office/drawing/2014/main" id="{A248F92D-9D44-4047-B525-DA4AE2ED5CF5}"/>
              </a:ext>
            </a:extLst>
          </p:cNvPr>
          <p:cNvSpPr>
            <a:spLocks noGrp="1"/>
          </p:cNvSpPr>
          <p:nvPr>
            <p:ph type="pic" sz="quarter" idx="16"/>
          </p:nvPr>
        </p:nvSpPr>
        <p:spPr>
          <a:xfrm>
            <a:off x="-5161" y="0"/>
            <a:ext cx="5992284" cy="6896456"/>
          </a:xfrm>
          <a:solidFill>
            <a:schemeClr val="bg1">
              <a:lumMod val="95000"/>
            </a:schemeClr>
          </a:solidFill>
        </p:spPr>
        <p:txBody>
          <a:bodyPr anchor="ctr">
            <a:normAutofit/>
          </a:bodyPr>
          <a:lstStyle>
            <a:lvl1pPr algn="ctr">
              <a:defRPr sz="1067" b="0" i="0"/>
            </a:lvl1pPr>
          </a:lstStyle>
          <a:p>
            <a:endParaRPr lang="en-US" dirty="0"/>
          </a:p>
        </p:txBody>
      </p:sp>
      <p:sp>
        <p:nvSpPr>
          <p:cNvPr id="2" name="Title 1">
            <a:extLst>
              <a:ext uri="{FF2B5EF4-FFF2-40B4-BE49-F238E27FC236}">
                <a16:creationId xmlns:a16="http://schemas.microsoft.com/office/drawing/2014/main" id="{26E7D7EC-0E92-4CCF-B655-8A8913666E8E}"/>
              </a:ext>
            </a:extLst>
          </p:cNvPr>
          <p:cNvSpPr>
            <a:spLocks noGrp="1"/>
          </p:cNvSpPr>
          <p:nvPr>
            <p:ph type="title" hasCustomPrompt="1"/>
          </p:nvPr>
        </p:nvSpPr>
        <p:spPr>
          <a:xfrm>
            <a:off x="259977" y="563136"/>
            <a:ext cx="5475983" cy="720262"/>
          </a:xfrm>
        </p:spPr>
        <p:txBody>
          <a:bodyPr/>
          <a:lstStyle>
            <a:lvl1pPr>
              <a:defRPr baseline="0"/>
            </a:lvl1pPr>
          </a:lstStyle>
          <a:p>
            <a:r>
              <a:rPr lang="en-US" dirty="0"/>
              <a:t>CLICK TO EDIT MASTER TITLE STYLE</a:t>
            </a:r>
          </a:p>
        </p:txBody>
      </p:sp>
      <p:sp>
        <p:nvSpPr>
          <p:cNvPr id="8" name="Content Placeholder 25">
            <a:extLst>
              <a:ext uri="{FF2B5EF4-FFF2-40B4-BE49-F238E27FC236}">
                <a16:creationId xmlns:a16="http://schemas.microsoft.com/office/drawing/2014/main" id="{7A7655ED-096A-40EB-8507-70671CCD6D7B}"/>
              </a:ext>
            </a:extLst>
          </p:cNvPr>
          <p:cNvSpPr>
            <a:spLocks noGrp="1"/>
          </p:cNvSpPr>
          <p:nvPr>
            <p:ph sz="quarter" idx="10" hasCustomPrompt="1"/>
          </p:nvPr>
        </p:nvSpPr>
        <p:spPr>
          <a:xfrm>
            <a:off x="259993" y="271789"/>
            <a:ext cx="5475967"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Tree>
    <p:extLst>
      <p:ext uri="{BB962C8B-B14F-4D97-AF65-F5344CB8AC3E}">
        <p14:creationId xmlns:p14="http://schemas.microsoft.com/office/powerpoint/2010/main" val="79176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Heading">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259977" y="563136"/>
            <a:ext cx="9926170" cy="720262"/>
          </a:xfrm>
        </p:spPr>
        <p:txBody>
          <a:bodyPr/>
          <a:lstStyle>
            <a:lvl1pPr>
              <a:defRPr/>
            </a:lvl1pPr>
          </a:lstStyle>
          <a:p>
            <a:r>
              <a:rPr lang="en-US" dirty="0"/>
              <a:t>CLICK TO EDIT MASTER </a:t>
            </a:r>
            <a:br>
              <a:rPr lang="en-US" dirty="0"/>
            </a:br>
            <a:r>
              <a:rPr lang="en-US" dirty="0"/>
              <a:t>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259993" y="271789"/>
            <a:ext cx="9940463"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rgbClr val="024477"/>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5" name="Content Placeholder 5">
            <a:extLst>
              <a:ext uri="{FF2B5EF4-FFF2-40B4-BE49-F238E27FC236}">
                <a16:creationId xmlns:a16="http://schemas.microsoft.com/office/drawing/2014/main" id="{36BA66A8-6D75-4859-AD1C-BBDA7BCE6D5C}"/>
              </a:ext>
            </a:extLst>
          </p:cNvPr>
          <p:cNvSpPr>
            <a:spLocks noGrp="1"/>
          </p:cNvSpPr>
          <p:nvPr>
            <p:ph sz="quarter" idx="25"/>
          </p:nvPr>
        </p:nvSpPr>
        <p:spPr>
          <a:xfrm>
            <a:off x="259993" y="1192599"/>
            <a:ext cx="9926154" cy="341312"/>
          </a:xfrm>
        </p:spPr>
        <p:txBody>
          <a:bodyPr/>
          <a:lstStyle>
            <a:lvl1pPr>
              <a:defRPr sz="2000"/>
            </a:lvl1pPr>
            <a:lvl2pPr marL="284162" indent="0">
              <a:buNone/>
              <a:defRPr/>
            </a:lvl2pPr>
          </a:lstStyle>
          <a:p>
            <a:pPr lvl="0"/>
            <a:r>
              <a:rPr lang="en-US" dirty="0"/>
              <a:t>Click to edit Master text styles</a:t>
            </a:r>
          </a:p>
        </p:txBody>
      </p:sp>
      <p:pic>
        <p:nvPicPr>
          <p:cNvPr id="7" name="Graphic 6">
            <a:extLst>
              <a:ext uri="{FF2B5EF4-FFF2-40B4-BE49-F238E27FC236}">
                <a16:creationId xmlns:a16="http://schemas.microsoft.com/office/drawing/2014/main" id="{8341ADCE-03DF-4950-9AC6-43B4071050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92367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EAKER Slide">
    <p:bg>
      <p:bgPr>
        <a:solidFill>
          <a:schemeClr val="bg1"/>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12549625-EA9E-4399-A3C3-4915BD9BE7C1}"/>
              </a:ext>
            </a:extLst>
          </p:cNvPr>
          <p:cNvSpPr/>
          <p:nvPr userDrawn="1"/>
        </p:nvSpPr>
        <p:spPr>
          <a:xfrm>
            <a:off x="0" y="2840476"/>
            <a:ext cx="12177184" cy="1596635"/>
          </a:xfrm>
          <a:prstGeom prst="rect">
            <a:avLst/>
          </a:prstGeom>
          <a:gradFill flip="none" rotWithShape="1">
            <a:gsLst>
              <a:gs pos="0">
                <a:schemeClr val="bg1"/>
              </a:gs>
              <a:gs pos="100000">
                <a:schemeClr val="bg1">
                  <a:alpha val="0"/>
                </a:schemeClr>
              </a:gs>
            </a:gsLst>
            <a:lin ang="0" scaled="1"/>
            <a:tileRect/>
          </a:gradFill>
          <a:ln w="15875" cap="flat">
            <a:noFill/>
            <a:prstDash val="solid"/>
            <a:miter lim="800000"/>
          </a:ln>
          <a:effectLst/>
        </p:spPr>
        <p:txBody>
          <a:bodyPr lIns="0" tIns="91437" rIns="0" bIns="91437"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ctr" defTabSz="912237" rtl="0" eaLnBrk="1" fontAlgn="base" hangingPunct="1">
              <a:lnSpc>
                <a:spcPct val="100000"/>
              </a:lnSpc>
              <a:spcBef>
                <a:spcPct val="0"/>
              </a:spcBef>
              <a:spcAft>
                <a:spcPct val="0"/>
              </a:spcAft>
              <a:buClrTx/>
              <a:buSzTx/>
              <a:buFontTx/>
              <a:buNone/>
            </a:pPr>
            <a:endParaRPr kumimoji="0" lang="en-US" sz="1200" b="0" i="0" u="none" baseline="0" dirty="0">
              <a:solidFill>
                <a:srgbClr val="FFFFFF"/>
              </a:solidFill>
              <a:effectLst/>
              <a:latin typeface="Gill Sans MT"/>
            </a:endParaRPr>
          </a:p>
        </p:txBody>
      </p:sp>
      <p:sp>
        <p:nvSpPr>
          <p:cNvPr id="17" name="Content Placeholder 3">
            <a:extLst>
              <a:ext uri="{FF2B5EF4-FFF2-40B4-BE49-F238E27FC236}">
                <a16:creationId xmlns:a16="http://schemas.microsoft.com/office/drawing/2014/main" id="{3F2208E2-1174-8044-8F05-BCBCBEB60653}"/>
              </a:ext>
            </a:extLst>
          </p:cNvPr>
          <p:cNvSpPr>
            <a:spLocks noGrp="1"/>
          </p:cNvSpPr>
          <p:nvPr>
            <p:ph sz="quarter" idx="12" hasCustomPrompt="1"/>
          </p:nvPr>
        </p:nvSpPr>
        <p:spPr>
          <a:xfrm>
            <a:off x="1057917" y="3159591"/>
            <a:ext cx="609600" cy="1079500"/>
          </a:xfrm>
          <a:solidFill>
            <a:srgbClr val="0070C0"/>
          </a:solidFill>
        </p:spPr>
        <p:txBody>
          <a:bodyPr anchor="ctr">
            <a:normAutofit/>
          </a:bodyPr>
          <a:lstStyle>
            <a:lvl1pPr algn="ctr">
              <a:defRPr sz="2133" b="0" i="0">
                <a:solidFill>
                  <a:schemeClr val="bg1"/>
                </a:solidFill>
                <a:latin typeface="Gill Sans MT" panose="020B0502020104020203"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01</a:t>
            </a:r>
          </a:p>
        </p:txBody>
      </p:sp>
      <p:sp>
        <p:nvSpPr>
          <p:cNvPr id="18" name="Content Placeholder 2">
            <a:extLst>
              <a:ext uri="{FF2B5EF4-FFF2-40B4-BE49-F238E27FC236}">
                <a16:creationId xmlns:a16="http://schemas.microsoft.com/office/drawing/2014/main" id="{58A3668D-B5CA-9C44-93C3-185AE0F6A634}"/>
              </a:ext>
            </a:extLst>
          </p:cNvPr>
          <p:cNvSpPr>
            <a:spLocks noGrp="1"/>
          </p:cNvSpPr>
          <p:nvPr>
            <p:ph sz="quarter" idx="10" hasCustomPrompt="1"/>
          </p:nvPr>
        </p:nvSpPr>
        <p:spPr>
          <a:xfrm>
            <a:off x="1789043" y="3160186"/>
            <a:ext cx="9575340" cy="635961"/>
          </a:xfrm>
        </p:spPr>
        <p:txBody>
          <a:bodyPr>
            <a:noAutofit/>
          </a:bodyPr>
          <a:lstStyle>
            <a:lvl1pPr>
              <a:defRPr sz="3600" b="1" i="0" cap="all" baseline="0">
                <a:solidFill>
                  <a:srgbClr val="0070C0"/>
                </a:solidFill>
              </a:defRPr>
            </a:lvl1pPr>
            <a:lvl2pPr>
              <a:defRPr sz="3733"/>
            </a:lvl2pPr>
            <a:lvl3pPr>
              <a:defRPr sz="3733"/>
            </a:lvl3pPr>
            <a:lvl4pPr>
              <a:defRPr sz="3733"/>
            </a:lvl4pPr>
            <a:lvl5pPr>
              <a:defRPr sz="3733"/>
            </a:lvl5pPr>
          </a:lstStyle>
          <a:p>
            <a:r>
              <a:rPr lang="en-US" sz="3733" dirty="0">
                <a:solidFill>
                  <a:srgbClr val="0070C0"/>
                </a:solidFill>
              </a:rPr>
              <a:t>ADD DIVIDER SLIDE TITLE HERE</a:t>
            </a:r>
          </a:p>
        </p:txBody>
      </p:sp>
      <p:sp>
        <p:nvSpPr>
          <p:cNvPr id="19" name="Content Placeholder 17">
            <a:extLst>
              <a:ext uri="{FF2B5EF4-FFF2-40B4-BE49-F238E27FC236}">
                <a16:creationId xmlns:a16="http://schemas.microsoft.com/office/drawing/2014/main" id="{2438F188-6112-D344-86D7-C7AA6C20F294}"/>
              </a:ext>
            </a:extLst>
          </p:cNvPr>
          <p:cNvSpPr>
            <a:spLocks noGrp="1"/>
          </p:cNvSpPr>
          <p:nvPr>
            <p:ph sz="quarter" idx="11" hasCustomPrompt="1"/>
          </p:nvPr>
        </p:nvSpPr>
        <p:spPr>
          <a:xfrm>
            <a:off x="1789468" y="3892552"/>
            <a:ext cx="9587616" cy="336549"/>
          </a:xfrm>
        </p:spPr>
        <p:txBody>
          <a:bodyPr>
            <a:noAutofit/>
          </a:bodyPr>
          <a:lstStyle>
            <a:lvl1pPr>
              <a:defRPr sz="2133" b="0" i="0">
                <a:solidFill>
                  <a:srgbClr val="024477"/>
                </a:solidFill>
              </a:defRPr>
            </a:lvl1pPr>
            <a:lvl2pPr>
              <a:defRPr sz="2133">
                <a:solidFill>
                  <a:srgbClr val="002060"/>
                </a:solidFill>
              </a:defRPr>
            </a:lvl2pPr>
            <a:lvl3pPr>
              <a:defRPr sz="2133">
                <a:solidFill>
                  <a:srgbClr val="002060"/>
                </a:solidFill>
              </a:defRPr>
            </a:lvl3pPr>
            <a:lvl4pPr>
              <a:defRPr sz="2133">
                <a:solidFill>
                  <a:srgbClr val="002060"/>
                </a:solidFill>
              </a:defRPr>
            </a:lvl4pPr>
            <a:lvl5pPr>
              <a:defRPr sz="2133">
                <a:solidFill>
                  <a:srgbClr val="002060"/>
                </a:solidFill>
              </a:defRPr>
            </a:lvl5pPr>
          </a:lstStyle>
          <a:p>
            <a:r>
              <a:rPr lang="en-US" sz="2133" dirty="0">
                <a:solidFill>
                  <a:srgbClr val="024477"/>
                </a:solidFill>
              </a:rPr>
              <a:t>Add subtitle here</a:t>
            </a:r>
          </a:p>
        </p:txBody>
      </p:sp>
      <p:cxnSp>
        <p:nvCxnSpPr>
          <p:cNvPr id="6" name="Straight Connector 5">
            <a:extLst>
              <a:ext uri="{FF2B5EF4-FFF2-40B4-BE49-F238E27FC236}">
                <a16:creationId xmlns:a16="http://schemas.microsoft.com/office/drawing/2014/main" id="{6D89254E-3A43-44A7-B9A6-6E634D904D32}"/>
              </a:ext>
            </a:extLst>
          </p:cNvPr>
          <p:cNvCxnSpPr/>
          <p:nvPr userDrawn="1"/>
        </p:nvCxnSpPr>
        <p:spPr>
          <a:xfrm>
            <a:off x="7408" y="284047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A8BF0CB-992F-4B59-8659-44C8A6851B3B}"/>
              </a:ext>
            </a:extLst>
          </p:cNvPr>
          <p:cNvCxnSpPr/>
          <p:nvPr userDrawn="1"/>
        </p:nvCxnSpPr>
        <p:spPr>
          <a:xfrm>
            <a:off x="7408" y="4436896"/>
            <a:ext cx="12177184" cy="0"/>
          </a:xfrm>
          <a:prstGeom prst="line">
            <a:avLst/>
          </a:prstGeom>
          <a:ln w="635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6903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ICON">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7144-33E6-41B9-90EE-A041E698767F}"/>
              </a:ext>
            </a:extLst>
          </p:cNvPr>
          <p:cNvSpPr>
            <a:spLocks noGrp="1"/>
          </p:cNvSpPr>
          <p:nvPr>
            <p:ph type="title" hasCustomPrompt="1"/>
          </p:nvPr>
        </p:nvSpPr>
        <p:spPr>
          <a:xfrm>
            <a:off x="1132915" y="563136"/>
            <a:ext cx="9110221" cy="408638"/>
          </a:xfrm>
        </p:spPr>
        <p:txBody>
          <a:bodyPr/>
          <a:lstStyle>
            <a:lvl1pPr>
              <a:defRPr>
                <a:solidFill>
                  <a:srgbClr val="0070C0"/>
                </a:solidFill>
              </a:defRPr>
            </a:lvl1pPr>
          </a:lstStyle>
          <a:p>
            <a:r>
              <a:rPr lang="en-US" dirty="0"/>
              <a:t>CLICK TO EDIT MASTER TITLE STYLE</a:t>
            </a:r>
          </a:p>
        </p:txBody>
      </p:sp>
      <p:sp>
        <p:nvSpPr>
          <p:cNvPr id="6" name="Content Placeholder 25">
            <a:extLst>
              <a:ext uri="{FF2B5EF4-FFF2-40B4-BE49-F238E27FC236}">
                <a16:creationId xmlns:a16="http://schemas.microsoft.com/office/drawing/2014/main" id="{96C64734-13D1-4B39-AC1D-799F50E0A453}"/>
              </a:ext>
            </a:extLst>
          </p:cNvPr>
          <p:cNvSpPr>
            <a:spLocks noGrp="1"/>
          </p:cNvSpPr>
          <p:nvPr>
            <p:ph sz="quarter" idx="10" hasCustomPrompt="1"/>
          </p:nvPr>
        </p:nvSpPr>
        <p:spPr>
          <a:xfrm>
            <a:off x="1132931" y="271789"/>
            <a:ext cx="9123339" cy="267162"/>
          </a:xfrm>
        </p:spPr>
        <p:txBody>
          <a:bodyPr>
            <a:noAutofit/>
          </a:bodyPr>
          <a:lstStyle>
            <a:lvl1pPr marL="0" marR="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sz="1600" b="0" i="0" cap="all" baseline="0">
                <a:solidFill>
                  <a:schemeClr val="accent4"/>
                </a:solidFill>
              </a:defRPr>
            </a:lvl1pPr>
            <a:lvl2pPr>
              <a:defRPr sz="1600">
                <a:solidFill>
                  <a:srgbClr val="002060"/>
                </a:solidFill>
              </a:defRPr>
            </a:lvl2pPr>
            <a:lvl3pPr>
              <a:defRPr sz="1600">
                <a:solidFill>
                  <a:srgbClr val="002060"/>
                </a:solidFill>
              </a:defRPr>
            </a:lvl3pPr>
            <a:lvl4pPr>
              <a:defRPr sz="1600">
                <a:solidFill>
                  <a:srgbClr val="002060"/>
                </a:solidFill>
              </a:defRPr>
            </a:lvl4pPr>
            <a:lvl5pPr>
              <a:defRPr sz="1600">
                <a:solidFill>
                  <a:srgbClr val="002060"/>
                </a:solidFill>
              </a:defRPr>
            </a:lvl5pPr>
          </a:lstStyle>
          <a:p>
            <a:pPr marL="0" marR="0" lvl="0" indent="0" algn="l" defTabSz="609555" rtl="0" eaLnBrk="1" fontAlgn="auto" latinLnBrk="0" hangingPunct="1">
              <a:lnSpc>
                <a:spcPct val="85000"/>
              </a:lnSpc>
              <a:spcBef>
                <a:spcPts val="1600"/>
              </a:spcBef>
              <a:spcAft>
                <a:spcPct val="0"/>
              </a:spcAft>
              <a:buClr>
                <a:srgbClr val="0073AE"/>
              </a:buClr>
              <a:buSzTx/>
              <a:buFont typeface="Arial" panose="020B0604020202020204" pitchFamily="34" charset="0"/>
              <a:buNone/>
              <a:defRPr/>
            </a:pPr>
            <a:r>
              <a:rPr kumimoji="0" lang="en-US" sz="1600" b="0" i="0" u="none" strike="noStrike" kern="1200" cap="none" spc="0" normalizeH="0" baseline="0" noProof="0" dirty="0">
                <a:ln>
                  <a:noFill/>
                </a:ln>
                <a:solidFill>
                  <a:srgbClr val="024477"/>
                </a:solidFill>
                <a:effectLst/>
                <a:uLnTx/>
                <a:uFillTx/>
                <a:latin typeface="+mn-lt"/>
                <a:ea typeface="+mn-ea"/>
                <a:cs typeface="Calibri" panose="020F0502020204030204" pitchFamily="34" charset="0"/>
              </a:rPr>
              <a:t>YOUR SECTION TITLE HERE</a:t>
            </a:r>
          </a:p>
        </p:txBody>
      </p:sp>
      <p:sp>
        <p:nvSpPr>
          <p:cNvPr id="9" name="Oval 8">
            <a:extLst>
              <a:ext uri="{FF2B5EF4-FFF2-40B4-BE49-F238E27FC236}">
                <a16:creationId xmlns:a16="http://schemas.microsoft.com/office/drawing/2014/main" id="{08D1936C-BDE7-4FEA-B28E-0A2ABD9E0FB8}"/>
              </a:ext>
            </a:extLst>
          </p:cNvPr>
          <p:cNvSpPr/>
          <p:nvPr userDrawn="1"/>
        </p:nvSpPr>
        <p:spPr bwMode="gray">
          <a:xfrm>
            <a:off x="220133" y="306388"/>
            <a:ext cx="856419" cy="856419"/>
          </a:xfrm>
          <a:prstGeom prst="ellipse">
            <a:avLst/>
          </a:prstGeom>
          <a:solidFill>
            <a:schemeClr val="accent3">
              <a:lumMod val="75000"/>
            </a:schemeClr>
          </a:solidFill>
          <a:ln>
            <a:solidFill>
              <a:srgbClr val="007EA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Gill Sans MT"/>
              <a:cs typeface="Arial"/>
            </a:endParaRPr>
          </a:p>
        </p:txBody>
      </p:sp>
      <p:sp>
        <p:nvSpPr>
          <p:cNvPr id="7" name="Content Placeholder 5">
            <a:extLst>
              <a:ext uri="{FF2B5EF4-FFF2-40B4-BE49-F238E27FC236}">
                <a16:creationId xmlns:a16="http://schemas.microsoft.com/office/drawing/2014/main" id="{98D84A3C-F533-4D05-9021-8E7EB3AA5D3B}"/>
              </a:ext>
            </a:extLst>
          </p:cNvPr>
          <p:cNvSpPr>
            <a:spLocks noGrp="1"/>
          </p:cNvSpPr>
          <p:nvPr>
            <p:ph sz="quarter" idx="25" hasCustomPrompt="1"/>
          </p:nvPr>
        </p:nvSpPr>
        <p:spPr>
          <a:xfrm>
            <a:off x="1132931" y="884061"/>
            <a:ext cx="9171308" cy="341312"/>
          </a:xfrm>
        </p:spPr>
        <p:txBody>
          <a:bodyPr/>
          <a:lstStyle>
            <a:lvl1pPr>
              <a:defRPr>
                <a:solidFill>
                  <a:schemeClr val="accent2"/>
                </a:solidFill>
              </a:defRPr>
            </a:lvl1pPr>
            <a:lvl2pPr marL="284162" indent="0">
              <a:buNone/>
              <a:defRPr/>
            </a:lvl2pPr>
          </a:lstStyle>
          <a:p>
            <a:pPr lvl="0"/>
            <a:r>
              <a:rPr lang="en-US" dirty="0"/>
              <a:t>Click To Edit Master Text Styles</a:t>
            </a:r>
          </a:p>
        </p:txBody>
      </p:sp>
      <p:pic>
        <p:nvPicPr>
          <p:cNvPr id="8" name="Graphic 7">
            <a:extLst>
              <a:ext uri="{FF2B5EF4-FFF2-40B4-BE49-F238E27FC236}">
                <a16:creationId xmlns:a16="http://schemas.microsoft.com/office/drawing/2014/main" id="{F4D6A118-AF2A-46CB-8F9C-8FCC4BD506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04133" y="305236"/>
            <a:ext cx="1432255" cy="837764"/>
          </a:xfrm>
          <a:prstGeom prst="rect">
            <a:avLst/>
          </a:prstGeom>
        </p:spPr>
      </p:pic>
    </p:spTree>
    <p:extLst>
      <p:ext uri="{BB962C8B-B14F-4D97-AF65-F5344CB8AC3E}">
        <p14:creationId xmlns:p14="http://schemas.microsoft.com/office/powerpoint/2010/main" val="174629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orient="horz" pos="28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9"/>
          <p:cNvPicPr>
            <a:picLocks noChangeAspect="1"/>
          </p:cNvPicPr>
          <p:nvPr/>
        </p:nvPicPr>
        <p:blipFill rotWithShape="1">
          <a:blip r:embed="rId9"/>
          <a:srcRect t="52672" b="9840"/>
          <a:stretch/>
        </p:blipFill>
        <p:spPr>
          <a:xfrm flipH="1">
            <a:off x="4229" y="4289876"/>
            <a:ext cx="12187767" cy="2570158"/>
          </a:xfrm>
          <a:prstGeom prst="rect">
            <a:avLst/>
          </a:prstGeom>
          <a:noFill/>
          <a:ln cap="flat">
            <a:noFill/>
            <a:prstDash val="solid"/>
            <a:round/>
            <a:headEnd type="none" w="med" len="med"/>
            <a:tailEnd type="none" w="med" len="med"/>
          </a:ln>
        </p:spPr>
      </p:pic>
      <p:sp>
        <p:nvSpPr>
          <p:cNvPr id="4" name="Rectangle 20">
            <a:extLst>
              <a:ext uri="{FF2B5EF4-FFF2-40B4-BE49-F238E27FC236}">
                <a16:creationId xmlns:a16="http://schemas.microsoft.com/office/drawing/2014/main" id="{B1703956-EE01-45E2-BF4C-D1AEA2DBDDDD}"/>
              </a:ext>
            </a:extLst>
          </p:cNvPr>
          <p:cNvSpPr/>
          <p:nvPr userDrawn="1"/>
        </p:nvSpPr>
        <p:spPr>
          <a:xfrm>
            <a:off x="0" y="4286878"/>
            <a:ext cx="12192000" cy="2570158"/>
          </a:xfrm>
          <a:prstGeom prst="rect">
            <a:avLst/>
          </a:prstGeom>
          <a:gradFill flip="none" rotWithShape="1">
            <a:gsLst>
              <a:gs pos="64000">
                <a:srgbClr val="FFFFFF">
                  <a:alpha val="88000"/>
                </a:srgbClr>
              </a:gs>
              <a:gs pos="33000">
                <a:schemeClr val="bg1"/>
              </a:gs>
              <a:gs pos="100000">
                <a:schemeClr val="bg1">
                  <a:alpha val="50000"/>
                </a:schemeClr>
              </a:gs>
            </a:gsLst>
            <a:lin ang="540000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32" name="Text Placeholder 2"/>
          <p:cNvSpPr>
            <a:spLocks noGrp="1"/>
          </p:cNvSpPr>
          <p:nvPr>
            <p:ph type="body" idx="1"/>
          </p:nvPr>
        </p:nvSpPr>
        <p:spPr>
          <a:xfrm>
            <a:off x="838200" y="1826684"/>
            <a:ext cx="10515600" cy="4349749"/>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1800" b="0">
                <a:solidFill>
                  <a:srgbClr val="0073AE"/>
                </a:solidFill>
                <a:latin typeface="Gill Sans MT"/>
                <a:ea typeface="Arial"/>
              </a:defRPr>
            </a:lvl1pPr>
            <a:lvl2pPr marL="455612" indent="-171450" algn="l" defTabSz="455612" rtl="0" eaLnBrk="1" hangingPunct="1">
              <a:lnSpc>
                <a:spcPct val="85000"/>
              </a:lnSpc>
              <a:spcBef>
                <a:spcPts val="1200"/>
              </a:spcBef>
              <a:buClr>
                <a:srgbClr val="001E69"/>
              </a:buClr>
              <a:buFont typeface="Arial"/>
              <a:buChar char="•"/>
              <a:defRPr lang="en-US" altLang="en-US" sz="1600" b="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a:solidFill>
                  <a:srgbClr val="024477"/>
                </a:solidFill>
                <a:latin typeface="Gill Sans MT"/>
                <a:ea typeface="Arial"/>
              </a:defRPr>
            </a:lvl5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2" name="Title Placeholder 1">
            <a:extLst>
              <a:ext uri="{FF2B5EF4-FFF2-40B4-BE49-F238E27FC236}">
                <a16:creationId xmlns:a16="http://schemas.microsoft.com/office/drawing/2014/main" id="{CCED9456-EA18-4B02-9760-6001B3170C45}"/>
              </a:ext>
            </a:extLst>
          </p:cNvPr>
          <p:cNvSpPr>
            <a:spLocks noGrp="1"/>
          </p:cNvSpPr>
          <p:nvPr>
            <p:ph type="title"/>
          </p:nvPr>
        </p:nvSpPr>
        <p:spPr>
          <a:xfrm>
            <a:off x="259977" y="563136"/>
            <a:ext cx="9926170" cy="408638"/>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9" name="Rectangle 20">
            <a:extLst>
              <a:ext uri="{FF2B5EF4-FFF2-40B4-BE49-F238E27FC236}">
                <a16:creationId xmlns:a16="http://schemas.microsoft.com/office/drawing/2014/main" id="{A2C7EEB9-EF55-407C-BF70-F076FDA657CB}"/>
              </a:ext>
            </a:extLst>
          </p:cNvPr>
          <p:cNvSpPr/>
          <p:nvPr userDrawn="1"/>
        </p:nvSpPr>
        <p:spPr>
          <a:xfrm>
            <a:off x="4229" y="4283050"/>
            <a:ext cx="12192000" cy="2570158"/>
          </a:xfrm>
          <a:prstGeom prst="rect">
            <a:avLst/>
          </a:prstGeom>
          <a:gradFill flip="none" rotWithShape="1">
            <a:gsLst>
              <a:gs pos="54000">
                <a:srgbClr val="FFFFFF">
                  <a:alpha val="0"/>
                </a:srgbClr>
              </a:gs>
              <a:gs pos="11000">
                <a:schemeClr val="bg1"/>
              </a:gs>
              <a:gs pos="100000">
                <a:schemeClr val="bg1">
                  <a:alpha val="0"/>
                </a:schemeClr>
              </a:gs>
            </a:gsLst>
            <a:lin ang="0" scaled="1"/>
            <a:tileRect/>
          </a:gradFill>
          <a:ln cap="flat">
            <a:noFill/>
            <a:prstDash val="solid"/>
            <a:round/>
            <a:headEnd type="none" w="med" len="med"/>
            <a:tailEnd type="none" w="med" len="med"/>
          </a:ln>
          <a:effectLst/>
        </p:spPr>
        <p:txBody>
          <a:bodyPr rot="0" vert="horz" wrap="square" lIns="121920" tIns="60960" rIns="121920" bIns="6096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endParaRPr lang="en-US" sz="1600" b="0" i="0" dirty="0">
              <a:latin typeface="Gill Sans MT" panose="020B0502020104020203" pitchFamily="34" charset="77"/>
            </a:endParaRPr>
          </a:p>
        </p:txBody>
      </p:sp>
      <p:sp>
        <p:nvSpPr>
          <p:cNvPr id="1029" name="Slide Number Placeholder 12"/>
          <p:cNvSpPr/>
          <p:nvPr/>
        </p:nvSpPr>
        <p:spPr>
          <a:xfrm>
            <a:off x="11368291" y="6565411"/>
            <a:ext cx="632883" cy="298451"/>
          </a:xfrm>
          <a:prstGeom prst="rect">
            <a:avLst/>
          </a:prstGeom>
          <a:noFill/>
          <a:ln cap="flat">
            <a:noFill/>
            <a:prstDash val="solid"/>
            <a:round/>
            <a:headEnd type="none" w="med" len="med"/>
            <a:tailEnd type="none" w="med" len="med"/>
          </a:ln>
        </p:spPr>
        <p:txBody>
          <a:bodyPr vert="horz" lIns="121917" tIns="0" rIns="121917" bIns="0" anchor="t"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marL="0" lvl="0" indent="0" algn="r" defTabSz="609570"/>
            <a:fld id="{038A6AB4-5F87-45F9-A0C2-53108FE3B773}" type="slidenum">
              <a:rPr lang="en-US" sz="900" b="0" i="0">
                <a:solidFill>
                  <a:schemeClr val="bg1">
                    <a:lumMod val="50000"/>
                  </a:schemeClr>
                </a:solidFill>
                <a:latin typeface="Gill Sans MT"/>
              </a:rPr>
              <a:pPr marL="0" lvl="0" indent="0" algn="r" defTabSz="609570"/>
              <a:t>‹#›</a:t>
            </a:fld>
            <a:endParaRPr lang="en-US" sz="900" b="0" i="0" dirty="0">
              <a:solidFill>
                <a:schemeClr val="bg1">
                  <a:lumMod val="50000"/>
                </a:schemeClr>
              </a:solidFill>
              <a:latin typeface="Gill Sans MT"/>
            </a:endParaRPr>
          </a:p>
        </p:txBody>
      </p:sp>
      <p:sp>
        <p:nvSpPr>
          <p:cNvPr id="1030" name="TextBox 23"/>
          <p:cNvSpPr/>
          <p:nvPr/>
        </p:nvSpPr>
        <p:spPr>
          <a:xfrm>
            <a:off x="284283" y="6535291"/>
            <a:ext cx="4527549" cy="266700"/>
          </a:xfrm>
          <a:prstGeom prst="rect">
            <a:avLst/>
          </a:prstGeom>
          <a:noFill/>
          <a:ln cap="flat">
            <a:noFill/>
            <a:prstDash val="solid"/>
            <a:round/>
            <a:headEnd type="none" w="med" len="med"/>
            <a:tailEnd type="none" w="med" len="med"/>
          </a:ln>
        </p:spPr>
        <p:txBody>
          <a:bodyPr wrap="square"/>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GB" sz="800" b="0" i="0" dirty="0">
                <a:solidFill>
                  <a:schemeClr val="bg1">
                    <a:lumMod val="50000"/>
                  </a:schemeClr>
                </a:solidFill>
                <a:latin typeface="Gill Sans MT" panose="020B0502020104020203" pitchFamily="34" charset="77"/>
              </a:rPr>
              <a:t>HARMAN INTERNATIONAL. CONFIDENTIAL COPYRIGHT 2021</a:t>
            </a:r>
            <a:endParaRPr lang="en-US" sz="800" b="0" i="0" dirty="0">
              <a:solidFill>
                <a:schemeClr val="bg1">
                  <a:lumMod val="50000"/>
                </a:schemeClr>
              </a:solidFill>
              <a:latin typeface="Gill Sans MT" panose="020B0502020104020203" pitchFamily="34" charset="77"/>
            </a:endParaRPr>
          </a:p>
        </p:txBody>
      </p:sp>
    </p:spTree>
    <p:extLst>
      <p:ext uri="{BB962C8B-B14F-4D97-AF65-F5344CB8AC3E}">
        <p14:creationId xmlns:p14="http://schemas.microsoft.com/office/powerpoint/2010/main" val="395185030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7" r:id="rId5"/>
    <p:sldLayoutId id="2147483818" r:id="rId6"/>
    <p:sldLayoutId id="2147483820" r:id="rId7"/>
  </p:sldLayoutIdLst>
  <p:transition/>
  <p:hf hdr="0" ftr="0" dt="0"/>
  <p:txStyles>
    <p:title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p:titleStyle>
    <p:bodyStyle>
      <a:lvl1pPr marL="0" indent="0" algn="l" defTabSz="607451" rtl="0" eaLnBrk="1" hangingPunct="1">
        <a:lnSpc>
          <a:spcPct val="85000"/>
        </a:lnSpc>
        <a:spcBef>
          <a:spcPts val="1600"/>
        </a:spcBef>
        <a:buClr>
          <a:srgbClr val="0073AE"/>
        </a:buClr>
        <a:buFont typeface="Arial"/>
        <a:buNone/>
        <a:defRPr sz="2400" b="0" i="0">
          <a:solidFill>
            <a:srgbClr val="0073AE"/>
          </a:solidFill>
          <a:latin typeface="Gill Sans MT"/>
          <a:ea typeface="Gill Sans MT" panose="020B0502020104020203" pitchFamily="34" charset="77"/>
        </a:defRPr>
      </a:lvl1pPr>
      <a:lvl2pPr marL="607451" indent="-228589" algn="l" defTabSz="607451" rtl="0" eaLnBrk="1" hangingPunct="1">
        <a:lnSpc>
          <a:spcPct val="85000"/>
        </a:lnSpc>
        <a:spcBef>
          <a:spcPts val="1600"/>
        </a:spcBef>
        <a:buClr>
          <a:srgbClr val="001E69"/>
        </a:buClr>
        <a:buFont typeface="Arial"/>
        <a:buChar char="•"/>
        <a:defRPr sz="2133" b="0" i="0">
          <a:solidFill>
            <a:schemeClr val="accent6">
              <a:lumMod val="60000"/>
              <a:lumOff val="40000"/>
            </a:schemeClr>
          </a:solidFill>
          <a:latin typeface="Gill Sans MT"/>
          <a:ea typeface="Gill Sans MT" panose="020B0502020104020203" pitchFamily="34" charset="77"/>
        </a:defRPr>
      </a:lvl2pPr>
      <a:lvl3pPr marL="1447728" indent="-228589" algn="l" defTabSz="607451" rtl="0" eaLnBrk="1" hangingPunct="1">
        <a:lnSpc>
          <a:spcPct val="85000"/>
        </a:lnSpc>
        <a:spcBef>
          <a:spcPts val="1600"/>
        </a:spcBef>
        <a:buClr>
          <a:srgbClr val="001E69"/>
        </a:buClr>
        <a:buFont typeface="Tahoma" pitchFamily="34" charset="0"/>
        <a:buChar char="̶"/>
        <a:defRPr sz="1600" b="0" i="0">
          <a:solidFill>
            <a:schemeClr val="accent6">
              <a:lumMod val="60000"/>
              <a:lumOff val="40000"/>
            </a:schemeClr>
          </a:solidFill>
          <a:latin typeface="Gill Sans MT"/>
          <a:ea typeface="Gill Sans MT" panose="020B0502020104020203" pitchFamily="34" charset="77"/>
        </a:defRPr>
      </a:lvl3pPr>
      <a:lvl4pPr marL="213137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4pPr>
      <a:lvl5pPr marL="2740946" indent="-302667" algn="l" defTabSz="607451" rtl="0" eaLnBrk="1" hangingPunct="1">
        <a:lnSpc>
          <a:spcPct val="85000"/>
        </a:lnSpc>
        <a:spcBef>
          <a:spcPct val="20000"/>
        </a:spcBef>
        <a:buClr>
          <a:srgbClr val="001E69"/>
        </a:buClr>
        <a:buFont typeface="Arial"/>
        <a:buChar char="»"/>
        <a:defRPr sz="1600" b="0" i="0">
          <a:solidFill>
            <a:schemeClr val="accent6">
              <a:lumMod val="60000"/>
              <a:lumOff val="40000"/>
            </a:schemeClr>
          </a:solidFill>
          <a:latin typeface="Gill Sans MT"/>
          <a:ea typeface="Gill Sans MT" panose="020B0502020104020203" pitchFamily="34" charset="77"/>
        </a:defRPr>
      </a:lvl5pPr>
    </p:bodyStyle>
    <p:otherStyle>
      <a:lvl1pPr marL="0" indent="0" algn="l" defTabSz="607451" rtl="0" eaLnBrk="1" hangingPunct="1">
        <a:buNone/>
        <a:defRPr sz="2400">
          <a:solidFill>
            <a:schemeClr val="tx1"/>
          </a:solidFill>
          <a:latin typeface="Gill Sans MT"/>
          <a:ea typeface="Arial"/>
        </a:defRPr>
      </a:lvl1pPr>
      <a:lvl2pPr marL="607451" indent="0" algn="l" defTabSz="607451" rtl="0" eaLnBrk="1" hangingPunct="1">
        <a:buNone/>
        <a:defRPr sz="2400">
          <a:solidFill>
            <a:schemeClr val="tx1"/>
          </a:solidFill>
          <a:latin typeface="Gill Sans MT"/>
          <a:ea typeface="Arial"/>
        </a:defRPr>
      </a:lvl2pPr>
      <a:lvl3pPr marL="1217022" indent="0" algn="l" defTabSz="607451" rtl="0" eaLnBrk="1" hangingPunct="1">
        <a:buNone/>
        <a:defRPr sz="2400">
          <a:solidFill>
            <a:schemeClr val="tx1"/>
          </a:solidFill>
          <a:latin typeface="Gill Sans MT"/>
          <a:ea typeface="Arial"/>
        </a:defRPr>
      </a:lvl3pPr>
      <a:lvl4pPr marL="1826592" indent="0" algn="l" defTabSz="607451" rtl="0" eaLnBrk="1" hangingPunct="1">
        <a:buNone/>
        <a:defRPr sz="2400">
          <a:solidFill>
            <a:schemeClr val="tx1"/>
          </a:solidFill>
          <a:latin typeface="Gill Sans MT"/>
          <a:ea typeface="Arial"/>
        </a:defRPr>
      </a:lvl4pPr>
      <a:lvl5pPr marL="2436162" indent="0" algn="l" defTabSz="607451" rtl="0" eaLnBrk="1" hangingPunct="1">
        <a:buNone/>
        <a:defRPr sz="2400">
          <a:solidFill>
            <a:schemeClr val="tx1"/>
          </a:solidFill>
          <a:latin typeface="Gill Sans MT"/>
          <a:ea typeface="Arial"/>
        </a:defRPr>
      </a:lvl5pPr>
    </p:otherStyle>
  </p:txStyles>
  <p:extLst>
    <p:ext uri="{27BBF7A9-308A-43DC-89C8-2F10F3537804}">
      <p15:sldGuideLst xmlns:p15="http://schemas.microsoft.com/office/powerpoint/2012/main">
        <p15:guide id="1" orient="horz" pos="2160">
          <p15:clr>
            <a:srgbClr val="F26B43"/>
          </p15:clr>
        </p15:guide>
        <p15:guide id="2" orient="horz" pos="608">
          <p15:clr>
            <a:srgbClr val="F26B43"/>
          </p15:clr>
        </p15:guide>
        <p15:guide id="3" pos="3840">
          <p15:clr>
            <a:srgbClr val="F26B43"/>
          </p15:clr>
        </p15:guide>
        <p15:guide id="4" pos="220">
          <p15:clr>
            <a:srgbClr val="F26B43"/>
          </p15:clr>
        </p15:guide>
        <p15:guide id="5" pos="7393">
          <p15:clr>
            <a:srgbClr val="F26B43"/>
          </p15:clr>
        </p15:guide>
        <p15:guide id="6" orient="horz" pos="528">
          <p15:clr>
            <a:srgbClr val="F26B43"/>
          </p15:clr>
        </p15:guide>
        <p15:guide id="7" orient="horz" pos="4202">
          <p15:clr>
            <a:srgbClr val="F26B43"/>
          </p15:clr>
        </p15:guide>
        <p15:guide id="8" orient="horz" pos="193">
          <p15:clr>
            <a:srgbClr val="F26B43"/>
          </p15:clr>
        </p15:guide>
        <p15:guide id="9" orient="horz" pos="713">
          <p15:clr>
            <a:srgbClr val="F26B43"/>
          </p15:clr>
        </p15:guide>
        <p15:guide id="10" orient="horz" pos="4080">
          <p15:clr>
            <a:srgbClr val="F26B43"/>
          </p15:clr>
        </p15:guide>
        <p15:guide id="11" orient="horz" pos="1032" userDrawn="1">
          <p15:clr>
            <a:srgbClr val="F26B43"/>
          </p15:clr>
        </p15:guide>
        <p15:guide id="12" orient="horz" pos="3768" userDrawn="1">
          <p15:clr>
            <a:srgbClr val="F26B43"/>
          </p15:clr>
        </p15:guide>
        <p15:guide id="13" pos="3893" userDrawn="1">
          <p15:clr>
            <a:srgbClr val="F26B43"/>
          </p15:clr>
        </p15:guide>
        <p15:guide id="14" pos="3784" userDrawn="1">
          <p15:clr>
            <a:srgbClr val="F26B43"/>
          </p15:clr>
        </p15:guide>
        <p15:guide id="15" pos="662" userDrawn="1">
          <p15:clr>
            <a:srgbClr val="F26B43"/>
          </p15:clr>
        </p15:guide>
        <p15:guide id="16" pos="70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thernet_over_twisted_pair" TargetMode="External"/><Relationship Id="rId2" Type="http://schemas.openxmlformats.org/officeDocument/2006/relationships/hyperlink" Target="https://en.wikipedia.org/wiki/IEEE_802.3u" TargetMode="External"/><Relationship Id="rId1" Type="http://schemas.openxmlformats.org/officeDocument/2006/relationships/slideLayout" Target="../slideLayouts/slideLayout2.xml"/><Relationship Id="rId5" Type="http://schemas.openxmlformats.org/officeDocument/2006/relationships/hyperlink" Target="https://en.wikipedia.org/wiki/Management_Data_Input/Output" TargetMode="External"/><Relationship Id="rId4" Type="http://schemas.openxmlformats.org/officeDocument/2006/relationships/hyperlink" Target="https://en.wikipedia.org/wiki/Fiber_optic"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Nib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elf-clocking_signal" TargetMode="External"/><Relationship Id="rId7" Type="http://schemas.openxmlformats.org/officeDocument/2006/relationships/image" Target="../media/image21.png"/><Relationship Id="rId2" Type="http://schemas.openxmlformats.org/officeDocument/2006/relationships/hyperlink" Target="https://en.wikipedia.org/wiki/Bit" TargetMode="External"/><Relationship Id="rId1" Type="http://schemas.openxmlformats.org/officeDocument/2006/relationships/slideLayout" Target="../slideLayouts/slideLayout2.xml"/><Relationship Id="rId6" Type="http://schemas.openxmlformats.org/officeDocument/2006/relationships/hyperlink" Target="https://en.wikipedia.org/wiki/Electromagnetic_compatibility" TargetMode="External"/><Relationship Id="rId5" Type="http://schemas.openxmlformats.org/officeDocument/2006/relationships/hyperlink" Target="https://en.wikipedia.org/wiki/DC_balance" TargetMode="External"/><Relationship Id="rId4" Type="http://schemas.openxmlformats.org/officeDocument/2006/relationships/hyperlink" Target="https://en.wikipedia.org/wiki/Scrambler_(randomiz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16F1-F72D-49E1-988F-E59E23AF1028}"/>
              </a:ext>
            </a:extLst>
          </p:cNvPr>
          <p:cNvSpPr>
            <a:spLocks noGrp="1"/>
          </p:cNvSpPr>
          <p:nvPr>
            <p:ph type="ctrTitle"/>
          </p:nvPr>
        </p:nvSpPr>
        <p:spPr>
          <a:xfrm>
            <a:off x="335360" y="4777216"/>
            <a:ext cx="6688010" cy="929550"/>
          </a:xfrm>
        </p:spPr>
        <p:txBody>
          <a:bodyPr/>
          <a:lstStyle/>
          <a:p>
            <a:r>
              <a:rPr lang="en-GB" sz="3600" b="1" cap="none" dirty="0"/>
              <a:t>Ethernet EMAC PHY Basics</a:t>
            </a:r>
            <a:br>
              <a:rPr lang="en-GB" sz="3600" b="1" cap="none" dirty="0"/>
            </a:br>
            <a:endParaRPr lang="en-GB" sz="3600" b="1" dirty="0"/>
          </a:p>
        </p:txBody>
      </p:sp>
      <p:sp>
        <p:nvSpPr>
          <p:cNvPr id="3" name="Subtitle 2">
            <a:extLst>
              <a:ext uri="{FF2B5EF4-FFF2-40B4-BE49-F238E27FC236}">
                <a16:creationId xmlns:a16="http://schemas.microsoft.com/office/drawing/2014/main" id="{95DD1527-D460-4EEF-BA23-41672CF81C5D}"/>
              </a:ext>
            </a:extLst>
          </p:cNvPr>
          <p:cNvSpPr>
            <a:spLocks noGrp="1"/>
          </p:cNvSpPr>
          <p:nvPr>
            <p:ph type="subTitle" idx="1"/>
          </p:nvPr>
        </p:nvSpPr>
        <p:spPr/>
        <p:txBody>
          <a:bodyPr/>
          <a:lstStyle/>
          <a:p>
            <a:r>
              <a:rPr lang="en-GB" cap="none" dirty="0"/>
              <a:t>By: Gokul and Mir</a:t>
            </a:r>
          </a:p>
        </p:txBody>
      </p:sp>
      <p:sp>
        <p:nvSpPr>
          <p:cNvPr id="6" name="Date Placeholder 5">
            <a:extLst>
              <a:ext uri="{FF2B5EF4-FFF2-40B4-BE49-F238E27FC236}">
                <a16:creationId xmlns:a16="http://schemas.microsoft.com/office/drawing/2014/main" id="{41B02E79-5289-4D64-ADDE-FC2E7A4A2F53}"/>
              </a:ext>
            </a:extLst>
          </p:cNvPr>
          <p:cNvSpPr>
            <a:spLocks noGrp="1"/>
          </p:cNvSpPr>
          <p:nvPr>
            <p:ph type="dt" sz="half" idx="10"/>
          </p:nvPr>
        </p:nvSpPr>
        <p:spPr/>
        <p:txBody>
          <a:bodyPr/>
          <a:lstStyle/>
          <a:p>
            <a:r>
              <a:rPr lang="en-GB" dirty="0"/>
              <a:t>Date: 28.03.2024</a:t>
            </a:r>
          </a:p>
          <a:p>
            <a:endParaRPr lang="en-GB" dirty="0"/>
          </a:p>
        </p:txBody>
      </p:sp>
    </p:spTree>
    <p:extLst>
      <p:ext uri="{BB962C8B-B14F-4D97-AF65-F5344CB8AC3E}">
        <p14:creationId xmlns:p14="http://schemas.microsoft.com/office/powerpoint/2010/main" val="18778445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FAB11-E1B3-2328-AC57-95389F297D0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9E2073-F29E-CE05-0EF1-F60E58E818BD}"/>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9FBBB20D-BA5A-2C98-1DFE-103A39CFA3A6}"/>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22 Limitation and Clause 45</a:t>
            </a:r>
          </a:p>
        </p:txBody>
      </p:sp>
      <p:sp>
        <p:nvSpPr>
          <p:cNvPr id="6" name="Content Placeholder 3">
            <a:extLst>
              <a:ext uri="{FF2B5EF4-FFF2-40B4-BE49-F238E27FC236}">
                <a16:creationId xmlns:a16="http://schemas.microsoft.com/office/drawing/2014/main" id="{03B79BBD-7DEE-4A43-227A-FBE7A3789426}"/>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600" dirty="0">
              <a:latin typeface="Arial" panose="020B0604020202020204" pitchFamily="34" charset="0"/>
            </a:endParaRP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Maximum number of register supported by Clause 22 is 32(0 – 31).</a:t>
            </a:r>
          </a:p>
          <a:p>
            <a:pPr marL="285750" indent="-285750">
              <a:buFont typeface="Arial" panose="020B0604020202020204" pitchFamily="34" charset="0"/>
              <a:buChar char="•"/>
            </a:pPr>
            <a:r>
              <a:rPr lang="en-GB" sz="1800" kern="0" dirty="0">
                <a:solidFill>
                  <a:schemeClr val="tx1"/>
                </a:solidFill>
                <a:latin typeface="Arial" panose="020B0604020202020204" pitchFamily="34" charset="0"/>
              </a:rPr>
              <a:t>Ethernet Phys became more complicated and supported different speeds and connections and needs larger set of registers to access all the information.</a:t>
            </a: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IEEE 802.3 Clause 45 with 16-bit register support was added (65536 registers).</a:t>
            </a: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Older MAC can do only Clause 22 and newer PHYs need Clause 45.</a:t>
            </a:r>
          </a:p>
        </p:txBody>
      </p:sp>
    </p:spTree>
    <p:extLst>
      <p:ext uri="{BB962C8B-B14F-4D97-AF65-F5344CB8AC3E}">
        <p14:creationId xmlns:p14="http://schemas.microsoft.com/office/powerpoint/2010/main" val="190382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5EDB1-0579-0932-4B3C-E43D550AD46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C2786B-FE14-CB64-49D0-ACEAC0187686}"/>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5FC70892-AAC0-7926-9580-EF9980C2CBED}"/>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45 Registers</a:t>
            </a:r>
          </a:p>
        </p:txBody>
      </p:sp>
      <p:sp>
        <p:nvSpPr>
          <p:cNvPr id="6" name="Content Placeholder 3">
            <a:extLst>
              <a:ext uri="{FF2B5EF4-FFF2-40B4-BE49-F238E27FC236}">
                <a16:creationId xmlns:a16="http://schemas.microsoft.com/office/drawing/2014/main" id="{5BB742E7-D6F0-4FBC-A6BD-B978DAF744B9}"/>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161EC5C2-6A14-42B6-BE8F-702E1C7B993C}"/>
              </a:ext>
            </a:extLst>
          </p:cNvPr>
          <p:cNvPicPr>
            <a:picLocks noChangeAspect="1"/>
          </p:cNvPicPr>
          <p:nvPr/>
        </p:nvPicPr>
        <p:blipFill>
          <a:blip r:embed="rId3"/>
          <a:stretch>
            <a:fillRect/>
          </a:stretch>
        </p:blipFill>
        <p:spPr>
          <a:xfrm>
            <a:off x="662473" y="1199145"/>
            <a:ext cx="5566948" cy="4697604"/>
          </a:xfrm>
          <a:prstGeom prst="rect">
            <a:avLst/>
          </a:prstGeom>
        </p:spPr>
      </p:pic>
      <p:pic>
        <p:nvPicPr>
          <p:cNvPr id="10" name="Picture 9">
            <a:extLst>
              <a:ext uri="{FF2B5EF4-FFF2-40B4-BE49-F238E27FC236}">
                <a16:creationId xmlns:a16="http://schemas.microsoft.com/office/drawing/2014/main" id="{34732A70-7C26-A059-DCC2-8C4578AFB1BC}"/>
              </a:ext>
            </a:extLst>
          </p:cNvPr>
          <p:cNvPicPr>
            <a:picLocks noChangeAspect="1"/>
          </p:cNvPicPr>
          <p:nvPr/>
        </p:nvPicPr>
        <p:blipFill>
          <a:blip r:embed="rId4"/>
          <a:stretch>
            <a:fillRect/>
          </a:stretch>
        </p:blipFill>
        <p:spPr>
          <a:xfrm>
            <a:off x="6286173" y="1247470"/>
            <a:ext cx="4967981" cy="2181530"/>
          </a:xfrm>
          <a:prstGeom prst="rect">
            <a:avLst/>
          </a:prstGeom>
        </p:spPr>
      </p:pic>
      <p:pic>
        <p:nvPicPr>
          <p:cNvPr id="3" name="Picture 2">
            <a:extLst>
              <a:ext uri="{FF2B5EF4-FFF2-40B4-BE49-F238E27FC236}">
                <a16:creationId xmlns:a16="http://schemas.microsoft.com/office/drawing/2014/main" id="{E96C41C1-0A86-1951-FC29-CF5EB9D63678}"/>
              </a:ext>
            </a:extLst>
          </p:cNvPr>
          <p:cNvPicPr>
            <a:picLocks noChangeAspect="1"/>
          </p:cNvPicPr>
          <p:nvPr/>
        </p:nvPicPr>
        <p:blipFill>
          <a:blip r:embed="rId5"/>
          <a:stretch>
            <a:fillRect/>
          </a:stretch>
        </p:blipFill>
        <p:spPr>
          <a:xfrm>
            <a:off x="6286173" y="3914099"/>
            <a:ext cx="5014634" cy="1507081"/>
          </a:xfrm>
          <a:prstGeom prst="rect">
            <a:avLst/>
          </a:prstGeom>
        </p:spPr>
      </p:pic>
    </p:spTree>
    <p:extLst>
      <p:ext uri="{BB962C8B-B14F-4D97-AF65-F5344CB8AC3E}">
        <p14:creationId xmlns:p14="http://schemas.microsoft.com/office/powerpoint/2010/main" val="85261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FD53E-C40A-B79C-A1E1-F25A4AE3F77A}"/>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540B12-5189-BEAE-3D9F-05CA55B8C2EF}"/>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B0CC617C-A8EA-8E94-1D1C-DB025266C889}"/>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45 via Clause 22 Indirect</a:t>
            </a:r>
          </a:p>
        </p:txBody>
      </p:sp>
      <p:sp>
        <p:nvSpPr>
          <p:cNvPr id="6" name="Content Placeholder 3">
            <a:extLst>
              <a:ext uri="{FF2B5EF4-FFF2-40B4-BE49-F238E27FC236}">
                <a16:creationId xmlns:a16="http://schemas.microsoft.com/office/drawing/2014/main" id="{E2ACAF66-5563-AFF3-C04F-C863BDA73CBC}"/>
              </a:ext>
            </a:extLst>
          </p:cNvPr>
          <p:cNvSpPr txBox="1">
            <a:spLocks/>
          </p:cNvSpPr>
          <p:nvPr/>
        </p:nvSpPr>
        <p:spPr>
          <a:xfrm>
            <a:off x="615820" y="1204498"/>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solidFill>
                <a:schemeClr val="tx1"/>
              </a:solidFill>
            </a:endParaRPr>
          </a:p>
          <a:p>
            <a:pPr marL="285750" indent="-285750">
              <a:buFont typeface="Arial" panose="020B0604020202020204" pitchFamily="34" charset="0"/>
              <a:buChar char="•"/>
            </a:pPr>
            <a:endParaRPr lang="en-US" kern="0" dirty="0">
              <a:solidFill>
                <a:schemeClr val="tx1"/>
              </a:solidFill>
            </a:endParaRPr>
          </a:p>
          <a:p>
            <a:endParaRPr lang="en-US" kern="0" dirty="0">
              <a:solidFill>
                <a:schemeClr val="tx1"/>
              </a:solidFill>
            </a:endParaRPr>
          </a:p>
          <a:p>
            <a:pPr marL="285750" indent="-285750">
              <a:buFont typeface="Arial" panose="020B0604020202020204" pitchFamily="34" charset="0"/>
              <a:buChar char="•"/>
            </a:pPr>
            <a:r>
              <a:rPr lang="en-US" kern="0" dirty="0">
                <a:solidFill>
                  <a:schemeClr val="tx1"/>
                </a:solidFill>
              </a:rPr>
              <a:t>Write 0x80 to Dev 1 Register 0 to soft reset the PHY.</a:t>
            </a:r>
          </a:p>
          <a:p>
            <a:pPr marL="285750" indent="-285750">
              <a:buFont typeface="Arial" panose="020B0604020202020204" pitchFamily="34" charset="0"/>
              <a:buChar char="•"/>
            </a:pPr>
            <a:r>
              <a:rPr lang="en-US" kern="0" dirty="0" err="1">
                <a:solidFill>
                  <a:schemeClr val="tx1"/>
                </a:solidFill>
              </a:rPr>
              <a:t>st</a:t>
            </a:r>
            <a:r>
              <a:rPr lang="en-US" kern="0" dirty="0">
                <a:solidFill>
                  <a:schemeClr val="tx1"/>
                </a:solidFill>
              </a:rPr>
              <a:t> op  pa    reg  ta </a:t>
            </a:r>
            <a:r>
              <a:rPr lang="en-US" kern="0" dirty="0" err="1">
                <a:solidFill>
                  <a:schemeClr val="tx1"/>
                </a:solidFill>
                <a:highlight>
                  <a:srgbClr val="FFFF00"/>
                </a:highlight>
              </a:rPr>
              <a:t>fn</a:t>
            </a:r>
            <a:r>
              <a:rPr lang="en-US" kern="0" dirty="0">
                <a:solidFill>
                  <a:schemeClr val="tx1"/>
                </a:solidFill>
              </a:rPr>
              <a:t>              dev</a:t>
            </a:r>
          </a:p>
          <a:p>
            <a:pPr lvl="1"/>
            <a:r>
              <a:rPr lang="en-US" kern="0" dirty="0">
                <a:solidFill>
                  <a:schemeClr val="tx1"/>
                </a:solidFill>
              </a:rPr>
              <a:t>01 01 00001 01101 10 </a:t>
            </a:r>
            <a:r>
              <a:rPr lang="en-US" kern="0" dirty="0">
                <a:solidFill>
                  <a:schemeClr val="tx1"/>
                </a:solidFill>
                <a:highlight>
                  <a:srgbClr val="FFFF00"/>
                </a:highlight>
              </a:rPr>
              <a:t>00</a:t>
            </a:r>
            <a:r>
              <a:rPr lang="en-US" kern="0" dirty="0">
                <a:solidFill>
                  <a:schemeClr val="tx1"/>
                </a:solidFill>
              </a:rPr>
              <a:t>000000000</a:t>
            </a:r>
            <a:r>
              <a:rPr lang="en-US" kern="0" dirty="0">
                <a:solidFill>
                  <a:schemeClr val="tx1"/>
                </a:solidFill>
                <a:highlight>
                  <a:srgbClr val="FFFF00"/>
                </a:highlight>
              </a:rPr>
              <a:t>00001</a:t>
            </a:r>
          </a:p>
          <a:p>
            <a:pPr lvl="1"/>
            <a:r>
              <a:rPr lang="en-US" kern="0" dirty="0">
                <a:solidFill>
                  <a:schemeClr val="tx1"/>
                </a:solidFill>
              </a:rPr>
              <a:t>01 01 00001 01110 10 0000000000000000</a:t>
            </a:r>
          </a:p>
          <a:p>
            <a:pPr lvl="1"/>
            <a:r>
              <a:rPr lang="en-US" kern="0" dirty="0">
                <a:solidFill>
                  <a:schemeClr val="tx1"/>
                </a:solidFill>
              </a:rPr>
              <a:t>01 01 00001 01101 10 </a:t>
            </a:r>
            <a:r>
              <a:rPr lang="en-US" kern="0" dirty="0">
                <a:solidFill>
                  <a:schemeClr val="tx1"/>
                </a:solidFill>
                <a:highlight>
                  <a:srgbClr val="FFFF00"/>
                </a:highlight>
              </a:rPr>
              <a:t>01</a:t>
            </a:r>
            <a:r>
              <a:rPr lang="en-US" kern="0" dirty="0">
                <a:solidFill>
                  <a:schemeClr val="tx1"/>
                </a:solidFill>
              </a:rPr>
              <a:t>000000000</a:t>
            </a:r>
            <a:r>
              <a:rPr lang="en-US" kern="0" dirty="0">
                <a:solidFill>
                  <a:schemeClr val="tx1"/>
                </a:solidFill>
                <a:highlight>
                  <a:srgbClr val="FFFF00"/>
                </a:highlight>
              </a:rPr>
              <a:t>00001</a:t>
            </a:r>
          </a:p>
          <a:p>
            <a:pPr lvl="1"/>
            <a:r>
              <a:rPr lang="en-US" kern="0" dirty="0">
                <a:solidFill>
                  <a:schemeClr val="tx1"/>
                </a:solidFill>
              </a:rPr>
              <a:t>01 01 00001 01110 10 1000000000000000</a:t>
            </a:r>
          </a:p>
          <a:p>
            <a:pPr lvl="1"/>
            <a:endParaRPr lang="en-US" kern="0" dirty="0">
              <a:solidFill>
                <a:schemeClr val="tx1"/>
              </a:solidFill>
            </a:endParaRPr>
          </a:p>
          <a:p>
            <a:pPr lvl="1"/>
            <a:endParaRPr lang="en-US" kern="0" dirty="0">
              <a:solidFill>
                <a:schemeClr val="tx1"/>
              </a:solidFill>
            </a:endParaRPr>
          </a:p>
          <a:p>
            <a:pPr marL="569912" lvl="1" indent="-285750">
              <a:buFont typeface="Arial" panose="020B0604020202020204" pitchFamily="34" charset="0"/>
              <a:buChar char="•"/>
            </a:pPr>
            <a:endParaRPr lang="en-US" kern="0" dirty="0">
              <a:solidFill>
                <a:schemeClr val="tx1"/>
              </a:solidFill>
            </a:endParaRPr>
          </a:p>
        </p:txBody>
      </p:sp>
      <p:sp>
        <p:nvSpPr>
          <p:cNvPr id="3" name="TextBox 2">
            <a:extLst>
              <a:ext uri="{FF2B5EF4-FFF2-40B4-BE49-F238E27FC236}">
                <a16:creationId xmlns:a16="http://schemas.microsoft.com/office/drawing/2014/main" id="{900C2EDA-3360-0238-2C8C-9AF1E41A66AB}"/>
              </a:ext>
            </a:extLst>
          </p:cNvPr>
          <p:cNvSpPr txBox="1"/>
          <p:nvPr/>
        </p:nvSpPr>
        <p:spPr>
          <a:xfrm>
            <a:off x="7188878" y="1424365"/>
            <a:ext cx="2499402" cy="2862322"/>
          </a:xfrm>
          <a:prstGeom prst="rect">
            <a:avLst/>
          </a:prstGeom>
          <a:noFill/>
        </p:spPr>
        <p:txBody>
          <a:bodyPr wrap="none" rtlCol="0">
            <a:spAutoFit/>
          </a:bodyPr>
          <a:lstStyle/>
          <a:p>
            <a:pPr marL="285750" indent="-285750">
              <a:buFont typeface="Arial" panose="020B0604020202020204" pitchFamily="34" charset="0"/>
              <a:buChar char="•"/>
            </a:pPr>
            <a:r>
              <a:rPr lang="en-GB" dirty="0"/>
              <a:t>32-bit preamble</a:t>
            </a:r>
          </a:p>
          <a:p>
            <a:pPr marL="285750" indent="-285750">
              <a:buFont typeface="Arial" panose="020B0604020202020204" pitchFamily="34" charset="0"/>
              <a:buChar char="•"/>
            </a:pPr>
            <a:r>
              <a:rPr lang="en-GB" dirty="0"/>
              <a:t>16-bit control</a:t>
            </a:r>
          </a:p>
          <a:p>
            <a:pPr marL="285750" indent="-285750">
              <a:buFont typeface="Arial" panose="020B0604020202020204" pitchFamily="34" charset="0"/>
              <a:buChar char="•"/>
            </a:pPr>
            <a:r>
              <a:rPr lang="en-GB" dirty="0"/>
              <a:t>16-bit data</a:t>
            </a:r>
          </a:p>
          <a:p>
            <a:pPr marL="285750" indent="-285750">
              <a:buFont typeface="Arial" panose="020B0604020202020204" pitchFamily="34" charset="0"/>
              <a:buChar char="•"/>
            </a:pPr>
            <a:r>
              <a:rPr lang="en-GB" dirty="0"/>
              <a:t>4 opcodes</a:t>
            </a:r>
          </a:p>
          <a:p>
            <a:pPr marL="742950" lvl="1" indent="-285750">
              <a:buFont typeface="Arial" panose="020B0604020202020204" pitchFamily="34" charset="0"/>
              <a:buChar char="•"/>
            </a:pPr>
            <a:r>
              <a:rPr lang="en-GB" dirty="0"/>
              <a:t>Address 00</a:t>
            </a:r>
          </a:p>
          <a:p>
            <a:pPr marL="742950" lvl="1" indent="-285750">
              <a:buFont typeface="Arial" panose="020B0604020202020204" pitchFamily="34" charset="0"/>
              <a:buChar char="•"/>
            </a:pPr>
            <a:r>
              <a:rPr lang="en-GB" dirty="0"/>
              <a:t>Write 01</a:t>
            </a:r>
          </a:p>
          <a:p>
            <a:pPr marL="742950" lvl="1" indent="-285750">
              <a:buFont typeface="Arial" panose="020B0604020202020204" pitchFamily="34" charset="0"/>
              <a:buChar char="•"/>
            </a:pPr>
            <a:r>
              <a:rPr lang="en-GB" dirty="0"/>
              <a:t>Read </a:t>
            </a:r>
            <a:r>
              <a:rPr lang="en-GB" dirty="0" err="1"/>
              <a:t>incr</a:t>
            </a:r>
            <a:r>
              <a:rPr lang="en-GB" dirty="0"/>
              <a:t> 10</a:t>
            </a:r>
          </a:p>
          <a:p>
            <a:pPr marL="742950" lvl="1" indent="-285750">
              <a:buFont typeface="Arial" panose="020B0604020202020204" pitchFamily="34" charset="0"/>
              <a:buChar char="•"/>
            </a:pPr>
            <a:r>
              <a:rPr lang="en-GB" dirty="0"/>
              <a:t>Read 11</a:t>
            </a:r>
          </a:p>
          <a:p>
            <a:pPr marL="285750" indent="-285750">
              <a:buFont typeface="Arial" panose="020B0604020202020204" pitchFamily="34" charset="0"/>
              <a:buChar char="•"/>
            </a:pPr>
            <a:r>
              <a:rPr lang="en-GB" dirty="0"/>
              <a:t>2 new registers</a:t>
            </a:r>
          </a:p>
          <a:p>
            <a:pPr marL="742950" lvl="1" indent="-285750">
              <a:buFont typeface="Arial" panose="020B0604020202020204" pitchFamily="34" charset="0"/>
              <a:buChar char="•"/>
            </a:pPr>
            <a:r>
              <a:rPr lang="en-GB" dirty="0"/>
              <a:t>Register 13 &amp; 14</a:t>
            </a:r>
          </a:p>
        </p:txBody>
      </p:sp>
      <p:pic>
        <p:nvPicPr>
          <p:cNvPr id="9" name="Picture 8">
            <a:extLst>
              <a:ext uri="{FF2B5EF4-FFF2-40B4-BE49-F238E27FC236}">
                <a16:creationId xmlns:a16="http://schemas.microsoft.com/office/drawing/2014/main" id="{90E1534D-3815-2093-E148-FA3159F501DE}"/>
              </a:ext>
            </a:extLst>
          </p:cNvPr>
          <p:cNvPicPr>
            <a:picLocks noChangeAspect="1"/>
          </p:cNvPicPr>
          <p:nvPr/>
        </p:nvPicPr>
        <p:blipFill>
          <a:blip r:embed="rId3"/>
          <a:stretch>
            <a:fillRect/>
          </a:stretch>
        </p:blipFill>
        <p:spPr>
          <a:xfrm>
            <a:off x="1269484" y="1378209"/>
            <a:ext cx="5410955" cy="1200318"/>
          </a:xfrm>
          <a:prstGeom prst="rect">
            <a:avLst/>
          </a:prstGeom>
        </p:spPr>
      </p:pic>
      <p:sp>
        <p:nvSpPr>
          <p:cNvPr id="14" name="Right Brace 13">
            <a:extLst>
              <a:ext uri="{FF2B5EF4-FFF2-40B4-BE49-F238E27FC236}">
                <a16:creationId xmlns:a16="http://schemas.microsoft.com/office/drawing/2014/main" id="{374732D9-56C1-8439-2F75-56E9D7A309EC}"/>
              </a:ext>
            </a:extLst>
          </p:cNvPr>
          <p:cNvSpPr/>
          <p:nvPr/>
        </p:nvSpPr>
        <p:spPr>
          <a:xfrm>
            <a:off x="4707653" y="4873447"/>
            <a:ext cx="351692" cy="3670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1D25077E-2226-B7AF-182C-C07EF1648D3C}"/>
              </a:ext>
            </a:extLst>
          </p:cNvPr>
          <p:cNvSpPr txBox="1"/>
          <p:nvPr/>
        </p:nvSpPr>
        <p:spPr>
          <a:xfrm>
            <a:off x="5223062" y="4852210"/>
            <a:ext cx="5329860" cy="369332"/>
          </a:xfrm>
          <a:prstGeom prst="rect">
            <a:avLst/>
          </a:prstGeom>
          <a:noFill/>
        </p:spPr>
        <p:txBody>
          <a:bodyPr wrap="square" rtlCol="0">
            <a:spAutoFit/>
          </a:bodyPr>
          <a:lstStyle/>
          <a:p>
            <a:r>
              <a:rPr lang="en-GB" dirty="0"/>
              <a:t>Specifies which PHY/DEV we are going to access</a:t>
            </a:r>
            <a:endParaRPr lang="en-IN" dirty="0"/>
          </a:p>
        </p:txBody>
      </p:sp>
      <p:sp>
        <p:nvSpPr>
          <p:cNvPr id="17" name="Right Brace 16">
            <a:extLst>
              <a:ext uri="{FF2B5EF4-FFF2-40B4-BE49-F238E27FC236}">
                <a16:creationId xmlns:a16="http://schemas.microsoft.com/office/drawing/2014/main" id="{3CB37EA1-F596-6946-4B79-DCAC732179EA}"/>
              </a:ext>
            </a:extLst>
          </p:cNvPr>
          <p:cNvSpPr/>
          <p:nvPr/>
        </p:nvSpPr>
        <p:spPr>
          <a:xfrm>
            <a:off x="4696336" y="5610346"/>
            <a:ext cx="351692" cy="3670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4158C7DF-9286-67E6-2105-D14E681558B0}"/>
              </a:ext>
            </a:extLst>
          </p:cNvPr>
          <p:cNvSpPr txBox="1"/>
          <p:nvPr/>
        </p:nvSpPr>
        <p:spPr>
          <a:xfrm>
            <a:off x="5211745" y="5589109"/>
            <a:ext cx="5329860" cy="369332"/>
          </a:xfrm>
          <a:prstGeom prst="rect">
            <a:avLst/>
          </a:prstGeom>
          <a:noFill/>
        </p:spPr>
        <p:txBody>
          <a:bodyPr wrap="square" rtlCol="0">
            <a:spAutoFit/>
          </a:bodyPr>
          <a:lstStyle/>
          <a:p>
            <a:r>
              <a:rPr lang="en-GB" dirty="0"/>
              <a:t>Specifies which operation we are doing(read or write)</a:t>
            </a:r>
            <a:endParaRPr lang="en-IN" dirty="0"/>
          </a:p>
        </p:txBody>
      </p:sp>
      <p:pic>
        <p:nvPicPr>
          <p:cNvPr id="20" name="Picture 19">
            <a:extLst>
              <a:ext uri="{FF2B5EF4-FFF2-40B4-BE49-F238E27FC236}">
                <a16:creationId xmlns:a16="http://schemas.microsoft.com/office/drawing/2014/main" id="{3F883D2B-7EAE-A9FA-1A11-F87A1B3B910A}"/>
              </a:ext>
            </a:extLst>
          </p:cNvPr>
          <p:cNvPicPr>
            <a:picLocks noChangeAspect="1"/>
          </p:cNvPicPr>
          <p:nvPr/>
        </p:nvPicPr>
        <p:blipFill>
          <a:blip r:embed="rId4"/>
          <a:stretch>
            <a:fillRect/>
          </a:stretch>
        </p:blipFill>
        <p:spPr>
          <a:xfrm>
            <a:off x="1223387" y="2693032"/>
            <a:ext cx="5503147" cy="520778"/>
          </a:xfrm>
          <a:prstGeom prst="rect">
            <a:avLst/>
          </a:prstGeom>
        </p:spPr>
      </p:pic>
      <p:pic>
        <p:nvPicPr>
          <p:cNvPr id="22" name="Picture 21">
            <a:extLst>
              <a:ext uri="{FF2B5EF4-FFF2-40B4-BE49-F238E27FC236}">
                <a16:creationId xmlns:a16="http://schemas.microsoft.com/office/drawing/2014/main" id="{B81B6AB4-5C04-9E85-7438-2C7EBDEF7F9F}"/>
              </a:ext>
            </a:extLst>
          </p:cNvPr>
          <p:cNvPicPr>
            <a:picLocks noChangeAspect="1"/>
          </p:cNvPicPr>
          <p:nvPr/>
        </p:nvPicPr>
        <p:blipFill>
          <a:blip r:embed="rId5"/>
          <a:stretch>
            <a:fillRect/>
          </a:stretch>
        </p:blipFill>
        <p:spPr>
          <a:xfrm>
            <a:off x="1243484" y="3295622"/>
            <a:ext cx="5457052" cy="541835"/>
          </a:xfrm>
          <a:prstGeom prst="rect">
            <a:avLst/>
          </a:prstGeom>
        </p:spPr>
      </p:pic>
    </p:spTree>
    <p:extLst>
      <p:ext uri="{BB962C8B-B14F-4D97-AF65-F5344CB8AC3E}">
        <p14:creationId xmlns:p14="http://schemas.microsoft.com/office/powerpoint/2010/main" val="3508543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Block diagram showing connectivity in an Ethernet Device</a:t>
            </a:r>
          </a:p>
        </p:txBody>
      </p:sp>
      <p:sp>
        <p:nvSpPr>
          <p:cNvPr id="20" name="TextBox 19">
            <a:extLst>
              <a:ext uri="{FF2B5EF4-FFF2-40B4-BE49-F238E27FC236}">
                <a16:creationId xmlns:a16="http://schemas.microsoft.com/office/drawing/2014/main" id="{8A769930-C063-59A2-36C1-21EE7F413007}"/>
              </a:ext>
            </a:extLst>
          </p:cNvPr>
          <p:cNvSpPr txBox="1"/>
          <p:nvPr/>
        </p:nvSpPr>
        <p:spPr>
          <a:xfrm>
            <a:off x="1544799" y="2934927"/>
            <a:ext cx="2037030" cy="380245"/>
          </a:xfrm>
          <a:prstGeom prst="rect">
            <a:avLst/>
          </a:prstGeom>
          <a:noFill/>
        </p:spPr>
        <p:txBody>
          <a:bodyPr wrap="square" rtlCol="0">
            <a:spAutoFit/>
          </a:bodyPr>
          <a:lstStyle/>
          <a:p>
            <a:r>
              <a:rPr lang="en-US" b="1" dirty="0">
                <a:solidFill>
                  <a:schemeClr val="bg1"/>
                </a:solidFill>
              </a:rPr>
              <a:t>CPU</a:t>
            </a:r>
          </a:p>
        </p:txBody>
      </p:sp>
      <p:cxnSp>
        <p:nvCxnSpPr>
          <p:cNvPr id="22" name="Straight Arrow Connector 21">
            <a:extLst>
              <a:ext uri="{FF2B5EF4-FFF2-40B4-BE49-F238E27FC236}">
                <a16:creationId xmlns:a16="http://schemas.microsoft.com/office/drawing/2014/main" id="{F87D3D03-5825-FF0B-D52D-3D3EB07B97DF}"/>
              </a:ext>
            </a:extLst>
          </p:cNvPr>
          <p:cNvCxnSpPr/>
          <p:nvPr/>
        </p:nvCxnSpPr>
        <p:spPr>
          <a:xfrm>
            <a:off x="3588855" y="3947310"/>
            <a:ext cx="1480298"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C06A8AD-822C-7D58-4257-3FD956C4B980}"/>
              </a:ext>
            </a:extLst>
          </p:cNvPr>
          <p:cNvCxnSpPr/>
          <p:nvPr/>
        </p:nvCxnSpPr>
        <p:spPr>
          <a:xfrm>
            <a:off x="3581829" y="4146487"/>
            <a:ext cx="1487324" cy="0"/>
          </a:xfrm>
          <a:prstGeom prst="straightConnector1">
            <a:avLst/>
          </a:prstGeom>
          <a:ln w="41275">
            <a:headEnd type="triangl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388B8A34-88CB-7D4B-EB91-E81F98165935}"/>
              </a:ext>
            </a:extLst>
          </p:cNvPr>
          <p:cNvCxnSpPr/>
          <p:nvPr/>
        </p:nvCxnSpPr>
        <p:spPr>
          <a:xfrm>
            <a:off x="3588855" y="2352392"/>
            <a:ext cx="1487324" cy="0"/>
          </a:xfrm>
          <a:prstGeom prst="straightConnector1">
            <a:avLst/>
          </a:prstGeom>
          <a:ln w="41275">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97DD038-024C-9137-FDBF-73BE2B614131}"/>
              </a:ext>
            </a:extLst>
          </p:cNvPr>
          <p:cNvCxnSpPr/>
          <p:nvPr/>
        </p:nvCxnSpPr>
        <p:spPr>
          <a:xfrm>
            <a:off x="3595881" y="2802740"/>
            <a:ext cx="1480298"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0D0255A-6A4B-FC02-44A2-AB7BB0576B53}"/>
              </a:ext>
            </a:extLst>
          </p:cNvPr>
          <p:cNvCxnSpPr>
            <a:cxnSpLocks/>
          </p:cNvCxnSpPr>
          <p:nvPr/>
        </p:nvCxnSpPr>
        <p:spPr>
          <a:xfrm flipH="1">
            <a:off x="3540266" y="3215333"/>
            <a:ext cx="1521861"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C802FD4A-F675-7744-D223-FED6A8CB35E7}"/>
              </a:ext>
            </a:extLst>
          </p:cNvPr>
          <p:cNvSpPr/>
          <p:nvPr/>
        </p:nvSpPr>
        <p:spPr>
          <a:xfrm>
            <a:off x="5076179" y="1922857"/>
            <a:ext cx="1331647" cy="25849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PHY</a:t>
            </a:r>
          </a:p>
        </p:txBody>
      </p:sp>
      <p:cxnSp>
        <p:nvCxnSpPr>
          <p:cNvPr id="8" name="Straight Arrow Connector 7">
            <a:extLst>
              <a:ext uri="{FF2B5EF4-FFF2-40B4-BE49-F238E27FC236}">
                <a16:creationId xmlns:a16="http://schemas.microsoft.com/office/drawing/2014/main" id="{A8094D66-4EDC-8015-F8F7-C2265DAC14B8}"/>
              </a:ext>
            </a:extLst>
          </p:cNvPr>
          <p:cNvCxnSpPr>
            <a:cxnSpLocks/>
          </p:cNvCxnSpPr>
          <p:nvPr/>
        </p:nvCxnSpPr>
        <p:spPr>
          <a:xfrm>
            <a:off x="6407826" y="3186003"/>
            <a:ext cx="61563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10" name="Rectangle: Rounded Corners 9">
            <a:extLst>
              <a:ext uri="{FF2B5EF4-FFF2-40B4-BE49-F238E27FC236}">
                <a16:creationId xmlns:a16="http://schemas.microsoft.com/office/drawing/2014/main" id="{3987FFC5-D07A-4D1A-C0D6-D8F67F5F73AD}"/>
              </a:ext>
            </a:extLst>
          </p:cNvPr>
          <p:cNvSpPr/>
          <p:nvPr/>
        </p:nvSpPr>
        <p:spPr>
          <a:xfrm>
            <a:off x="7023463" y="2596871"/>
            <a:ext cx="1032096" cy="11271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t>Magnetics</a:t>
            </a:r>
          </a:p>
        </p:txBody>
      </p:sp>
      <p:cxnSp>
        <p:nvCxnSpPr>
          <p:cNvPr id="12" name="Straight Arrow Connector 11">
            <a:extLst>
              <a:ext uri="{FF2B5EF4-FFF2-40B4-BE49-F238E27FC236}">
                <a16:creationId xmlns:a16="http://schemas.microsoft.com/office/drawing/2014/main" id="{869D5A9E-D138-990A-3A6B-D8A3257F2511}"/>
              </a:ext>
            </a:extLst>
          </p:cNvPr>
          <p:cNvCxnSpPr>
            <a:cxnSpLocks/>
          </p:cNvCxnSpPr>
          <p:nvPr/>
        </p:nvCxnSpPr>
        <p:spPr>
          <a:xfrm>
            <a:off x="8055558" y="3204771"/>
            <a:ext cx="615636" cy="0"/>
          </a:xfrm>
          <a:prstGeom prst="straightConnector1">
            <a:avLst/>
          </a:prstGeom>
          <a:ln w="38100">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5FE43B23-49C9-2D48-2B33-0A7B92514A76}"/>
              </a:ext>
            </a:extLst>
          </p:cNvPr>
          <p:cNvSpPr/>
          <p:nvPr/>
        </p:nvSpPr>
        <p:spPr>
          <a:xfrm>
            <a:off x="8634982" y="2651757"/>
            <a:ext cx="1032096" cy="1072266"/>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t>RJ-45</a:t>
            </a:r>
          </a:p>
        </p:txBody>
      </p:sp>
      <p:grpSp>
        <p:nvGrpSpPr>
          <p:cNvPr id="19" name="Group 18">
            <a:extLst>
              <a:ext uri="{FF2B5EF4-FFF2-40B4-BE49-F238E27FC236}">
                <a16:creationId xmlns:a16="http://schemas.microsoft.com/office/drawing/2014/main" id="{F41E7DE8-33F8-EAA5-3AC6-C0A448AC2BE8}"/>
              </a:ext>
            </a:extLst>
          </p:cNvPr>
          <p:cNvGrpSpPr/>
          <p:nvPr/>
        </p:nvGrpSpPr>
        <p:grpSpPr>
          <a:xfrm>
            <a:off x="1182960" y="1952551"/>
            <a:ext cx="2429427" cy="2584952"/>
            <a:chOff x="1590533" y="1917154"/>
            <a:chExt cx="2037030" cy="2584952"/>
          </a:xfrm>
        </p:grpSpPr>
        <p:sp>
          <p:nvSpPr>
            <p:cNvPr id="15" name="Rectangle: Rounded Corners 14">
              <a:extLst>
                <a:ext uri="{FF2B5EF4-FFF2-40B4-BE49-F238E27FC236}">
                  <a16:creationId xmlns:a16="http://schemas.microsoft.com/office/drawing/2014/main" id="{B0B33498-4E89-484A-ACCD-A21604231F4B}"/>
                </a:ext>
              </a:extLst>
            </p:cNvPr>
            <p:cNvSpPr/>
            <p:nvPr/>
          </p:nvSpPr>
          <p:spPr>
            <a:xfrm>
              <a:off x="1590533" y="1917154"/>
              <a:ext cx="2037030" cy="2584952"/>
            </a:xfrm>
            <a:prstGeom prst="round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6" name="Rectangle 15">
              <a:extLst>
                <a:ext uri="{FF2B5EF4-FFF2-40B4-BE49-F238E27FC236}">
                  <a16:creationId xmlns:a16="http://schemas.microsoft.com/office/drawing/2014/main" id="{BA2190FF-9A6C-9A9A-E23E-0B1BA67E8448}"/>
                </a:ext>
              </a:extLst>
            </p:cNvPr>
            <p:cNvSpPr/>
            <p:nvPr/>
          </p:nvSpPr>
          <p:spPr>
            <a:xfrm>
              <a:off x="2616331" y="2148377"/>
              <a:ext cx="997392" cy="2133912"/>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0" tIns="45720" rIns="91440" bIns="45720" numCol="1" spcCol="0" rtlCol="0" fromWordArt="0" anchor="ctr" anchorCtr="0" forceAA="0" compatLnSpc="1">
              <a:prstTxWarp prst="textNoShape">
                <a:avLst/>
              </a:prstTxWarp>
              <a:noAutofit/>
            </a:bodyPr>
            <a:lstStyle/>
            <a:p>
              <a:pPr lvl="1"/>
              <a:r>
                <a:rPr lang="en-US" b="1" dirty="0">
                  <a:solidFill>
                    <a:schemeClr val="tx2">
                      <a:lumMod val="75000"/>
                    </a:schemeClr>
                  </a:solidFill>
                </a:rPr>
                <a:t>    MAC</a:t>
              </a:r>
            </a:p>
          </p:txBody>
        </p:sp>
        <p:sp>
          <p:nvSpPr>
            <p:cNvPr id="17" name="Rectangle 16">
              <a:extLst>
                <a:ext uri="{FF2B5EF4-FFF2-40B4-BE49-F238E27FC236}">
                  <a16:creationId xmlns:a16="http://schemas.microsoft.com/office/drawing/2014/main" id="{55567C66-18EF-B45B-45E6-507999E88158}"/>
                </a:ext>
              </a:extLst>
            </p:cNvPr>
            <p:cNvSpPr/>
            <p:nvPr/>
          </p:nvSpPr>
          <p:spPr>
            <a:xfrm>
              <a:off x="3201789" y="2215618"/>
              <a:ext cx="371193" cy="117424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200" b="1" dirty="0"/>
                <a:t>MII / RGMII… </a:t>
              </a:r>
            </a:p>
          </p:txBody>
        </p:sp>
        <p:sp>
          <p:nvSpPr>
            <p:cNvPr id="18" name="Rectangle 17">
              <a:extLst>
                <a:ext uri="{FF2B5EF4-FFF2-40B4-BE49-F238E27FC236}">
                  <a16:creationId xmlns:a16="http://schemas.microsoft.com/office/drawing/2014/main" id="{59E9914C-C219-4917-313F-A63B615E0CFA}"/>
                </a:ext>
              </a:extLst>
            </p:cNvPr>
            <p:cNvSpPr/>
            <p:nvPr/>
          </p:nvSpPr>
          <p:spPr>
            <a:xfrm>
              <a:off x="3201789" y="3486244"/>
              <a:ext cx="371193" cy="74194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200" b="1" dirty="0"/>
                <a:t>MDIO</a:t>
              </a:r>
            </a:p>
          </p:txBody>
        </p:sp>
      </p:gr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78153" y="934840"/>
            <a:ext cx="9843796" cy="5320310"/>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
        <p:nvSpPr>
          <p:cNvPr id="25" name="TextBox 24">
            <a:extLst>
              <a:ext uri="{FF2B5EF4-FFF2-40B4-BE49-F238E27FC236}">
                <a16:creationId xmlns:a16="http://schemas.microsoft.com/office/drawing/2014/main" id="{4A55DB01-79CA-B6D6-B9AF-63C1BD5E0D4C}"/>
              </a:ext>
            </a:extLst>
          </p:cNvPr>
          <p:cNvSpPr txBox="1"/>
          <p:nvPr/>
        </p:nvSpPr>
        <p:spPr>
          <a:xfrm>
            <a:off x="3725350" y="3613003"/>
            <a:ext cx="1412341" cy="338554"/>
          </a:xfrm>
          <a:prstGeom prst="rect">
            <a:avLst/>
          </a:prstGeom>
          <a:noFill/>
        </p:spPr>
        <p:txBody>
          <a:bodyPr wrap="square" rtlCol="0">
            <a:spAutoFit/>
          </a:bodyPr>
          <a:lstStyle/>
          <a:p>
            <a:r>
              <a:rPr lang="en-US" sz="1600" dirty="0"/>
              <a:t>MDIO Clock</a:t>
            </a:r>
          </a:p>
        </p:txBody>
      </p:sp>
      <p:sp>
        <p:nvSpPr>
          <p:cNvPr id="26" name="TextBox 25">
            <a:extLst>
              <a:ext uri="{FF2B5EF4-FFF2-40B4-BE49-F238E27FC236}">
                <a16:creationId xmlns:a16="http://schemas.microsoft.com/office/drawing/2014/main" id="{EFE5F46B-B2F9-ED64-3C0C-AF2D2C0ECF0D}"/>
              </a:ext>
            </a:extLst>
          </p:cNvPr>
          <p:cNvSpPr txBox="1"/>
          <p:nvPr/>
        </p:nvSpPr>
        <p:spPr>
          <a:xfrm>
            <a:off x="3725350" y="4198949"/>
            <a:ext cx="1756372" cy="338554"/>
          </a:xfrm>
          <a:prstGeom prst="rect">
            <a:avLst/>
          </a:prstGeom>
          <a:noFill/>
        </p:spPr>
        <p:txBody>
          <a:bodyPr wrap="square" rtlCol="0">
            <a:spAutoFit/>
          </a:bodyPr>
          <a:lstStyle/>
          <a:p>
            <a:r>
              <a:rPr lang="en-US" sz="1600" dirty="0"/>
              <a:t>MDIO Data</a:t>
            </a:r>
          </a:p>
        </p:txBody>
      </p:sp>
      <p:sp>
        <p:nvSpPr>
          <p:cNvPr id="34" name="TextBox 33">
            <a:extLst>
              <a:ext uri="{FF2B5EF4-FFF2-40B4-BE49-F238E27FC236}">
                <a16:creationId xmlns:a16="http://schemas.microsoft.com/office/drawing/2014/main" id="{F0F8C85D-AD3D-7E25-451B-C2B3903631B5}"/>
              </a:ext>
            </a:extLst>
          </p:cNvPr>
          <p:cNvSpPr txBox="1"/>
          <p:nvPr/>
        </p:nvSpPr>
        <p:spPr>
          <a:xfrm>
            <a:off x="3692060" y="2019541"/>
            <a:ext cx="1412340" cy="338554"/>
          </a:xfrm>
          <a:prstGeom prst="rect">
            <a:avLst/>
          </a:prstGeom>
          <a:noFill/>
        </p:spPr>
        <p:txBody>
          <a:bodyPr wrap="square" rtlCol="0">
            <a:spAutoFit/>
          </a:bodyPr>
          <a:lstStyle/>
          <a:p>
            <a:r>
              <a:rPr lang="en-US" sz="1600" dirty="0"/>
              <a:t>Rx/Tx Clock</a:t>
            </a:r>
          </a:p>
        </p:txBody>
      </p:sp>
      <p:sp>
        <p:nvSpPr>
          <p:cNvPr id="35" name="TextBox 34">
            <a:extLst>
              <a:ext uri="{FF2B5EF4-FFF2-40B4-BE49-F238E27FC236}">
                <a16:creationId xmlns:a16="http://schemas.microsoft.com/office/drawing/2014/main" id="{B34D5445-9CB1-E9B3-2441-132888B3AAD3}"/>
              </a:ext>
            </a:extLst>
          </p:cNvPr>
          <p:cNvSpPr txBox="1"/>
          <p:nvPr/>
        </p:nvSpPr>
        <p:spPr>
          <a:xfrm>
            <a:off x="3830932" y="2511424"/>
            <a:ext cx="1331647" cy="338554"/>
          </a:xfrm>
          <a:prstGeom prst="rect">
            <a:avLst/>
          </a:prstGeom>
          <a:noFill/>
        </p:spPr>
        <p:txBody>
          <a:bodyPr wrap="square" rtlCol="0">
            <a:spAutoFit/>
          </a:bodyPr>
          <a:lstStyle/>
          <a:p>
            <a:r>
              <a:rPr lang="en-US" sz="1600" dirty="0"/>
              <a:t>Tx Signals</a:t>
            </a:r>
          </a:p>
        </p:txBody>
      </p:sp>
      <p:sp>
        <p:nvSpPr>
          <p:cNvPr id="36" name="TextBox 35">
            <a:extLst>
              <a:ext uri="{FF2B5EF4-FFF2-40B4-BE49-F238E27FC236}">
                <a16:creationId xmlns:a16="http://schemas.microsoft.com/office/drawing/2014/main" id="{D879461C-561B-A22E-974E-97565AFEA8A4}"/>
              </a:ext>
            </a:extLst>
          </p:cNvPr>
          <p:cNvSpPr txBox="1"/>
          <p:nvPr/>
        </p:nvSpPr>
        <p:spPr>
          <a:xfrm>
            <a:off x="3820261" y="2916113"/>
            <a:ext cx="1331647" cy="338554"/>
          </a:xfrm>
          <a:prstGeom prst="rect">
            <a:avLst/>
          </a:prstGeom>
          <a:noFill/>
        </p:spPr>
        <p:txBody>
          <a:bodyPr wrap="square" rtlCol="0">
            <a:spAutoFit/>
          </a:bodyPr>
          <a:lstStyle/>
          <a:p>
            <a:r>
              <a:rPr lang="en-US" sz="1600" dirty="0"/>
              <a:t>Rx Signals</a:t>
            </a:r>
          </a:p>
        </p:txBody>
      </p:sp>
      <p:sp>
        <p:nvSpPr>
          <p:cNvPr id="21" name="TextBox 20">
            <a:extLst>
              <a:ext uri="{FF2B5EF4-FFF2-40B4-BE49-F238E27FC236}">
                <a16:creationId xmlns:a16="http://schemas.microsoft.com/office/drawing/2014/main" id="{2A5C53F3-40FD-FD6C-FE35-3086FFEF87C5}"/>
              </a:ext>
            </a:extLst>
          </p:cNvPr>
          <p:cNvSpPr txBox="1"/>
          <p:nvPr/>
        </p:nvSpPr>
        <p:spPr>
          <a:xfrm>
            <a:off x="1358020" y="4897925"/>
            <a:ext cx="6446067" cy="646331"/>
          </a:xfrm>
          <a:prstGeom prst="rect">
            <a:avLst/>
          </a:prstGeom>
          <a:noFill/>
        </p:spPr>
        <p:txBody>
          <a:bodyPr wrap="square" rtlCol="0">
            <a:spAutoFit/>
          </a:bodyPr>
          <a:lstStyle/>
          <a:p>
            <a:r>
              <a:rPr lang="en-US" dirty="0"/>
              <a:t>1. </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MDIO acts as the high-level control.</a:t>
            </a:r>
          </a:p>
          <a:p>
            <a:r>
              <a:rPr lang="en-US" dirty="0">
                <a:latin typeface="Calibri" panose="020F0502020204030204" pitchFamily="34" charset="0"/>
                <a:ea typeface="Calibri" panose="020F0502020204030204" pitchFamily="34" charset="0"/>
                <a:cs typeface="Calibri" panose="020F0502020204030204" pitchFamily="34" charset="0"/>
              </a:rPr>
              <a:t>II. </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MII provides the high-speed data throughput.</a:t>
            </a:r>
            <a:endParaRPr lang="en-US" dirty="0"/>
          </a:p>
        </p:txBody>
      </p:sp>
    </p:spTree>
    <p:extLst>
      <p:ext uri="{BB962C8B-B14F-4D97-AF65-F5344CB8AC3E}">
        <p14:creationId xmlns:p14="http://schemas.microsoft.com/office/powerpoint/2010/main" val="75100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19" y="1065254"/>
            <a:ext cx="10913707" cy="536353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b="1" i="0" dirty="0">
                <a:effectLst/>
                <a:latin typeface="__Roboto_0db11f"/>
              </a:rPr>
              <a:t>MII (Media Independent Interface)</a:t>
            </a:r>
          </a:p>
          <a:p>
            <a:pPr algn="just"/>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The MII is standardized by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2" tooltip="IEEE 802.3u"/>
              </a:rPr>
              <a:t>IEEE 802.3u</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and connects different types of PHYs to MACs. Being </a:t>
            </a:r>
            <a:r>
              <a:rPr lang="en-US" sz="1400" b="0" i="1" dirty="0">
                <a:solidFill>
                  <a:srgbClr val="202122"/>
                </a:solidFill>
                <a:effectLst/>
                <a:highlight>
                  <a:srgbClr val="00FF00"/>
                </a:highlight>
                <a:latin typeface="Arial" panose="020B0604020202020204" pitchFamily="34" charset="0"/>
                <a:ea typeface="Calibri" panose="020F0502020204030204" pitchFamily="34" charset="0"/>
                <a:cs typeface="Arial" panose="020B0604020202020204" pitchFamily="34" charset="0"/>
              </a:rPr>
              <a:t>media independent</a:t>
            </a:r>
            <a:r>
              <a:rPr lang="en-US" sz="1400" b="0" i="0" dirty="0">
                <a:solidFill>
                  <a:srgbClr val="202122"/>
                </a:solidFill>
                <a:effectLst/>
                <a:highlight>
                  <a:srgbClr val="00FF00"/>
                </a:highlight>
                <a:latin typeface="Arial" panose="020B0604020202020204" pitchFamily="34" charset="0"/>
                <a:ea typeface="Calibri" panose="020F0502020204030204" pitchFamily="34" charset="0"/>
                <a:cs typeface="Arial" panose="020B0604020202020204" pitchFamily="34" charset="0"/>
              </a:rPr>
              <a:t> </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means that different types of PHY devices for connecting to different media (i.e.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3" tooltip="Ethernet over twisted pair"/>
              </a:rPr>
              <a:t>twisted pair</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a:t>
            </a:r>
            <a:r>
              <a:rPr lang="en-US" sz="1400" b="0" i="0" u="none" strike="noStrike" dirty="0">
                <a:solidFill>
                  <a:srgbClr val="3366CC"/>
                </a:solidFill>
                <a:effectLst/>
                <a:latin typeface="Arial" panose="020B0604020202020204" pitchFamily="34" charset="0"/>
                <a:ea typeface="Calibri" panose="020F0502020204030204" pitchFamily="34" charset="0"/>
                <a:cs typeface="Arial" panose="020B0604020202020204" pitchFamily="34" charset="0"/>
                <a:hlinkClick r:id="rId4" tooltip="Fiber optic"/>
              </a:rPr>
              <a:t>fiber optic</a:t>
            </a:r>
            <a:r>
              <a:rPr lang="en-US" sz="1400" b="0" i="0" dirty="0">
                <a:solidFill>
                  <a:srgbClr val="202122"/>
                </a:solidFill>
                <a:effectLst/>
                <a:latin typeface="Arial" panose="020B0604020202020204" pitchFamily="34" charset="0"/>
                <a:ea typeface="Calibri" panose="020F0502020204030204" pitchFamily="34" charset="0"/>
                <a:cs typeface="Arial" panose="020B0604020202020204" pitchFamily="34" charset="0"/>
              </a:rPr>
              <a:t>, etc.) without redesigning or replacing the MAC hardware.</a:t>
            </a:r>
          </a:p>
          <a:p>
            <a:pPr algn="just"/>
            <a:r>
              <a:rPr lang="en-US" sz="1400" b="0" i="0" dirty="0">
                <a:solidFill>
                  <a:srgbClr val="202122"/>
                </a:solidFill>
                <a:effectLst/>
                <a:latin typeface="Arial" panose="020B0604020202020204" pitchFamily="34" charset="0"/>
              </a:rPr>
              <a:t>Thus, any MAC may be used with any PHY</a:t>
            </a:r>
            <a:r>
              <a:rPr 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a:t>
            </a:r>
          </a:p>
          <a:p>
            <a:pPr algn="just"/>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The </a:t>
            </a: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hlinkClick r:id="rId5" tooltip="Management Data Input/Output">
                  <a:extLst>
                    <a:ext uri="{A12FA001-AC4F-418D-AE19-62706E023703}">
                      <ahyp:hlinkClr xmlns:ahyp="http://schemas.microsoft.com/office/drawing/2018/hyperlinkcolor" val="tx"/>
                    </a:ext>
                  </a:extLst>
                </a:hlinkClick>
              </a:rPr>
              <a:t>Management Data Input/Output</a:t>
            </a: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 (MDIO) serial bus is a subset of the MII that is used to transfer management information between MAC and PHY. </a:t>
            </a:r>
          </a:p>
          <a:p>
            <a:pPr algn="l"/>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The original MII design has been extended to support reduced signals and increased speeds. Current variants include:</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Reduced media-independent interface (RMII)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Gigabit media-independent interface (GMII)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Reduced gigabit media-independent interface (RGMII)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Serial media-independent interface (SMII)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Serial gigabit media-independent interface (serial GMII, SGMII)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High serial gigabit media-independent interface (HSGMII)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Quad serial gigabit media-independent interface (QSGMII)</a:t>
            </a:r>
          </a:p>
          <a:p>
            <a:pPr marL="400050" indent="-400050" algn="just">
              <a:buFont typeface="+mj-lt"/>
              <a:buAutoNum type="romanUcPeriod"/>
            </a:pPr>
            <a:r>
              <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rPr>
              <a:t>10-gigabit media-independent interface (XGMII)</a:t>
            </a: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56828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149950"/>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1600" b="1" dirty="0">
                <a:latin typeface="__Roboto_0db11f"/>
              </a:rPr>
              <a:t>MII/Standard MII: -</a:t>
            </a:r>
          </a:p>
          <a:p>
            <a:pPr marL="285750" indent="-285750" algn="just">
              <a:buFont typeface="Arial" panose="020B0604020202020204" pitchFamily="34" charset="0"/>
              <a:buChar char="•"/>
            </a:pPr>
            <a:r>
              <a:rPr lang="en-US" altLang="en-US" sz="1400" dirty="0">
                <a:solidFill>
                  <a:schemeClr val="tx1"/>
                </a:solidFill>
                <a:latin typeface="Arial" panose="020B0604020202020204" pitchFamily="34" charset="0"/>
                <a:cs typeface="Arial" panose="020B0604020202020204" pitchFamily="34" charset="0"/>
              </a:rPr>
              <a:t>Standard MII is driven with set of 16 signals.</a:t>
            </a:r>
          </a:p>
          <a:p>
            <a:pPr marL="285750" indent="-285750" algn="just">
              <a:buFont typeface="Arial" panose="020B0604020202020204" pitchFamily="34" charset="0"/>
              <a:buChar char="•"/>
            </a:pPr>
            <a:r>
              <a:rPr lang="en-US" sz="1400" b="0" i="0" dirty="0">
                <a:solidFill>
                  <a:schemeClr val="tx1"/>
                </a:solidFill>
                <a:effectLst/>
                <a:latin typeface="Arial" panose="020B0604020202020204" pitchFamily="34" charset="0"/>
              </a:rPr>
              <a:t>The original MII transfers network data using 4-bit </a:t>
            </a:r>
            <a:r>
              <a:rPr lang="en-US" sz="1400" b="0" i="0" u="none" strike="noStrike" dirty="0">
                <a:solidFill>
                  <a:schemeClr val="tx1"/>
                </a:solidFill>
                <a:effectLst/>
                <a:latin typeface="Arial" panose="020B0604020202020204" pitchFamily="34" charset="0"/>
                <a:hlinkClick r:id="rId2" tooltip="Nibble">
                  <a:extLst>
                    <a:ext uri="{A12FA001-AC4F-418D-AE19-62706E023703}">
                      <ahyp:hlinkClr xmlns:ahyp="http://schemas.microsoft.com/office/drawing/2018/hyperlinkcolor" val="tx"/>
                    </a:ext>
                  </a:extLst>
                </a:hlinkClick>
              </a:rPr>
              <a:t>nibbles</a:t>
            </a:r>
            <a:r>
              <a:rPr lang="en-US" sz="1400" b="0" i="0" dirty="0">
                <a:solidFill>
                  <a:schemeClr val="tx1"/>
                </a:solidFill>
                <a:effectLst/>
                <a:latin typeface="Arial" panose="020B0604020202020204" pitchFamily="34" charset="0"/>
              </a:rPr>
              <a:t> in each direction (4 transmit data bits, 4 receive data bits). The data is clocked at 25 MHz to achieve 100 Mbit/s throughput.</a:t>
            </a:r>
          </a:p>
          <a:p>
            <a:pPr algn="just"/>
            <a:r>
              <a:rPr lang="en-US" altLang="en-US" sz="1400" dirty="0">
                <a:solidFill>
                  <a:schemeClr val="tx1"/>
                </a:solidFill>
                <a:latin typeface="Arial" panose="020B0604020202020204" pitchFamily="34" charset="0"/>
                <a:cs typeface="Arial" panose="020B0604020202020204" pitchFamily="34" charset="0"/>
              </a:rPr>
              <a:t>	</a:t>
            </a:r>
            <a:r>
              <a:rPr lang="fr-FR" altLang="en-US" sz="1400" dirty="0">
                <a:solidFill>
                  <a:schemeClr val="tx1"/>
                </a:solidFill>
                <a:latin typeface="Arial" panose="020B0604020202020204" pitchFamily="34" charset="0"/>
                <a:cs typeface="Arial" panose="020B0604020202020204" pitchFamily="34" charset="0"/>
              </a:rPr>
              <a:t>MII (100BASE-TX) - - -&gt; TXCLK = 25 MHz</a:t>
            </a:r>
          </a:p>
          <a:p>
            <a:pPr algn="just"/>
            <a:r>
              <a:rPr lang="fr-FR" altLang="en-US" sz="1400" dirty="0">
                <a:solidFill>
                  <a:schemeClr val="tx1"/>
                </a:solidFill>
                <a:latin typeface="Arial" panose="020B0604020202020204" pitchFamily="34" charset="0"/>
                <a:cs typeface="Arial" panose="020B0604020202020204" pitchFamily="34" charset="0"/>
              </a:rPr>
              <a:t>         MII (10BASE-T) - - - &gt; TXCLK = 2.5 MHz</a:t>
            </a:r>
            <a:endParaRPr lang="en-US" altLang="en-US" sz="14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1400" dirty="0">
                <a:solidFill>
                  <a:schemeClr val="tx1"/>
                </a:solidFill>
                <a:latin typeface="Arial" panose="020B0604020202020204" pitchFamily="34" charset="0"/>
                <a:cs typeface="Arial" panose="020B0604020202020204" pitchFamily="34" charset="0"/>
              </a:rPr>
              <a:t>For MII, the MAC controller asserts TXEN to indicate valid data. </a:t>
            </a:r>
          </a:p>
          <a:p>
            <a:pPr marL="285750" indent="-285750" algn="just">
              <a:buFont typeface="Arial" panose="020B0604020202020204" pitchFamily="34" charset="0"/>
              <a:buChar char="•"/>
            </a:pPr>
            <a:r>
              <a:rPr lang="en-US" altLang="en-US" sz="1400" dirty="0">
                <a:solidFill>
                  <a:schemeClr val="tx1"/>
                </a:solidFill>
                <a:latin typeface="Arial" panose="020B0604020202020204" pitchFamily="34" charset="0"/>
                <a:cs typeface="Arial" panose="020B0604020202020204" pitchFamily="34" charset="0"/>
              </a:rPr>
              <a:t>The data is latched by the transceiver’s MII block on the rising edge of TXCLK.</a:t>
            </a:r>
          </a:p>
          <a:p>
            <a:pPr marL="285750" indent="-285750" algn="just">
              <a:buFont typeface="Arial" panose="020B0604020202020204" pitchFamily="34" charset="0"/>
              <a:buChar char="•"/>
            </a:pPr>
            <a:endParaRPr lang="en-US" altLang="en-US" sz="1400" dirty="0">
              <a:solidFill>
                <a:schemeClr val="tx1"/>
              </a:solidFill>
              <a:latin typeface="Arial" panose="020B0604020202020204" pitchFamily="34" charset="0"/>
              <a:cs typeface="Arial" panose="020B0604020202020204" pitchFamily="34" charset="0"/>
            </a:endParaRPr>
          </a:p>
          <a:p>
            <a:pPr algn="just"/>
            <a:r>
              <a:rPr lang="en-US" altLang="en-US" sz="1400" dirty="0">
                <a:solidFill>
                  <a:schemeClr val="tx1"/>
                </a:solidFill>
                <a:latin typeface="Arial" panose="020B0604020202020204" pitchFamily="34" charset="0"/>
                <a:cs typeface="Arial" panose="020B0604020202020204" pitchFamily="34" charset="0"/>
              </a:rPr>
              <a:t> </a:t>
            </a:r>
          </a:p>
          <a:p>
            <a:pPr algn="just"/>
            <a:endParaRPr lang="en-US" altLang="en-US" sz="1400" dirty="0">
              <a:solidFill>
                <a:srgbClr val="202122"/>
              </a:solidFill>
              <a:latin typeface="Arial" panose="020B0604020202020204" pitchFamily="34" charset="0"/>
              <a:ea typeface="Calibri" panose="020F0502020204030204" pitchFamily="34" charset="0"/>
              <a:cs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34398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149950"/>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1600" b="1" dirty="0">
                <a:latin typeface="__Roboto_0db11f"/>
              </a:rPr>
              <a:t>MII/Standard MII: -</a:t>
            </a:r>
          </a:p>
          <a:p>
            <a:pPr algn="just"/>
            <a:r>
              <a:rPr lang="en-US" altLang="en-US" sz="1400" kern="0" dirty="0">
                <a:solidFill>
                  <a:schemeClr val="tx1"/>
                </a:solidFill>
                <a:latin typeface="Arial" panose="020B0604020202020204" pitchFamily="34" charset="0"/>
                <a:cs typeface="Arial" panose="020B0604020202020204" pitchFamily="34" charset="0"/>
              </a:rPr>
              <a:t>MII signal details: -</a:t>
            </a:r>
          </a:p>
          <a:p>
            <a:pPr algn="just"/>
            <a:endParaRPr lang="en-US" altLang="en-US" sz="1400" dirty="0">
              <a:solidFill>
                <a:schemeClr val="tx1"/>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A4CB8CC-CB51-24AA-541E-C342DF810A93}"/>
              </a:ext>
            </a:extLst>
          </p:cNvPr>
          <p:cNvGraphicFramePr>
            <a:graphicFrameLocks noGrp="1"/>
          </p:cNvGraphicFramePr>
          <p:nvPr>
            <p:extLst>
              <p:ext uri="{D42A27DB-BD31-4B8C-83A1-F6EECF244321}">
                <p14:modId xmlns:p14="http://schemas.microsoft.com/office/powerpoint/2010/main" val="1657719197"/>
              </p:ext>
            </p:extLst>
          </p:nvPr>
        </p:nvGraphicFramePr>
        <p:xfrm>
          <a:off x="950614" y="2454256"/>
          <a:ext cx="8682273" cy="3353642"/>
        </p:xfrm>
        <a:graphic>
          <a:graphicData uri="http://schemas.openxmlformats.org/drawingml/2006/table">
            <a:tbl>
              <a:tblPr firstRow="1" bandRow="1">
                <a:tableStyleId>{5C22544A-7EE6-4342-B048-85BDC9FD1C3A}</a:tableStyleId>
              </a:tblPr>
              <a:tblGrid>
                <a:gridCol w="1088758">
                  <a:extLst>
                    <a:ext uri="{9D8B030D-6E8A-4147-A177-3AD203B41FA5}">
                      <a16:colId xmlns:a16="http://schemas.microsoft.com/office/drawing/2014/main" val="2809185490"/>
                    </a:ext>
                  </a:extLst>
                </a:gridCol>
                <a:gridCol w="5266775">
                  <a:extLst>
                    <a:ext uri="{9D8B030D-6E8A-4147-A177-3AD203B41FA5}">
                      <a16:colId xmlns:a16="http://schemas.microsoft.com/office/drawing/2014/main" val="990801862"/>
                    </a:ext>
                  </a:extLst>
                </a:gridCol>
                <a:gridCol w="2326740">
                  <a:extLst>
                    <a:ext uri="{9D8B030D-6E8A-4147-A177-3AD203B41FA5}">
                      <a16:colId xmlns:a16="http://schemas.microsoft.com/office/drawing/2014/main" val="3720992482"/>
                    </a:ext>
                  </a:extLst>
                </a:gridCol>
              </a:tblGrid>
              <a:tr h="518662">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420692">
                <a:tc>
                  <a:txBody>
                    <a:bodyPr/>
                    <a:lstStyle/>
                    <a:p>
                      <a:r>
                        <a:rPr lang="en-US" sz="1400" dirty="0">
                          <a:latin typeface="Arial" panose="020B0604020202020204" pitchFamily="34" charset="0"/>
                          <a:cs typeface="Arial" panose="020B0604020202020204" pitchFamily="34" charset="0"/>
                        </a:rPr>
                        <a:t>TXD[3:0]</a:t>
                      </a:r>
                    </a:p>
                  </a:txBody>
                  <a:tcPr/>
                </a:tc>
                <a:tc>
                  <a:txBody>
                    <a:bodyPr/>
                    <a:lstStyle/>
                    <a:p>
                      <a:r>
                        <a:rPr lang="en-US" sz="1400" dirty="0">
                          <a:latin typeface="Arial" panose="020B0604020202020204" pitchFamily="34" charset="0"/>
                          <a:cs typeface="Arial" panose="020B0604020202020204" pitchFamily="34" charset="0"/>
                        </a:rPr>
                        <a:t>Data nibble transmitted by EMAC</a:t>
                      </a:r>
                    </a:p>
                  </a:txBody>
                  <a:tcPr/>
                </a:tc>
                <a:tc>
                  <a:txBody>
                    <a:bodyPr/>
                    <a:lstStyle/>
                    <a:p>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3251300030"/>
                  </a:ext>
                </a:extLst>
              </a:tr>
              <a:tr h="420692">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TX_CLK</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Transmitter Clock</a:t>
                      </a:r>
                    </a:p>
                  </a:txBody>
                  <a:tcPr/>
                </a:tc>
                <a:tc>
                  <a:txBody>
                    <a:bodyPr/>
                    <a:lstStyle/>
                    <a:p>
                      <a:r>
                        <a:rPr lang="en-US" sz="1400" dirty="0">
                          <a:latin typeface="Arial" panose="020B0604020202020204" pitchFamily="34" charset="0"/>
                          <a:cs typeface="Arial" panose="020B0604020202020204" pitchFamily="34" charset="0"/>
                        </a:rPr>
                        <a:t>PHY to MAC</a:t>
                      </a:r>
                    </a:p>
                  </a:txBody>
                  <a:tcPr/>
                </a:tc>
                <a:extLst>
                  <a:ext uri="{0D108BD9-81ED-4DB2-BD59-A6C34878D82A}">
                    <a16:rowId xmlns:a16="http://schemas.microsoft.com/office/drawing/2014/main" val="2417652862"/>
                  </a:ext>
                </a:extLst>
              </a:tr>
              <a:tr h="420692">
                <a:tc>
                  <a:txBody>
                    <a:bodyPr/>
                    <a:lstStyle/>
                    <a:p>
                      <a:r>
                        <a:rPr lang="en-US" sz="1400" dirty="0">
                          <a:latin typeface="Arial" panose="020B0604020202020204" pitchFamily="34" charset="0"/>
                          <a:cs typeface="Arial" panose="020B0604020202020204" pitchFamily="34" charset="0"/>
                        </a:rPr>
                        <a:t>TX_EN</a:t>
                      </a:r>
                    </a:p>
                  </a:txBody>
                  <a:tcPr/>
                </a:tc>
                <a:tc>
                  <a:txBody>
                    <a:bodyPr/>
                    <a:lstStyle/>
                    <a:p>
                      <a:r>
                        <a:rPr lang="en-US" sz="1400" dirty="0">
                          <a:latin typeface="Arial" panose="020B0604020202020204" pitchFamily="34" charset="0"/>
                          <a:cs typeface="Arial" panose="020B0604020202020204" pitchFamily="34" charset="0"/>
                        </a:rPr>
                        <a:t>Indicates that valid transmission data is present on TXD[3:0].</a:t>
                      </a: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222158182"/>
                  </a:ext>
                </a:extLst>
              </a:tr>
              <a:tr h="518662">
                <a:tc>
                  <a:txBody>
                    <a:bodyPr/>
                    <a:lstStyle/>
                    <a:p>
                      <a:r>
                        <a:rPr lang="en-US" sz="1400" dirty="0">
                          <a:latin typeface="Arial" panose="020B0604020202020204" pitchFamily="34" charset="0"/>
                          <a:cs typeface="Arial" panose="020B0604020202020204" pitchFamily="34" charset="0"/>
                        </a:rPr>
                        <a:t>TX_ER</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Transmit error: TX_ER may be raised for one or more clock periods during frame transmission to request the PHY to deliberately corrupt the frame.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1022836544"/>
                  </a:ext>
                </a:extLst>
              </a:tr>
              <a:tr h="420692">
                <a:tc>
                  <a:txBody>
                    <a:bodyPr/>
                    <a:lstStyle/>
                    <a:p>
                      <a:r>
                        <a:rPr lang="en-US" sz="1400" dirty="0">
                          <a:latin typeface="Arial" panose="020B0604020202020204" pitchFamily="34" charset="0"/>
                          <a:cs typeface="Arial" panose="020B0604020202020204" pitchFamily="34" charset="0"/>
                        </a:rPr>
                        <a:t>CRS</a:t>
                      </a:r>
                    </a:p>
                  </a:txBody>
                  <a:tcPr/>
                </a:tc>
                <a:tc>
                  <a:txBody>
                    <a:bodyPr/>
                    <a:lstStyle/>
                    <a:p>
                      <a:r>
                        <a:rPr lang="en-US" sz="1400" dirty="0">
                          <a:latin typeface="Arial" panose="020B0604020202020204" pitchFamily="34" charset="0"/>
                          <a:cs typeface="Arial" panose="020B0604020202020204" pitchFamily="34" charset="0"/>
                        </a:rPr>
                        <a:t>Carrier Sense: This signal indicates detection of a carrier.</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96164"/>
                  </a:ext>
                </a:extLst>
              </a:tr>
              <a:tr h="420692">
                <a:tc>
                  <a:txBody>
                    <a:bodyPr/>
                    <a:lstStyle/>
                    <a:p>
                      <a:r>
                        <a:rPr lang="en-US" sz="1400" dirty="0">
                          <a:latin typeface="Arial" panose="020B0604020202020204" pitchFamily="34" charset="0"/>
                          <a:cs typeface="Arial" panose="020B0604020202020204" pitchFamily="34" charset="0"/>
                        </a:rPr>
                        <a:t>COL</a:t>
                      </a:r>
                    </a:p>
                  </a:txBody>
                  <a:tcPr/>
                </a:tc>
                <a:tc>
                  <a:txBody>
                    <a:bodyPr/>
                    <a:lstStyle/>
                    <a:p>
                      <a:r>
                        <a:rPr lang="en-US" sz="1400" dirty="0">
                          <a:latin typeface="Arial" panose="020B0604020202020204" pitchFamily="34" charset="0"/>
                          <a:cs typeface="Arial" panose="020B0604020202020204" pitchFamily="34" charset="0"/>
                        </a:rPr>
                        <a:t>Collision Detect: </a:t>
                      </a: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47665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191475"/>
            <a:ext cx="10913707"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a:t>
            </a:r>
          </a:p>
        </p:txBody>
      </p:sp>
      <p:graphicFrame>
        <p:nvGraphicFramePr>
          <p:cNvPr id="3" name="Table 2">
            <a:extLst>
              <a:ext uri="{FF2B5EF4-FFF2-40B4-BE49-F238E27FC236}">
                <a16:creationId xmlns:a16="http://schemas.microsoft.com/office/drawing/2014/main" id="{3A4CB8CC-CB51-24AA-541E-C342DF810A93}"/>
              </a:ext>
            </a:extLst>
          </p:cNvPr>
          <p:cNvGraphicFramePr>
            <a:graphicFrameLocks noGrp="1"/>
          </p:cNvGraphicFramePr>
          <p:nvPr>
            <p:extLst>
              <p:ext uri="{D42A27DB-BD31-4B8C-83A1-F6EECF244321}">
                <p14:modId xmlns:p14="http://schemas.microsoft.com/office/powerpoint/2010/main" val="1993076515"/>
              </p:ext>
            </p:extLst>
          </p:nvPr>
        </p:nvGraphicFramePr>
        <p:xfrm>
          <a:off x="869528" y="2124592"/>
          <a:ext cx="9429686" cy="3022600"/>
        </p:xfrm>
        <a:graphic>
          <a:graphicData uri="http://schemas.openxmlformats.org/drawingml/2006/table">
            <a:tbl>
              <a:tblPr firstRow="1" bandRow="1">
                <a:tableStyleId>{5C22544A-7EE6-4342-B048-85BDC9FD1C3A}</a:tableStyleId>
              </a:tblPr>
              <a:tblGrid>
                <a:gridCol w="1727642">
                  <a:extLst>
                    <a:ext uri="{9D8B030D-6E8A-4147-A177-3AD203B41FA5}">
                      <a16:colId xmlns:a16="http://schemas.microsoft.com/office/drawing/2014/main" val="2809185490"/>
                    </a:ext>
                  </a:extLst>
                </a:gridCol>
                <a:gridCol w="5232903">
                  <a:extLst>
                    <a:ext uri="{9D8B030D-6E8A-4147-A177-3AD203B41FA5}">
                      <a16:colId xmlns:a16="http://schemas.microsoft.com/office/drawing/2014/main" val="990801862"/>
                    </a:ext>
                  </a:extLst>
                </a:gridCol>
                <a:gridCol w="2469141">
                  <a:extLst>
                    <a:ext uri="{9D8B030D-6E8A-4147-A177-3AD203B41FA5}">
                      <a16:colId xmlns:a16="http://schemas.microsoft.com/office/drawing/2014/main" val="28090095"/>
                    </a:ext>
                  </a:extLst>
                </a:gridCol>
              </a:tblGrid>
              <a:tr h="370840">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370840">
                <a:tc>
                  <a:txBody>
                    <a:bodyPr/>
                    <a:lstStyle/>
                    <a:p>
                      <a:r>
                        <a:rPr lang="en-US" sz="1400" dirty="0">
                          <a:latin typeface="Arial" panose="020B0604020202020204" pitchFamily="34" charset="0"/>
                          <a:cs typeface="Arial" panose="020B0604020202020204" pitchFamily="34" charset="0"/>
                        </a:rPr>
                        <a:t>RXD[3:0]</a:t>
                      </a:r>
                    </a:p>
                  </a:txBody>
                  <a:tcPr/>
                </a:tc>
                <a:tc>
                  <a:txBody>
                    <a:bodyPr/>
                    <a:lstStyle/>
                    <a:p>
                      <a:r>
                        <a:rPr lang="en-US" sz="1400" dirty="0">
                          <a:latin typeface="Arial" panose="020B0604020202020204" pitchFamily="34" charset="0"/>
                          <a:cs typeface="Arial" panose="020B0604020202020204" pitchFamily="34" charset="0"/>
                        </a:rPr>
                        <a:t>Data nibble to be received by EMAC</a:t>
                      </a:r>
                    </a:p>
                  </a:txBody>
                  <a:tcPr/>
                </a:tc>
                <a:tc>
                  <a:txBody>
                    <a:bodyPr/>
                    <a:lstStyle/>
                    <a:p>
                      <a:r>
                        <a:rPr lang="en-US" sz="1400" dirty="0">
                          <a:latin typeface="Arial" panose="020B0604020202020204" pitchFamily="34" charset="0"/>
                          <a:cs typeface="Arial" panose="020B0604020202020204" pitchFamily="34" charset="0"/>
                        </a:rPr>
                        <a:t>PHY to MAC</a:t>
                      </a:r>
                    </a:p>
                  </a:txBody>
                  <a:tcPr/>
                </a:tc>
                <a:extLst>
                  <a:ext uri="{0D108BD9-81ED-4DB2-BD59-A6C34878D82A}">
                    <a16:rowId xmlns:a16="http://schemas.microsoft.com/office/drawing/2014/main" val="3251300030"/>
                  </a:ext>
                </a:extLst>
              </a:tr>
              <a:tr h="370840">
                <a:tc>
                  <a:txBody>
                    <a:bodyPr/>
                    <a:lstStyle/>
                    <a:p>
                      <a:r>
                        <a:rPr lang="en-US" sz="1400" dirty="0">
                          <a:latin typeface="Arial" panose="020B0604020202020204" pitchFamily="34" charset="0"/>
                          <a:cs typeface="Arial" panose="020B0604020202020204" pitchFamily="34" charset="0"/>
                        </a:rPr>
                        <a:t>RXCLK</a:t>
                      </a:r>
                    </a:p>
                  </a:txBody>
                  <a:tcPr/>
                </a:tc>
                <a:tc>
                  <a:txBody>
                    <a:bodyPr/>
                    <a:lstStyle/>
                    <a:p>
                      <a:r>
                        <a:rPr lang="en-US" sz="1400" dirty="0">
                          <a:latin typeface="Arial" panose="020B0604020202020204" pitchFamily="34" charset="0"/>
                          <a:cs typeface="Arial" panose="020B0604020202020204" pitchFamily="34" charset="0"/>
                        </a:rPr>
                        <a:t>Receive Clock Output: </a:t>
                      </a:r>
                      <a:r>
                        <a:rPr lang="fr-FR" sz="1400" dirty="0">
                          <a:latin typeface="Arial" panose="020B0604020202020204" pitchFamily="34" charset="0"/>
                          <a:cs typeface="Arial" panose="020B0604020202020204" pitchFamily="34" charset="0"/>
                        </a:rPr>
                        <a:t>MII (100BASE-TX): 25 MHz, MII (10BASE-T): 2.5 MHz</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PHY to MAC</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22836544"/>
                  </a:ext>
                </a:extLst>
              </a:tr>
              <a:tr h="370840">
                <a:tc>
                  <a:txBody>
                    <a:bodyPr/>
                    <a:lstStyle/>
                    <a:p>
                      <a:r>
                        <a:rPr lang="en-US" sz="1400" dirty="0">
                          <a:latin typeface="Arial" panose="020B0604020202020204" pitchFamily="34" charset="0"/>
                          <a:cs typeface="Arial" panose="020B0604020202020204" pitchFamily="34" charset="0"/>
                        </a:rPr>
                        <a:t>RXDV</a:t>
                      </a:r>
                    </a:p>
                  </a:txBody>
                  <a:tcPr/>
                </a:tc>
                <a:tc>
                  <a:txBody>
                    <a:bodyPr/>
                    <a:lstStyle/>
                    <a:p>
                      <a:r>
                        <a:rPr lang="en-US" sz="1400" dirty="0">
                          <a:latin typeface="Arial" panose="020B0604020202020204" pitchFamily="34" charset="0"/>
                          <a:cs typeface="Arial" panose="020B0604020202020204" pitchFamily="34" charset="0"/>
                        </a:rPr>
                        <a:t>Receive Data Valid: Indicates that recovered and decoded data is available on RXD pins. </a:t>
                      </a:r>
                      <a:r>
                        <a:rPr lang="en-US" sz="1400" b="0" i="0" dirty="0">
                          <a:solidFill>
                            <a:schemeClr val="dk1"/>
                          </a:solidFill>
                          <a:effectLst/>
                          <a:latin typeface="Arial" panose="020B0604020202020204" pitchFamily="34" charset="0"/>
                          <a:ea typeface="+mn-ea"/>
                          <a:cs typeface="Arial" panose="020B0604020202020204" pitchFamily="34" charset="0"/>
                        </a:rPr>
                        <a:t>RX_DV is not required to go high immediately when the frame starts but must do so in time to ensure the "start of frame delimiter" byte is included in the received data. Some of the preamble nibbles may be lost.</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PHY to MAC</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96164"/>
                  </a:ext>
                </a:extLst>
              </a:tr>
              <a:tr h="370840">
                <a:tc>
                  <a:txBody>
                    <a:bodyPr/>
                    <a:lstStyle/>
                    <a:p>
                      <a:r>
                        <a:rPr lang="en-US" sz="1400" dirty="0">
                          <a:latin typeface="Arial" panose="020B0604020202020204" pitchFamily="34" charset="0"/>
                          <a:cs typeface="Arial" panose="020B0604020202020204" pitchFamily="34" charset="0"/>
                        </a:rPr>
                        <a:t>RX_ER</a:t>
                      </a:r>
                    </a:p>
                  </a:txBody>
                  <a:tcPr/>
                </a:tc>
                <a:tc>
                  <a:txBody>
                    <a:bodyPr/>
                    <a:lstStyle/>
                    <a:p>
                      <a:r>
                        <a:rPr lang="en-US" sz="1400" dirty="0">
                          <a:latin typeface="Arial" panose="020B0604020202020204" pitchFamily="34" charset="0"/>
                          <a:cs typeface="Arial" panose="020B0604020202020204" pitchFamily="34" charset="0"/>
                        </a:rPr>
                        <a:t>Receive Error</a:t>
                      </a: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PHY to MAC</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38226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191475"/>
            <a:ext cx="10913707" cy="523731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MII 100 Mbps Transmit Data path</a:t>
            </a:r>
          </a:p>
          <a:p>
            <a:pPr algn="just"/>
            <a:endParaRPr lang="en-US" altLang="en-US" b="1" dirty="0">
              <a:latin typeface="__Roboto_0db11f"/>
            </a:endParaRPr>
          </a:p>
          <a:p>
            <a:pPr algn="just"/>
            <a:endParaRPr lang="en-US" altLang="en-US" sz="2000" b="1" dirty="0">
              <a:latin typeface="__Roboto_0db11f"/>
            </a:endParaRPr>
          </a:p>
        </p:txBody>
      </p:sp>
      <p:pic>
        <p:nvPicPr>
          <p:cNvPr id="8" name="Picture 7">
            <a:extLst>
              <a:ext uri="{FF2B5EF4-FFF2-40B4-BE49-F238E27FC236}">
                <a16:creationId xmlns:a16="http://schemas.microsoft.com/office/drawing/2014/main" id="{302E9712-CD3E-10B3-2F28-DF4293835DAE}"/>
              </a:ext>
            </a:extLst>
          </p:cNvPr>
          <p:cNvPicPr>
            <a:picLocks noChangeAspect="1"/>
          </p:cNvPicPr>
          <p:nvPr/>
        </p:nvPicPr>
        <p:blipFill>
          <a:blip r:embed="rId2"/>
          <a:stretch>
            <a:fillRect/>
          </a:stretch>
        </p:blipFill>
        <p:spPr>
          <a:xfrm>
            <a:off x="1925863" y="1979497"/>
            <a:ext cx="7571222" cy="4315367"/>
          </a:xfrm>
          <a:prstGeom prst="rect">
            <a:avLst/>
          </a:prstGeom>
        </p:spPr>
      </p:pic>
    </p:spTree>
    <p:extLst>
      <p:ext uri="{BB962C8B-B14F-4D97-AF65-F5344CB8AC3E}">
        <p14:creationId xmlns:p14="http://schemas.microsoft.com/office/powerpoint/2010/main" val="62832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191475"/>
            <a:ext cx="10913707" cy="523731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4B/5B Encoding: - </a:t>
            </a:r>
            <a:r>
              <a:rPr lang="en-US" b="0" i="0" dirty="0">
                <a:solidFill>
                  <a:srgbClr val="202122"/>
                </a:solidFill>
                <a:effectLst/>
                <a:latin typeface="Arial" panose="020B0604020202020204" pitchFamily="34" charset="0"/>
              </a:rPr>
              <a:t> </a:t>
            </a:r>
            <a:r>
              <a:rPr lang="en-US" sz="1200" b="0" i="0" dirty="0">
                <a:solidFill>
                  <a:schemeClr val="tx1"/>
                </a:solidFill>
                <a:effectLst/>
                <a:latin typeface="Arial" panose="020B0604020202020204" pitchFamily="34" charset="0"/>
                <a:cs typeface="Arial" panose="020B0604020202020204" pitchFamily="34" charset="0"/>
              </a:rPr>
              <a:t>4B5B maps groups of 4 </a:t>
            </a:r>
            <a:r>
              <a:rPr lang="en-US" sz="1200" b="0" i="0" u="none" strike="noStrike" dirty="0">
                <a:solidFill>
                  <a:schemeClr val="tx1"/>
                </a:solidFill>
                <a:effectLst/>
                <a:latin typeface="Arial" panose="020B0604020202020204" pitchFamily="34" charset="0"/>
                <a:cs typeface="Arial" panose="020B0604020202020204" pitchFamily="34" charset="0"/>
                <a:hlinkClick r:id="rId2" tooltip="Bit">
                  <a:extLst>
                    <a:ext uri="{A12FA001-AC4F-418D-AE19-62706E023703}">
                      <ahyp:hlinkClr xmlns:ahyp="http://schemas.microsoft.com/office/drawing/2018/hyperlinkcolor" val="tx"/>
                    </a:ext>
                  </a:extLst>
                </a:hlinkClick>
              </a:rPr>
              <a:t>bits</a:t>
            </a:r>
            <a:r>
              <a:rPr lang="en-US" sz="1200" b="0" i="0" dirty="0">
                <a:solidFill>
                  <a:schemeClr val="tx1"/>
                </a:solidFill>
                <a:effectLst/>
                <a:latin typeface="Arial" panose="020B0604020202020204" pitchFamily="34" charset="0"/>
                <a:cs typeface="Arial" panose="020B0604020202020204" pitchFamily="34" charset="0"/>
              </a:rPr>
              <a:t> of data onto groups of 5 bits for transmission. These 5-bit words are pre-determined in a dictionary, and they are chosen to ensure that there will be sufficient transitions in the line state to produce a </a:t>
            </a:r>
            <a:r>
              <a:rPr lang="en-US" sz="1200" b="0" i="0" u="none" strike="noStrike" dirty="0">
                <a:solidFill>
                  <a:schemeClr val="tx1"/>
                </a:solidFill>
                <a:effectLst/>
                <a:latin typeface="Arial" panose="020B0604020202020204" pitchFamily="34" charset="0"/>
                <a:cs typeface="Arial" panose="020B0604020202020204" pitchFamily="34" charset="0"/>
                <a:hlinkClick r:id="rId3" tooltip="Self-clocking signal">
                  <a:extLst>
                    <a:ext uri="{A12FA001-AC4F-418D-AE19-62706E023703}">
                      <ahyp:hlinkClr xmlns:ahyp="http://schemas.microsoft.com/office/drawing/2018/hyperlinkcolor" val="tx"/>
                    </a:ext>
                  </a:extLst>
                </a:hlinkClick>
              </a:rPr>
              <a:t>self-clocking signal</a:t>
            </a:r>
            <a:r>
              <a:rPr lang="en-US" sz="1200" b="0" i="0" dirty="0">
                <a:solidFill>
                  <a:schemeClr val="tx1"/>
                </a:solidFill>
                <a:effectLst/>
                <a:latin typeface="Arial" panose="020B0604020202020204" pitchFamily="34" charset="0"/>
                <a:cs typeface="Arial" panose="020B0604020202020204" pitchFamily="34" charset="0"/>
              </a:rPr>
              <a:t>. </a:t>
            </a:r>
          </a:p>
          <a:p>
            <a:pPr algn="just"/>
            <a:r>
              <a:rPr lang="en-US" sz="1200" b="0" i="0" dirty="0">
                <a:solidFill>
                  <a:schemeClr val="tx1"/>
                </a:solidFill>
                <a:effectLst/>
                <a:latin typeface="Arial" panose="020B0604020202020204" pitchFamily="34" charset="0"/>
                <a:cs typeface="Arial" panose="020B0604020202020204" pitchFamily="34" charset="0"/>
              </a:rPr>
              <a:t>An alternative to using 4B5B coding is to use a </a:t>
            </a:r>
            <a:r>
              <a:rPr lang="en-US" sz="1200" b="0" i="0" u="none" strike="noStrike" dirty="0">
                <a:solidFill>
                  <a:schemeClr val="tx1"/>
                </a:solidFill>
                <a:effectLst/>
                <a:latin typeface="Arial" panose="020B0604020202020204" pitchFamily="34" charset="0"/>
                <a:cs typeface="Arial" panose="020B0604020202020204" pitchFamily="34" charset="0"/>
                <a:hlinkClick r:id="rId4" tooltip="Scrambler (randomizer)">
                  <a:extLst>
                    <a:ext uri="{A12FA001-AC4F-418D-AE19-62706E023703}">
                      <ahyp:hlinkClr xmlns:ahyp="http://schemas.microsoft.com/office/drawing/2018/hyperlinkcolor" val="tx"/>
                    </a:ext>
                  </a:extLst>
                </a:hlinkClick>
              </a:rPr>
              <a:t>scrambler</a:t>
            </a:r>
            <a:r>
              <a:rPr lang="en-US" sz="1200" b="0" i="0" dirty="0">
                <a:solidFill>
                  <a:schemeClr val="tx1"/>
                </a:solidFill>
                <a:effectLst/>
                <a:latin typeface="Arial" panose="020B0604020202020204" pitchFamily="34" charset="0"/>
                <a:cs typeface="Arial" panose="020B0604020202020204" pitchFamily="34" charset="0"/>
              </a:rPr>
              <a:t>. Some systems use scramblers in conjunction with 4B5B coding to assure </a:t>
            </a:r>
            <a:r>
              <a:rPr lang="en-US" sz="1200" b="0" i="0" u="none" strike="noStrike" dirty="0">
                <a:solidFill>
                  <a:schemeClr val="tx1"/>
                </a:solidFill>
                <a:effectLst/>
                <a:latin typeface="Arial" panose="020B0604020202020204" pitchFamily="34" charset="0"/>
                <a:cs typeface="Arial" panose="020B0604020202020204" pitchFamily="34" charset="0"/>
                <a:hlinkClick r:id="rId5" tooltip="DC balance">
                  <a:extLst>
                    <a:ext uri="{A12FA001-AC4F-418D-AE19-62706E023703}">
                      <ahyp:hlinkClr xmlns:ahyp="http://schemas.microsoft.com/office/drawing/2018/hyperlinkcolor" val="tx"/>
                    </a:ext>
                  </a:extLst>
                </a:hlinkClick>
              </a:rPr>
              <a:t>DC balance</a:t>
            </a:r>
            <a:r>
              <a:rPr lang="en-US" sz="1200" b="0" i="0" dirty="0">
                <a:solidFill>
                  <a:schemeClr val="tx1"/>
                </a:solidFill>
                <a:effectLst/>
                <a:latin typeface="Arial" panose="020B0604020202020204" pitchFamily="34" charset="0"/>
                <a:cs typeface="Arial" panose="020B0604020202020204" pitchFamily="34" charset="0"/>
              </a:rPr>
              <a:t> and improve </a:t>
            </a:r>
            <a:r>
              <a:rPr lang="en-US" sz="1200" b="0" i="0" u="sng" dirty="0">
                <a:solidFill>
                  <a:schemeClr val="tx1"/>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electromagnetic compatibility</a:t>
            </a:r>
            <a:r>
              <a:rPr lang="en-US" sz="1200" b="0" i="0" dirty="0">
                <a:solidFill>
                  <a:schemeClr val="tx1"/>
                </a:solidFill>
                <a:effectLst/>
                <a:latin typeface="Arial" panose="020B0604020202020204" pitchFamily="34" charset="0"/>
                <a:cs typeface="Arial" panose="020B0604020202020204" pitchFamily="34" charset="0"/>
              </a:rPr>
              <a:t>.</a:t>
            </a:r>
          </a:p>
          <a:p>
            <a:pPr algn="just"/>
            <a:endParaRPr lang="en-US" sz="1200" b="0" i="0" dirty="0">
              <a:solidFill>
                <a:schemeClr val="tx1"/>
              </a:solidFill>
              <a:effectLst/>
              <a:latin typeface="Arial" panose="020B0604020202020204" pitchFamily="34" charset="0"/>
              <a:cs typeface="Arial" panose="020B0604020202020204" pitchFamily="34" charset="0"/>
            </a:endParaRPr>
          </a:p>
          <a:p>
            <a:pPr algn="just"/>
            <a:endParaRPr lang="en-US" altLang="en-US" sz="12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p:txBody>
      </p:sp>
      <p:pic>
        <p:nvPicPr>
          <p:cNvPr id="10" name="Picture 9">
            <a:extLst>
              <a:ext uri="{FF2B5EF4-FFF2-40B4-BE49-F238E27FC236}">
                <a16:creationId xmlns:a16="http://schemas.microsoft.com/office/drawing/2014/main" id="{3E99E518-83FF-16B7-A0D5-7D0B9D90FB99}"/>
              </a:ext>
            </a:extLst>
          </p:cNvPr>
          <p:cNvPicPr>
            <a:picLocks noChangeAspect="1"/>
          </p:cNvPicPr>
          <p:nvPr/>
        </p:nvPicPr>
        <p:blipFill>
          <a:blip r:embed="rId7"/>
          <a:stretch>
            <a:fillRect/>
          </a:stretch>
        </p:blipFill>
        <p:spPr>
          <a:xfrm>
            <a:off x="1685731" y="2614783"/>
            <a:ext cx="7983370" cy="3729312"/>
          </a:xfrm>
          <a:prstGeom prst="rect">
            <a:avLst/>
          </a:prstGeom>
        </p:spPr>
      </p:pic>
    </p:spTree>
    <p:extLst>
      <p:ext uri="{BB962C8B-B14F-4D97-AF65-F5344CB8AC3E}">
        <p14:creationId xmlns:p14="http://schemas.microsoft.com/office/powerpoint/2010/main" val="47375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Agenda</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32885" y="1379551"/>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Arial" panose="020B0604020202020204" pitchFamily="34" charset="0"/>
              <a:buChar char="•"/>
            </a:pPr>
            <a:endParaRPr lang="en-US" sz="1800" kern="0" dirty="0">
              <a:latin typeface="Arial" panose="020B0604020202020204" pitchFamily="34" charset="0"/>
            </a:endParaRPr>
          </a:p>
          <a:p>
            <a:pPr marL="285750" indent="-285750">
              <a:buFont typeface="Wingdings" panose="05000000000000000000" pitchFamily="2" charset="2"/>
              <a:buChar char="§"/>
            </a:pPr>
            <a:r>
              <a:rPr lang="en-US" sz="1600" kern="0" dirty="0">
                <a:solidFill>
                  <a:srgbClr val="282829"/>
                </a:solidFill>
                <a:latin typeface="-apple-system"/>
              </a:rPr>
              <a:t>QNX Network Manager (io-pkt)</a:t>
            </a:r>
          </a:p>
          <a:p>
            <a:pPr marL="285750" indent="-285750">
              <a:buFont typeface="Wingdings" panose="05000000000000000000" pitchFamily="2" charset="2"/>
              <a:buChar char="§"/>
            </a:pPr>
            <a:r>
              <a:rPr lang="en-US" sz="1600" kern="0" dirty="0">
                <a:solidFill>
                  <a:srgbClr val="282829"/>
                </a:solidFill>
                <a:latin typeface="-apple-system"/>
              </a:rPr>
              <a:t>EMAC and PHY Blocks</a:t>
            </a:r>
          </a:p>
          <a:p>
            <a:pPr marL="285750" indent="-285750">
              <a:buFont typeface="Wingdings" panose="05000000000000000000" pitchFamily="2" charset="2"/>
              <a:buChar char="§"/>
            </a:pPr>
            <a:r>
              <a:rPr lang="en-US" sz="1600" kern="0" dirty="0">
                <a:solidFill>
                  <a:srgbClr val="282829"/>
                </a:solidFill>
                <a:latin typeface="-apple-system"/>
              </a:rPr>
              <a:t>Medium-Dependent Interface(MDI)</a:t>
            </a:r>
          </a:p>
          <a:p>
            <a:pPr marL="285750" indent="-285750">
              <a:buFont typeface="Wingdings" panose="05000000000000000000" pitchFamily="2" charset="2"/>
              <a:buChar char="§"/>
            </a:pPr>
            <a:r>
              <a:rPr lang="en-US" sz="1600" kern="0" dirty="0">
                <a:solidFill>
                  <a:srgbClr val="282829"/>
                </a:solidFill>
                <a:latin typeface="-apple-system"/>
              </a:rPr>
              <a:t>MDC and MDIO</a:t>
            </a:r>
          </a:p>
          <a:p>
            <a:pPr marL="569912" lvl="1" indent="-285750">
              <a:buFont typeface="Wingdings" panose="05000000000000000000" pitchFamily="2" charset="2"/>
              <a:buChar char="§"/>
            </a:pPr>
            <a:r>
              <a:rPr lang="en-US" sz="1200" kern="0" dirty="0">
                <a:solidFill>
                  <a:srgbClr val="282829"/>
                </a:solidFill>
                <a:latin typeface="-apple-system"/>
              </a:rPr>
              <a:t>Accessing PHY using Clause22 and Clause45 via Clause 22 Indirect</a:t>
            </a:r>
            <a:endParaRPr lang="en-US" altLang="en-US" sz="1600" dirty="0">
              <a:solidFill>
                <a:srgbClr val="282829"/>
              </a:solidFill>
              <a:latin typeface="-apple-system"/>
            </a:endParaRPr>
          </a:p>
          <a:p>
            <a:pPr marL="285750" indent="-285750">
              <a:buFont typeface="Wingdings" panose="05000000000000000000" pitchFamily="2" charset="2"/>
              <a:buChar char="§"/>
            </a:pPr>
            <a:r>
              <a:rPr lang="en-US" sz="1600" kern="0" dirty="0">
                <a:solidFill>
                  <a:srgbClr val="282829"/>
                </a:solidFill>
                <a:latin typeface="-apple-system"/>
              </a:rPr>
              <a:t>Media Independent Interface and its variants</a:t>
            </a:r>
          </a:p>
          <a:p>
            <a:pPr marL="285750" indent="-285750">
              <a:buFont typeface="Wingdings" panose="05000000000000000000" pitchFamily="2" charset="2"/>
              <a:buChar char="§"/>
            </a:pPr>
            <a:r>
              <a:rPr lang="en-US" sz="1600" kern="0" dirty="0">
                <a:solidFill>
                  <a:srgbClr val="282829"/>
                </a:solidFill>
                <a:latin typeface="-apple-system"/>
              </a:rPr>
              <a:t>MDIO Clause – 45</a:t>
            </a:r>
          </a:p>
          <a:p>
            <a:pPr marL="569912" lvl="1" indent="-285750">
              <a:buFont typeface="Wingdings" panose="05000000000000000000" pitchFamily="2" charset="2"/>
              <a:buChar char="§"/>
            </a:pPr>
            <a:r>
              <a:rPr lang="en-US" altLang="en-US" sz="1200" kern="0" dirty="0">
                <a:solidFill>
                  <a:srgbClr val="282829"/>
                </a:solidFill>
                <a:latin typeface="-apple-system"/>
              </a:rPr>
              <a:t>	 MDIO Clause-45 frame format</a:t>
            </a:r>
          </a:p>
          <a:p>
            <a:pPr marL="569912" lvl="1" indent="-285750">
              <a:buFont typeface="Wingdings" panose="05000000000000000000" pitchFamily="2" charset="2"/>
              <a:buChar char="§"/>
            </a:pPr>
            <a:r>
              <a:rPr lang="en-US" altLang="en-US" sz="1200" kern="0" dirty="0">
                <a:solidFill>
                  <a:srgbClr val="282829"/>
                </a:solidFill>
                <a:latin typeface="-apple-system"/>
              </a:rPr>
              <a:t>	 MDIO Clause-45 addressing</a:t>
            </a:r>
          </a:p>
          <a:p>
            <a:pPr marL="569912" lvl="1" indent="-285750">
              <a:buFont typeface="Wingdings" panose="05000000000000000000" pitchFamily="2" charset="2"/>
              <a:buChar char="§"/>
            </a:pPr>
            <a:r>
              <a:rPr lang="en-US" altLang="en-US" sz="1200" kern="0" dirty="0">
                <a:solidFill>
                  <a:srgbClr val="282829"/>
                </a:solidFill>
                <a:latin typeface="-apple-system"/>
              </a:rPr>
              <a:t>	Implementation of Clause-45 API</a:t>
            </a: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2447929781"/>
      </p:ext>
    </p:extLst>
  </p:cSld>
  <p:clrMapOvr>
    <a:masterClrMapping/>
  </p:clrMapOvr>
  <mc:AlternateContent xmlns:mc="http://schemas.openxmlformats.org/markup-compatibility/2006" xmlns:p14="http://schemas.microsoft.com/office/powerpoint/2010/main">
    <mc:Choice Requires="p14">
      <p:transition p14:dur="0" advTm="1415"/>
    </mc:Choice>
    <mc:Fallback xmlns="">
      <p:transition advTm="14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59457" y="1080655"/>
            <a:ext cx="10913707" cy="53481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4B/5B Encoding: - </a:t>
            </a:r>
            <a:r>
              <a:rPr lang="en-US" b="0" i="0" dirty="0">
                <a:solidFill>
                  <a:srgbClr val="202122"/>
                </a:solidFill>
                <a:effectLst/>
                <a:latin typeface="Arial" panose="020B0604020202020204" pitchFamily="34" charset="0"/>
              </a:rPr>
              <a:t> </a:t>
            </a:r>
            <a:endParaRPr lang="en-US" sz="1200" b="0" i="0" dirty="0">
              <a:solidFill>
                <a:schemeClr val="tx1"/>
              </a:solidFill>
              <a:effectLst/>
              <a:latin typeface="Arial" panose="020B0604020202020204" pitchFamily="34" charset="0"/>
              <a:cs typeface="Arial" panose="020B0604020202020204" pitchFamily="34" charset="0"/>
            </a:endParaRPr>
          </a:p>
          <a:p>
            <a:pPr algn="just"/>
            <a:endParaRPr lang="en-US" altLang="en-US" sz="12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p:txBody>
      </p:sp>
      <p:pic>
        <p:nvPicPr>
          <p:cNvPr id="7" name="Picture 6">
            <a:extLst>
              <a:ext uri="{FF2B5EF4-FFF2-40B4-BE49-F238E27FC236}">
                <a16:creationId xmlns:a16="http://schemas.microsoft.com/office/drawing/2014/main" id="{CA864EFB-F80F-8895-34BE-721BAEA72E19}"/>
              </a:ext>
            </a:extLst>
          </p:cNvPr>
          <p:cNvPicPr>
            <a:picLocks noChangeAspect="1"/>
          </p:cNvPicPr>
          <p:nvPr/>
        </p:nvPicPr>
        <p:blipFill>
          <a:blip r:embed="rId2"/>
          <a:stretch>
            <a:fillRect/>
          </a:stretch>
        </p:blipFill>
        <p:spPr>
          <a:xfrm>
            <a:off x="2861507" y="1379551"/>
            <a:ext cx="7229475" cy="4964544"/>
          </a:xfrm>
          <a:prstGeom prst="rect">
            <a:avLst/>
          </a:prstGeom>
        </p:spPr>
      </p:pic>
    </p:spTree>
    <p:extLst>
      <p:ext uri="{BB962C8B-B14F-4D97-AF65-F5344CB8AC3E}">
        <p14:creationId xmlns:p14="http://schemas.microsoft.com/office/powerpoint/2010/main" val="23689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Media Independent Interface</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72599"/>
            <a:ext cx="10913707" cy="534813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altLang="en-US" sz="2000" b="1" dirty="0">
                <a:latin typeface="__Roboto_0db11f"/>
              </a:rPr>
              <a:t>MII/Standard MII data on wire: -</a:t>
            </a:r>
          </a:p>
          <a:p>
            <a:pPr algn="just"/>
            <a:r>
              <a:rPr lang="en-US" altLang="en-US" b="1" dirty="0">
                <a:latin typeface="__Roboto_0db11f"/>
              </a:rPr>
              <a:t>MLT-3 Encoding: - </a:t>
            </a:r>
            <a:r>
              <a:rPr lang="en-US" b="0" i="0" dirty="0">
                <a:solidFill>
                  <a:srgbClr val="202122"/>
                </a:solidFill>
                <a:effectLst/>
                <a:latin typeface="Arial" panose="020B0604020202020204" pitchFamily="34" charset="0"/>
              </a:rPr>
              <a:t> </a:t>
            </a:r>
            <a:r>
              <a:rPr lang="en-US" sz="1200" i="0" dirty="0">
                <a:solidFill>
                  <a:schemeClr val="tx1"/>
                </a:solidFill>
                <a:effectLst/>
                <a:latin typeface="Arial" panose="020B0604020202020204" pitchFamily="34" charset="0"/>
              </a:rPr>
              <a:t>MLT-3 encoding (Multi-Level Transmit) is a </a:t>
            </a:r>
            <a:r>
              <a:rPr lang="en-US" sz="1200" dirty="0">
                <a:solidFill>
                  <a:schemeClr val="tx1"/>
                </a:solidFill>
                <a:latin typeface="Arial" panose="020B0604020202020204" pitchFamily="34" charset="0"/>
              </a:rPr>
              <a:t>line code</a:t>
            </a:r>
            <a:r>
              <a:rPr lang="en-US" sz="1200" i="0" strike="noStrike" dirty="0">
                <a:solidFill>
                  <a:schemeClr val="tx1"/>
                </a:solidFill>
                <a:latin typeface="Arial" panose="020B0604020202020204" pitchFamily="34" charset="0"/>
              </a:rPr>
              <a:t> </a:t>
            </a:r>
            <a:r>
              <a:rPr lang="en-US" sz="1200" i="0" dirty="0">
                <a:solidFill>
                  <a:schemeClr val="tx1"/>
                </a:solidFill>
                <a:effectLst/>
                <a:latin typeface="Arial" panose="020B0604020202020204" pitchFamily="34" charset="0"/>
              </a:rPr>
              <a:t>that uses three voltage levels</a:t>
            </a:r>
            <a:r>
              <a:rPr lang="en-US" sz="1200" b="0" i="0" dirty="0">
                <a:solidFill>
                  <a:schemeClr val="tx1"/>
                </a:solidFill>
                <a:effectLst/>
                <a:latin typeface="Arial" panose="020B0604020202020204" pitchFamily="34" charset="0"/>
              </a:rPr>
              <a:t>.</a:t>
            </a:r>
            <a:endParaRPr lang="en-US" sz="1200" b="0" i="0" dirty="0">
              <a:solidFill>
                <a:schemeClr val="tx1"/>
              </a:solidFill>
              <a:effectLst/>
              <a:latin typeface="Arial" panose="020B0604020202020204" pitchFamily="34" charset="0"/>
              <a:cs typeface="Arial" panose="020B0604020202020204" pitchFamily="34" charset="0"/>
            </a:endParaRPr>
          </a:p>
          <a:p>
            <a:pPr algn="just"/>
            <a:endParaRPr lang="en-US" altLang="en-US" sz="12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Receive Data Timing Diagram: - </a:t>
            </a:r>
          </a:p>
          <a:p>
            <a:pPr algn="just"/>
            <a:endParaRPr lang="en-US" altLang="en-US" sz="2000" b="1" dirty="0">
              <a:latin typeface="__Roboto_0db11f"/>
            </a:endParaRPr>
          </a:p>
        </p:txBody>
      </p:sp>
      <p:pic>
        <p:nvPicPr>
          <p:cNvPr id="8" name="Picture 7">
            <a:extLst>
              <a:ext uri="{FF2B5EF4-FFF2-40B4-BE49-F238E27FC236}">
                <a16:creationId xmlns:a16="http://schemas.microsoft.com/office/drawing/2014/main" id="{5BDDC391-F482-09D0-6E59-C9EC5488AF84}"/>
              </a:ext>
            </a:extLst>
          </p:cNvPr>
          <p:cNvPicPr>
            <a:picLocks noChangeAspect="1"/>
          </p:cNvPicPr>
          <p:nvPr/>
        </p:nvPicPr>
        <p:blipFill>
          <a:blip r:embed="rId2"/>
          <a:stretch>
            <a:fillRect/>
          </a:stretch>
        </p:blipFill>
        <p:spPr>
          <a:xfrm>
            <a:off x="2934297" y="1788180"/>
            <a:ext cx="4277322" cy="1705213"/>
          </a:xfrm>
          <a:prstGeom prst="rect">
            <a:avLst/>
          </a:prstGeom>
        </p:spPr>
      </p:pic>
      <p:sp>
        <p:nvSpPr>
          <p:cNvPr id="11" name="TextBox 10">
            <a:extLst>
              <a:ext uri="{FF2B5EF4-FFF2-40B4-BE49-F238E27FC236}">
                <a16:creationId xmlns:a16="http://schemas.microsoft.com/office/drawing/2014/main" id="{53EF10BE-1493-F34F-132F-1CA364B2DAEB}"/>
              </a:ext>
            </a:extLst>
          </p:cNvPr>
          <p:cNvSpPr txBox="1"/>
          <p:nvPr/>
        </p:nvSpPr>
        <p:spPr>
          <a:xfrm>
            <a:off x="384994" y="4228162"/>
            <a:ext cx="4562947" cy="1754326"/>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rPr>
              <a:t>RXDV becomes active after the /J/K/delimiter has been recognized and RXD is aligned to nibble boundaries. It remains active until </a:t>
            </a:r>
            <a:r>
              <a:rPr lang="en-US" sz="1200" b="0" i="0" dirty="0" err="1">
                <a:solidFill>
                  <a:srgbClr val="222222"/>
                </a:solidFill>
                <a:effectLst/>
                <a:latin typeface="Arial" panose="020B0604020202020204" pitchFamily="34" charset="0"/>
              </a:rPr>
              <a:t>eitherthe</a:t>
            </a:r>
            <a:r>
              <a:rPr lang="en-US" sz="1200" b="0" i="0" dirty="0">
                <a:solidFill>
                  <a:srgbClr val="222222"/>
                </a:solidFill>
                <a:effectLst/>
                <a:latin typeface="Arial" panose="020B0604020202020204" pitchFamily="34" charset="0"/>
              </a:rPr>
              <a:t> /T/R/ delimiter is recognized or link test indicates failure or SIGDET becomes false.</a:t>
            </a:r>
          </a:p>
          <a:p>
            <a:endParaRPr lang="en-US" sz="1200" dirty="0">
              <a:solidFill>
                <a:srgbClr val="222222"/>
              </a:solidFill>
              <a:latin typeface="Arial" panose="020B0604020202020204" pitchFamily="34" charset="0"/>
            </a:endParaRPr>
          </a:p>
          <a:p>
            <a:r>
              <a:rPr lang="en-US" sz="1200" b="0" i="0" dirty="0">
                <a:solidFill>
                  <a:srgbClr val="222222"/>
                </a:solidFill>
                <a:effectLst/>
                <a:latin typeface="Arial" panose="020B0604020202020204" pitchFamily="34" charset="0"/>
              </a:rPr>
              <a:t>The Start Stream </a:t>
            </a:r>
            <a:r>
              <a:rPr lang="en-US" sz="1200" b="0" i="0" dirty="0" err="1">
                <a:solidFill>
                  <a:srgbClr val="222222"/>
                </a:solidFill>
                <a:effectLst/>
                <a:latin typeface="Arial" panose="020B0604020202020204" pitchFamily="34" charset="0"/>
              </a:rPr>
              <a:t>Delimeter</a:t>
            </a:r>
            <a:r>
              <a:rPr lang="en-US" sz="1200" b="0" i="0" dirty="0">
                <a:solidFill>
                  <a:srgbClr val="222222"/>
                </a:solidFill>
                <a:effectLst/>
                <a:latin typeface="Arial" panose="020B0604020202020204" pitchFamily="34" charset="0"/>
              </a:rPr>
              <a:t>, /J/K/, is translated to “0101 0101”as the first 2 nibbles of the MAC preamble. </a:t>
            </a:r>
          </a:p>
          <a:p>
            <a:endParaRPr lang="en-US" sz="1200" dirty="0">
              <a:solidFill>
                <a:srgbClr val="222222"/>
              </a:solidFill>
              <a:latin typeface="Arial" panose="020B0604020202020204" pitchFamily="34" charset="0"/>
            </a:endParaRPr>
          </a:p>
          <a:p>
            <a:endParaRPr lang="en-US" sz="1200" dirty="0"/>
          </a:p>
        </p:txBody>
      </p:sp>
      <p:pic>
        <p:nvPicPr>
          <p:cNvPr id="13" name="Picture 12">
            <a:extLst>
              <a:ext uri="{FF2B5EF4-FFF2-40B4-BE49-F238E27FC236}">
                <a16:creationId xmlns:a16="http://schemas.microsoft.com/office/drawing/2014/main" id="{4FA9ADF0-6DD5-5482-8CC8-CC98DF4447C7}"/>
              </a:ext>
            </a:extLst>
          </p:cNvPr>
          <p:cNvPicPr>
            <a:picLocks noChangeAspect="1"/>
          </p:cNvPicPr>
          <p:nvPr/>
        </p:nvPicPr>
        <p:blipFill>
          <a:blip r:embed="rId3"/>
          <a:stretch>
            <a:fillRect/>
          </a:stretch>
        </p:blipFill>
        <p:spPr>
          <a:xfrm>
            <a:off x="5072958" y="4002856"/>
            <a:ext cx="6067425" cy="2066925"/>
          </a:xfrm>
          <a:prstGeom prst="rect">
            <a:avLst/>
          </a:prstGeom>
        </p:spPr>
      </p:pic>
    </p:spTree>
    <p:extLst>
      <p:ext uri="{BB962C8B-B14F-4D97-AF65-F5344CB8AC3E}">
        <p14:creationId xmlns:p14="http://schemas.microsoft.com/office/powerpoint/2010/main" val="36341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 Reduced Media Independent Interface (RMII)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77849" y="1079079"/>
            <a:ext cx="10913707" cy="5099806"/>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sz="1400" b="0" i="0" dirty="0">
                <a:solidFill>
                  <a:schemeClr val="tx1"/>
                </a:solidFill>
                <a:effectLst/>
                <a:latin typeface="Arial" panose="020B0604020202020204" pitchFamily="34" charset="0"/>
              </a:rPr>
              <a:t>RMII Signal Details: -</a:t>
            </a:r>
            <a:endParaRPr lang="en-US" sz="1400" b="0" i="0" dirty="0">
              <a:solidFill>
                <a:schemeClr val="tx1"/>
              </a:solidFill>
              <a:effectLst/>
              <a:latin typeface="Arial" panose="020B0604020202020204" pitchFamily="34" charset="0"/>
              <a:cs typeface="Arial" panose="020B0604020202020204" pitchFamily="34" charset="0"/>
            </a:endParaRPr>
          </a:p>
          <a:p>
            <a:pPr algn="just"/>
            <a:r>
              <a:rPr lang="en-US" altLang="en-US" sz="1400" dirty="0">
                <a:solidFill>
                  <a:schemeClr val="tx1"/>
                </a:solidFill>
                <a:latin typeface="Arial" panose="020B0604020202020204" pitchFamily="34" charset="0"/>
                <a:cs typeface="Arial" panose="020B0604020202020204" pitchFamily="34" charset="0"/>
              </a:rPr>
              <a:t>RMII </a:t>
            </a:r>
            <a:r>
              <a:rPr lang="en-US" sz="1400" i="0" dirty="0">
                <a:solidFill>
                  <a:srgbClr val="202122"/>
                </a:solidFill>
                <a:effectLst/>
                <a:latin typeface="Arial" panose="020B0604020202020204" pitchFamily="34" charset="0"/>
              </a:rPr>
              <a:t>interface requires 9 signals, versus MII’s 16 signals (excluding 2 MDIO signals which is common for both).</a:t>
            </a:r>
          </a:p>
          <a:p>
            <a:pPr algn="just"/>
            <a:r>
              <a:rPr lang="en-US" sz="1400" b="0" i="0" dirty="0">
                <a:solidFill>
                  <a:srgbClr val="202122"/>
                </a:solidFill>
                <a:effectLst/>
                <a:latin typeface="Arial" panose="020B0604020202020204" pitchFamily="34" charset="0"/>
              </a:rPr>
              <a:t>The REF_CLK operates at 50 MHz in both 100 Mbit/s mode and 10 Mbit/s mode</a:t>
            </a:r>
            <a:r>
              <a:rPr lang="en-US" sz="1400" b="0" dirty="0">
                <a:solidFill>
                  <a:srgbClr val="202122"/>
                </a:solidFill>
                <a:latin typeface="Arial" panose="020B0604020202020204" pitchFamily="34" charset="0"/>
              </a:rPr>
              <a:t>.</a:t>
            </a:r>
            <a:endParaRPr lang="en-US" altLang="en-US" sz="1400" dirty="0">
              <a:solidFill>
                <a:schemeClr val="tx1"/>
              </a:solidFill>
              <a:latin typeface="Arial" panose="020B0604020202020204" pitchFamily="34" charset="0"/>
              <a:cs typeface="Arial" panose="020B0604020202020204" pitchFamily="34" charset="0"/>
            </a:endParaRPr>
          </a:p>
          <a:p>
            <a:pPr algn="just"/>
            <a:endParaRPr lang="en-US" altLang="en-US" sz="1400" b="1" dirty="0">
              <a:solidFill>
                <a:schemeClr val="tx1"/>
              </a:solidFill>
              <a:latin typeface="Arial" panose="020B0604020202020204" pitchFamily="34" charset="0"/>
              <a:cs typeface="Arial" panose="020B0604020202020204" pitchFamily="34" charset="0"/>
            </a:endParaRPr>
          </a:p>
          <a:p>
            <a:pPr algn="just"/>
            <a:endParaRPr lang="en-US" alt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945299" y="2098005"/>
          <a:ext cx="8682273" cy="4038305"/>
        </p:xfrm>
        <a:graphic>
          <a:graphicData uri="http://schemas.openxmlformats.org/drawingml/2006/table">
            <a:tbl>
              <a:tblPr firstRow="1" bandRow="1">
                <a:tableStyleId>{5C22544A-7EE6-4342-B048-85BDC9FD1C3A}</a:tableStyleId>
              </a:tblPr>
              <a:tblGrid>
                <a:gridCol w="1088758">
                  <a:extLst>
                    <a:ext uri="{9D8B030D-6E8A-4147-A177-3AD203B41FA5}">
                      <a16:colId xmlns:a16="http://schemas.microsoft.com/office/drawing/2014/main" val="2809185490"/>
                    </a:ext>
                  </a:extLst>
                </a:gridCol>
                <a:gridCol w="5266775">
                  <a:extLst>
                    <a:ext uri="{9D8B030D-6E8A-4147-A177-3AD203B41FA5}">
                      <a16:colId xmlns:a16="http://schemas.microsoft.com/office/drawing/2014/main" val="990801862"/>
                    </a:ext>
                  </a:extLst>
                </a:gridCol>
                <a:gridCol w="2326740">
                  <a:extLst>
                    <a:ext uri="{9D8B030D-6E8A-4147-A177-3AD203B41FA5}">
                      <a16:colId xmlns:a16="http://schemas.microsoft.com/office/drawing/2014/main" val="3720992482"/>
                    </a:ext>
                  </a:extLst>
                </a:gridCol>
              </a:tblGrid>
              <a:tr h="476839">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347389">
                <a:tc>
                  <a:txBody>
                    <a:bodyPr/>
                    <a:lstStyle/>
                    <a:p>
                      <a:r>
                        <a:rPr lang="en-US" sz="1400" dirty="0">
                          <a:latin typeface="Arial" panose="020B0604020202020204" pitchFamily="34" charset="0"/>
                          <a:cs typeface="Arial" panose="020B0604020202020204" pitchFamily="34" charset="0"/>
                        </a:rPr>
                        <a:t>TXD[1:0]</a:t>
                      </a:r>
                    </a:p>
                  </a:txBody>
                  <a:tcPr/>
                </a:tc>
                <a:tc>
                  <a:txBody>
                    <a:bodyPr/>
                    <a:lstStyle/>
                    <a:p>
                      <a:r>
                        <a:rPr lang="en-US" sz="1400" dirty="0">
                          <a:latin typeface="Arial" panose="020B0604020202020204" pitchFamily="34" charset="0"/>
                          <a:cs typeface="Arial" panose="020B0604020202020204" pitchFamily="34" charset="0"/>
                        </a:rPr>
                        <a:t>Transmit Data bits</a:t>
                      </a:r>
                    </a:p>
                  </a:txBody>
                  <a:tcPr/>
                </a:tc>
                <a:tc>
                  <a:txBody>
                    <a:bodyPr/>
                    <a:lstStyle/>
                    <a:p>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3251300030"/>
                  </a:ext>
                </a:extLst>
              </a:tr>
              <a:tr h="455650">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RXD[1:0]</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Receive Data bits</a:t>
                      </a:r>
                    </a:p>
                    <a:p>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PHY to MAC</a:t>
                      </a:r>
                    </a:p>
                  </a:txBody>
                  <a:tcPr/>
                </a:tc>
                <a:extLst>
                  <a:ext uri="{0D108BD9-81ED-4DB2-BD59-A6C34878D82A}">
                    <a16:rowId xmlns:a16="http://schemas.microsoft.com/office/drawing/2014/main" val="2417652862"/>
                  </a:ext>
                </a:extLst>
              </a:tr>
              <a:tr h="1045314">
                <a:tc>
                  <a:txBody>
                    <a:bodyPr/>
                    <a:lstStyle/>
                    <a:p>
                      <a:r>
                        <a:rPr lang="en-US" sz="1400" dirty="0">
                          <a:latin typeface="Arial" panose="020B0604020202020204" pitchFamily="34" charset="0"/>
                          <a:cs typeface="Arial" panose="020B0604020202020204" pitchFamily="34" charset="0"/>
                        </a:rPr>
                        <a:t>REF_CLK</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Continuous 50 MHz reference clock</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Arial" panose="020B0604020202020204" pitchFamily="34" charset="0"/>
                          <a:ea typeface="+mn-ea"/>
                          <a:cs typeface="Arial" panose="020B0604020202020204" pitchFamily="34" charset="0"/>
                        </a:rPr>
                        <a:t>Reference clock may be an input on both devices from an external clock source, or may be driven from the MAC to the PHY, or may be driven from the PHY to the MAC</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2158182"/>
                  </a:ext>
                </a:extLst>
              </a:tr>
              <a:tr h="428288">
                <a:tc>
                  <a:txBody>
                    <a:bodyPr/>
                    <a:lstStyle/>
                    <a:p>
                      <a:r>
                        <a:rPr lang="en-US" sz="1400" dirty="0">
                          <a:latin typeface="Arial" panose="020B0604020202020204" pitchFamily="34" charset="0"/>
                          <a:cs typeface="Arial" panose="020B0604020202020204" pitchFamily="34" charset="0"/>
                        </a:rPr>
                        <a:t>TX_EN</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When high, clock data on TXD0 and TXD1 to the transmitter</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MAC to PHY</a:t>
                      </a:r>
                    </a:p>
                  </a:txBody>
                  <a:tcPr/>
                </a:tc>
                <a:extLst>
                  <a:ext uri="{0D108BD9-81ED-4DB2-BD59-A6C34878D82A}">
                    <a16:rowId xmlns:a16="http://schemas.microsoft.com/office/drawing/2014/main" val="1022836544"/>
                  </a:ext>
                </a:extLst>
              </a:tr>
              <a:tr h="643270">
                <a:tc>
                  <a:txBody>
                    <a:bodyPr/>
                    <a:lstStyle/>
                    <a:p>
                      <a:r>
                        <a:rPr lang="en-US" sz="1400" dirty="0">
                          <a:latin typeface="Arial" panose="020B0604020202020204" pitchFamily="34" charset="0"/>
                          <a:cs typeface="Arial" panose="020B0604020202020204" pitchFamily="34" charset="0"/>
                        </a:rPr>
                        <a:t>CRS_DV</a:t>
                      </a: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Carrier Sense (CRS) and </a:t>
                      </a:r>
                      <a:r>
                        <a:rPr lang="en-US" sz="1400" b="0" i="0" dirty="0" err="1">
                          <a:solidFill>
                            <a:schemeClr val="dk1"/>
                          </a:solidFill>
                          <a:effectLst/>
                          <a:latin typeface="Arial" panose="020B0604020202020204" pitchFamily="34" charset="0"/>
                          <a:ea typeface="+mn-ea"/>
                          <a:cs typeface="Arial" panose="020B0604020202020204" pitchFamily="34" charset="0"/>
                        </a:rPr>
                        <a:t>RX_Data</a:t>
                      </a:r>
                      <a:r>
                        <a:rPr lang="en-US" sz="1400" b="0" i="0" dirty="0">
                          <a:solidFill>
                            <a:schemeClr val="dk1"/>
                          </a:solidFill>
                          <a:effectLst/>
                          <a:latin typeface="Arial" panose="020B0604020202020204" pitchFamily="34" charset="0"/>
                          <a:ea typeface="+mn-ea"/>
                          <a:cs typeface="Arial" panose="020B0604020202020204" pitchFamily="34" charset="0"/>
                        </a:rPr>
                        <a:t> Valid (RX_DV) multiplexed on alternate clock cycles. In 10 Mbit/s mode, it alternates every 10 clock cycles.</a:t>
                      </a:r>
                      <a:endParaRPr lang="en-US" sz="1400" dirty="0">
                        <a:latin typeface="Arial" panose="020B0604020202020204" pitchFamily="34" charset="0"/>
                        <a:cs typeface="Arial" panose="020B0604020202020204" pitchFamily="34" charset="0"/>
                      </a:endParaRP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1296164"/>
                  </a:ext>
                </a:extLst>
              </a:tr>
              <a:tr h="347389">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RX_ER</a:t>
                      </a:r>
                      <a:endParaRPr lang="en-US" sz="1400" dirty="0">
                        <a:latin typeface="Arial" panose="020B0604020202020204" pitchFamily="34" charset="0"/>
                        <a:cs typeface="Arial" panose="020B0604020202020204" pitchFamily="34" charset="0"/>
                      </a:endParaRPr>
                    </a:p>
                  </a:txBody>
                  <a:tcPr/>
                </a:tc>
                <a:tc>
                  <a:txBody>
                    <a:bodyPr/>
                    <a:lstStyle/>
                    <a:p>
                      <a:r>
                        <a:rPr lang="en-US" sz="1400" dirty="0">
                          <a:effectLst/>
                          <a:latin typeface="Arial" panose="020B0604020202020204" pitchFamily="34" charset="0"/>
                          <a:cs typeface="Arial" panose="020B0604020202020204" pitchFamily="34" charset="0"/>
                        </a:rPr>
                        <a:t>Receive error</a:t>
                      </a:r>
                    </a:p>
                  </a:txBody>
                  <a:tcPr anchor="ctr"/>
                </a:tc>
                <a:tc>
                  <a:txBody>
                    <a:bodyPr/>
                    <a:lstStyle/>
                    <a:p>
                      <a:pPr marL="0" marR="0" lvl="0" indent="0" algn="l" defTabSz="607451" rtl="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Arial" panose="020B0604020202020204" pitchFamily="34" charset="0"/>
                          <a:ea typeface="+mn-ea"/>
                          <a:cs typeface="Arial" panose="020B0604020202020204" pitchFamily="34" charset="0"/>
                        </a:rPr>
                        <a:t>PHY to MAC</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261958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80654"/>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sz="1400" i="0" dirty="0">
                <a:solidFill>
                  <a:schemeClr val="tx1"/>
                </a:solidFill>
                <a:effectLst/>
                <a:latin typeface="Arial" panose="020B0604020202020204" pitchFamily="34" charset="0"/>
                <a:cs typeface="Arial" panose="020B0604020202020204" pitchFamily="34" charset="0"/>
              </a:rPr>
              <a:t>GMII </a:t>
            </a:r>
            <a:r>
              <a:rPr lang="en-US" sz="1400" i="0" dirty="0">
                <a:solidFill>
                  <a:srgbClr val="202122"/>
                </a:solidFill>
                <a:effectLst/>
                <a:latin typeface="Arial" panose="020B0604020202020204" pitchFamily="34" charset="0"/>
              </a:rPr>
              <a:t>interface operates at speeds up to 1000 Mbit/s, implemented using a data interface clocked at 125 MHz with separate eight-bit data paths for receive and transmit, and is backwards </a:t>
            </a:r>
            <a:r>
              <a:rPr lang="en-US" sz="1400" b="0" i="0" dirty="0">
                <a:solidFill>
                  <a:srgbClr val="202122"/>
                </a:solidFill>
                <a:effectLst/>
                <a:latin typeface="Arial" panose="020B0604020202020204" pitchFamily="34" charset="0"/>
              </a:rPr>
              <a:t>compatible with the MII specification and can operate at speeds of 10 or 100 Mbit/s.</a:t>
            </a:r>
            <a:endParaRPr lang="en-US" altLang="en-US" sz="1400" b="1" dirty="0">
              <a:solidFill>
                <a:schemeClr val="tx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a:solidFill>
                  <a:schemeClr val="tx1"/>
                </a:solidFill>
                <a:latin typeface="Arial" panose="020B0604020202020204" pitchFamily="34" charset="0"/>
              </a:rPr>
              <a:t>GMII Transmitter Signals:</a:t>
            </a:r>
          </a:p>
          <a:p>
            <a:pPr algn="just"/>
            <a:r>
              <a:rPr lang="en-US" sz="1400" dirty="0">
                <a:solidFill>
                  <a:schemeClr val="tx1"/>
                </a:solidFill>
                <a:latin typeface="Arial" panose="020B0604020202020204" pitchFamily="34" charset="0"/>
              </a:rPr>
              <a:t>	</a:t>
            </a:r>
            <a:r>
              <a:rPr lang="en-US" sz="1400" b="0" i="0" dirty="0">
                <a:solidFill>
                  <a:srgbClr val="202122"/>
                </a:solidFill>
                <a:effectLst/>
                <a:latin typeface="Arial" panose="020B0604020202020204" pitchFamily="34" charset="0"/>
              </a:rPr>
              <a:t>There are two transmitter clocks. For gigabit operation, the GTXCLK is supplied to the PHY. For 10 or 100 Mbit/s operation, the 	TXCLK is supplied by the PHY, and it operates at either 25 MHz for 100 Mbit/s or 2.5 MHz for 10 Mbit/s connections.</a:t>
            </a:r>
            <a:endParaRPr 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1243234" y="2824681"/>
          <a:ext cx="6355533" cy="3071864"/>
        </p:xfrm>
        <a:graphic>
          <a:graphicData uri="http://schemas.openxmlformats.org/drawingml/2006/table">
            <a:tbl>
              <a:tblPr firstRow="1" bandRow="1">
                <a:tableStyleId>{5C22544A-7EE6-4342-B048-85BDC9FD1C3A}</a:tableStyleId>
              </a:tblPr>
              <a:tblGrid>
                <a:gridCol w="1906543">
                  <a:extLst>
                    <a:ext uri="{9D8B030D-6E8A-4147-A177-3AD203B41FA5}">
                      <a16:colId xmlns:a16="http://schemas.microsoft.com/office/drawing/2014/main" val="2809185490"/>
                    </a:ext>
                  </a:extLst>
                </a:gridCol>
                <a:gridCol w="4448990">
                  <a:extLst>
                    <a:ext uri="{9D8B030D-6E8A-4147-A177-3AD203B41FA5}">
                      <a16:colId xmlns:a16="http://schemas.microsoft.com/office/drawing/2014/main" val="990801862"/>
                    </a:ext>
                  </a:extLst>
                </a:gridCol>
              </a:tblGrid>
              <a:tr h="401488">
                <a:tc>
                  <a:txBody>
                    <a:bodyPr/>
                    <a:lstStyle/>
                    <a:p>
                      <a:r>
                        <a:rPr lang="en-US" dirty="0"/>
                        <a:t>Signal</a:t>
                      </a:r>
                    </a:p>
                  </a:txBody>
                  <a:tcPr/>
                </a:tc>
                <a:tc>
                  <a:txBody>
                    <a:bodyPr/>
                    <a:lstStyle/>
                    <a:p>
                      <a:r>
                        <a:rPr lang="en-US" dirty="0"/>
                        <a:t>Description</a:t>
                      </a:r>
                    </a:p>
                  </a:txBody>
                  <a:tcPr/>
                </a:tc>
                <a:extLst>
                  <a:ext uri="{0D108BD9-81ED-4DB2-BD59-A6C34878D82A}">
                    <a16:rowId xmlns:a16="http://schemas.microsoft.com/office/drawing/2014/main" val="1614842445"/>
                  </a:ext>
                </a:extLst>
              </a:tr>
              <a:tr h="325651">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GTXCLK</a:t>
                      </a:r>
                      <a:endParaRPr lang="en-US" sz="1400" dirty="0">
                        <a:latin typeface="Arial" panose="020B0604020202020204" pitchFamily="34" charset="0"/>
                        <a:cs typeface="Arial" panose="020B0604020202020204" pitchFamily="34" charset="0"/>
                      </a:endParaRPr>
                    </a:p>
                  </a:txBody>
                  <a:tcPr/>
                </a:tc>
                <a:tc>
                  <a:txBody>
                    <a:bodyPr/>
                    <a:lstStyle/>
                    <a:p>
                      <a:r>
                        <a:rPr lang="en-US" sz="1400" b="0" i="0" dirty="0">
                          <a:solidFill>
                            <a:schemeClr val="dk1"/>
                          </a:solidFill>
                          <a:effectLst/>
                          <a:latin typeface="Arial" panose="020B0604020202020204" pitchFamily="34" charset="0"/>
                          <a:ea typeface="+mn-ea"/>
                          <a:cs typeface="Arial" panose="020B0604020202020204" pitchFamily="34" charset="0"/>
                        </a:rPr>
                        <a:t>Clock signal for gigabit TX signals (125 MHz)</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300030"/>
                  </a:ext>
                </a:extLst>
              </a:tr>
              <a:tr h="401099">
                <a:tc>
                  <a:txBody>
                    <a:bodyPr/>
                    <a:lstStyle/>
                    <a:p>
                      <a:r>
                        <a:rPr lang="en-US" sz="1400" dirty="0">
                          <a:effectLst/>
                          <a:latin typeface="Arial" panose="020B0604020202020204" pitchFamily="34" charset="0"/>
                          <a:cs typeface="Arial" panose="020B0604020202020204" pitchFamily="34" charset="0"/>
                        </a:rPr>
                        <a:t>TXCLK</a:t>
                      </a:r>
                    </a:p>
                  </a:txBody>
                  <a:tcPr anchor="ctr"/>
                </a:tc>
                <a:tc>
                  <a:txBody>
                    <a:bodyPr/>
                    <a:lstStyle/>
                    <a:p>
                      <a:r>
                        <a:rPr lang="en-US" sz="1400">
                          <a:effectLst/>
                          <a:latin typeface="Arial" panose="020B0604020202020204" pitchFamily="34" charset="0"/>
                          <a:cs typeface="Arial" panose="020B0604020202020204" pitchFamily="34" charset="0"/>
                        </a:rPr>
                        <a:t>Clock signal for 10/100 Mbit/s signals</a:t>
                      </a:r>
                    </a:p>
                  </a:txBody>
                  <a:tcPr anchor="ctr"/>
                </a:tc>
                <a:extLst>
                  <a:ext uri="{0D108BD9-81ED-4DB2-BD59-A6C34878D82A}">
                    <a16:rowId xmlns:a16="http://schemas.microsoft.com/office/drawing/2014/main" val="2417652862"/>
                  </a:ext>
                </a:extLst>
              </a:tr>
              <a:tr h="920168">
                <a:tc>
                  <a:txBody>
                    <a:bodyPr/>
                    <a:lstStyle/>
                    <a:p>
                      <a:r>
                        <a:rPr lang="en-US" sz="1400" dirty="0">
                          <a:effectLst/>
                          <a:latin typeface="Arial" panose="020B0604020202020204" pitchFamily="34" charset="0"/>
                          <a:cs typeface="Arial" panose="020B0604020202020204" pitchFamily="34" charset="0"/>
                        </a:rPr>
                        <a:t>TXD[7..0]</a:t>
                      </a:r>
                    </a:p>
                  </a:txBody>
                  <a:tcPr anchor="ctr"/>
                </a:tc>
                <a:tc>
                  <a:txBody>
                    <a:bodyPr/>
                    <a:lstStyle/>
                    <a:p>
                      <a:r>
                        <a:rPr lang="en-US" sz="1400" dirty="0">
                          <a:effectLst/>
                          <a:latin typeface="Arial" panose="020B0604020202020204" pitchFamily="34" charset="0"/>
                          <a:cs typeface="Arial" panose="020B0604020202020204" pitchFamily="34" charset="0"/>
                        </a:rPr>
                        <a:t>Data to be transmitted</a:t>
                      </a:r>
                    </a:p>
                  </a:txBody>
                  <a:tcPr anchor="ctr"/>
                </a:tc>
                <a:extLst>
                  <a:ext uri="{0D108BD9-81ED-4DB2-BD59-A6C34878D82A}">
                    <a16:rowId xmlns:a16="http://schemas.microsoft.com/office/drawing/2014/main" val="222158182"/>
                  </a:ext>
                </a:extLst>
              </a:tr>
              <a:tr h="401488">
                <a:tc>
                  <a:txBody>
                    <a:bodyPr/>
                    <a:lstStyle/>
                    <a:p>
                      <a:r>
                        <a:rPr lang="en-US" sz="1400">
                          <a:effectLst/>
                          <a:latin typeface="Arial" panose="020B0604020202020204" pitchFamily="34" charset="0"/>
                          <a:cs typeface="Arial" panose="020B0604020202020204" pitchFamily="34" charset="0"/>
                        </a:rPr>
                        <a:t>TXEN</a:t>
                      </a:r>
                    </a:p>
                  </a:txBody>
                  <a:tcPr anchor="ctr"/>
                </a:tc>
                <a:tc>
                  <a:txBody>
                    <a:bodyPr/>
                    <a:lstStyle/>
                    <a:p>
                      <a:r>
                        <a:rPr lang="en-US" sz="1400" dirty="0">
                          <a:effectLst/>
                          <a:latin typeface="Arial" panose="020B0604020202020204" pitchFamily="34" charset="0"/>
                          <a:cs typeface="Arial" panose="020B0604020202020204" pitchFamily="34" charset="0"/>
                        </a:rPr>
                        <a:t>Transmitter enable</a:t>
                      </a:r>
                    </a:p>
                  </a:txBody>
                  <a:tcPr anchor="ctr"/>
                </a:tc>
                <a:extLst>
                  <a:ext uri="{0D108BD9-81ED-4DB2-BD59-A6C34878D82A}">
                    <a16:rowId xmlns:a16="http://schemas.microsoft.com/office/drawing/2014/main" val="1022836544"/>
                  </a:ext>
                </a:extLst>
              </a:tr>
              <a:tr h="566258">
                <a:tc>
                  <a:txBody>
                    <a:bodyPr/>
                    <a:lstStyle/>
                    <a:p>
                      <a:r>
                        <a:rPr lang="en-US" sz="1400">
                          <a:effectLst/>
                          <a:latin typeface="Arial" panose="020B0604020202020204" pitchFamily="34" charset="0"/>
                          <a:cs typeface="Arial" panose="020B0604020202020204" pitchFamily="34" charset="0"/>
                        </a:rPr>
                        <a:t>TXER</a:t>
                      </a:r>
                    </a:p>
                  </a:txBody>
                  <a:tcPr anchor="ctr"/>
                </a:tc>
                <a:tc>
                  <a:txBody>
                    <a:bodyPr/>
                    <a:lstStyle/>
                    <a:p>
                      <a:r>
                        <a:rPr lang="en-US" sz="1400" dirty="0">
                          <a:effectLst/>
                          <a:latin typeface="Arial" panose="020B0604020202020204" pitchFamily="34" charset="0"/>
                          <a:cs typeface="Arial" panose="020B0604020202020204" pitchFamily="34" charset="0"/>
                        </a:rPr>
                        <a:t>Transmitter error (used to intentionally corrupt a packet, if necessary)</a:t>
                      </a:r>
                    </a:p>
                  </a:txBody>
                  <a:tcPr anchor="ctr"/>
                </a:tc>
                <a:extLst>
                  <a:ext uri="{0D108BD9-81ED-4DB2-BD59-A6C34878D82A}">
                    <a16:rowId xmlns:a16="http://schemas.microsoft.com/office/drawing/2014/main" val="3021296164"/>
                  </a:ext>
                </a:extLst>
              </a:tr>
            </a:tbl>
          </a:graphicData>
        </a:graphic>
      </p:graphicFrame>
    </p:spTree>
    <p:extLst>
      <p:ext uri="{BB962C8B-B14F-4D97-AF65-F5344CB8AC3E}">
        <p14:creationId xmlns:p14="http://schemas.microsoft.com/office/powerpoint/2010/main" val="242635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80654"/>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r>
              <a:rPr lang="en-US" sz="1400" dirty="0">
                <a:solidFill>
                  <a:schemeClr val="tx1"/>
                </a:solidFill>
                <a:latin typeface="Arial" panose="020B0604020202020204" pitchFamily="34" charset="0"/>
              </a:rPr>
              <a:t>GMII Receiver Signals:</a:t>
            </a:r>
          </a:p>
          <a:p>
            <a:pPr algn="just"/>
            <a:r>
              <a:rPr lang="en-US" sz="1400" dirty="0">
                <a:solidFill>
                  <a:schemeClr val="tx1"/>
                </a:solidFill>
                <a:latin typeface="Arial" panose="020B0604020202020204" pitchFamily="34" charset="0"/>
              </a:rPr>
              <a:t>	GMII</a:t>
            </a:r>
            <a:r>
              <a:rPr lang="en-US" sz="1400" b="0" i="0" dirty="0">
                <a:solidFill>
                  <a:srgbClr val="202122"/>
                </a:solidFill>
                <a:effectLst/>
                <a:latin typeface="Arial" panose="020B0604020202020204" pitchFamily="34" charset="0"/>
              </a:rPr>
              <a:t> receiver uses a single clock signal recovered from the incoming data</a:t>
            </a:r>
            <a:r>
              <a:rPr lang="en-US" sz="1200" b="0" i="0" dirty="0">
                <a:solidFill>
                  <a:srgbClr val="202122"/>
                </a:solidFill>
                <a:effectLst/>
                <a:latin typeface="Arial" panose="020B0604020202020204" pitchFamily="34" charset="0"/>
              </a:rPr>
              <a:t>.</a:t>
            </a:r>
            <a:endParaRPr 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1059255" y="1948236"/>
          <a:ext cx="6314594" cy="3274365"/>
        </p:xfrm>
        <a:graphic>
          <a:graphicData uri="http://schemas.openxmlformats.org/drawingml/2006/table">
            <a:tbl>
              <a:tblPr firstRow="1" bandRow="1">
                <a:tableStyleId>{5C22544A-7EE6-4342-B048-85BDC9FD1C3A}</a:tableStyleId>
              </a:tblPr>
              <a:tblGrid>
                <a:gridCol w="1865604">
                  <a:extLst>
                    <a:ext uri="{9D8B030D-6E8A-4147-A177-3AD203B41FA5}">
                      <a16:colId xmlns:a16="http://schemas.microsoft.com/office/drawing/2014/main" val="2809185490"/>
                    </a:ext>
                  </a:extLst>
                </a:gridCol>
                <a:gridCol w="4448990">
                  <a:extLst>
                    <a:ext uri="{9D8B030D-6E8A-4147-A177-3AD203B41FA5}">
                      <a16:colId xmlns:a16="http://schemas.microsoft.com/office/drawing/2014/main" val="990801862"/>
                    </a:ext>
                  </a:extLst>
                </a:gridCol>
              </a:tblGrid>
              <a:tr h="401488">
                <a:tc>
                  <a:txBody>
                    <a:bodyPr/>
                    <a:lstStyle/>
                    <a:p>
                      <a:r>
                        <a:rPr lang="en-US" dirty="0"/>
                        <a:t>Signal</a:t>
                      </a:r>
                    </a:p>
                  </a:txBody>
                  <a:tcPr/>
                </a:tc>
                <a:tc>
                  <a:txBody>
                    <a:bodyPr/>
                    <a:lstStyle/>
                    <a:p>
                      <a:r>
                        <a:rPr lang="en-US" dirty="0"/>
                        <a:t>Description</a:t>
                      </a:r>
                    </a:p>
                  </a:txBody>
                  <a:tcPr/>
                </a:tc>
                <a:extLst>
                  <a:ext uri="{0D108BD9-81ED-4DB2-BD59-A6C34878D82A}">
                    <a16:rowId xmlns:a16="http://schemas.microsoft.com/office/drawing/2014/main" val="1614842445"/>
                  </a:ext>
                </a:extLst>
              </a:tr>
              <a:tr h="325651">
                <a:tc>
                  <a:txBody>
                    <a:bodyPr/>
                    <a:lstStyle/>
                    <a:p>
                      <a:r>
                        <a:rPr lang="en-US" sz="1400" dirty="0">
                          <a:effectLst/>
                          <a:latin typeface="Arial" panose="020B0604020202020204" pitchFamily="34" charset="0"/>
                          <a:cs typeface="Arial" panose="020B0604020202020204" pitchFamily="34" charset="0"/>
                        </a:rPr>
                        <a:t>RXCLK</a:t>
                      </a:r>
                    </a:p>
                  </a:txBody>
                  <a:tcPr anchor="ctr"/>
                </a:tc>
                <a:tc>
                  <a:txBody>
                    <a:bodyPr/>
                    <a:lstStyle/>
                    <a:p>
                      <a:r>
                        <a:rPr lang="en-US" sz="1400" dirty="0">
                          <a:effectLst/>
                          <a:latin typeface="Arial" panose="020B0604020202020204" pitchFamily="34" charset="0"/>
                          <a:cs typeface="Arial" panose="020B0604020202020204" pitchFamily="34" charset="0"/>
                        </a:rPr>
                        <a:t>Received </a:t>
                      </a:r>
                      <a:r>
                        <a:rPr lang="en-US" sz="1400" u="none" strike="noStrike" dirty="0">
                          <a:solidFill>
                            <a:schemeClr val="tx1"/>
                          </a:solidFill>
                          <a:effectLst/>
                          <a:latin typeface="Arial" panose="020B0604020202020204" pitchFamily="34" charset="0"/>
                          <a:cs typeface="Arial" panose="020B0604020202020204" pitchFamily="34" charset="0"/>
                        </a:rPr>
                        <a:t>clock signal</a:t>
                      </a:r>
                      <a:r>
                        <a:rPr lang="en-US" sz="1400" dirty="0">
                          <a:solidFill>
                            <a:schemeClr val="tx1"/>
                          </a:solidFill>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(recovered from incoming received data)</a:t>
                      </a:r>
                    </a:p>
                  </a:txBody>
                  <a:tcPr anchor="ctr"/>
                </a:tc>
                <a:extLst>
                  <a:ext uri="{0D108BD9-81ED-4DB2-BD59-A6C34878D82A}">
                    <a16:rowId xmlns:a16="http://schemas.microsoft.com/office/drawing/2014/main" val="3251300030"/>
                  </a:ext>
                </a:extLst>
              </a:tr>
              <a:tr h="401099">
                <a:tc>
                  <a:txBody>
                    <a:bodyPr/>
                    <a:lstStyle/>
                    <a:p>
                      <a:r>
                        <a:rPr lang="en-US" sz="1400">
                          <a:effectLst/>
                          <a:latin typeface="Arial" panose="020B0604020202020204" pitchFamily="34" charset="0"/>
                          <a:cs typeface="Arial" panose="020B0604020202020204" pitchFamily="34" charset="0"/>
                        </a:rPr>
                        <a:t>RXD[7..0]</a:t>
                      </a:r>
                    </a:p>
                  </a:txBody>
                  <a:tcPr anchor="ctr"/>
                </a:tc>
                <a:tc>
                  <a:txBody>
                    <a:bodyPr/>
                    <a:lstStyle/>
                    <a:p>
                      <a:r>
                        <a:rPr lang="en-US" sz="1400">
                          <a:effectLst/>
                          <a:latin typeface="Arial" panose="020B0604020202020204" pitchFamily="34" charset="0"/>
                          <a:cs typeface="Arial" panose="020B0604020202020204" pitchFamily="34" charset="0"/>
                        </a:rPr>
                        <a:t>Received data</a:t>
                      </a:r>
                    </a:p>
                  </a:txBody>
                  <a:tcPr anchor="ctr"/>
                </a:tc>
                <a:extLst>
                  <a:ext uri="{0D108BD9-81ED-4DB2-BD59-A6C34878D82A}">
                    <a16:rowId xmlns:a16="http://schemas.microsoft.com/office/drawing/2014/main" val="2417652862"/>
                  </a:ext>
                </a:extLst>
              </a:tr>
              <a:tr h="604509">
                <a:tc>
                  <a:txBody>
                    <a:bodyPr/>
                    <a:lstStyle/>
                    <a:p>
                      <a:r>
                        <a:rPr lang="en-US" sz="1400">
                          <a:effectLst/>
                          <a:latin typeface="Arial" panose="020B0604020202020204" pitchFamily="34" charset="0"/>
                          <a:cs typeface="Arial" panose="020B0604020202020204" pitchFamily="34" charset="0"/>
                        </a:rPr>
                        <a:t>RXDV</a:t>
                      </a:r>
                    </a:p>
                  </a:txBody>
                  <a:tcPr anchor="ctr"/>
                </a:tc>
                <a:tc>
                  <a:txBody>
                    <a:bodyPr/>
                    <a:lstStyle/>
                    <a:p>
                      <a:r>
                        <a:rPr lang="en-US" sz="1400" dirty="0">
                          <a:effectLst/>
                          <a:latin typeface="Arial" panose="020B0604020202020204" pitchFamily="34" charset="0"/>
                          <a:cs typeface="Arial" panose="020B0604020202020204" pitchFamily="34" charset="0"/>
                        </a:rPr>
                        <a:t>Signifies data received is valid</a:t>
                      </a:r>
                    </a:p>
                  </a:txBody>
                  <a:tcPr anchor="ctr"/>
                </a:tc>
                <a:extLst>
                  <a:ext uri="{0D108BD9-81ED-4DB2-BD59-A6C34878D82A}">
                    <a16:rowId xmlns:a16="http://schemas.microsoft.com/office/drawing/2014/main" val="222158182"/>
                  </a:ext>
                </a:extLst>
              </a:tr>
              <a:tr h="401488">
                <a:tc>
                  <a:txBody>
                    <a:bodyPr/>
                    <a:lstStyle/>
                    <a:p>
                      <a:r>
                        <a:rPr lang="en-US" sz="1400">
                          <a:effectLst/>
                          <a:latin typeface="Arial" panose="020B0604020202020204" pitchFamily="34" charset="0"/>
                          <a:cs typeface="Arial" panose="020B0604020202020204" pitchFamily="34" charset="0"/>
                        </a:rPr>
                        <a:t>RXER</a:t>
                      </a:r>
                    </a:p>
                  </a:txBody>
                  <a:tcPr anchor="ctr"/>
                </a:tc>
                <a:tc>
                  <a:txBody>
                    <a:bodyPr/>
                    <a:lstStyle/>
                    <a:p>
                      <a:r>
                        <a:rPr lang="en-US" sz="1400" dirty="0">
                          <a:effectLst/>
                          <a:latin typeface="Arial" panose="020B0604020202020204" pitchFamily="34" charset="0"/>
                          <a:cs typeface="Arial" panose="020B0604020202020204" pitchFamily="34" charset="0"/>
                        </a:rPr>
                        <a:t>Signifies data received has errors</a:t>
                      </a:r>
                    </a:p>
                  </a:txBody>
                  <a:tcPr anchor="ctr"/>
                </a:tc>
                <a:extLst>
                  <a:ext uri="{0D108BD9-81ED-4DB2-BD59-A6C34878D82A}">
                    <a16:rowId xmlns:a16="http://schemas.microsoft.com/office/drawing/2014/main" val="1022836544"/>
                  </a:ext>
                </a:extLst>
              </a:tr>
              <a:tr h="566258">
                <a:tc>
                  <a:txBody>
                    <a:bodyPr/>
                    <a:lstStyle/>
                    <a:p>
                      <a:r>
                        <a:rPr lang="en-US" sz="1400">
                          <a:effectLst/>
                          <a:latin typeface="Arial" panose="020B0604020202020204" pitchFamily="34" charset="0"/>
                          <a:cs typeface="Arial" panose="020B0604020202020204" pitchFamily="34" charset="0"/>
                        </a:rPr>
                        <a:t>COL</a:t>
                      </a:r>
                    </a:p>
                  </a:txBody>
                  <a:tcPr anchor="ctr"/>
                </a:tc>
                <a:tc>
                  <a:txBody>
                    <a:bodyPr/>
                    <a:lstStyle/>
                    <a:p>
                      <a:r>
                        <a:rPr lang="en-US" sz="1400" dirty="0">
                          <a:effectLst/>
                          <a:latin typeface="Arial" panose="020B0604020202020204" pitchFamily="34" charset="0"/>
                          <a:cs typeface="Arial" panose="020B0604020202020204" pitchFamily="34" charset="0"/>
                        </a:rPr>
                        <a:t>Collision detect (half-duplex connections only)</a:t>
                      </a:r>
                    </a:p>
                  </a:txBody>
                  <a:tcPr anchor="ctr"/>
                </a:tc>
                <a:extLst>
                  <a:ext uri="{0D108BD9-81ED-4DB2-BD59-A6C34878D82A}">
                    <a16:rowId xmlns:a16="http://schemas.microsoft.com/office/drawing/2014/main" val="3021296164"/>
                  </a:ext>
                </a:extLst>
              </a:tr>
              <a:tr h="325651">
                <a:tc>
                  <a:txBody>
                    <a:bodyPr/>
                    <a:lstStyle/>
                    <a:p>
                      <a:r>
                        <a:rPr lang="en-US" sz="1400">
                          <a:effectLst/>
                          <a:latin typeface="Arial" panose="020B0604020202020204" pitchFamily="34" charset="0"/>
                          <a:cs typeface="Arial" panose="020B0604020202020204" pitchFamily="34" charset="0"/>
                        </a:rPr>
                        <a:t>CS</a:t>
                      </a:r>
                    </a:p>
                  </a:txBody>
                  <a:tcPr anchor="ctr"/>
                </a:tc>
                <a:tc>
                  <a:txBody>
                    <a:bodyPr/>
                    <a:lstStyle/>
                    <a:p>
                      <a:r>
                        <a:rPr lang="en-US" sz="1400" dirty="0">
                          <a:effectLst/>
                          <a:latin typeface="Arial" panose="020B0604020202020204" pitchFamily="34" charset="0"/>
                          <a:cs typeface="Arial" panose="020B0604020202020204" pitchFamily="34" charset="0"/>
                        </a:rPr>
                        <a:t>Carrier sense (half-duplex connections only)</a:t>
                      </a:r>
                    </a:p>
                  </a:txBody>
                  <a:tcPr anchor="ct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125513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Reduced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(RGMII)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91386"/>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endParaRPr lang="en-US" sz="1400" b="0" i="0" dirty="0">
              <a:solidFill>
                <a:srgbClr val="202122"/>
              </a:solidFill>
              <a:effectLst/>
              <a:latin typeface="Arial" panose="020B0604020202020204" pitchFamily="34" charset="0"/>
            </a:endParaRP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The reduced gigabit media-independent interface (RGMII) uses half the number of data pins as are used in the GMII interface. </a:t>
            </a:r>
            <a:r>
              <a:rPr lang="en-US" sz="1400" dirty="0">
                <a:solidFill>
                  <a:srgbClr val="202122"/>
                </a:solidFill>
                <a:latin typeface="Arial" panose="020B0604020202020204" pitchFamily="34" charset="0"/>
              </a:rPr>
              <a:t>     </a:t>
            </a:r>
            <a:r>
              <a:rPr lang="en-US" sz="1400" b="0" i="0" dirty="0">
                <a:solidFill>
                  <a:srgbClr val="202122"/>
                </a:solidFill>
                <a:effectLst/>
                <a:latin typeface="Arial" panose="020B0604020202020204" pitchFamily="34" charset="0"/>
              </a:rPr>
              <a:t> This reduction is achieved by running half as many data lines at double speed, time multiplexing signals and by eliminating non-essential carrier-sense and collision-indication signals.</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RGMII consists only of 14 pins, as opposed to GMII's 24 to 27.</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Data is clocked on rising and falling edges for 1000 Mbit/s, and on rising edges only for 10/100 Mbit/s. </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The RX_CTL signal carries RXDV (data valid) on the rising edge, and (RXDV </a:t>
            </a:r>
            <a:r>
              <a:rPr lang="en-US" sz="1400" b="0" i="0" dirty="0" err="1">
                <a:solidFill>
                  <a:srgbClr val="202122"/>
                </a:solidFill>
                <a:effectLst/>
                <a:latin typeface="Arial" panose="020B0604020202020204" pitchFamily="34" charset="0"/>
              </a:rPr>
              <a:t>xor</a:t>
            </a:r>
            <a:r>
              <a:rPr lang="en-US" sz="1400" b="0" i="0" dirty="0">
                <a:solidFill>
                  <a:srgbClr val="202122"/>
                </a:solidFill>
                <a:effectLst/>
                <a:latin typeface="Arial" panose="020B0604020202020204" pitchFamily="34" charset="0"/>
              </a:rPr>
              <a:t> RXER) on the falling edge.</a:t>
            </a:r>
          </a:p>
          <a:p>
            <a:pPr marL="285750" indent="-285750" algn="just">
              <a:buFont typeface="Wingdings" panose="05000000000000000000" pitchFamily="2" charset="2"/>
              <a:buChar char="§"/>
            </a:pPr>
            <a:r>
              <a:rPr lang="en-US" sz="1400" b="0" i="0" dirty="0">
                <a:solidFill>
                  <a:srgbClr val="202122"/>
                </a:solidFill>
                <a:effectLst/>
                <a:latin typeface="Arial" panose="020B0604020202020204" pitchFamily="34" charset="0"/>
              </a:rPr>
              <a:t> The TX_CTL signal likewise carries TXEN on rising edge and (TXEN </a:t>
            </a:r>
            <a:r>
              <a:rPr lang="en-US" sz="1400" b="0" i="0" dirty="0" err="1">
                <a:solidFill>
                  <a:srgbClr val="202122"/>
                </a:solidFill>
                <a:effectLst/>
                <a:latin typeface="Arial" panose="020B0604020202020204" pitchFamily="34" charset="0"/>
              </a:rPr>
              <a:t>xor</a:t>
            </a:r>
            <a:r>
              <a:rPr lang="en-US" sz="1400" b="0" i="0" dirty="0">
                <a:solidFill>
                  <a:srgbClr val="202122"/>
                </a:solidFill>
                <a:effectLst/>
                <a:latin typeface="Arial" panose="020B0604020202020204" pitchFamily="34" charset="0"/>
              </a:rPr>
              <a:t> TXER) on the falling edge. This is the case for both 1000 Mbit/s and 10/100 Mbit/s</a:t>
            </a:r>
            <a:r>
              <a:rPr lang="en-US" sz="1400" dirty="0">
                <a:solidFill>
                  <a:srgbClr val="202122"/>
                </a:solidFill>
                <a:latin typeface="Arial" panose="020B0604020202020204" pitchFamily="34" charset="0"/>
              </a:rPr>
              <a:t>.</a:t>
            </a:r>
            <a:endParaRPr lang="en-US" sz="1400" b="1" dirty="0">
              <a:solidFill>
                <a:schemeClr val="tx1"/>
              </a:solidFill>
              <a:latin typeface="Arial" panose="020B0604020202020204" pitchFamily="34" charset="0"/>
              <a:cs typeface="Arial" panose="020B0604020202020204" pitchFamily="34" charset="0"/>
            </a:endParaRPr>
          </a:p>
          <a:p>
            <a:pPr algn="just"/>
            <a:endParaRPr lang="en-US" altLang="en-US" sz="2000" b="1" dirty="0">
              <a:latin typeface="__Roboto_0db11f"/>
            </a:endParaRP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spTree>
    <p:extLst>
      <p:ext uri="{BB962C8B-B14F-4D97-AF65-F5344CB8AC3E}">
        <p14:creationId xmlns:p14="http://schemas.microsoft.com/office/powerpoint/2010/main" val="115618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1031886"/>
          </a:xfrm>
        </p:spPr>
        <p:txBody>
          <a:bodyPr/>
          <a:lstStyle/>
          <a:p>
            <a:br>
              <a:rPr lang="en-US" dirty="0"/>
            </a:br>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479613"/>
            <a:ext cx="9926170" cy="934230"/>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II. Reduced </a:t>
            </a:r>
            <a:r>
              <a:rPr lang="en-US" altLang="en-US" cap="none" dirty="0">
                <a:latin typeface="Calibri" panose="020F0502020204030204" pitchFamily="34" charset="0"/>
                <a:cs typeface="Calibri" panose="020F0502020204030204" pitchFamily="34" charset="0"/>
              </a:rPr>
              <a:t>Gigabit media-independent interface </a:t>
            </a:r>
            <a:r>
              <a:rPr lang="en-US" cap="none" dirty="0">
                <a:latin typeface="Calibri" panose="020F0502020204030204" pitchFamily="34" charset="0"/>
                <a:cs typeface="Calibri" panose="020F0502020204030204" pitchFamily="34" charset="0"/>
              </a:rPr>
              <a:t>(RGMII)</a:t>
            </a:r>
          </a:p>
          <a:p>
            <a:endParaRPr lang="en-US" cap="none"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1091386"/>
            <a:ext cx="10913707" cy="519780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lgn="just">
              <a:buFont typeface="Wingdings" panose="05000000000000000000" pitchFamily="2" charset="2"/>
              <a:buChar char="§"/>
            </a:pPr>
            <a:endParaRPr lang="en-US" sz="1400" b="0" i="0" dirty="0">
              <a:solidFill>
                <a:srgbClr val="202122"/>
              </a:solidFill>
              <a:effectLst/>
              <a:latin typeface="Arial" panose="020B0604020202020204" pitchFamily="34" charset="0"/>
            </a:endParaRPr>
          </a:p>
          <a:p>
            <a:pPr marL="285750" indent="-285750" algn="just">
              <a:buFont typeface="Wingdings" panose="05000000000000000000" pitchFamily="2" charset="2"/>
              <a:buChar char="§"/>
            </a:pPr>
            <a:r>
              <a:rPr lang="en-US" altLang="en-US" sz="1400" b="1" dirty="0">
                <a:latin typeface="Arial" panose="020B0604020202020204" pitchFamily="34" charset="0"/>
                <a:cs typeface="Arial" panose="020B0604020202020204" pitchFamily="34" charset="0"/>
              </a:rPr>
              <a:t>RGMII Signals: -</a:t>
            </a:r>
          </a:p>
          <a:p>
            <a:pPr algn="just"/>
            <a:endParaRPr lang="en-US" altLang="en-US" b="1" dirty="0">
              <a:latin typeface="__Roboto_0db11f"/>
            </a:endParaRPr>
          </a:p>
          <a:p>
            <a:pPr algn="just"/>
            <a:endParaRPr lang="en-US" altLang="en-US" sz="2000" b="1" dirty="0">
              <a:latin typeface="__Roboto_0db11f"/>
            </a:endParaRPr>
          </a:p>
          <a:p>
            <a:pPr algn="just"/>
            <a:endParaRPr lang="en-US" altLang="en-US" sz="2000" b="1" dirty="0">
              <a:latin typeface="__Roboto_0db11f"/>
            </a:endParaRPr>
          </a:p>
          <a:p>
            <a:pPr algn="just"/>
            <a:r>
              <a:rPr lang="en-US" altLang="en-US" sz="2000" b="1" dirty="0">
                <a:latin typeface="__Roboto_0db11f"/>
              </a:rPr>
              <a:t>   </a:t>
            </a:r>
          </a:p>
        </p:txBody>
      </p:sp>
      <p:graphicFrame>
        <p:nvGraphicFramePr>
          <p:cNvPr id="3" name="Table 2">
            <a:extLst>
              <a:ext uri="{FF2B5EF4-FFF2-40B4-BE49-F238E27FC236}">
                <a16:creationId xmlns:a16="http://schemas.microsoft.com/office/drawing/2014/main" id="{16D51E92-2032-24C2-B57C-B5F3F121BA4A}"/>
              </a:ext>
            </a:extLst>
          </p:cNvPr>
          <p:cNvGraphicFramePr>
            <a:graphicFrameLocks noGrp="1"/>
          </p:cNvGraphicFramePr>
          <p:nvPr/>
        </p:nvGraphicFramePr>
        <p:xfrm>
          <a:off x="1846907" y="1942093"/>
          <a:ext cx="6953061" cy="3154386"/>
        </p:xfrm>
        <a:graphic>
          <a:graphicData uri="http://schemas.openxmlformats.org/drawingml/2006/table">
            <a:tbl>
              <a:tblPr firstRow="1" bandRow="1">
                <a:tableStyleId>{5C22544A-7EE6-4342-B048-85BDC9FD1C3A}</a:tableStyleId>
              </a:tblPr>
              <a:tblGrid>
                <a:gridCol w="1175205">
                  <a:extLst>
                    <a:ext uri="{9D8B030D-6E8A-4147-A177-3AD203B41FA5}">
                      <a16:colId xmlns:a16="http://schemas.microsoft.com/office/drawing/2014/main" val="2809185490"/>
                    </a:ext>
                  </a:extLst>
                </a:gridCol>
                <a:gridCol w="2888928">
                  <a:extLst>
                    <a:ext uri="{9D8B030D-6E8A-4147-A177-3AD203B41FA5}">
                      <a16:colId xmlns:a16="http://schemas.microsoft.com/office/drawing/2014/main" val="990801862"/>
                    </a:ext>
                  </a:extLst>
                </a:gridCol>
                <a:gridCol w="2888928">
                  <a:extLst>
                    <a:ext uri="{9D8B030D-6E8A-4147-A177-3AD203B41FA5}">
                      <a16:colId xmlns:a16="http://schemas.microsoft.com/office/drawing/2014/main" val="113254510"/>
                    </a:ext>
                  </a:extLst>
                </a:gridCol>
              </a:tblGrid>
              <a:tr h="351693">
                <a:tc>
                  <a:txBody>
                    <a:bodyPr/>
                    <a:lstStyle/>
                    <a:p>
                      <a:r>
                        <a:rPr lang="en-US" dirty="0"/>
                        <a:t>Signal</a:t>
                      </a:r>
                    </a:p>
                  </a:txBody>
                  <a:tcPr/>
                </a:tc>
                <a:tc>
                  <a:txBody>
                    <a:bodyPr/>
                    <a:lstStyle/>
                    <a:p>
                      <a:r>
                        <a:rPr lang="en-US" dirty="0"/>
                        <a:t>Description</a:t>
                      </a:r>
                    </a:p>
                  </a:txBody>
                  <a:tcPr/>
                </a:tc>
                <a:tc>
                  <a:txBody>
                    <a:bodyPr/>
                    <a:lstStyle/>
                    <a:p>
                      <a:r>
                        <a:rPr lang="en-US" dirty="0"/>
                        <a:t>Direction</a:t>
                      </a:r>
                    </a:p>
                  </a:txBody>
                  <a:tcPr/>
                </a:tc>
                <a:extLst>
                  <a:ext uri="{0D108BD9-81ED-4DB2-BD59-A6C34878D82A}">
                    <a16:rowId xmlns:a16="http://schemas.microsoft.com/office/drawing/2014/main" val="1614842445"/>
                  </a:ext>
                </a:extLst>
              </a:tr>
              <a:tr h="398585">
                <a:tc>
                  <a:txBody>
                    <a:bodyPr/>
                    <a:lstStyle/>
                    <a:p>
                      <a:r>
                        <a:rPr lang="en-US" sz="1400">
                          <a:effectLst/>
                          <a:latin typeface="Arial" panose="020B0604020202020204" pitchFamily="34" charset="0"/>
                          <a:cs typeface="Arial" panose="020B0604020202020204" pitchFamily="34" charset="0"/>
                        </a:rPr>
                        <a:t>TXC</a:t>
                      </a:r>
                    </a:p>
                  </a:txBody>
                  <a:tcPr anchor="ctr"/>
                </a:tc>
                <a:tc>
                  <a:txBody>
                    <a:bodyPr/>
                    <a:lstStyle/>
                    <a:p>
                      <a:r>
                        <a:rPr lang="en-US" sz="1400">
                          <a:effectLst/>
                          <a:latin typeface="Arial" panose="020B0604020202020204" pitchFamily="34" charset="0"/>
                          <a:cs typeface="Arial" panose="020B0604020202020204" pitchFamily="34" charset="0"/>
                        </a:rPr>
                        <a:t>Clock signal</a:t>
                      </a:r>
                    </a:p>
                  </a:txBody>
                  <a:tcPr anchor="ctr"/>
                </a:tc>
                <a:tc>
                  <a:txBody>
                    <a:bodyPr/>
                    <a:lstStyle/>
                    <a:p>
                      <a:r>
                        <a:rPr lang="en-US" sz="1400">
                          <a:effectLst/>
                          <a:latin typeface="Arial" panose="020B0604020202020204" pitchFamily="34" charset="0"/>
                          <a:cs typeface="Arial" panose="020B0604020202020204" pitchFamily="34" charset="0"/>
                        </a:rPr>
                        <a:t>MAC to PHY</a:t>
                      </a:r>
                    </a:p>
                  </a:txBody>
                  <a:tcPr anchor="ctr"/>
                </a:tc>
                <a:extLst>
                  <a:ext uri="{0D108BD9-81ED-4DB2-BD59-A6C34878D82A}">
                    <a16:rowId xmlns:a16="http://schemas.microsoft.com/office/drawing/2014/main" val="3251300030"/>
                  </a:ext>
                </a:extLst>
              </a:tr>
              <a:tr h="308538">
                <a:tc>
                  <a:txBody>
                    <a:bodyPr/>
                    <a:lstStyle/>
                    <a:p>
                      <a:r>
                        <a:rPr lang="en-US" sz="1400">
                          <a:effectLst/>
                          <a:latin typeface="Arial" panose="020B0604020202020204" pitchFamily="34" charset="0"/>
                          <a:cs typeface="Arial" panose="020B0604020202020204" pitchFamily="34" charset="0"/>
                        </a:rPr>
                        <a:t>TXD[3..0]</a:t>
                      </a:r>
                    </a:p>
                  </a:txBody>
                  <a:tcPr anchor="ctr"/>
                </a:tc>
                <a:tc>
                  <a:txBody>
                    <a:bodyPr/>
                    <a:lstStyle/>
                    <a:p>
                      <a:r>
                        <a:rPr lang="en-US" sz="1400">
                          <a:effectLst/>
                          <a:latin typeface="Arial" panose="020B0604020202020204" pitchFamily="34" charset="0"/>
                          <a:cs typeface="Arial" panose="020B0604020202020204" pitchFamily="34" charset="0"/>
                        </a:rPr>
                        <a:t>Data to be transmitted</a:t>
                      </a:r>
                    </a:p>
                  </a:txBody>
                  <a:tcPr anchor="ctr"/>
                </a:tc>
                <a:tc>
                  <a:txBody>
                    <a:bodyPr/>
                    <a:lstStyle/>
                    <a:p>
                      <a:r>
                        <a:rPr lang="en-US" sz="1400">
                          <a:effectLst/>
                          <a:latin typeface="Arial" panose="020B0604020202020204" pitchFamily="34" charset="0"/>
                          <a:cs typeface="Arial" panose="020B0604020202020204" pitchFamily="34" charset="0"/>
                        </a:rPr>
                        <a:t>MAC to PHY</a:t>
                      </a:r>
                    </a:p>
                  </a:txBody>
                  <a:tcPr anchor="ctr"/>
                </a:tc>
                <a:extLst>
                  <a:ext uri="{0D108BD9-81ED-4DB2-BD59-A6C34878D82A}">
                    <a16:rowId xmlns:a16="http://schemas.microsoft.com/office/drawing/2014/main" val="2417652862"/>
                  </a:ext>
                </a:extLst>
              </a:tr>
              <a:tr h="465007">
                <a:tc>
                  <a:txBody>
                    <a:bodyPr/>
                    <a:lstStyle/>
                    <a:p>
                      <a:r>
                        <a:rPr lang="en-US" sz="1400">
                          <a:effectLst/>
                          <a:latin typeface="Arial" panose="020B0604020202020204" pitchFamily="34" charset="0"/>
                          <a:cs typeface="Arial" panose="020B0604020202020204" pitchFamily="34" charset="0"/>
                        </a:rPr>
                        <a:t>TX_CTL</a:t>
                      </a:r>
                    </a:p>
                  </a:txBody>
                  <a:tcPr anchor="ctr"/>
                </a:tc>
                <a:tc>
                  <a:txBody>
                    <a:bodyPr/>
                    <a:lstStyle/>
                    <a:p>
                      <a:r>
                        <a:rPr lang="en-US" sz="1400" dirty="0">
                          <a:effectLst/>
                          <a:latin typeface="Arial" panose="020B0604020202020204" pitchFamily="34" charset="0"/>
                          <a:cs typeface="Arial" panose="020B0604020202020204" pitchFamily="34" charset="0"/>
                        </a:rPr>
                        <a:t>Multiplexing of transmitter enable and transmitter error</a:t>
                      </a:r>
                    </a:p>
                  </a:txBody>
                  <a:tcPr anchor="ctr"/>
                </a:tc>
                <a:tc>
                  <a:txBody>
                    <a:bodyPr/>
                    <a:lstStyle/>
                    <a:p>
                      <a:r>
                        <a:rPr lang="en-US" sz="1400">
                          <a:effectLst/>
                          <a:latin typeface="Arial" panose="020B0604020202020204" pitchFamily="34" charset="0"/>
                          <a:cs typeface="Arial" panose="020B0604020202020204" pitchFamily="34" charset="0"/>
                        </a:rPr>
                        <a:t>MAC to PHY</a:t>
                      </a:r>
                    </a:p>
                  </a:txBody>
                  <a:tcPr anchor="ctr"/>
                </a:tc>
                <a:extLst>
                  <a:ext uri="{0D108BD9-81ED-4DB2-BD59-A6C34878D82A}">
                    <a16:rowId xmlns:a16="http://schemas.microsoft.com/office/drawing/2014/main" val="222158182"/>
                  </a:ext>
                </a:extLst>
              </a:tr>
              <a:tr h="308837">
                <a:tc>
                  <a:txBody>
                    <a:bodyPr/>
                    <a:lstStyle/>
                    <a:p>
                      <a:r>
                        <a:rPr lang="en-US" sz="1400">
                          <a:effectLst/>
                          <a:latin typeface="Arial" panose="020B0604020202020204" pitchFamily="34" charset="0"/>
                          <a:cs typeface="Arial" panose="020B0604020202020204" pitchFamily="34" charset="0"/>
                        </a:rPr>
                        <a:t>RXC</a:t>
                      </a:r>
                    </a:p>
                  </a:txBody>
                  <a:tcPr anchor="ctr"/>
                </a:tc>
                <a:tc>
                  <a:txBody>
                    <a:bodyPr/>
                    <a:lstStyle/>
                    <a:p>
                      <a:r>
                        <a:rPr lang="en-US" sz="1400" dirty="0">
                          <a:effectLst/>
                          <a:latin typeface="Arial" panose="020B0604020202020204" pitchFamily="34" charset="0"/>
                          <a:cs typeface="Arial" panose="020B0604020202020204" pitchFamily="34" charset="0"/>
                        </a:rPr>
                        <a:t>Received </a:t>
                      </a:r>
                      <a:r>
                        <a:rPr lang="en-US" sz="1400" u="none" strike="noStrike" dirty="0">
                          <a:solidFill>
                            <a:schemeClr val="tx1"/>
                          </a:solidFill>
                          <a:effectLst/>
                          <a:latin typeface="Arial" panose="020B0604020202020204" pitchFamily="34" charset="0"/>
                          <a:cs typeface="Arial" panose="020B0604020202020204" pitchFamily="34" charset="0"/>
                        </a:rPr>
                        <a:t>clock signal</a:t>
                      </a:r>
                      <a:r>
                        <a:rPr lang="en-US" sz="1400" dirty="0">
                          <a:effectLst/>
                          <a:latin typeface="Arial" panose="020B0604020202020204" pitchFamily="34" charset="0"/>
                          <a:cs typeface="Arial" panose="020B0604020202020204" pitchFamily="34" charset="0"/>
                        </a:rPr>
                        <a:t> (recovered from incoming received data)</a:t>
                      </a:r>
                    </a:p>
                  </a:txBody>
                  <a:tcPr anchor="ctr"/>
                </a:tc>
                <a:tc>
                  <a:txBody>
                    <a:bodyPr/>
                    <a:lstStyle/>
                    <a:p>
                      <a:r>
                        <a:rPr lang="en-US" sz="1400">
                          <a:effectLst/>
                          <a:latin typeface="Arial" panose="020B0604020202020204" pitchFamily="34" charset="0"/>
                          <a:cs typeface="Arial" panose="020B0604020202020204" pitchFamily="34" charset="0"/>
                        </a:rPr>
                        <a:t>PHY to MAC</a:t>
                      </a:r>
                    </a:p>
                  </a:txBody>
                  <a:tcPr anchor="ctr"/>
                </a:tc>
                <a:extLst>
                  <a:ext uri="{0D108BD9-81ED-4DB2-BD59-A6C34878D82A}">
                    <a16:rowId xmlns:a16="http://schemas.microsoft.com/office/drawing/2014/main" val="1022836544"/>
                  </a:ext>
                </a:extLst>
              </a:tr>
              <a:tr h="435583">
                <a:tc>
                  <a:txBody>
                    <a:bodyPr/>
                    <a:lstStyle/>
                    <a:p>
                      <a:r>
                        <a:rPr lang="en-US" sz="1400">
                          <a:effectLst/>
                          <a:latin typeface="Arial" panose="020B0604020202020204" pitchFamily="34" charset="0"/>
                          <a:cs typeface="Arial" panose="020B0604020202020204" pitchFamily="34" charset="0"/>
                        </a:rPr>
                        <a:t>RXD[3..0]</a:t>
                      </a:r>
                    </a:p>
                  </a:txBody>
                  <a:tcPr anchor="ctr"/>
                </a:tc>
                <a:tc>
                  <a:txBody>
                    <a:bodyPr/>
                    <a:lstStyle/>
                    <a:p>
                      <a:r>
                        <a:rPr lang="en-US" sz="1400">
                          <a:effectLst/>
                          <a:latin typeface="Arial" panose="020B0604020202020204" pitchFamily="34" charset="0"/>
                          <a:cs typeface="Arial" panose="020B0604020202020204" pitchFamily="34" charset="0"/>
                        </a:rPr>
                        <a:t>Received data</a:t>
                      </a:r>
                    </a:p>
                  </a:txBody>
                  <a:tcPr anchor="ctr"/>
                </a:tc>
                <a:tc>
                  <a:txBody>
                    <a:bodyPr/>
                    <a:lstStyle/>
                    <a:p>
                      <a:r>
                        <a:rPr lang="en-US" sz="1400">
                          <a:effectLst/>
                          <a:latin typeface="Arial" panose="020B0604020202020204" pitchFamily="34" charset="0"/>
                          <a:cs typeface="Arial" panose="020B0604020202020204" pitchFamily="34" charset="0"/>
                        </a:rPr>
                        <a:t>PHY to MAC</a:t>
                      </a:r>
                    </a:p>
                  </a:txBody>
                  <a:tcPr anchor="ctr"/>
                </a:tc>
                <a:extLst>
                  <a:ext uri="{0D108BD9-81ED-4DB2-BD59-A6C34878D82A}">
                    <a16:rowId xmlns:a16="http://schemas.microsoft.com/office/drawing/2014/main" val="3021296164"/>
                  </a:ext>
                </a:extLst>
              </a:tr>
              <a:tr h="250501">
                <a:tc>
                  <a:txBody>
                    <a:bodyPr/>
                    <a:lstStyle/>
                    <a:p>
                      <a:r>
                        <a:rPr lang="en-US" sz="1400">
                          <a:effectLst/>
                          <a:latin typeface="Arial" panose="020B0604020202020204" pitchFamily="34" charset="0"/>
                          <a:cs typeface="Arial" panose="020B0604020202020204" pitchFamily="34" charset="0"/>
                        </a:rPr>
                        <a:t>RX_CTL</a:t>
                      </a:r>
                    </a:p>
                  </a:txBody>
                  <a:tcPr anchor="ctr"/>
                </a:tc>
                <a:tc>
                  <a:txBody>
                    <a:bodyPr/>
                    <a:lstStyle/>
                    <a:p>
                      <a:r>
                        <a:rPr lang="en-US" sz="1400">
                          <a:effectLst/>
                          <a:latin typeface="Arial" panose="020B0604020202020204" pitchFamily="34" charset="0"/>
                          <a:cs typeface="Arial" panose="020B0604020202020204" pitchFamily="34" charset="0"/>
                        </a:rPr>
                        <a:t>Multiplexing of data received is valid and receiver error</a:t>
                      </a:r>
                    </a:p>
                  </a:txBody>
                  <a:tcPr anchor="ctr"/>
                </a:tc>
                <a:tc>
                  <a:txBody>
                    <a:bodyPr/>
                    <a:lstStyle/>
                    <a:p>
                      <a:r>
                        <a:rPr lang="en-US" sz="1400" dirty="0">
                          <a:effectLst/>
                          <a:latin typeface="Arial" panose="020B0604020202020204" pitchFamily="34" charset="0"/>
                          <a:cs typeface="Arial" panose="020B0604020202020204" pitchFamily="34" charset="0"/>
                        </a:rPr>
                        <a:t>PHY to MAC</a:t>
                      </a:r>
                    </a:p>
                  </a:txBody>
                  <a:tcPr anchor="ctr"/>
                </a:tc>
                <a:extLst>
                  <a:ext uri="{0D108BD9-81ED-4DB2-BD59-A6C34878D82A}">
                    <a16:rowId xmlns:a16="http://schemas.microsoft.com/office/drawing/2014/main" val="1415223116"/>
                  </a:ext>
                </a:extLst>
              </a:tr>
            </a:tbl>
          </a:graphicData>
        </a:graphic>
      </p:graphicFrame>
    </p:spTree>
    <p:extLst>
      <p:ext uri="{BB962C8B-B14F-4D97-AF65-F5344CB8AC3E}">
        <p14:creationId xmlns:p14="http://schemas.microsoft.com/office/powerpoint/2010/main" val="72595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a:t>
            </a:r>
            <a:r>
              <a:rPr lang="en-US" sz="1800" dirty="0">
                <a:latin typeface="Arial" panose="020B0604020202020204" pitchFamily="34" charset="0"/>
              </a:rPr>
              <a:t>:-</a:t>
            </a:r>
          </a:p>
          <a:p>
            <a:pPr marL="285750" indent="-285750">
              <a:buFont typeface="Wingdings" panose="05000000000000000000" pitchFamily="2" charset="2"/>
              <a:buChar char="§"/>
            </a:pPr>
            <a:r>
              <a:rPr lang="en-US" sz="1600" b="1" i="0" dirty="0">
                <a:effectLst/>
                <a:latin typeface="__Roboto_0db11f"/>
              </a:rPr>
              <a:t>Management Data Input/Output (MDIO)</a:t>
            </a:r>
          </a:p>
          <a:p>
            <a:pPr marL="285750" indent="-285750" algn="just">
              <a:buFont typeface="Arial" panose="020B0604020202020204" pitchFamily="34" charset="0"/>
              <a:buChar char="•"/>
            </a:pPr>
            <a:r>
              <a:rPr lang="en-US" sz="1400" b="0" i="0" dirty="0">
                <a:solidFill>
                  <a:schemeClr val="tx1"/>
                </a:solidFill>
                <a:effectLst/>
                <a:latin typeface="Arial" panose="020B0604020202020204" pitchFamily="34" charset="0"/>
                <a:cs typeface="Arial" panose="020B0604020202020204" pitchFamily="34" charset="0"/>
              </a:rPr>
              <a:t>Management Data Input/Output (MDIO) is a serial bus protocol defined for the IEEE 802.3 standard Ethernet series of Media Independent Interface (MII). MII connects media access control (MAC) devices to Ethernet physical layer (PHY) circuits.</a:t>
            </a:r>
            <a:endParaRPr lang="en-US" sz="18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400" kern="0" dirty="0">
                <a:solidFill>
                  <a:schemeClr val="tx1"/>
                </a:solidFill>
                <a:latin typeface="Arial" panose="020B0604020202020204" pitchFamily="34" charset="0"/>
              </a:rPr>
              <a:t>The MDIO bus has two signals: </a:t>
            </a:r>
          </a:p>
          <a:p>
            <a:r>
              <a:rPr lang="en-US" sz="1400" kern="0" dirty="0">
                <a:solidFill>
                  <a:schemeClr val="tx1"/>
                </a:solidFill>
                <a:latin typeface="Arial" panose="020B0604020202020204" pitchFamily="34" charset="0"/>
              </a:rPr>
              <a:t>	I. MDIO: Bidirectional Data Pins</a:t>
            </a:r>
          </a:p>
          <a:p>
            <a:r>
              <a:rPr lang="en-US" sz="1400" kern="0" dirty="0">
                <a:solidFill>
                  <a:schemeClr val="tx1"/>
                </a:solidFill>
                <a:latin typeface="Arial" panose="020B0604020202020204" pitchFamily="34" charset="0"/>
              </a:rPr>
              <a:t>	II. MDC: Management Data Clock (Up to 2.5MHz)</a:t>
            </a:r>
          </a:p>
          <a:p>
            <a:endParaRPr lang="en-US" sz="1800" kern="0" dirty="0">
              <a:latin typeface="Arial" panose="020B0604020202020204" pitchFamily="34" charset="0"/>
            </a:endParaRPr>
          </a:p>
        </p:txBody>
      </p:sp>
      <p:pic>
        <p:nvPicPr>
          <p:cNvPr id="7" name="Picture 6">
            <a:extLst>
              <a:ext uri="{FF2B5EF4-FFF2-40B4-BE49-F238E27FC236}">
                <a16:creationId xmlns:a16="http://schemas.microsoft.com/office/drawing/2014/main" id="{99CC5CB4-CA1F-208C-AF02-96437FED0FFD}"/>
              </a:ext>
            </a:extLst>
          </p:cNvPr>
          <p:cNvPicPr>
            <a:picLocks noChangeAspect="1"/>
          </p:cNvPicPr>
          <p:nvPr/>
        </p:nvPicPr>
        <p:blipFill>
          <a:blip r:embed="rId2"/>
          <a:stretch>
            <a:fillRect/>
          </a:stretch>
        </p:blipFill>
        <p:spPr>
          <a:xfrm>
            <a:off x="1158844" y="3772517"/>
            <a:ext cx="8754702" cy="2656273"/>
          </a:xfrm>
          <a:prstGeom prst="rect">
            <a:avLst/>
          </a:prstGeom>
        </p:spPr>
      </p:pic>
    </p:spTree>
    <p:extLst>
      <p:ext uri="{BB962C8B-B14F-4D97-AF65-F5344CB8AC3E}">
        <p14:creationId xmlns:p14="http://schemas.microsoft.com/office/powerpoint/2010/main" val="36618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a:t>
            </a:r>
            <a:r>
              <a:rPr lang="en-US" sz="1800" dirty="0">
                <a:latin typeface="Arial" panose="020B0604020202020204" pitchFamily="34" charset="0"/>
              </a:rPr>
              <a:t>:-</a:t>
            </a:r>
          </a:p>
          <a:p>
            <a:pPr marL="285750" indent="-285750">
              <a:buFont typeface="Wingdings" panose="05000000000000000000" pitchFamily="2" charset="2"/>
              <a:buChar char="§"/>
            </a:pPr>
            <a:r>
              <a:rPr lang="en-US" sz="1400" kern="0" dirty="0">
                <a:solidFill>
                  <a:schemeClr val="tx1"/>
                </a:solidFill>
                <a:latin typeface="Arial" panose="020B0604020202020204" pitchFamily="34" charset="0"/>
              </a:rPr>
              <a:t>Since Clause-22 can read maximum 32 registers, so there was a need for accessing many more PHY registers for gigabit ethernet devices.</a:t>
            </a:r>
          </a:p>
          <a:p>
            <a:pPr marL="285750" indent="-285750" algn="just">
              <a:buFont typeface="Wingdings" panose="05000000000000000000" pitchFamily="2" charset="2"/>
              <a:buChar char="§"/>
            </a:pPr>
            <a:r>
              <a:rPr lang="en-US" sz="1400" b="0" i="0" dirty="0">
                <a:solidFill>
                  <a:srgbClr val="363636"/>
                </a:solidFill>
                <a:effectLst/>
                <a:latin typeface="Arial" panose="020B0604020202020204" pitchFamily="34" charset="0"/>
                <a:cs typeface="Arial" panose="020B0604020202020204" pitchFamily="34" charset="0"/>
              </a:rPr>
              <a:t>The advantages of clause 45 over clause 22 are as follows:</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Accessibility of 65,536 registers in 32 different devices across 32 different ports.</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4 Opcodes: Address, Read, Write &amp; Read Increment </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Terminal fault signaling.  Multiple repeaters.</a:t>
            </a:r>
          </a:p>
          <a:p>
            <a:pPr marL="569912" lvl="1" indent="-285750" algn="just">
              <a:buFont typeface="Wingdings" panose="05000000000000000000" pitchFamily="2" charset="2"/>
              <a:buChar char="Ø"/>
            </a:pPr>
            <a:r>
              <a:rPr lang="en-US" sz="1400" b="0" i="0" dirty="0">
                <a:solidFill>
                  <a:srgbClr val="363636"/>
                </a:solidFill>
                <a:effectLst/>
                <a:latin typeface="Arial" panose="020B0604020202020204" pitchFamily="34" charset="0"/>
                <a:cs typeface="Arial" panose="020B0604020202020204" pitchFamily="34" charset="0"/>
              </a:rPr>
              <a:t>Low voltage specification</a:t>
            </a:r>
          </a:p>
          <a:p>
            <a:pPr marL="285750" indent="-285750">
              <a:buFont typeface="Wingdings" panose="05000000000000000000" pitchFamily="2" charset="2"/>
              <a:buChar char="§"/>
            </a:pPr>
            <a:endParaRPr lang="en-US" sz="1400" kern="0" dirty="0">
              <a:solidFill>
                <a:schemeClr val="tx1"/>
              </a:solidFill>
              <a:latin typeface="Arial" panose="020B0604020202020204" pitchFamily="34" charset="0"/>
            </a:endParaRPr>
          </a:p>
        </p:txBody>
      </p:sp>
    </p:spTree>
    <p:extLst>
      <p:ext uri="{BB962C8B-B14F-4D97-AF65-F5344CB8AC3E}">
        <p14:creationId xmlns:p14="http://schemas.microsoft.com/office/powerpoint/2010/main" val="306261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1255206"/>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 frame format</a:t>
            </a:r>
            <a:r>
              <a:rPr lang="en-US" sz="1800" dirty="0">
                <a:latin typeface="Arial" panose="020B0604020202020204" pitchFamily="34" charset="0"/>
              </a:rPr>
              <a:t>:-</a:t>
            </a: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A5BC27E5-6D12-A135-E360-F2C04AFDED3C}"/>
              </a:ext>
            </a:extLst>
          </p:cNvPr>
          <p:cNvPicPr>
            <a:picLocks noChangeAspect="1"/>
          </p:cNvPicPr>
          <p:nvPr/>
        </p:nvPicPr>
        <p:blipFill>
          <a:blip r:embed="rId2"/>
          <a:stretch>
            <a:fillRect/>
          </a:stretch>
        </p:blipFill>
        <p:spPr>
          <a:xfrm>
            <a:off x="2922043" y="1582773"/>
            <a:ext cx="5978164" cy="2862118"/>
          </a:xfrm>
          <a:prstGeom prst="rect">
            <a:avLst/>
          </a:prstGeom>
        </p:spPr>
      </p:pic>
      <p:pic>
        <p:nvPicPr>
          <p:cNvPr id="11" name="Picture 10">
            <a:extLst>
              <a:ext uri="{FF2B5EF4-FFF2-40B4-BE49-F238E27FC236}">
                <a16:creationId xmlns:a16="http://schemas.microsoft.com/office/drawing/2014/main" id="{459E1DE0-6301-8E5E-0C76-5A603B1673F4}"/>
              </a:ext>
            </a:extLst>
          </p:cNvPr>
          <p:cNvPicPr>
            <a:picLocks noChangeAspect="1"/>
          </p:cNvPicPr>
          <p:nvPr/>
        </p:nvPicPr>
        <p:blipFill>
          <a:blip r:embed="rId3"/>
          <a:stretch>
            <a:fillRect/>
          </a:stretch>
        </p:blipFill>
        <p:spPr>
          <a:xfrm>
            <a:off x="1404283" y="4484861"/>
            <a:ext cx="9383434" cy="1810003"/>
          </a:xfrm>
          <a:prstGeom prst="rect">
            <a:avLst/>
          </a:prstGeom>
        </p:spPr>
      </p:pic>
    </p:spTree>
    <p:extLst>
      <p:ext uri="{BB962C8B-B14F-4D97-AF65-F5344CB8AC3E}">
        <p14:creationId xmlns:p14="http://schemas.microsoft.com/office/powerpoint/2010/main" val="207690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QNX Network Manager (io-pkt)</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9843796"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kern="0" dirty="0">
              <a:latin typeface="Arial" panose="020B0604020202020204" pitchFamily="34" charset="0"/>
            </a:endParaRPr>
          </a:p>
          <a:p>
            <a:pPr marL="285750" indent="-285750">
              <a:buFont typeface="Arial" panose="020B0604020202020204" pitchFamily="34" charset="0"/>
              <a:buChar char="•"/>
            </a:pPr>
            <a:r>
              <a:rPr lang="en-US" sz="1600" kern="0" dirty="0">
                <a:solidFill>
                  <a:schemeClr val="tx1"/>
                </a:solidFill>
                <a:latin typeface="Arial" panose="020B0604020202020204" pitchFamily="34" charset="0"/>
              </a:rPr>
              <a:t>Consists of io-pkt executable(io-pkt-v4, io-pkt-v4-hc, or io-pkt-v6-hc) and one or more shared library.</a:t>
            </a:r>
          </a:p>
          <a:p>
            <a:pPr marL="285750" indent="-285750">
              <a:buFont typeface="Arial" panose="020B0604020202020204" pitchFamily="34" charset="0"/>
              <a:buChar char="•"/>
            </a:pPr>
            <a:r>
              <a:rPr lang="en-US" sz="1600" kern="0" dirty="0">
                <a:solidFill>
                  <a:schemeClr val="tx1"/>
                </a:solidFill>
                <a:latin typeface="Arial" panose="020B0604020202020204" pitchFamily="34" charset="0"/>
              </a:rPr>
              <a:t>Shared library can be protocols(lsm-qnet.so) or drivers(libdevnp-emac-eth.so, libdevnp-speedo.so).</a:t>
            </a: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9" name="Picture 8" descr="A diagram of a stack&#10;&#10;Description automatically generated">
            <a:extLst>
              <a:ext uri="{FF2B5EF4-FFF2-40B4-BE49-F238E27FC236}">
                <a16:creationId xmlns:a16="http://schemas.microsoft.com/office/drawing/2014/main" id="{20D5F1F6-D5C4-273F-0866-900D07334625}"/>
              </a:ext>
            </a:extLst>
          </p:cNvPr>
          <p:cNvPicPr>
            <a:picLocks noChangeAspect="1"/>
          </p:cNvPicPr>
          <p:nvPr/>
        </p:nvPicPr>
        <p:blipFill>
          <a:blip r:embed="rId3"/>
          <a:stretch>
            <a:fillRect/>
          </a:stretch>
        </p:blipFill>
        <p:spPr>
          <a:xfrm>
            <a:off x="3390376" y="2435188"/>
            <a:ext cx="4152900" cy="3609975"/>
          </a:xfrm>
          <a:prstGeom prst="rect">
            <a:avLst/>
          </a:prstGeom>
        </p:spPr>
      </p:pic>
    </p:spTree>
    <p:extLst>
      <p:ext uri="{BB962C8B-B14F-4D97-AF65-F5344CB8AC3E}">
        <p14:creationId xmlns:p14="http://schemas.microsoft.com/office/powerpoint/2010/main" val="3934593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1255206"/>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 frame format</a:t>
            </a:r>
            <a:r>
              <a:rPr lang="en-US" sz="1800" dirty="0">
                <a:latin typeface="Arial" panose="020B0604020202020204" pitchFamily="34" charset="0"/>
              </a:rPr>
              <a:t>:-</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pPr marL="285750" indent="-285750">
              <a:buFont typeface="Wingdings" panose="05000000000000000000" pitchFamily="2" charset="2"/>
              <a:buChar char="§"/>
            </a:pPr>
            <a:r>
              <a:rPr lang="en-US" sz="1400" b="0" i="0" u="none" strike="noStrike" dirty="0">
                <a:solidFill>
                  <a:srgbClr val="000000"/>
                </a:solidFill>
                <a:effectLst/>
                <a:latin typeface="Arial" panose="020B0604020202020204" pitchFamily="34" charset="0"/>
                <a:cs typeface="Arial" panose="020B0604020202020204" pitchFamily="34" charset="0"/>
              </a:rPr>
              <a:t>The primary change in Clause 45 is how the registers are accessed. In Clauses 22, a single frame specified both the address and the data to read or write. But in case of Clause 45, first an address frame is sent to specify the MMD and register. A second frame is then sent to perform the read or write.</a:t>
            </a:r>
          </a:p>
          <a:p>
            <a:pPr marL="285750" indent="-285750">
              <a:buFont typeface="Wingdings" panose="05000000000000000000" pitchFamily="2" charset="2"/>
              <a:buChar char="§"/>
            </a:pPr>
            <a:r>
              <a:rPr lang="en-US" sz="1400" b="0" i="0" u="none" strike="noStrike" dirty="0">
                <a:solidFill>
                  <a:srgbClr val="000000"/>
                </a:solidFill>
                <a:effectLst/>
                <a:latin typeface="Arial" panose="020B0604020202020204" pitchFamily="34" charset="0"/>
                <a:cs typeface="Arial" panose="020B0604020202020204" pitchFamily="34" charset="0"/>
              </a:rPr>
              <a:t>The benefits of adding this two-cycle access makes Clause 45 backwards compatible with Clause 22, allowing devices to interoperate with each other. Secondly, by creating an address frame, the register address space is increased from 5 bits to 16 bits, which allows an STA to access 65,536 different registers.</a:t>
            </a:r>
          </a:p>
          <a:p>
            <a:pPr marL="285750" indent="-285750">
              <a:buFont typeface="Wingdings" panose="05000000000000000000" pitchFamily="2" charset="2"/>
              <a:buChar char="§"/>
            </a:pPr>
            <a:endParaRPr lang="en-US" sz="1800" dirty="0">
              <a:latin typeface="Arial" panose="020B0604020202020204" pitchFamily="34" charset="0"/>
            </a:endParaRPr>
          </a:p>
        </p:txBody>
      </p:sp>
      <p:pic>
        <p:nvPicPr>
          <p:cNvPr id="9" name="Picture 8">
            <a:extLst>
              <a:ext uri="{FF2B5EF4-FFF2-40B4-BE49-F238E27FC236}">
                <a16:creationId xmlns:a16="http://schemas.microsoft.com/office/drawing/2014/main" id="{53BE7850-FCFF-5EFC-4E77-C771F83F2832}"/>
              </a:ext>
            </a:extLst>
          </p:cNvPr>
          <p:cNvPicPr>
            <a:picLocks noChangeAspect="1"/>
          </p:cNvPicPr>
          <p:nvPr/>
        </p:nvPicPr>
        <p:blipFill>
          <a:blip r:embed="rId2"/>
          <a:stretch>
            <a:fillRect/>
          </a:stretch>
        </p:blipFill>
        <p:spPr>
          <a:xfrm>
            <a:off x="744847" y="1796236"/>
            <a:ext cx="7249537" cy="2791215"/>
          </a:xfrm>
          <a:prstGeom prst="rect">
            <a:avLst/>
          </a:prstGeom>
        </p:spPr>
      </p:pic>
    </p:spTree>
    <p:extLst>
      <p:ext uri="{BB962C8B-B14F-4D97-AF65-F5344CB8AC3E}">
        <p14:creationId xmlns:p14="http://schemas.microsoft.com/office/powerpoint/2010/main" val="4934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3" name="Rectangle: Rounded Corners 2">
            <a:extLst>
              <a:ext uri="{FF2B5EF4-FFF2-40B4-BE49-F238E27FC236}">
                <a16:creationId xmlns:a16="http://schemas.microsoft.com/office/drawing/2014/main" id="{240E6170-BB5B-B006-9BAE-D8D80236152C}"/>
              </a:ext>
            </a:extLst>
          </p:cNvPr>
          <p:cNvSpPr/>
          <p:nvPr/>
        </p:nvSpPr>
        <p:spPr>
          <a:xfrm>
            <a:off x="1586142" y="2263365"/>
            <a:ext cx="1763639" cy="194649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CPU</a:t>
            </a:r>
          </a:p>
        </p:txBody>
      </p:sp>
      <p:sp>
        <p:nvSpPr>
          <p:cNvPr id="7" name="Rectangle 6">
            <a:extLst>
              <a:ext uri="{FF2B5EF4-FFF2-40B4-BE49-F238E27FC236}">
                <a16:creationId xmlns:a16="http://schemas.microsoft.com/office/drawing/2014/main" id="{B8F290EE-8421-6AF5-E7B5-C9CAC5935B09}"/>
              </a:ext>
            </a:extLst>
          </p:cNvPr>
          <p:cNvSpPr/>
          <p:nvPr/>
        </p:nvSpPr>
        <p:spPr>
          <a:xfrm>
            <a:off x="2657638" y="2562131"/>
            <a:ext cx="683089" cy="34403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EMAC</a:t>
            </a:r>
          </a:p>
        </p:txBody>
      </p:sp>
      <p:grpSp>
        <p:nvGrpSpPr>
          <p:cNvPr id="28" name="Group 27">
            <a:extLst>
              <a:ext uri="{FF2B5EF4-FFF2-40B4-BE49-F238E27FC236}">
                <a16:creationId xmlns:a16="http://schemas.microsoft.com/office/drawing/2014/main" id="{48DAFF74-FC22-FDCC-3B94-9CE459B91B03}"/>
              </a:ext>
            </a:extLst>
          </p:cNvPr>
          <p:cNvGrpSpPr/>
          <p:nvPr/>
        </p:nvGrpSpPr>
        <p:grpSpPr>
          <a:xfrm>
            <a:off x="6388100" y="3026217"/>
            <a:ext cx="2238331" cy="1600103"/>
            <a:chOff x="6388100" y="3112698"/>
            <a:chExt cx="2238331" cy="1381530"/>
          </a:xfrm>
        </p:grpSpPr>
        <p:grpSp>
          <p:nvGrpSpPr>
            <p:cNvPr id="19" name="Group 18">
              <a:extLst>
                <a:ext uri="{FF2B5EF4-FFF2-40B4-BE49-F238E27FC236}">
                  <a16:creationId xmlns:a16="http://schemas.microsoft.com/office/drawing/2014/main" id="{53A92EBD-40CC-A5EC-B82D-430FCF7F44AD}"/>
                </a:ext>
              </a:extLst>
            </p:cNvPr>
            <p:cNvGrpSpPr/>
            <p:nvPr/>
          </p:nvGrpSpPr>
          <p:grpSpPr>
            <a:xfrm>
              <a:off x="6388100" y="3112698"/>
              <a:ext cx="2238331" cy="1381530"/>
              <a:chOff x="5647236" y="1796236"/>
              <a:chExt cx="2238331" cy="1381530"/>
            </a:xfrm>
          </p:grpSpPr>
          <p:sp>
            <p:nvSpPr>
              <p:cNvPr id="20" name="Rectangle 19">
                <a:extLst>
                  <a:ext uri="{FF2B5EF4-FFF2-40B4-BE49-F238E27FC236}">
                    <a16:creationId xmlns:a16="http://schemas.microsoft.com/office/drawing/2014/main" id="{A4BDB699-F035-040C-FF62-D6103F42D8EC}"/>
                  </a:ext>
                </a:extLst>
              </p:cNvPr>
              <p:cNvSpPr/>
              <p:nvPr/>
            </p:nvSpPr>
            <p:spPr>
              <a:xfrm>
                <a:off x="5647236" y="1796236"/>
                <a:ext cx="2238331" cy="138153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1" name="Rectangle 20">
                <a:extLst>
                  <a:ext uri="{FF2B5EF4-FFF2-40B4-BE49-F238E27FC236}">
                    <a16:creationId xmlns:a16="http://schemas.microsoft.com/office/drawing/2014/main" id="{10F9531A-7EF2-F43E-46B2-4C1630965110}"/>
                  </a:ext>
                </a:extLst>
              </p:cNvPr>
              <p:cNvSpPr/>
              <p:nvPr/>
            </p:nvSpPr>
            <p:spPr>
              <a:xfrm>
                <a:off x="6437013" y="1796236"/>
                <a:ext cx="1448553" cy="5868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2" name="Rectangle 21">
                <a:extLst>
                  <a:ext uri="{FF2B5EF4-FFF2-40B4-BE49-F238E27FC236}">
                    <a16:creationId xmlns:a16="http://schemas.microsoft.com/office/drawing/2014/main" id="{EAA1D38D-465D-B26B-E417-5A1A5F5704C7}"/>
                  </a:ext>
                </a:extLst>
              </p:cNvPr>
              <p:cNvSpPr/>
              <p:nvPr/>
            </p:nvSpPr>
            <p:spPr>
              <a:xfrm>
                <a:off x="6437012" y="2587529"/>
                <a:ext cx="1448553" cy="5868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grpSp>
          <p:nvGrpSpPr>
            <p:cNvPr id="27" name="Group 26">
              <a:extLst>
                <a:ext uri="{FF2B5EF4-FFF2-40B4-BE49-F238E27FC236}">
                  <a16:creationId xmlns:a16="http://schemas.microsoft.com/office/drawing/2014/main" id="{6A1E7A53-9166-4B03-9006-3336C8070A34}"/>
                </a:ext>
              </a:extLst>
            </p:cNvPr>
            <p:cNvGrpSpPr/>
            <p:nvPr/>
          </p:nvGrpSpPr>
          <p:grpSpPr>
            <a:xfrm>
              <a:off x="7767868" y="3112698"/>
              <a:ext cx="715220" cy="572776"/>
              <a:chOff x="7767868" y="3112698"/>
              <a:chExt cx="715220" cy="572776"/>
            </a:xfrm>
          </p:grpSpPr>
          <p:sp>
            <p:nvSpPr>
              <p:cNvPr id="23" name="Rectangle 22">
                <a:extLst>
                  <a:ext uri="{FF2B5EF4-FFF2-40B4-BE49-F238E27FC236}">
                    <a16:creationId xmlns:a16="http://schemas.microsoft.com/office/drawing/2014/main" id="{62AFB71D-27BA-0BF9-7F5F-0C9B4820CF96}"/>
                  </a:ext>
                </a:extLst>
              </p:cNvPr>
              <p:cNvSpPr/>
              <p:nvPr/>
            </p:nvSpPr>
            <p:spPr>
              <a:xfrm>
                <a:off x="7767868" y="3112698"/>
                <a:ext cx="715220"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4" name="Rectangle 23">
                <a:extLst>
                  <a:ext uri="{FF2B5EF4-FFF2-40B4-BE49-F238E27FC236}">
                    <a16:creationId xmlns:a16="http://schemas.microsoft.com/office/drawing/2014/main" id="{9D6AD355-1F21-B247-6B81-EBE7FAD12416}"/>
                  </a:ext>
                </a:extLst>
              </p:cNvPr>
              <p:cNvSpPr/>
              <p:nvPr/>
            </p:nvSpPr>
            <p:spPr>
              <a:xfrm>
                <a:off x="7776927" y="3428316"/>
                <a:ext cx="697104"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grpSp>
      <p:grpSp>
        <p:nvGrpSpPr>
          <p:cNvPr id="49" name="Group 48">
            <a:extLst>
              <a:ext uri="{FF2B5EF4-FFF2-40B4-BE49-F238E27FC236}">
                <a16:creationId xmlns:a16="http://schemas.microsoft.com/office/drawing/2014/main" id="{8A4E1BB8-A227-04F0-D984-7091CD587C7D}"/>
              </a:ext>
            </a:extLst>
          </p:cNvPr>
          <p:cNvGrpSpPr/>
          <p:nvPr/>
        </p:nvGrpSpPr>
        <p:grpSpPr>
          <a:xfrm>
            <a:off x="280062" y="978770"/>
            <a:ext cx="10861696" cy="5039658"/>
            <a:chOff x="259977" y="999796"/>
            <a:chExt cx="10861696" cy="5039658"/>
          </a:xfrm>
        </p:grpSpPr>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259977" y="999796"/>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MDIO Clause – 45 addressing</a:t>
              </a:r>
              <a:r>
                <a:rPr lang="en-US" sz="1800" dirty="0">
                  <a:latin typeface="Arial" panose="020B0604020202020204" pitchFamily="34" charset="0"/>
                </a:rPr>
                <a:t>:-</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grpSp>
          <p:nvGrpSpPr>
            <p:cNvPr id="12" name="Group 11">
              <a:extLst>
                <a:ext uri="{FF2B5EF4-FFF2-40B4-BE49-F238E27FC236}">
                  <a16:creationId xmlns:a16="http://schemas.microsoft.com/office/drawing/2014/main" id="{72AB9851-4731-ACC3-B941-C21E8AE3EB1E}"/>
                </a:ext>
              </a:extLst>
            </p:cNvPr>
            <p:cNvGrpSpPr/>
            <p:nvPr/>
          </p:nvGrpSpPr>
          <p:grpSpPr>
            <a:xfrm>
              <a:off x="6388100" y="1401810"/>
              <a:ext cx="2238331" cy="1421804"/>
              <a:chOff x="5647236" y="1796236"/>
              <a:chExt cx="2238331" cy="1421804"/>
            </a:xfrm>
          </p:grpSpPr>
          <p:sp>
            <p:nvSpPr>
              <p:cNvPr id="8" name="Rectangle 7">
                <a:extLst>
                  <a:ext uri="{FF2B5EF4-FFF2-40B4-BE49-F238E27FC236}">
                    <a16:creationId xmlns:a16="http://schemas.microsoft.com/office/drawing/2014/main" id="{3A7DC773-0A4E-7897-A7E7-FFABC9F684EB}"/>
                  </a:ext>
                </a:extLst>
              </p:cNvPr>
              <p:cNvSpPr/>
              <p:nvPr/>
            </p:nvSpPr>
            <p:spPr>
              <a:xfrm>
                <a:off x="5647236" y="1796236"/>
                <a:ext cx="2238331" cy="142180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0" name="Rectangle 9">
                <a:extLst>
                  <a:ext uri="{FF2B5EF4-FFF2-40B4-BE49-F238E27FC236}">
                    <a16:creationId xmlns:a16="http://schemas.microsoft.com/office/drawing/2014/main" id="{F7C64B66-0A99-6528-09AD-20F35C4121B7}"/>
                  </a:ext>
                </a:extLst>
              </p:cNvPr>
              <p:cNvSpPr/>
              <p:nvPr/>
            </p:nvSpPr>
            <p:spPr>
              <a:xfrm>
                <a:off x="6437013" y="1796236"/>
                <a:ext cx="1448553" cy="58680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1" name="Rectangle 10">
                <a:extLst>
                  <a:ext uri="{FF2B5EF4-FFF2-40B4-BE49-F238E27FC236}">
                    <a16:creationId xmlns:a16="http://schemas.microsoft.com/office/drawing/2014/main" id="{6A3F1E3D-EDBB-3B96-79AA-1EACFD4B59E1}"/>
                  </a:ext>
                </a:extLst>
              </p:cNvPr>
              <p:cNvSpPr/>
              <p:nvPr/>
            </p:nvSpPr>
            <p:spPr>
              <a:xfrm>
                <a:off x="6437011" y="2587529"/>
                <a:ext cx="1448553" cy="61599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sp>
          <p:nvSpPr>
            <p:cNvPr id="13" name="Rectangle 12">
              <a:extLst>
                <a:ext uri="{FF2B5EF4-FFF2-40B4-BE49-F238E27FC236}">
                  <a16:creationId xmlns:a16="http://schemas.microsoft.com/office/drawing/2014/main" id="{085269E7-48DC-B268-A326-4C0823B3E591}"/>
                </a:ext>
              </a:extLst>
            </p:cNvPr>
            <p:cNvSpPr/>
            <p:nvPr/>
          </p:nvSpPr>
          <p:spPr>
            <a:xfrm>
              <a:off x="7776927" y="1408680"/>
              <a:ext cx="715220"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8" name="Rectangle 17">
              <a:extLst>
                <a:ext uri="{FF2B5EF4-FFF2-40B4-BE49-F238E27FC236}">
                  <a16:creationId xmlns:a16="http://schemas.microsoft.com/office/drawing/2014/main" id="{F6D3A974-3CA8-F16B-F4B9-CD263328EEFD}"/>
                </a:ext>
              </a:extLst>
            </p:cNvPr>
            <p:cNvSpPr/>
            <p:nvPr/>
          </p:nvSpPr>
          <p:spPr>
            <a:xfrm>
              <a:off x="7767870" y="1724298"/>
              <a:ext cx="715220"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5" name="Rectangle 24">
              <a:extLst>
                <a:ext uri="{FF2B5EF4-FFF2-40B4-BE49-F238E27FC236}">
                  <a16:creationId xmlns:a16="http://schemas.microsoft.com/office/drawing/2014/main" id="{C8C857E4-FC5A-400A-E97E-E4314070C538}"/>
                </a:ext>
              </a:extLst>
            </p:cNvPr>
            <p:cNvSpPr/>
            <p:nvPr/>
          </p:nvSpPr>
          <p:spPr>
            <a:xfrm>
              <a:off x="7776927" y="2193103"/>
              <a:ext cx="697104" cy="26402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3B1406D3-B3CC-7018-1A6A-9247DF2DC0DF}"/>
                </a:ext>
              </a:extLst>
            </p:cNvPr>
            <p:cNvSpPr/>
            <p:nvPr/>
          </p:nvSpPr>
          <p:spPr>
            <a:xfrm>
              <a:off x="7774660" y="2527025"/>
              <a:ext cx="697104" cy="26402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grpSp>
      <p:sp>
        <p:nvSpPr>
          <p:cNvPr id="29" name="Rectangle 28">
            <a:extLst>
              <a:ext uri="{FF2B5EF4-FFF2-40B4-BE49-F238E27FC236}">
                <a16:creationId xmlns:a16="http://schemas.microsoft.com/office/drawing/2014/main" id="{5E2C15F7-2921-F5FB-E9F0-6EBE65E2431A}"/>
              </a:ext>
            </a:extLst>
          </p:cNvPr>
          <p:cNvSpPr/>
          <p:nvPr/>
        </p:nvSpPr>
        <p:spPr>
          <a:xfrm>
            <a:off x="7758812" y="3903991"/>
            <a:ext cx="733336" cy="3130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9E1AE351-8FF7-B0E9-9F64-EE094F7644F9}"/>
              </a:ext>
            </a:extLst>
          </p:cNvPr>
          <p:cNvSpPr/>
          <p:nvPr/>
        </p:nvSpPr>
        <p:spPr>
          <a:xfrm>
            <a:off x="7807503" y="3975262"/>
            <a:ext cx="694837" cy="257158"/>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sp>
        <p:nvSpPr>
          <p:cNvPr id="40" name="Rectangle 39">
            <a:extLst>
              <a:ext uri="{FF2B5EF4-FFF2-40B4-BE49-F238E27FC236}">
                <a16:creationId xmlns:a16="http://schemas.microsoft.com/office/drawing/2014/main" id="{4F51A923-0245-C25B-DD1F-44D30574B849}"/>
              </a:ext>
            </a:extLst>
          </p:cNvPr>
          <p:cNvSpPr/>
          <p:nvPr/>
        </p:nvSpPr>
        <p:spPr>
          <a:xfrm>
            <a:off x="7807503" y="4364338"/>
            <a:ext cx="725413" cy="242719"/>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a:extLst>
              <a:ext uri="{FF2B5EF4-FFF2-40B4-BE49-F238E27FC236}">
                <a16:creationId xmlns:a16="http://schemas.microsoft.com/office/drawing/2014/main" id="{CE16D283-26AD-528D-66DF-D45724C5C063}"/>
              </a:ext>
            </a:extLst>
          </p:cNvPr>
          <p:cNvCxnSpPr/>
          <p:nvPr/>
        </p:nvCxnSpPr>
        <p:spPr>
          <a:xfrm>
            <a:off x="3349781" y="2679826"/>
            <a:ext cx="166583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27F27F2-C6D3-4B18-CA02-F8C6320FE618}"/>
              </a:ext>
            </a:extLst>
          </p:cNvPr>
          <p:cNvCxnSpPr/>
          <p:nvPr/>
        </p:nvCxnSpPr>
        <p:spPr>
          <a:xfrm>
            <a:off x="5015619" y="1865014"/>
            <a:ext cx="0" cy="23448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3E36584-D818-88F3-32E7-B9AB707121C6}"/>
              </a:ext>
            </a:extLst>
          </p:cNvPr>
          <p:cNvCxnSpPr/>
          <p:nvPr/>
        </p:nvCxnSpPr>
        <p:spPr>
          <a:xfrm flipV="1">
            <a:off x="5113382" y="1865014"/>
            <a:ext cx="1195057" cy="121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1E5CAF0-2045-66E6-63BD-A5CD83FC885E}"/>
              </a:ext>
            </a:extLst>
          </p:cNvPr>
          <p:cNvCxnSpPr/>
          <p:nvPr/>
        </p:nvCxnSpPr>
        <p:spPr>
          <a:xfrm>
            <a:off x="5015619" y="4209860"/>
            <a:ext cx="129282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011CE042-2E8D-608B-1BDF-413F0F9CDB78}"/>
              </a:ext>
            </a:extLst>
          </p:cNvPr>
          <p:cNvSpPr txBox="1"/>
          <p:nvPr/>
        </p:nvSpPr>
        <p:spPr>
          <a:xfrm>
            <a:off x="3722800" y="2809095"/>
            <a:ext cx="1046552" cy="307777"/>
          </a:xfrm>
          <a:prstGeom prst="rect">
            <a:avLst/>
          </a:prstGeom>
          <a:noFill/>
        </p:spPr>
        <p:txBody>
          <a:bodyPr wrap="square" rtlCol="0">
            <a:spAutoFit/>
          </a:bodyPr>
          <a:lstStyle/>
          <a:p>
            <a:r>
              <a:rPr lang="en-US" sz="1400" dirty="0"/>
              <a:t>MDIO Bus</a:t>
            </a:r>
          </a:p>
        </p:txBody>
      </p:sp>
      <p:sp>
        <p:nvSpPr>
          <p:cNvPr id="51" name="TextBox 50">
            <a:extLst>
              <a:ext uri="{FF2B5EF4-FFF2-40B4-BE49-F238E27FC236}">
                <a16:creationId xmlns:a16="http://schemas.microsoft.com/office/drawing/2014/main" id="{CAB86090-EFEF-08D7-3164-6FB9B5A46DDB}"/>
              </a:ext>
            </a:extLst>
          </p:cNvPr>
          <p:cNvSpPr txBox="1"/>
          <p:nvPr/>
        </p:nvSpPr>
        <p:spPr>
          <a:xfrm>
            <a:off x="5092079" y="1541848"/>
            <a:ext cx="1195053" cy="646331"/>
          </a:xfrm>
          <a:prstGeom prst="rect">
            <a:avLst/>
          </a:prstGeom>
          <a:noFill/>
        </p:spPr>
        <p:txBody>
          <a:bodyPr wrap="square" rtlCol="0">
            <a:spAutoFit/>
          </a:bodyPr>
          <a:lstStyle/>
          <a:p>
            <a:r>
              <a:rPr lang="en-US" dirty="0"/>
              <a:t>	Port - 0</a:t>
            </a:r>
          </a:p>
        </p:txBody>
      </p:sp>
      <p:sp>
        <p:nvSpPr>
          <p:cNvPr id="52" name="TextBox 51">
            <a:extLst>
              <a:ext uri="{FF2B5EF4-FFF2-40B4-BE49-F238E27FC236}">
                <a16:creationId xmlns:a16="http://schemas.microsoft.com/office/drawing/2014/main" id="{F7D038EC-BADA-ACE1-F08B-9039A7D618D0}"/>
              </a:ext>
            </a:extLst>
          </p:cNvPr>
          <p:cNvSpPr txBox="1"/>
          <p:nvPr/>
        </p:nvSpPr>
        <p:spPr>
          <a:xfrm>
            <a:off x="5141077" y="4301031"/>
            <a:ext cx="1176951" cy="369332"/>
          </a:xfrm>
          <a:prstGeom prst="rect">
            <a:avLst/>
          </a:prstGeom>
          <a:noFill/>
        </p:spPr>
        <p:txBody>
          <a:bodyPr wrap="square" rtlCol="0">
            <a:spAutoFit/>
          </a:bodyPr>
          <a:lstStyle/>
          <a:p>
            <a:r>
              <a:rPr lang="en-US" dirty="0"/>
              <a:t>Port - 31</a:t>
            </a:r>
          </a:p>
        </p:txBody>
      </p:sp>
      <p:sp>
        <p:nvSpPr>
          <p:cNvPr id="53" name="TextBox 52">
            <a:extLst>
              <a:ext uri="{FF2B5EF4-FFF2-40B4-BE49-F238E27FC236}">
                <a16:creationId xmlns:a16="http://schemas.microsoft.com/office/drawing/2014/main" id="{BF751525-0197-DE41-41BC-BD28B75E9E88}"/>
              </a:ext>
            </a:extLst>
          </p:cNvPr>
          <p:cNvSpPr txBox="1"/>
          <p:nvPr/>
        </p:nvSpPr>
        <p:spPr>
          <a:xfrm>
            <a:off x="7177876" y="1541848"/>
            <a:ext cx="580935" cy="246221"/>
          </a:xfrm>
          <a:prstGeom prst="rect">
            <a:avLst/>
          </a:prstGeom>
          <a:noFill/>
        </p:spPr>
        <p:txBody>
          <a:bodyPr wrap="square" rtlCol="0">
            <a:spAutoFit/>
          </a:bodyPr>
          <a:lstStyle/>
          <a:p>
            <a:r>
              <a:rPr lang="en-US" sz="1000" dirty="0"/>
              <a:t>Dev - 0</a:t>
            </a:r>
          </a:p>
        </p:txBody>
      </p:sp>
      <p:sp>
        <p:nvSpPr>
          <p:cNvPr id="54" name="TextBox 53">
            <a:extLst>
              <a:ext uri="{FF2B5EF4-FFF2-40B4-BE49-F238E27FC236}">
                <a16:creationId xmlns:a16="http://schemas.microsoft.com/office/drawing/2014/main" id="{FCDC9DD2-5DE5-770C-A65F-DEFA690162EF}"/>
              </a:ext>
            </a:extLst>
          </p:cNvPr>
          <p:cNvSpPr txBox="1"/>
          <p:nvPr/>
        </p:nvSpPr>
        <p:spPr>
          <a:xfrm>
            <a:off x="7156929" y="2384866"/>
            <a:ext cx="619998" cy="400110"/>
          </a:xfrm>
          <a:prstGeom prst="rect">
            <a:avLst/>
          </a:prstGeom>
          <a:noFill/>
        </p:spPr>
        <p:txBody>
          <a:bodyPr wrap="square" rtlCol="0">
            <a:spAutoFit/>
          </a:bodyPr>
          <a:lstStyle/>
          <a:p>
            <a:r>
              <a:rPr lang="en-US" sz="1000" dirty="0"/>
              <a:t>Dev - 31</a:t>
            </a:r>
          </a:p>
        </p:txBody>
      </p:sp>
      <p:sp>
        <p:nvSpPr>
          <p:cNvPr id="55" name="TextBox 54">
            <a:extLst>
              <a:ext uri="{FF2B5EF4-FFF2-40B4-BE49-F238E27FC236}">
                <a16:creationId xmlns:a16="http://schemas.microsoft.com/office/drawing/2014/main" id="{A3BB5FDD-E13D-4D83-FA37-921234B478BE}"/>
              </a:ext>
            </a:extLst>
          </p:cNvPr>
          <p:cNvSpPr txBox="1"/>
          <p:nvPr/>
        </p:nvSpPr>
        <p:spPr>
          <a:xfrm>
            <a:off x="7176460" y="3252378"/>
            <a:ext cx="580935" cy="246221"/>
          </a:xfrm>
          <a:prstGeom prst="rect">
            <a:avLst/>
          </a:prstGeom>
          <a:noFill/>
        </p:spPr>
        <p:txBody>
          <a:bodyPr wrap="square" rtlCol="0">
            <a:spAutoFit/>
          </a:bodyPr>
          <a:lstStyle/>
          <a:p>
            <a:r>
              <a:rPr lang="en-US" sz="1000" dirty="0"/>
              <a:t>Dev - 0</a:t>
            </a:r>
          </a:p>
        </p:txBody>
      </p:sp>
      <p:sp>
        <p:nvSpPr>
          <p:cNvPr id="56" name="TextBox 55">
            <a:extLst>
              <a:ext uri="{FF2B5EF4-FFF2-40B4-BE49-F238E27FC236}">
                <a16:creationId xmlns:a16="http://schemas.microsoft.com/office/drawing/2014/main" id="{331EB811-E2C1-F3A6-D191-189BD9C4438D}"/>
              </a:ext>
            </a:extLst>
          </p:cNvPr>
          <p:cNvSpPr txBox="1"/>
          <p:nvPr/>
        </p:nvSpPr>
        <p:spPr>
          <a:xfrm>
            <a:off x="7242046" y="4047766"/>
            <a:ext cx="619998" cy="400110"/>
          </a:xfrm>
          <a:prstGeom prst="rect">
            <a:avLst/>
          </a:prstGeom>
          <a:noFill/>
        </p:spPr>
        <p:txBody>
          <a:bodyPr wrap="square" rtlCol="0">
            <a:spAutoFit/>
          </a:bodyPr>
          <a:lstStyle/>
          <a:p>
            <a:r>
              <a:rPr lang="en-US" sz="1000" dirty="0"/>
              <a:t>Dev - 31</a:t>
            </a:r>
          </a:p>
        </p:txBody>
      </p:sp>
      <p:sp>
        <p:nvSpPr>
          <p:cNvPr id="57" name="TextBox 56">
            <a:extLst>
              <a:ext uri="{FF2B5EF4-FFF2-40B4-BE49-F238E27FC236}">
                <a16:creationId xmlns:a16="http://schemas.microsoft.com/office/drawing/2014/main" id="{309DCE5E-7685-6930-8734-A63A38627E77}"/>
              </a:ext>
            </a:extLst>
          </p:cNvPr>
          <p:cNvSpPr txBox="1"/>
          <p:nvPr/>
        </p:nvSpPr>
        <p:spPr>
          <a:xfrm>
            <a:off x="7902152" y="1387654"/>
            <a:ext cx="646436" cy="246221"/>
          </a:xfrm>
          <a:prstGeom prst="rect">
            <a:avLst/>
          </a:prstGeom>
          <a:noFill/>
        </p:spPr>
        <p:txBody>
          <a:bodyPr wrap="square" rtlCol="0">
            <a:spAutoFit/>
          </a:bodyPr>
          <a:lstStyle/>
          <a:p>
            <a:r>
              <a:rPr lang="en-US" sz="1000" dirty="0"/>
              <a:t>Reg - 0</a:t>
            </a:r>
          </a:p>
        </p:txBody>
      </p:sp>
      <p:sp>
        <p:nvSpPr>
          <p:cNvPr id="58" name="TextBox 57">
            <a:extLst>
              <a:ext uri="{FF2B5EF4-FFF2-40B4-BE49-F238E27FC236}">
                <a16:creationId xmlns:a16="http://schemas.microsoft.com/office/drawing/2014/main" id="{49C59F4E-7B10-3F37-433C-79B7B8752019}"/>
              </a:ext>
            </a:extLst>
          </p:cNvPr>
          <p:cNvSpPr txBox="1"/>
          <p:nvPr/>
        </p:nvSpPr>
        <p:spPr>
          <a:xfrm>
            <a:off x="7922236" y="1712521"/>
            <a:ext cx="646436" cy="246221"/>
          </a:xfrm>
          <a:prstGeom prst="rect">
            <a:avLst/>
          </a:prstGeom>
          <a:noFill/>
        </p:spPr>
        <p:txBody>
          <a:bodyPr wrap="square" rtlCol="0">
            <a:spAutoFit/>
          </a:bodyPr>
          <a:lstStyle/>
          <a:p>
            <a:r>
              <a:rPr lang="en-US" sz="1000" dirty="0"/>
              <a:t>Reg - n</a:t>
            </a:r>
          </a:p>
        </p:txBody>
      </p:sp>
      <p:sp>
        <p:nvSpPr>
          <p:cNvPr id="59" name="TextBox 58">
            <a:extLst>
              <a:ext uri="{FF2B5EF4-FFF2-40B4-BE49-F238E27FC236}">
                <a16:creationId xmlns:a16="http://schemas.microsoft.com/office/drawing/2014/main" id="{73C4FF39-0086-2B32-5369-18F4A3FF69AB}"/>
              </a:ext>
            </a:extLst>
          </p:cNvPr>
          <p:cNvSpPr txBox="1"/>
          <p:nvPr/>
        </p:nvSpPr>
        <p:spPr>
          <a:xfrm>
            <a:off x="7892451" y="2198905"/>
            <a:ext cx="646436" cy="246221"/>
          </a:xfrm>
          <a:prstGeom prst="rect">
            <a:avLst/>
          </a:prstGeom>
          <a:noFill/>
        </p:spPr>
        <p:txBody>
          <a:bodyPr wrap="square" rtlCol="0">
            <a:spAutoFit/>
          </a:bodyPr>
          <a:lstStyle/>
          <a:p>
            <a:r>
              <a:rPr lang="en-US" sz="1000" dirty="0"/>
              <a:t>Reg - 0</a:t>
            </a:r>
          </a:p>
        </p:txBody>
      </p:sp>
      <p:sp>
        <p:nvSpPr>
          <p:cNvPr id="60" name="TextBox 59">
            <a:extLst>
              <a:ext uri="{FF2B5EF4-FFF2-40B4-BE49-F238E27FC236}">
                <a16:creationId xmlns:a16="http://schemas.microsoft.com/office/drawing/2014/main" id="{239C80A4-905B-5347-B1BD-1E548B752C77}"/>
              </a:ext>
            </a:extLst>
          </p:cNvPr>
          <p:cNvSpPr txBox="1"/>
          <p:nvPr/>
        </p:nvSpPr>
        <p:spPr>
          <a:xfrm>
            <a:off x="7790075" y="3070157"/>
            <a:ext cx="646436" cy="246221"/>
          </a:xfrm>
          <a:prstGeom prst="rect">
            <a:avLst/>
          </a:prstGeom>
          <a:noFill/>
        </p:spPr>
        <p:txBody>
          <a:bodyPr wrap="square" rtlCol="0">
            <a:spAutoFit/>
          </a:bodyPr>
          <a:lstStyle/>
          <a:p>
            <a:r>
              <a:rPr lang="en-US" sz="1000" dirty="0"/>
              <a:t>Reg - 0</a:t>
            </a:r>
          </a:p>
        </p:txBody>
      </p:sp>
      <p:sp>
        <p:nvSpPr>
          <p:cNvPr id="61" name="TextBox 60">
            <a:extLst>
              <a:ext uri="{FF2B5EF4-FFF2-40B4-BE49-F238E27FC236}">
                <a16:creationId xmlns:a16="http://schemas.microsoft.com/office/drawing/2014/main" id="{1E600F15-1CED-65A6-8423-E0811C5F5C2A}"/>
              </a:ext>
            </a:extLst>
          </p:cNvPr>
          <p:cNvSpPr txBox="1"/>
          <p:nvPr/>
        </p:nvSpPr>
        <p:spPr>
          <a:xfrm>
            <a:off x="7802260" y="3986199"/>
            <a:ext cx="646436" cy="246221"/>
          </a:xfrm>
          <a:prstGeom prst="rect">
            <a:avLst/>
          </a:prstGeom>
          <a:noFill/>
        </p:spPr>
        <p:txBody>
          <a:bodyPr wrap="square" rtlCol="0">
            <a:spAutoFit/>
          </a:bodyPr>
          <a:lstStyle/>
          <a:p>
            <a:r>
              <a:rPr lang="en-US" sz="1000" dirty="0"/>
              <a:t>Reg - 0</a:t>
            </a:r>
          </a:p>
        </p:txBody>
      </p:sp>
      <p:sp>
        <p:nvSpPr>
          <p:cNvPr id="62" name="TextBox 61">
            <a:extLst>
              <a:ext uri="{FF2B5EF4-FFF2-40B4-BE49-F238E27FC236}">
                <a16:creationId xmlns:a16="http://schemas.microsoft.com/office/drawing/2014/main" id="{81F6CFFE-73B3-F12E-A19C-7B35AE99DADA}"/>
              </a:ext>
            </a:extLst>
          </p:cNvPr>
          <p:cNvSpPr txBox="1"/>
          <p:nvPr/>
        </p:nvSpPr>
        <p:spPr>
          <a:xfrm>
            <a:off x="7877856" y="2517485"/>
            <a:ext cx="646436" cy="246221"/>
          </a:xfrm>
          <a:prstGeom prst="rect">
            <a:avLst/>
          </a:prstGeom>
          <a:noFill/>
        </p:spPr>
        <p:txBody>
          <a:bodyPr wrap="square" rtlCol="0">
            <a:spAutoFit/>
          </a:bodyPr>
          <a:lstStyle/>
          <a:p>
            <a:r>
              <a:rPr lang="en-US" sz="1000" dirty="0"/>
              <a:t>Reg - n</a:t>
            </a:r>
          </a:p>
        </p:txBody>
      </p:sp>
      <p:sp>
        <p:nvSpPr>
          <p:cNvPr id="63" name="TextBox 62">
            <a:extLst>
              <a:ext uri="{FF2B5EF4-FFF2-40B4-BE49-F238E27FC236}">
                <a16:creationId xmlns:a16="http://schemas.microsoft.com/office/drawing/2014/main" id="{B0471A09-AA90-46AA-4E3C-EBEF5E8C7F22}"/>
              </a:ext>
            </a:extLst>
          </p:cNvPr>
          <p:cNvSpPr txBox="1"/>
          <p:nvPr/>
        </p:nvSpPr>
        <p:spPr>
          <a:xfrm>
            <a:off x="7809937" y="3414804"/>
            <a:ext cx="646436" cy="246221"/>
          </a:xfrm>
          <a:prstGeom prst="rect">
            <a:avLst/>
          </a:prstGeom>
          <a:noFill/>
        </p:spPr>
        <p:txBody>
          <a:bodyPr wrap="square" rtlCol="0">
            <a:spAutoFit/>
          </a:bodyPr>
          <a:lstStyle/>
          <a:p>
            <a:r>
              <a:rPr lang="en-US" sz="1000" dirty="0"/>
              <a:t>Reg - n</a:t>
            </a:r>
          </a:p>
        </p:txBody>
      </p:sp>
      <p:sp>
        <p:nvSpPr>
          <p:cNvPr id="64" name="TextBox 63">
            <a:extLst>
              <a:ext uri="{FF2B5EF4-FFF2-40B4-BE49-F238E27FC236}">
                <a16:creationId xmlns:a16="http://schemas.microsoft.com/office/drawing/2014/main" id="{85CD9545-E8DB-292F-D4AC-44E3CC7F23BC}"/>
              </a:ext>
            </a:extLst>
          </p:cNvPr>
          <p:cNvSpPr txBox="1"/>
          <p:nvPr/>
        </p:nvSpPr>
        <p:spPr>
          <a:xfrm>
            <a:off x="7820079" y="4389103"/>
            <a:ext cx="646436" cy="246221"/>
          </a:xfrm>
          <a:prstGeom prst="rect">
            <a:avLst/>
          </a:prstGeom>
          <a:noFill/>
        </p:spPr>
        <p:txBody>
          <a:bodyPr wrap="square" rtlCol="0">
            <a:spAutoFit/>
          </a:bodyPr>
          <a:lstStyle/>
          <a:p>
            <a:r>
              <a:rPr lang="en-US" sz="1000" dirty="0"/>
              <a:t>Reg - n</a:t>
            </a:r>
          </a:p>
        </p:txBody>
      </p:sp>
      <p:sp>
        <p:nvSpPr>
          <p:cNvPr id="65" name="TextBox 64">
            <a:extLst>
              <a:ext uri="{FF2B5EF4-FFF2-40B4-BE49-F238E27FC236}">
                <a16:creationId xmlns:a16="http://schemas.microsoft.com/office/drawing/2014/main" id="{5E02AD1A-2703-107B-D043-18AF81B25D69}"/>
              </a:ext>
            </a:extLst>
          </p:cNvPr>
          <p:cNvSpPr txBox="1"/>
          <p:nvPr/>
        </p:nvSpPr>
        <p:spPr>
          <a:xfrm>
            <a:off x="8780794" y="1979525"/>
            <a:ext cx="1030883" cy="369332"/>
          </a:xfrm>
          <a:prstGeom prst="rect">
            <a:avLst/>
          </a:prstGeom>
          <a:noFill/>
        </p:spPr>
        <p:txBody>
          <a:bodyPr wrap="square" rtlCol="0">
            <a:spAutoFit/>
          </a:bodyPr>
          <a:lstStyle/>
          <a:p>
            <a:r>
              <a:rPr lang="en-US" dirty="0"/>
              <a:t>PHY - 1</a:t>
            </a:r>
          </a:p>
        </p:txBody>
      </p:sp>
      <p:sp>
        <p:nvSpPr>
          <p:cNvPr id="66" name="TextBox 65">
            <a:extLst>
              <a:ext uri="{FF2B5EF4-FFF2-40B4-BE49-F238E27FC236}">
                <a16:creationId xmlns:a16="http://schemas.microsoft.com/office/drawing/2014/main" id="{3625075C-9360-17A7-7366-E4061DD9F93A}"/>
              </a:ext>
            </a:extLst>
          </p:cNvPr>
          <p:cNvSpPr txBox="1"/>
          <p:nvPr/>
        </p:nvSpPr>
        <p:spPr>
          <a:xfrm>
            <a:off x="8831977" y="3573369"/>
            <a:ext cx="1165164" cy="369332"/>
          </a:xfrm>
          <a:prstGeom prst="rect">
            <a:avLst/>
          </a:prstGeom>
          <a:noFill/>
        </p:spPr>
        <p:txBody>
          <a:bodyPr wrap="square" rtlCol="0">
            <a:spAutoFit/>
          </a:bodyPr>
          <a:lstStyle/>
          <a:p>
            <a:r>
              <a:rPr lang="en-US" dirty="0"/>
              <a:t>PHY - 32</a:t>
            </a:r>
          </a:p>
        </p:txBody>
      </p:sp>
    </p:spTree>
    <p:extLst>
      <p:ext uri="{BB962C8B-B14F-4D97-AF65-F5344CB8AC3E}">
        <p14:creationId xmlns:p14="http://schemas.microsoft.com/office/powerpoint/2010/main" val="331981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418477" y="1177479"/>
            <a:ext cx="10861696" cy="503965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800" dirty="0">
                <a:latin typeface="Arial" panose="020B0604020202020204" pitchFamily="34" charset="0"/>
              </a:rPr>
              <a:t>Typical Clause-45 read operation: -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10" name="Picture 9">
            <a:extLst>
              <a:ext uri="{FF2B5EF4-FFF2-40B4-BE49-F238E27FC236}">
                <a16:creationId xmlns:a16="http://schemas.microsoft.com/office/drawing/2014/main" id="{28567988-11B5-F813-484F-6476CC333E1D}"/>
              </a:ext>
            </a:extLst>
          </p:cNvPr>
          <p:cNvPicPr>
            <a:picLocks noChangeAspect="1"/>
          </p:cNvPicPr>
          <p:nvPr/>
        </p:nvPicPr>
        <p:blipFill>
          <a:blip r:embed="rId2"/>
          <a:stretch>
            <a:fillRect/>
          </a:stretch>
        </p:blipFill>
        <p:spPr>
          <a:xfrm>
            <a:off x="911827" y="1898457"/>
            <a:ext cx="9501334" cy="3597701"/>
          </a:xfrm>
          <a:prstGeom prst="rect">
            <a:avLst/>
          </a:prstGeom>
        </p:spPr>
      </p:pic>
    </p:spTree>
    <p:extLst>
      <p:ext uri="{BB962C8B-B14F-4D97-AF65-F5344CB8AC3E}">
        <p14:creationId xmlns:p14="http://schemas.microsoft.com/office/powerpoint/2010/main" val="203496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706169"/>
            <a:ext cx="10861696" cy="5764271"/>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Determination of PHY_ADDR by Ethernet PHY</a:t>
            </a:r>
            <a:r>
              <a:rPr lang="en-US" sz="1800" dirty="0">
                <a:latin typeface="Arial" panose="020B0604020202020204" pitchFamily="34" charset="0"/>
              </a:rPr>
              <a:t>:-</a:t>
            </a:r>
          </a:p>
          <a:p>
            <a:r>
              <a:rPr lang="en-US" sz="1400" dirty="0">
                <a:solidFill>
                  <a:schemeClr val="tx1"/>
                </a:solidFill>
                <a:latin typeface="Arial" panose="020B0604020202020204" pitchFamily="34" charset="0"/>
              </a:rPr>
              <a:t>Example:  Marvel 88Q111x PHY</a:t>
            </a:r>
          </a:p>
          <a:p>
            <a:r>
              <a:rPr lang="en-US" sz="1400" b="0" i="0" dirty="0">
                <a:solidFill>
                  <a:srgbClr val="000000"/>
                </a:solidFill>
                <a:effectLst/>
                <a:latin typeface="ArialMT"/>
              </a:rPr>
              <a:t>PHY </a:t>
            </a:r>
            <a:r>
              <a:rPr lang="en-US" sz="1400" dirty="0">
                <a:solidFill>
                  <a:srgbClr val="000000"/>
                </a:solidFill>
                <a:latin typeface="ArialMT"/>
              </a:rPr>
              <a:t>address b</a:t>
            </a:r>
            <a:r>
              <a:rPr lang="en-US" sz="1400" b="0" i="0" dirty="0">
                <a:solidFill>
                  <a:srgbClr val="000000"/>
                </a:solidFill>
                <a:effectLst/>
                <a:latin typeface="ArialMT"/>
              </a:rPr>
              <a:t>its [2:0] of the PHY address are configured during the hardware reset sequence based on Marvel PHY external pins. PHY address bits[4:3] are set to 00 internally in the device. </a:t>
            </a:r>
            <a:br>
              <a:rPr lang="en-US" sz="1600" dirty="0"/>
            </a:br>
            <a:r>
              <a:rPr lang="en-US" sz="1400" b="1" dirty="0">
                <a:solidFill>
                  <a:srgbClr val="005E7F"/>
                </a:solidFill>
                <a:latin typeface="Arial" panose="020B0604020202020204" pitchFamily="34" charset="0"/>
              </a:rPr>
              <a:t>Snapshot from Marvel PHY 88Q111x: -</a:t>
            </a:r>
          </a:p>
          <a:p>
            <a:endParaRPr lang="en-US" sz="1400" dirty="0">
              <a:solidFill>
                <a:schemeClr val="tx1"/>
              </a:solidFill>
              <a:latin typeface="Arial" panose="020B0604020202020204" pitchFamily="34" charset="0"/>
            </a:endParaRPr>
          </a:p>
          <a:p>
            <a:endParaRPr lang="en-US" sz="1400" dirty="0">
              <a:solidFill>
                <a:schemeClr val="tx1"/>
              </a:solidFill>
              <a:latin typeface="Arial" panose="020B0604020202020204" pitchFamily="34" charset="0"/>
            </a:endParaRPr>
          </a:p>
          <a:p>
            <a:endParaRPr lang="en-US" sz="1600" dirty="0"/>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98AF89E4-9E24-F602-6560-DFB9CDB2F5D3}"/>
              </a:ext>
            </a:extLst>
          </p:cNvPr>
          <p:cNvPicPr>
            <a:picLocks noChangeAspect="1"/>
          </p:cNvPicPr>
          <p:nvPr/>
        </p:nvPicPr>
        <p:blipFill>
          <a:blip r:embed="rId2"/>
          <a:stretch>
            <a:fillRect/>
          </a:stretch>
        </p:blipFill>
        <p:spPr>
          <a:xfrm>
            <a:off x="2155451" y="2154725"/>
            <a:ext cx="5010849" cy="1724932"/>
          </a:xfrm>
          <a:prstGeom prst="rect">
            <a:avLst/>
          </a:prstGeom>
        </p:spPr>
      </p:pic>
      <p:pic>
        <p:nvPicPr>
          <p:cNvPr id="10" name="Picture 9">
            <a:extLst>
              <a:ext uri="{FF2B5EF4-FFF2-40B4-BE49-F238E27FC236}">
                <a16:creationId xmlns:a16="http://schemas.microsoft.com/office/drawing/2014/main" id="{E5C02B20-D8C5-3DBB-4E22-2E0212181856}"/>
              </a:ext>
            </a:extLst>
          </p:cNvPr>
          <p:cNvPicPr>
            <a:picLocks noChangeAspect="1"/>
          </p:cNvPicPr>
          <p:nvPr/>
        </p:nvPicPr>
        <p:blipFill>
          <a:blip r:embed="rId3"/>
          <a:stretch>
            <a:fillRect/>
          </a:stretch>
        </p:blipFill>
        <p:spPr>
          <a:xfrm>
            <a:off x="2155451" y="4184121"/>
            <a:ext cx="8030696" cy="2286319"/>
          </a:xfrm>
          <a:prstGeom prst="rect">
            <a:avLst/>
          </a:prstGeom>
        </p:spPr>
      </p:pic>
    </p:spTree>
    <p:extLst>
      <p:ext uri="{BB962C8B-B14F-4D97-AF65-F5344CB8AC3E}">
        <p14:creationId xmlns:p14="http://schemas.microsoft.com/office/powerpoint/2010/main" val="59091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744847" y="980559"/>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r>
              <a:rPr lang="en-US" sz="1600" dirty="0">
                <a:latin typeface="Arial" panose="020B0604020202020204" pitchFamily="34" charset="0"/>
              </a:rPr>
              <a:t>Sensing 3 bits of PHY_ADDR by Ethernet PHY at Reset Sequence</a:t>
            </a:r>
            <a:r>
              <a:rPr lang="en-US" sz="1800" dirty="0">
                <a:latin typeface="Arial" panose="020B0604020202020204" pitchFamily="34" charset="0"/>
              </a:rPr>
              <a:t>:-</a:t>
            </a:r>
          </a:p>
          <a:p>
            <a:pPr marL="285750" indent="-285750">
              <a:buFont typeface="Wingdings" panose="05000000000000000000" pitchFamily="2" charset="2"/>
              <a:buChar char="§"/>
            </a:pPr>
            <a:r>
              <a:rPr lang="en-US" sz="1400" b="1" dirty="0">
                <a:solidFill>
                  <a:srgbClr val="005E7F"/>
                </a:solidFill>
                <a:latin typeface="Arial" panose="020B0604020202020204" pitchFamily="34" charset="0"/>
              </a:rPr>
              <a:t>Waveform showing PHY address for Marvel PHY 88Q111x to be 000b: -</a:t>
            </a:r>
          </a:p>
          <a:p>
            <a:endParaRPr lang="en-US" sz="1400" dirty="0">
              <a:solidFill>
                <a:schemeClr val="tx1"/>
              </a:solidFill>
              <a:latin typeface="Arial" panose="020B0604020202020204" pitchFamily="34" charset="0"/>
            </a:endParaRPr>
          </a:p>
          <a:p>
            <a:endParaRPr lang="en-US" sz="1400" dirty="0">
              <a:solidFill>
                <a:schemeClr val="tx1"/>
              </a:solidFill>
              <a:latin typeface="Arial" panose="020B0604020202020204" pitchFamily="34" charset="0"/>
            </a:endParaRPr>
          </a:p>
          <a:p>
            <a:endParaRPr lang="en-US" sz="1600" dirty="0"/>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pPr marL="0" marR="0">
              <a:lnSpc>
                <a:spcPct val="107000"/>
              </a:lnSpc>
              <a:spcBef>
                <a:spcPts val="0"/>
              </a:spcBef>
              <a:spcAft>
                <a:spcPts val="80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Legend: -</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Yellow: PTP_GPIO</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Green:  RXD1</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Violet: RXD0</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0"/>
              </a:spcAft>
            </a:pPr>
            <a:r>
              <a:rPr lang="en-US" sz="1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Initially, all above pin levels are HIGH, so it is interpreted as address – 0, as per Marvel88Q datasheet.</a:t>
            </a:r>
          </a:p>
          <a:p>
            <a:endParaRPr lang="en-US" sz="1800" dirty="0">
              <a:latin typeface="Arial" panose="020B0604020202020204" pitchFamily="34" charset="0"/>
            </a:endParaRPr>
          </a:p>
        </p:txBody>
      </p:sp>
      <p:pic>
        <p:nvPicPr>
          <p:cNvPr id="3" name="Picture 2" descr="A screen shot of a computer&#10;&#10;Description automatically generated">
            <a:extLst>
              <a:ext uri="{FF2B5EF4-FFF2-40B4-BE49-F238E27FC236}">
                <a16:creationId xmlns:a16="http://schemas.microsoft.com/office/drawing/2014/main" id="{53576587-D8EC-EB5F-5F16-1D781FA921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1006" y="1660758"/>
            <a:ext cx="5943600" cy="2921000"/>
          </a:xfrm>
          <a:prstGeom prst="rect">
            <a:avLst/>
          </a:prstGeom>
          <a:noFill/>
          <a:ln>
            <a:noFill/>
          </a:ln>
        </p:spPr>
      </p:pic>
    </p:spTree>
    <p:extLst>
      <p:ext uri="{BB962C8B-B14F-4D97-AF65-F5344CB8AC3E}">
        <p14:creationId xmlns:p14="http://schemas.microsoft.com/office/powerpoint/2010/main" val="32147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527564" y="804981"/>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Comparison between Clause-22 and Clause-45 waveforms: -</a:t>
            </a:r>
          </a:p>
          <a:p>
            <a:pPr marL="285750" indent="-285750">
              <a:buFont typeface="Arial" panose="020B0604020202020204" pitchFamily="34" charset="0"/>
              <a:buChar char="•"/>
            </a:pPr>
            <a:r>
              <a:rPr lang="en-US" sz="1400" dirty="0">
                <a:latin typeface="Arial" panose="020B0604020202020204" pitchFamily="34" charset="0"/>
              </a:rPr>
              <a:t>Clause-22 MDIO data: -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Legend: - MDIO data</a:t>
            </a: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Bit pattern from above waveform:  [0 1] [ 1 0 ] [0 1 1 0 1] [ 0 0 0 0 0]</a:t>
            </a: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Leading bits : 0 1 indicates clause – 22</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8" name="Picture 7">
            <a:extLst>
              <a:ext uri="{FF2B5EF4-FFF2-40B4-BE49-F238E27FC236}">
                <a16:creationId xmlns:a16="http://schemas.microsoft.com/office/drawing/2014/main" id="{35A2837A-4787-41FF-E08D-031D935F3989}"/>
              </a:ext>
            </a:extLst>
          </p:cNvPr>
          <p:cNvPicPr>
            <a:picLocks noChangeAspect="1"/>
          </p:cNvPicPr>
          <p:nvPr/>
        </p:nvPicPr>
        <p:blipFill>
          <a:blip r:embed="rId2"/>
          <a:stretch>
            <a:fillRect/>
          </a:stretch>
        </p:blipFill>
        <p:spPr>
          <a:xfrm>
            <a:off x="2172833" y="1454294"/>
            <a:ext cx="5424257" cy="2808748"/>
          </a:xfrm>
          <a:prstGeom prst="rect">
            <a:avLst/>
          </a:prstGeom>
        </p:spPr>
      </p:pic>
    </p:spTree>
    <p:extLst>
      <p:ext uri="{BB962C8B-B14F-4D97-AF65-F5344CB8AC3E}">
        <p14:creationId xmlns:p14="http://schemas.microsoft.com/office/powerpoint/2010/main" val="98535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804981"/>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Comparison between Clause-22 and Clause-45 waveforms: -</a:t>
            </a:r>
          </a:p>
          <a:p>
            <a:pPr marL="285750" indent="-285750">
              <a:buFont typeface="Arial" panose="020B0604020202020204" pitchFamily="34" charset="0"/>
              <a:buChar char="•"/>
            </a:pPr>
            <a:r>
              <a:rPr lang="en-US" sz="1400" dirty="0">
                <a:latin typeface="Arial" panose="020B0604020202020204" pitchFamily="34" charset="0"/>
              </a:rPr>
              <a:t>Clause-45 MDIO data: -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Legend: - MDIO data</a:t>
            </a:r>
          </a:p>
          <a:p>
            <a:r>
              <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initial zero bits at the start of packet, indicates that EMAC is configured to send data on Clause -45.</a:t>
            </a:r>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4A1A2143-9ABB-D111-0885-46C9E013A24F}"/>
              </a:ext>
            </a:extLst>
          </p:cNvPr>
          <p:cNvPicPr>
            <a:picLocks noChangeAspect="1"/>
          </p:cNvPicPr>
          <p:nvPr/>
        </p:nvPicPr>
        <p:blipFill>
          <a:blip r:embed="rId2"/>
          <a:stretch>
            <a:fillRect/>
          </a:stretch>
        </p:blipFill>
        <p:spPr>
          <a:xfrm>
            <a:off x="1533949" y="1520562"/>
            <a:ext cx="5267325" cy="2886075"/>
          </a:xfrm>
          <a:prstGeom prst="rect">
            <a:avLst/>
          </a:prstGeom>
        </p:spPr>
      </p:pic>
    </p:spTree>
    <p:extLst>
      <p:ext uri="{BB962C8B-B14F-4D97-AF65-F5344CB8AC3E}">
        <p14:creationId xmlns:p14="http://schemas.microsoft.com/office/powerpoint/2010/main" val="14294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804981"/>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r>
              <a:rPr lang="en-US" sz="1400" dirty="0">
                <a:solidFill>
                  <a:schemeClr val="tx1"/>
                </a:solidFill>
                <a:latin typeface="Arial" panose="020B0604020202020204" pitchFamily="34" charset="0"/>
              </a:rPr>
              <a:t>QNX BSP Code base for Space-4 has support of MDIO Clause-22 only. As the Marvel PHY  connected on board is having Clause-45 registers. To access Clause-45 registers using Clause-22 indirect mode involves 4 cycles for every register read and write, as compared to only 2 cycles only needed with Clause-45 direct mode.</a:t>
            </a:r>
          </a:p>
          <a:p>
            <a:r>
              <a:rPr lang="en-US" sz="1400" dirty="0">
                <a:solidFill>
                  <a:schemeClr val="tx1"/>
                </a:solidFill>
                <a:latin typeface="Arial" panose="020B0604020202020204" pitchFamily="34" charset="0"/>
              </a:rPr>
              <a:t>Hence, to make optimized communication Clause-45 based APIs are implemented, as QC-6155 SOC supports Clause-45 as well.</a:t>
            </a:r>
          </a:p>
          <a:p>
            <a:pPr marL="285750" indent="-285750">
              <a:buFont typeface="Wingdings" panose="05000000000000000000" pitchFamily="2" charset="2"/>
              <a:buChar char="§"/>
            </a:pPr>
            <a:r>
              <a:rPr lang="en-US" sz="1800" dirty="0">
                <a:latin typeface="Arial" panose="020B0604020202020204" pitchFamily="34" charset="0"/>
              </a:rPr>
              <a:t>Gerrit: -</a:t>
            </a:r>
          </a:p>
          <a:p>
            <a:r>
              <a:rPr lang="en-US" sz="1400" dirty="0">
                <a:solidFill>
                  <a:schemeClr val="tx1"/>
                </a:solidFill>
                <a:latin typeface="Arial" panose="020B0604020202020204" pitchFamily="34" charset="0"/>
              </a:rPr>
              <a:t>https://gerrit1.harman.com/c/GTC_Foundation_Software/Integration/QNX/Platform/HQX/BSP/+/245434</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spTree>
    <p:extLst>
      <p:ext uri="{BB962C8B-B14F-4D97-AF65-F5344CB8AC3E}">
        <p14:creationId xmlns:p14="http://schemas.microsoft.com/office/powerpoint/2010/main" val="5364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751022"/>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pPr marL="285750" indent="-285750">
              <a:buFont typeface="Arial" panose="020B0604020202020204" pitchFamily="34" charset="0"/>
              <a:buChar char="•"/>
            </a:pPr>
            <a:r>
              <a:rPr lang="en-US" sz="1800" dirty="0">
                <a:latin typeface="Arial" panose="020B0604020202020204" pitchFamily="34" charset="0"/>
              </a:rPr>
              <a:t>Important MDIO registers for MDIO communication in QC-6155 SOC: - </a:t>
            </a:r>
          </a:p>
          <a:p>
            <a:r>
              <a:rPr lang="en-US" sz="1400" dirty="0">
                <a:solidFill>
                  <a:schemeClr val="tx1"/>
                </a:solidFill>
                <a:latin typeface="Arial" panose="020B0604020202020204" pitchFamily="34" charset="0"/>
              </a:rPr>
              <a:t>Register</a:t>
            </a:r>
            <a:r>
              <a:rPr lang="en-US" sz="1400" dirty="0">
                <a:solidFill>
                  <a:schemeClr val="tx1"/>
                </a:solidFill>
                <a:latin typeface="Arial" panose="020B0604020202020204" pitchFamily="34" charset="0"/>
                <a:cs typeface="Arial" panose="020B0604020202020204" pitchFamily="34" charset="0"/>
              </a:rPr>
              <a:t>: </a:t>
            </a:r>
            <a:r>
              <a:rPr lang="en-US" sz="1400" i="0" dirty="0">
                <a:solidFill>
                  <a:srgbClr val="000000"/>
                </a:solidFill>
                <a:effectLst/>
                <a:latin typeface="Arial" panose="020B0604020202020204" pitchFamily="34" charset="0"/>
                <a:cs typeface="Arial" panose="020B0604020202020204" pitchFamily="34" charset="0"/>
              </a:rPr>
              <a:t>EMAC_MAC_MDIO_ADDRESS</a:t>
            </a:r>
            <a:r>
              <a:rPr lang="en-US" sz="1400" dirty="0">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(Address - </a:t>
            </a:r>
            <a:r>
              <a:rPr lang="en-US" sz="1400" i="0" dirty="0">
                <a:solidFill>
                  <a:schemeClr val="tx1"/>
                </a:solidFill>
                <a:effectLst/>
                <a:latin typeface="Arial" panose="020B0604020202020204" pitchFamily="34" charset="0"/>
                <a:cs typeface="Arial" panose="020B0604020202020204" pitchFamily="34" charset="0"/>
              </a:rPr>
              <a:t>0x00020200</a:t>
            </a:r>
            <a:r>
              <a:rPr lang="en-US" sz="1400" dirty="0">
                <a:solidFill>
                  <a:schemeClr val="tx1"/>
                </a:solidFill>
                <a:latin typeface="Arial" panose="020B0604020202020204" pitchFamily="34" charset="0"/>
                <a:cs typeface="Arial" panose="020B0604020202020204" pitchFamily="34" charset="0"/>
              </a:rPr>
              <a:t> ) { Important Bits}</a:t>
            </a:r>
            <a:br>
              <a:rPr lang="en-US" sz="1400" dirty="0">
                <a:solidFill>
                  <a:schemeClr val="tx1"/>
                </a:solidFill>
                <a:latin typeface="Arial" panose="020B0604020202020204" pitchFamily="34" charset="0"/>
                <a:cs typeface="Arial" panose="020B0604020202020204" pitchFamily="34" charset="0"/>
              </a:rPr>
            </a:br>
            <a:br>
              <a:rPr lang="en-US" sz="1200" dirty="0"/>
            </a:br>
            <a:endParaRPr lang="en-US" sz="14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7" name="Picture 6">
            <a:extLst>
              <a:ext uri="{FF2B5EF4-FFF2-40B4-BE49-F238E27FC236}">
                <a16:creationId xmlns:a16="http://schemas.microsoft.com/office/drawing/2014/main" id="{A6F094D5-8945-7032-0C3F-880A3BCBA943}"/>
              </a:ext>
            </a:extLst>
          </p:cNvPr>
          <p:cNvPicPr>
            <a:picLocks noChangeAspect="1"/>
          </p:cNvPicPr>
          <p:nvPr/>
        </p:nvPicPr>
        <p:blipFill>
          <a:blip r:embed="rId2"/>
          <a:stretch>
            <a:fillRect/>
          </a:stretch>
        </p:blipFill>
        <p:spPr>
          <a:xfrm>
            <a:off x="2130037" y="1992388"/>
            <a:ext cx="7135221" cy="2257740"/>
          </a:xfrm>
          <a:prstGeom prst="rect">
            <a:avLst/>
          </a:prstGeom>
        </p:spPr>
      </p:pic>
      <p:pic>
        <p:nvPicPr>
          <p:cNvPr id="9" name="Picture 8">
            <a:extLst>
              <a:ext uri="{FF2B5EF4-FFF2-40B4-BE49-F238E27FC236}">
                <a16:creationId xmlns:a16="http://schemas.microsoft.com/office/drawing/2014/main" id="{3DCB3ACE-DC8D-7AC2-8B22-099A24B1A22A}"/>
              </a:ext>
            </a:extLst>
          </p:cNvPr>
          <p:cNvPicPr>
            <a:picLocks noChangeAspect="1"/>
          </p:cNvPicPr>
          <p:nvPr/>
        </p:nvPicPr>
        <p:blipFill>
          <a:blip r:embed="rId3"/>
          <a:stretch>
            <a:fillRect/>
          </a:stretch>
        </p:blipFill>
        <p:spPr>
          <a:xfrm>
            <a:off x="2130037" y="4272277"/>
            <a:ext cx="7097115" cy="1162212"/>
          </a:xfrm>
          <a:prstGeom prst="rect">
            <a:avLst/>
          </a:prstGeom>
        </p:spPr>
      </p:pic>
    </p:spTree>
    <p:extLst>
      <p:ext uri="{BB962C8B-B14F-4D97-AF65-F5344CB8AC3E}">
        <p14:creationId xmlns:p14="http://schemas.microsoft.com/office/powerpoint/2010/main" val="276400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67831" y="751022"/>
            <a:ext cx="10861696" cy="5489882"/>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pPr marL="285750" indent="-285750">
              <a:buFont typeface="Arial" panose="020B0604020202020204" pitchFamily="34" charset="0"/>
              <a:buChar char="•"/>
            </a:pPr>
            <a:r>
              <a:rPr lang="en-US" sz="1800" dirty="0">
                <a:latin typeface="Arial" panose="020B0604020202020204" pitchFamily="34" charset="0"/>
              </a:rPr>
              <a:t>Important MDIO registers for MDIO communication in QC-6155 SOC: - </a:t>
            </a:r>
          </a:p>
          <a:p>
            <a:r>
              <a:rPr lang="en-US" sz="1400" dirty="0">
                <a:solidFill>
                  <a:schemeClr val="tx1"/>
                </a:solidFill>
                <a:latin typeface="Arial" panose="020B0604020202020204" pitchFamily="34" charset="0"/>
              </a:rPr>
              <a:t>Register</a:t>
            </a:r>
            <a:r>
              <a:rPr lang="en-US" sz="1400" dirty="0">
                <a:solidFill>
                  <a:schemeClr val="tx1"/>
                </a:solidFill>
                <a:latin typeface="Arial" panose="020B0604020202020204" pitchFamily="34" charset="0"/>
                <a:cs typeface="Arial" panose="020B0604020202020204" pitchFamily="34" charset="0"/>
              </a:rPr>
              <a:t>: </a:t>
            </a:r>
            <a:r>
              <a:rPr lang="en-US" sz="1400" i="0" dirty="0">
                <a:solidFill>
                  <a:srgbClr val="000000"/>
                </a:solidFill>
                <a:effectLst/>
                <a:latin typeface="Arial" panose="020B0604020202020204" pitchFamily="34" charset="0"/>
                <a:cs typeface="Arial" panose="020B0604020202020204" pitchFamily="34" charset="0"/>
              </a:rPr>
              <a:t>EMAC_MAC_MDIO_</a:t>
            </a:r>
            <a:r>
              <a:rPr lang="en-US" sz="1400" dirty="0">
                <a:solidFill>
                  <a:srgbClr val="000000"/>
                </a:solidFill>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(Address - </a:t>
            </a:r>
            <a:r>
              <a:rPr lang="en-US" sz="1400" i="0" dirty="0">
                <a:solidFill>
                  <a:schemeClr val="tx1"/>
                </a:solidFill>
                <a:effectLst/>
                <a:latin typeface="Arial" panose="020B0604020202020204" pitchFamily="34" charset="0"/>
                <a:cs typeface="Arial" panose="020B0604020202020204" pitchFamily="34" charset="0"/>
              </a:rPr>
              <a:t>0x00020204</a:t>
            </a:r>
            <a:r>
              <a:rPr lang="en-US" sz="1400" dirty="0">
                <a:solidFill>
                  <a:schemeClr val="tx1"/>
                </a:solidFill>
                <a:latin typeface="Arial" panose="020B0604020202020204" pitchFamily="34" charset="0"/>
                <a:cs typeface="Arial" panose="020B0604020202020204" pitchFamily="34" charset="0"/>
              </a:rPr>
              <a:t> ) { Important Bits}</a:t>
            </a:r>
            <a:br>
              <a:rPr lang="en-US" sz="1400" dirty="0">
                <a:solidFill>
                  <a:schemeClr val="tx1"/>
                </a:solidFill>
                <a:latin typeface="Arial" panose="020B0604020202020204" pitchFamily="34" charset="0"/>
                <a:cs typeface="Arial" panose="020B0604020202020204" pitchFamily="34" charset="0"/>
              </a:rPr>
            </a:br>
            <a:br>
              <a:rPr lang="en-US" sz="1200" dirty="0"/>
            </a:br>
            <a:endParaRPr lang="en-US" sz="14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pic>
        <p:nvPicPr>
          <p:cNvPr id="8" name="Picture 7">
            <a:extLst>
              <a:ext uri="{FF2B5EF4-FFF2-40B4-BE49-F238E27FC236}">
                <a16:creationId xmlns:a16="http://schemas.microsoft.com/office/drawing/2014/main" id="{0B3623BF-9D3C-3238-C612-0F92C7532D07}"/>
              </a:ext>
            </a:extLst>
          </p:cNvPr>
          <p:cNvPicPr>
            <a:picLocks noChangeAspect="1"/>
          </p:cNvPicPr>
          <p:nvPr/>
        </p:nvPicPr>
        <p:blipFill>
          <a:blip r:embed="rId2"/>
          <a:stretch>
            <a:fillRect/>
          </a:stretch>
        </p:blipFill>
        <p:spPr>
          <a:xfrm>
            <a:off x="2177668" y="2327591"/>
            <a:ext cx="7001852" cy="1333686"/>
          </a:xfrm>
          <a:prstGeom prst="rect">
            <a:avLst/>
          </a:prstGeom>
        </p:spPr>
      </p:pic>
      <p:pic>
        <p:nvPicPr>
          <p:cNvPr id="11" name="Picture 10">
            <a:extLst>
              <a:ext uri="{FF2B5EF4-FFF2-40B4-BE49-F238E27FC236}">
                <a16:creationId xmlns:a16="http://schemas.microsoft.com/office/drawing/2014/main" id="{E2760E01-318E-B20F-53E8-DAF15DF2E623}"/>
              </a:ext>
            </a:extLst>
          </p:cNvPr>
          <p:cNvPicPr>
            <a:picLocks noChangeAspect="1"/>
          </p:cNvPicPr>
          <p:nvPr/>
        </p:nvPicPr>
        <p:blipFill>
          <a:blip r:embed="rId3"/>
          <a:stretch>
            <a:fillRect/>
          </a:stretch>
        </p:blipFill>
        <p:spPr>
          <a:xfrm>
            <a:off x="2177668" y="3661277"/>
            <a:ext cx="6982799" cy="1648055"/>
          </a:xfrm>
          <a:prstGeom prst="rect">
            <a:avLst/>
          </a:prstGeom>
        </p:spPr>
      </p:pic>
    </p:spTree>
    <p:extLst>
      <p:ext uri="{BB962C8B-B14F-4D97-AF65-F5344CB8AC3E}">
        <p14:creationId xmlns:p14="http://schemas.microsoft.com/office/powerpoint/2010/main" val="3876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7797-353F-8407-AB6B-DEA931E5BA3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672638-6BE0-0F02-D0C9-1C4EE81CCDD0}"/>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003E6C9A-4A5B-9DE1-E486-E29F5212D479}"/>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Running io-pkt &amp; ethernet mac driver</a:t>
            </a:r>
          </a:p>
        </p:txBody>
      </p:sp>
      <p:sp>
        <p:nvSpPr>
          <p:cNvPr id="6" name="Content Placeholder 3">
            <a:extLst>
              <a:ext uri="{FF2B5EF4-FFF2-40B4-BE49-F238E27FC236}">
                <a16:creationId xmlns:a16="http://schemas.microsoft.com/office/drawing/2014/main" id="{52BA27E3-AC17-5299-22C2-FFA7B2553756}"/>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Load the driver when the io-pkt is started.</a:t>
            </a:r>
          </a:p>
          <a:p>
            <a:r>
              <a:rPr lang="en-US" sz="1800" kern="0" dirty="0">
                <a:solidFill>
                  <a:schemeClr val="tx1"/>
                </a:solidFill>
                <a:latin typeface="Arial" panose="020B0604020202020204" pitchFamily="34" charset="0"/>
              </a:rPr>
              <a:t>		io-pkt-v6-hc -d /lib64/libdevnp-emac-eth.so or io-pkt-v6-hc –d </a:t>
            </a:r>
            <a:r>
              <a:rPr lang="en-US" sz="1800" kern="0" dirty="0" err="1">
                <a:solidFill>
                  <a:schemeClr val="tx1"/>
                </a:solidFill>
                <a:latin typeface="Arial" panose="020B0604020202020204" pitchFamily="34" charset="0"/>
              </a:rPr>
              <a:t>devnp</a:t>
            </a:r>
            <a:r>
              <a:rPr lang="en-US" sz="1800" kern="0" dirty="0">
                <a:solidFill>
                  <a:schemeClr val="tx1"/>
                </a:solidFill>
                <a:latin typeface="Arial" panose="020B0604020202020204" pitchFamily="34" charset="0"/>
              </a:rPr>
              <a:t>-</a:t>
            </a:r>
            <a:r>
              <a:rPr lang="en-US" sz="1800" kern="0" dirty="0" err="1">
                <a:solidFill>
                  <a:schemeClr val="tx1"/>
                </a:solidFill>
                <a:latin typeface="Arial" panose="020B0604020202020204" pitchFamily="34" charset="0"/>
              </a:rPr>
              <a:t>emac</a:t>
            </a:r>
            <a:r>
              <a:rPr lang="en-US" sz="1800" kern="0" dirty="0">
                <a:solidFill>
                  <a:schemeClr val="tx1"/>
                </a:solidFill>
                <a:latin typeface="Arial" panose="020B0604020202020204" pitchFamily="34" charset="0"/>
              </a:rPr>
              <a:t>-eth</a:t>
            </a:r>
            <a:endParaRPr lang="en-US" sz="600" kern="0" dirty="0">
              <a:solidFill>
                <a:schemeClr val="tx1"/>
              </a:solidFill>
              <a:latin typeface="Arial" panose="020B0604020202020204" pitchFamily="34" charset="0"/>
            </a:endParaRP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Load/Unload the driver dynamically.</a:t>
            </a:r>
          </a:p>
          <a:p>
            <a:r>
              <a:rPr lang="en-US" sz="1800" kern="0" dirty="0">
                <a:solidFill>
                  <a:schemeClr val="tx1"/>
                </a:solidFill>
                <a:latin typeface="Arial" panose="020B0604020202020204" pitchFamily="34" charset="0"/>
              </a:rPr>
              <a:t>		mount –T io-pkt /lib64/libdevnp-emac-eth.so</a:t>
            </a:r>
          </a:p>
          <a:p>
            <a:r>
              <a:rPr lang="en-US" sz="1800" kern="0" dirty="0">
                <a:solidFill>
                  <a:schemeClr val="tx1"/>
                </a:solidFill>
                <a:latin typeface="Arial" panose="020B0604020202020204" pitchFamily="34" charset="0"/>
              </a:rPr>
              <a:t>		</a:t>
            </a:r>
            <a:r>
              <a:rPr lang="en-US" sz="1800" kern="0" dirty="0" err="1">
                <a:solidFill>
                  <a:schemeClr val="tx1"/>
                </a:solidFill>
                <a:latin typeface="Arial" panose="020B0604020202020204" pitchFamily="34" charset="0"/>
              </a:rPr>
              <a:t>ifconfig</a:t>
            </a:r>
            <a:r>
              <a:rPr lang="en-US" sz="1800" kern="0" dirty="0">
                <a:solidFill>
                  <a:schemeClr val="tx1"/>
                </a:solidFill>
                <a:latin typeface="Arial" panose="020B0604020202020204" pitchFamily="34" charset="0"/>
              </a:rPr>
              <a:t> emac0 destroy</a:t>
            </a:r>
          </a:p>
          <a:p>
            <a:pPr marL="285750" indent="-285750">
              <a:buFont typeface="Arial" panose="020B0604020202020204" pitchFamily="34" charset="0"/>
              <a:buChar char="•"/>
            </a:pPr>
            <a:r>
              <a:rPr lang="en-US" sz="1800" kern="0" dirty="0">
                <a:solidFill>
                  <a:schemeClr val="tx1"/>
                </a:solidFill>
                <a:latin typeface="Arial" panose="020B0604020202020204" pitchFamily="34" charset="0"/>
              </a:rPr>
              <a:t>Can run multiple instance of io-pkt for network segmentation.</a:t>
            </a:r>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spTree>
    <p:extLst>
      <p:ext uri="{BB962C8B-B14F-4D97-AF65-F5344CB8AC3E}">
        <p14:creationId xmlns:p14="http://schemas.microsoft.com/office/powerpoint/2010/main" val="1468884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563136"/>
            <a:ext cx="9926170" cy="715581"/>
          </a:xfrm>
        </p:spPr>
        <p:txBody>
          <a:bodyPr/>
          <a:lstStyle/>
          <a:p>
            <a:br>
              <a:rPr lang="en-US" dirty="0"/>
            </a:br>
            <a:endParaRPr lang="en-US" dirty="0"/>
          </a:p>
        </p:txBody>
      </p:sp>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341458" y="387559"/>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MDIO</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341458" y="679009"/>
            <a:ext cx="10861696" cy="5866645"/>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pPr marL="285750" indent="-285750">
              <a:buFont typeface="Wingdings" panose="05000000000000000000" pitchFamily="2" charset="2"/>
              <a:buChar char="§"/>
            </a:pPr>
            <a:r>
              <a:rPr lang="en-US" sz="1600" dirty="0">
                <a:latin typeface="Arial" panose="020B0604020202020204" pitchFamily="34" charset="0"/>
              </a:rPr>
              <a:t>Implementation of Clause-45 direct mode API: -</a:t>
            </a: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2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800" dirty="0">
              <a:solidFill>
                <a:schemeClr val="tx1"/>
              </a:solidFill>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p:txBody>
      </p:sp>
      <p:sp>
        <p:nvSpPr>
          <p:cNvPr id="9" name="TextBox 8">
            <a:extLst>
              <a:ext uri="{FF2B5EF4-FFF2-40B4-BE49-F238E27FC236}">
                <a16:creationId xmlns:a16="http://schemas.microsoft.com/office/drawing/2014/main" id="{3248A53E-550E-00F2-BC85-356B44068CC3}"/>
              </a:ext>
            </a:extLst>
          </p:cNvPr>
          <p:cNvSpPr txBox="1"/>
          <p:nvPr/>
        </p:nvSpPr>
        <p:spPr>
          <a:xfrm>
            <a:off x="851248" y="1096432"/>
            <a:ext cx="8610844" cy="5524589"/>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static INT emac_read_phy_regs_c45(INT  </a:t>
            </a:r>
            <a:r>
              <a:rPr lang="en-US" sz="800" dirty="0" err="1">
                <a:latin typeface="Arial" panose="020B0604020202020204" pitchFamily="34" charset="0"/>
                <a:cs typeface="Arial" panose="020B0604020202020204" pitchFamily="34" charset="0"/>
              </a:rPr>
              <a:t>phy_id</a:t>
            </a:r>
            <a:r>
              <a:rPr lang="en-US" sz="800" dirty="0">
                <a:latin typeface="Arial" panose="020B0604020202020204" pitchFamily="34" charset="0"/>
                <a:cs typeface="Arial" panose="020B0604020202020204" pitchFamily="34" charset="0"/>
              </a:rPr>
              <a:t>, INT  </a:t>
            </a:r>
            <a:r>
              <a:rPr lang="en-US" sz="800" dirty="0" err="1">
                <a:latin typeface="Arial" panose="020B0604020202020204" pitchFamily="34" charset="0"/>
                <a:cs typeface="Arial" panose="020B0604020202020204" pitchFamily="34" charset="0"/>
              </a:rPr>
              <a:t>dev_addr</a:t>
            </a:r>
            <a:r>
              <a:rPr lang="en-US" sz="800" dirty="0">
                <a:latin typeface="Arial" panose="020B0604020202020204" pitchFamily="34" charset="0"/>
                <a:cs typeface="Arial" panose="020B0604020202020204" pitchFamily="34" charset="0"/>
              </a:rPr>
              <a:t>, INT  </a:t>
            </a:r>
            <a:r>
              <a:rPr lang="en-US" sz="800" dirty="0" err="1">
                <a:latin typeface="Arial" panose="020B0604020202020204" pitchFamily="34" charset="0"/>
                <a:cs typeface="Arial" panose="020B0604020202020204" pitchFamily="34" charset="0"/>
              </a:rPr>
              <a:t>phy_reg</a:t>
            </a:r>
            <a:r>
              <a:rPr lang="en-US" sz="800" dirty="0">
                <a:latin typeface="Arial" panose="020B0604020202020204" pitchFamily="34" charset="0"/>
                <a:cs typeface="Arial" panose="020B0604020202020204" pitchFamily="34" charset="0"/>
              </a:rPr>
              <a:t>, INT *</a:t>
            </a:r>
            <a:r>
              <a:rPr lang="en-US" sz="800" dirty="0" err="1">
                <a:latin typeface="Arial" panose="020B0604020202020204" pitchFamily="34" charset="0"/>
                <a:cs typeface="Arial" panose="020B0604020202020204" pitchFamily="34" charset="0"/>
              </a:rPr>
              <a:t>phy_reg_data</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wait for any previous MII read/write operation to complete</a:t>
            </a:r>
          </a:p>
          <a:p>
            <a:r>
              <a:rPr lang="en-US" sz="800" dirty="0">
                <a:latin typeface="Arial" panose="020B0604020202020204" pitchFamily="34" charset="0"/>
                <a:cs typeface="Arial" panose="020B0604020202020204" pitchFamily="34" charset="0"/>
              </a:rPr>
              <a:t>	 * by polling Bit - 0 i.e. GB bit of EMAC_MAC_MDIO_ADDRESS register</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a:t>
            </a:r>
          </a:p>
          <a:p>
            <a:r>
              <a:rPr lang="en-US" sz="800" dirty="0">
                <a:latin typeface="Arial" panose="020B0604020202020204" pitchFamily="34" charset="0"/>
                <a:cs typeface="Arial" panose="020B0604020202020204" pitchFamily="34" charset="0"/>
              </a:rPr>
              <a:t>	/*Write PHY Register address*/</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MAC_GMIIDR_RgRd</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&amp; (0x0000ffff); /*Clear Register address field Bit[31:16]*/</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phy_reg</a:t>
            </a:r>
            <a:r>
              <a:rPr lang="en-US" sz="800" dirty="0">
                <a:latin typeface="Arial" panose="020B0604020202020204" pitchFamily="34" charset="0"/>
                <a:cs typeface="Arial" panose="020B0604020202020204" pitchFamily="34" charset="0"/>
              </a:rPr>
              <a:t>) &lt;&lt; 16);</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MAC_GMIIDR_RgWr</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	/* wait for any previous MII write operation to complete</a:t>
            </a:r>
          </a:p>
          <a:p>
            <a:r>
              <a:rPr lang="en-US" sz="800" dirty="0">
                <a:latin typeface="Arial" panose="020B0604020202020204" pitchFamily="34" charset="0"/>
                <a:cs typeface="Arial" panose="020B0604020202020204" pitchFamily="34" charset="0"/>
              </a:rPr>
              <a:t>	 * by polling Bit - 0 i.e. GB bit of EMAC_MAC_MDIO_ADDRESS register</a:t>
            </a:r>
          </a:p>
          <a:p>
            <a:r>
              <a:rPr lang="en-US" sz="800" dirty="0">
                <a:latin typeface="Arial" panose="020B0604020202020204" pitchFamily="34" charset="0"/>
                <a:cs typeface="Arial" panose="020B0604020202020204" pitchFamily="34" charset="0"/>
              </a:rPr>
              <a:t>	 */	 </a:t>
            </a:r>
          </a:p>
          <a:p>
            <a:r>
              <a:rPr lang="en-US" sz="800" dirty="0">
                <a:latin typeface="Arial" panose="020B0604020202020204" pitchFamily="34" charset="0"/>
                <a:cs typeface="Arial" panose="020B0604020202020204" pitchFamily="34" charset="0"/>
              </a:rPr>
              <a:t>	/* initiate the MII read operation by updating desired */</a:t>
            </a:r>
          </a:p>
          <a:p>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phy</a:t>
            </a:r>
            <a:r>
              <a:rPr lang="en-US" sz="800" dirty="0">
                <a:latin typeface="Arial" panose="020B0604020202020204" pitchFamily="34" charset="0"/>
                <a:cs typeface="Arial" panose="020B0604020202020204" pitchFamily="34" charset="0"/>
              </a:rPr>
              <a:t> address/id (0 - 31) */</a:t>
            </a:r>
          </a:p>
          <a:p>
            <a:r>
              <a:rPr lang="en-US" sz="800" dirty="0">
                <a:latin typeface="Arial" panose="020B0604020202020204" pitchFamily="34" charset="0"/>
                <a:cs typeface="Arial" panose="020B0604020202020204" pitchFamily="34" charset="0"/>
              </a:rPr>
              <a:t>	/* device address offset */</a:t>
            </a:r>
          </a:p>
          <a:p>
            <a:r>
              <a:rPr lang="en-US" sz="800" dirty="0">
                <a:latin typeface="Arial" panose="020B0604020202020204" pitchFamily="34" charset="0"/>
                <a:cs typeface="Arial" panose="020B0604020202020204" pitchFamily="34" charset="0"/>
              </a:rPr>
              <a:t>	/* CSR Clock Range (20 - 35MHz) */</a:t>
            </a:r>
          </a:p>
          <a:p>
            <a:r>
              <a:rPr lang="en-US" sz="800" dirty="0">
                <a:latin typeface="Arial" panose="020B0604020202020204" pitchFamily="34" charset="0"/>
                <a:cs typeface="Arial" panose="020B0604020202020204" pitchFamily="34" charset="0"/>
              </a:rPr>
              <a:t>	/* Select read operation */</a:t>
            </a:r>
          </a:p>
          <a:p>
            <a:r>
              <a:rPr lang="en-US" sz="800" dirty="0">
                <a:latin typeface="Arial" panose="020B0604020202020204" pitchFamily="34" charset="0"/>
                <a:cs typeface="Arial" panose="020B0604020202020204" pitchFamily="34" charset="0"/>
              </a:rPr>
              <a:t>	/* Enable Clause 45*/</a:t>
            </a:r>
          </a:p>
          <a:p>
            <a:r>
              <a:rPr lang="en-US" sz="800" dirty="0">
                <a:latin typeface="Arial" panose="020B0604020202020204" pitchFamily="34" charset="0"/>
                <a:cs typeface="Arial" panose="020B0604020202020204" pitchFamily="34" charset="0"/>
              </a:rPr>
              <a:t>	/* set busy bit */</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MAC_GMIIAR_RgRd</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&amp; (ULONG) (0x12); /*Specific to Clause 45*/</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 | ((</a:t>
            </a:r>
            <a:r>
              <a:rPr lang="en-US" sz="800" dirty="0" err="1">
                <a:latin typeface="Arial" panose="020B0604020202020204" pitchFamily="34" charset="0"/>
                <a:cs typeface="Arial" panose="020B0604020202020204" pitchFamily="34" charset="0"/>
              </a:rPr>
              <a:t>phy_id</a:t>
            </a:r>
            <a:r>
              <a:rPr lang="en-US" sz="800" dirty="0">
                <a:latin typeface="Arial" panose="020B0604020202020204" pitchFamily="34" charset="0"/>
                <a:cs typeface="Arial" panose="020B0604020202020204" pitchFamily="34" charset="0"/>
              </a:rPr>
              <a:t>) &lt;&lt; 21) | ((</a:t>
            </a:r>
            <a:r>
              <a:rPr lang="en-US" sz="800" dirty="0" err="1">
                <a:latin typeface="Arial" panose="020B0604020202020204" pitchFamily="34" charset="0"/>
                <a:cs typeface="Arial" panose="020B0604020202020204" pitchFamily="34" charset="0"/>
              </a:rPr>
              <a:t>dev_addr</a:t>
            </a:r>
            <a:r>
              <a:rPr lang="en-US" sz="800" dirty="0">
                <a:latin typeface="Arial" panose="020B0604020202020204" pitchFamily="34" charset="0"/>
                <a:cs typeface="Arial" panose="020B0604020202020204" pitchFamily="34" charset="0"/>
              </a:rPr>
              <a:t>) &lt;&lt; 16) | ((0x1) &lt;&lt; 8)</a:t>
            </a:r>
          </a:p>
          <a:p>
            <a:r>
              <a:rPr lang="en-US" sz="800" dirty="0">
                <a:latin typeface="Arial" panose="020B0604020202020204" pitchFamily="34" charset="0"/>
                <a:cs typeface="Arial" panose="020B0604020202020204" pitchFamily="34" charset="0"/>
              </a:rPr>
              <a:t>	  | ((0x3) &lt;&lt; 2) | ((0x1) &lt;&lt; 1) | ((0x1) &lt;&lt; 0);</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MAC_GMIIAR_RgWr</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varMAC_GMIIAR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wait for MII write operation to complete </a:t>
            </a:r>
          </a:p>
          <a:p>
            <a:r>
              <a:rPr lang="en-US" sz="800" dirty="0">
                <a:latin typeface="Arial" panose="020B0604020202020204" pitchFamily="34" charset="0"/>
                <a:cs typeface="Arial" panose="020B0604020202020204" pitchFamily="34" charset="0"/>
              </a:rPr>
              <a:t>	 * by polling Bit - 0 i.e. GB bit of EMAC_MAC_MDIO_ADDRESS register</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 read the data */</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MAC_GMIIDR_RgRd</a:t>
            </a:r>
            <a:r>
              <a:rPr lang="en-US" sz="800" dirty="0">
                <a:latin typeface="Arial" panose="020B0604020202020204" pitchFamily="34" charset="0"/>
                <a:cs typeface="Arial" panose="020B0604020202020204" pitchFamily="34" charset="0"/>
              </a:rPr>
              <a:t>(</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a:t>
            </a:r>
          </a:p>
          <a:p>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phy_reg_data</a:t>
            </a:r>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GET_VALUE(</a:t>
            </a:r>
            <a:r>
              <a:rPr lang="en-US" sz="800" dirty="0" err="1">
                <a:latin typeface="Arial" panose="020B0604020202020204" pitchFamily="34" charset="0"/>
                <a:cs typeface="Arial" panose="020B0604020202020204" pitchFamily="34" charset="0"/>
              </a:rPr>
              <a:t>varMAC_GMIIDR</a:t>
            </a:r>
            <a:r>
              <a:rPr lang="en-US" sz="800" dirty="0">
                <a:latin typeface="Arial" panose="020B0604020202020204" pitchFamily="34" charset="0"/>
                <a:cs typeface="Arial" panose="020B0604020202020204" pitchFamily="34" charset="0"/>
              </a:rPr>
              <a:t>, MAC_GMIIDR_GD_LPOS, MAC_GMIIDR_GD_HPOS);</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	//....</a:t>
            </a:r>
          </a:p>
          <a:p>
            <a:r>
              <a:rPr lang="en-US" sz="800" dirty="0">
                <a:latin typeface="Arial" panose="020B0604020202020204" pitchFamily="34" charset="0"/>
                <a:cs typeface="Arial" panose="020B0604020202020204" pitchFamily="34" charset="0"/>
              </a:rPr>
              <a:t>}</a:t>
            </a:r>
          </a:p>
          <a:p>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93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958444-E55C-4BFA-8AF0-A5EB6D739A86}"/>
              </a:ext>
            </a:extLst>
          </p:cNvPr>
          <p:cNvSpPr>
            <a:spLocks noGrp="1"/>
          </p:cNvSpPr>
          <p:nvPr>
            <p:ph sz="quarter" idx="25"/>
          </p:nvPr>
        </p:nvSpPr>
        <p:spPr>
          <a:xfrm>
            <a:off x="561550" y="1955260"/>
            <a:ext cx="9926154" cy="1158809"/>
          </a:xfrm>
        </p:spPr>
        <p:txBody>
          <a:bodyPr/>
          <a:lstStyle/>
          <a:p>
            <a:r>
              <a:rPr lang="en-US" sz="4000" dirty="0"/>
              <a:t>                   THANK YOU !</a:t>
            </a:r>
          </a:p>
        </p:txBody>
      </p:sp>
    </p:spTree>
    <p:extLst>
      <p:ext uri="{BB962C8B-B14F-4D97-AF65-F5344CB8AC3E}">
        <p14:creationId xmlns:p14="http://schemas.microsoft.com/office/powerpoint/2010/main" val="423550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86EBB98-B551-4AF2-A7CF-73EDB371941F}"/>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EMAC &amp; PHY</a:t>
            </a:r>
          </a:p>
        </p:txBody>
      </p:sp>
      <p:sp>
        <p:nvSpPr>
          <p:cNvPr id="6" name="Content Placeholder 3">
            <a:extLst>
              <a:ext uri="{FF2B5EF4-FFF2-40B4-BE49-F238E27FC236}">
                <a16:creationId xmlns:a16="http://schemas.microsoft.com/office/drawing/2014/main" id="{6BDC818A-5B58-97C0-330B-A613E41D530C}"/>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8" name="Picture 7" descr="A diagram of a computer chip&#10;&#10;Description automatically generated">
            <a:extLst>
              <a:ext uri="{FF2B5EF4-FFF2-40B4-BE49-F238E27FC236}">
                <a16:creationId xmlns:a16="http://schemas.microsoft.com/office/drawing/2014/main" id="{056CD0EF-088C-DC3F-B4E1-C7794EF301D9}"/>
              </a:ext>
            </a:extLst>
          </p:cNvPr>
          <p:cNvPicPr>
            <a:picLocks noChangeAspect="1"/>
          </p:cNvPicPr>
          <p:nvPr/>
        </p:nvPicPr>
        <p:blipFill>
          <a:blip r:embed="rId3"/>
          <a:stretch>
            <a:fillRect/>
          </a:stretch>
        </p:blipFill>
        <p:spPr>
          <a:xfrm>
            <a:off x="615820" y="2301480"/>
            <a:ext cx="10839226" cy="2255040"/>
          </a:xfrm>
          <a:prstGeom prst="rect">
            <a:avLst/>
          </a:prstGeom>
        </p:spPr>
      </p:pic>
      <p:cxnSp>
        <p:nvCxnSpPr>
          <p:cNvPr id="10" name="Straight Arrow Connector 9">
            <a:extLst>
              <a:ext uri="{FF2B5EF4-FFF2-40B4-BE49-F238E27FC236}">
                <a16:creationId xmlns:a16="http://schemas.microsoft.com/office/drawing/2014/main" id="{626E68DC-1717-F002-6FB7-AA67633174DC}"/>
              </a:ext>
            </a:extLst>
          </p:cNvPr>
          <p:cNvCxnSpPr/>
          <p:nvPr/>
        </p:nvCxnSpPr>
        <p:spPr>
          <a:xfrm flipV="1">
            <a:off x="4029389" y="2049864"/>
            <a:ext cx="673240" cy="663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B9F98BB-2974-E141-4D4C-1AB184EF60E9}"/>
              </a:ext>
            </a:extLst>
          </p:cNvPr>
          <p:cNvSpPr txBox="1"/>
          <p:nvPr/>
        </p:nvSpPr>
        <p:spPr>
          <a:xfrm>
            <a:off x="4702629" y="1577406"/>
            <a:ext cx="2786744" cy="646331"/>
          </a:xfrm>
          <a:prstGeom prst="rect">
            <a:avLst/>
          </a:prstGeom>
          <a:noFill/>
        </p:spPr>
        <p:txBody>
          <a:bodyPr wrap="square" rtlCol="0">
            <a:spAutoFit/>
          </a:bodyPr>
          <a:lstStyle/>
          <a:p>
            <a:r>
              <a:rPr lang="en-GB" dirty="0"/>
              <a:t>Data transferred between EMAC and PHY</a:t>
            </a:r>
            <a:endParaRPr lang="en-IN" dirty="0"/>
          </a:p>
        </p:txBody>
      </p:sp>
      <p:cxnSp>
        <p:nvCxnSpPr>
          <p:cNvPr id="7" name="Straight Arrow Connector 6">
            <a:extLst>
              <a:ext uri="{FF2B5EF4-FFF2-40B4-BE49-F238E27FC236}">
                <a16:creationId xmlns:a16="http://schemas.microsoft.com/office/drawing/2014/main" id="{026B3F8A-4A2C-2873-5C39-08CF7173D6A0}"/>
              </a:ext>
            </a:extLst>
          </p:cNvPr>
          <p:cNvCxnSpPr>
            <a:cxnSpLocks/>
          </p:cNvCxnSpPr>
          <p:nvPr/>
        </p:nvCxnSpPr>
        <p:spPr>
          <a:xfrm>
            <a:off x="4029389" y="3946849"/>
            <a:ext cx="673240" cy="7464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E757DB2-67A3-3C72-60A7-D7B1067C1CA5}"/>
              </a:ext>
            </a:extLst>
          </p:cNvPr>
          <p:cNvSpPr txBox="1"/>
          <p:nvPr/>
        </p:nvSpPr>
        <p:spPr>
          <a:xfrm>
            <a:off x="4842588" y="4777273"/>
            <a:ext cx="3144416" cy="369332"/>
          </a:xfrm>
          <a:prstGeom prst="rect">
            <a:avLst/>
          </a:prstGeom>
          <a:noFill/>
        </p:spPr>
        <p:txBody>
          <a:bodyPr wrap="square" rtlCol="0">
            <a:spAutoFit/>
          </a:bodyPr>
          <a:lstStyle/>
          <a:p>
            <a:r>
              <a:rPr lang="en-GB" dirty="0"/>
              <a:t>Management Interface for PHY</a:t>
            </a:r>
            <a:endParaRPr lang="en-IN" dirty="0"/>
          </a:p>
        </p:txBody>
      </p:sp>
    </p:spTree>
    <p:extLst>
      <p:ext uri="{BB962C8B-B14F-4D97-AF65-F5344CB8AC3E}">
        <p14:creationId xmlns:p14="http://schemas.microsoft.com/office/powerpoint/2010/main" val="2633899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9286-108E-BBF7-12A2-3CD57787EA8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26964F-1DD3-36A1-3C02-797296FE90EA}"/>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F8B8F598-AFC9-3760-3C2B-F4BDA1E560F6}"/>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MDI</a:t>
            </a:r>
          </a:p>
        </p:txBody>
      </p:sp>
      <p:sp>
        <p:nvSpPr>
          <p:cNvPr id="6" name="Content Placeholder 3">
            <a:extLst>
              <a:ext uri="{FF2B5EF4-FFF2-40B4-BE49-F238E27FC236}">
                <a16:creationId xmlns:a16="http://schemas.microsoft.com/office/drawing/2014/main" id="{2B8DCE85-5B26-04B9-8508-79987811DD24}"/>
              </a:ext>
            </a:extLst>
          </p:cNvPr>
          <p:cNvSpPr txBox="1">
            <a:spLocks/>
          </p:cNvSpPr>
          <p:nvPr/>
        </p:nvSpPr>
        <p:spPr>
          <a:xfrm>
            <a:off x="606489"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7" name="Picture 6" descr="A diagram of a diagram&#10;&#10;Description automatically generated">
            <a:extLst>
              <a:ext uri="{FF2B5EF4-FFF2-40B4-BE49-F238E27FC236}">
                <a16:creationId xmlns:a16="http://schemas.microsoft.com/office/drawing/2014/main" id="{CA81F321-E9D8-5E49-822E-DCC9B4BD86E3}"/>
              </a:ext>
            </a:extLst>
          </p:cNvPr>
          <p:cNvPicPr>
            <a:picLocks noChangeAspect="1"/>
          </p:cNvPicPr>
          <p:nvPr/>
        </p:nvPicPr>
        <p:blipFill>
          <a:blip r:embed="rId3"/>
          <a:stretch>
            <a:fillRect/>
          </a:stretch>
        </p:blipFill>
        <p:spPr>
          <a:xfrm>
            <a:off x="708533" y="2016195"/>
            <a:ext cx="10452907" cy="2825609"/>
          </a:xfrm>
          <a:prstGeom prst="rect">
            <a:avLst/>
          </a:prstGeom>
        </p:spPr>
      </p:pic>
      <p:sp>
        <p:nvSpPr>
          <p:cNvPr id="9" name="Rectangle 8">
            <a:extLst>
              <a:ext uri="{FF2B5EF4-FFF2-40B4-BE49-F238E27FC236}">
                <a16:creationId xmlns:a16="http://schemas.microsoft.com/office/drawing/2014/main" id="{067527DB-C205-88AD-85BB-5CBFF26D2868}"/>
              </a:ext>
            </a:extLst>
          </p:cNvPr>
          <p:cNvSpPr/>
          <p:nvPr/>
        </p:nvSpPr>
        <p:spPr>
          <a:xfrm>
            <a:off x="2099388" y="3862873"/>
            <a:ext cx="6699379" cy="111282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200" dirty="0"/>
          </a:p>
        </p:txBody>
      </p:sp>
    </p:spTree>
    <p:extLst>
      <p:ext uri="{BB962C8B-B14F-4D97-AF65-F5344CB8AC3E}">
        <p14:creationId xmlns:p14="http://schemas.microsoft.com/office/powerpoint/2010/main" val="417087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37CF2-8D78-1BA1-023E-8B34598E66C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9A4758F-CC3B-F0E5-2B6C-99B58F9B6033}"/>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50F67ECF-577E-2F38-3A9A-2BC42E58B7FB}"/>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MDC/MDIO</a:t>
            </a:r>
          </a:p>
        </p:txBody>
      </p:sp>
      <p:sp>
        <p:nvSpPr>
          <p:cNvPr id="6" name="Content Placeholder 3">
            <a:extLst>
              <a:ext uri="{FF2B5EF4-FFF2-40B4-BE49-F238E27FC236}">
                <a16:creationId xmlns:a16="http://schemas.microsoft.com/office/drawing/2014/main" id="{144D0122-C2EF-09B5-6D77-77BFE77778EC}"/>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3" name="Picture 2" descr="A screen shot of a computer&#10;&#10;Description automatically generated">
            <a:extLst>
              <a:ext uri="{FF2B5EF4-FFF2-40B4-BE49-F238E27FC236}">
                <a16:creationId xmlns:a16="http://schemas.microsoft.com/office/drawing/2014/main" id="{4A065FD9-6A8C-3841-2BA8-EB6FF51D5203}"/>
              </a:ext>
            </a:extLst>
          </p:cNvPr>
          <p:cNvPicPr>
            <a:picLocks noChangeAspect="1"/>
          </p:cNvPicPr>
          <p:nvPr/>
        </p:nvPicPr>
        <p:blipFill>
          <a:blip r:embed="rId3"/>
          <a:stretch>
            <a:fillRect/>
          </a:stretch>
        </p:blipFill>
        <p:spPr>
          <a:xfrm>
            <a:off x="4217377" y="461570"/>
            <a:ext cx="5943600" cy="3034393"/>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16A13DE5-C2E2-21CB-254B-AEAC516AA673}"/>
              </a:ext>
            </a:extLst>
          </p:cNvPr>
          <p:cNvPicPr>
            <a:picLocks noChangeAspect="1"/>
          </p:cNvPicPr>
          <p:nvPr/>
        </p:nvPicPr>
        <p:blipFill>
          <a:blip r:embed="rId4"/>
          <a:stretch>
            <a:fillRect/>
          </a:stretch>
        </p:blipFill>
        <p:spPr>
          <a:xfrm>
            <a:off x="4192207" y="3495963"/>
            <a:ext cx="5943600" cy="3034393"/>
          </a:xfrm>
          <a:prstGeom prst="rect">
            <a:avLst/>
          </a:prstGeom>
        </p:spPr>
      </p:pic>
      <p:sp>
        <p:nvSpPr>
          <p:cNvPr id="9" name="TextBox 8">
            <a:extLst>
              <a:ext uri="{FF2B5EF4-FFF2-40B4-BE49-F238E27FC236}">
                <a16:creationId xmlns:a16="http://schemas.microsoft.com/office/drawing/2014/main" id="{FA425249-A193-77BC-6798-A6C59DB3C54F}"/>
              </a:ext>
            </a:extLst>
          </p:cNvPr>
          <p:cNvSpPr txBox="1"/>
          <p:nvPr/>
        </p:nvSpPr>
        <p:spPr>
          <a:xfrm>
            <a:off x="1780929" y="1978007"/>
            <a:ext cx="1317990" cy="369332"/>
          </a:xfrm>
          <a:prstGeom prst="rect">
            <a:avLst/>
          </a:prstGeom>
          <a:noFill/>
        </p:spPr>
        <p:txBody>
          <a:bodyPr wrap="none" rtlCol="0">
            <a:spAutoFit/>
          </a:bodyPr>
          <a:lstStyle/>
          <a:p>
            <a:pPr algn="ctr"/>
            <a:r>
              <a:rPr lang="en-GB" dirty="0"/>
              <a:t>MDC Clock</a:t>
            </a:r>
            <a:endParaRPr lang="en-IN" dirty="0"/>
          </a:p>
        </p:txBody>
      </p:sp>
      <p:sp>
        <p:nvSpPr>
          <p:cNvPr id="10" name="TextBox 9">
            <a:extLst>
              <a:ext uri="{FF2B5EF4-FFF2-40B4-BE49-F238E27FC236}">
                <a16:creationId xmlns:a16="http://schemas.microsoft.com/office/drawing/2014/main" id="{303A03B2-9B27-AFFD-7521-E7B44B67538A}"/>
              </a:ext>
            </a:extLst>
          </p:cNvPr>
          <p:cNvSpPr txBox="1"/>
          <p:nvPr/>
        </p:nvSpPr>
        <p:spPr>
          <a:xfrm>
            <a:off x="1263962" y="4643827"/>
            <a:ext cx="2091598" cy="369332"/>
          </a:xfrm>
          <a:prstGeom prst="rect">
            <a:avLst/>
          </a:prstGeom>
          <a:noFill/>
        </p:spPr>
        <p:txBody>
          <a:bodyPr wrap="none" rtlCol="0">
            <a:spAutoFit/>
          </a:bodyPr>
          <a:lstStyle/>
          <a:p>
            <a:pPr algn="ctr"/>
            <a:r>
              <a:rPr lang="en-GB" dirty="0"/>
              <a:t>MDIO Data Transfer</a:t>
            </a:r>
            <a:endParaRPr lang="en-IN" dirty="0"/>
          </a:p>
        </p:txBody>
      </p:sp>
    </p:spTree>
    <p:extLst>
      <p:ext uri="{BB962C8B-B14F-4D97-AF65-F5344CB8AC3E}">
        <p14:creationId xmlns:p14="http://schemas.microsoft.com/office/powerpoint/2010/main" val="1284065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DC803-C574-DA45-7230-F74D62A8660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6F02BE-742F-F214-23FD-F553160D7DE7}"/>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0732ADD4-A721-79D1-3B9D-0EBA9FFCE625}"/>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22 Registers</a:t>
            </a:r>
          </a:p>
        </p:txBody>
      </p:sp>
      <p:sp>
        <p:nvSpPr>
          <p:cNvPr id="6" name="Content Placeholder 3">
            <a:extLst>
              <a:ext uri="{FF2B5EF4-FFF2-40B4-BE49-F238E27FC236}">
                <a16:creationId xmlns:a16="http://schemas.microsoft.com/office/drawing/2014/main" id="{A15D20F7-EE21-F76B-7845-44D1382F9012}"/>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3" name="Picture 2">
            <a:extLst>
              <a:ext uri="{FF2B5EF4-FFF2-40B4-BE49-F238E27FC236}">
                <a16:creationId xmlns:a16="http://schemas.microsoft.com/office/drawing/2014/main" id="{584BE88C-F494-12C6-9DDF-6D99269789AA}"/>
              </a:ext>
            </a:extLst>
          </p:cNvPr>
          <p:cNvPicPr>
            <a:picLocks noChangeAspect="1"/>
          </p:cNvPicPr>
          <p:nvPr/>
        </p:nvPicPr>
        <p:blipFill>
          <a:blip r:embed="rId3"/>
          <a:stretch>
            <a:fillRect/>
          </a:stretch>
        </p:blipFill>
        <p:spPr>
          <a:xfrm>
            <a:off x="662473" y="1173019"/>
            <a:ext cx="5052899" cy="4872144"/>
          </a:xfrm>
          <a:prstGeom prst="rect">
            <a:avLst/>
          </a:prstGeom>
        </p:spPr>
      </p:pic>
      <p:sp>
        <p:nvSpPr>
          <p:cNvPr id="9" name="TextBox 8">
            <a:extLst>
              <a:ext uri="{FF2B5EF4-FFF2-40B4-BE49-F238E27FC236}">
                <a16:creationId xmlns:a16="http://schemas.microsoft.com/office/drawing/2014/main" id="{FB9AFBD9-6EE0-51A4-83DF-1401CBB5B252}"/>
              </a:ext>
            </a:extLst>
          </p:cNvPr>
          <p:cNvSpPr txBox="1"/>
          <p:nvPr/>
        </p:nvSpPr>
        <p:spPr>
          <a:xfrm>
            <a:off x="5934987" y="3495963"/>
            <a:ext cx="5553700" cy="1477328"/>
          </a:xfrm>
          <a:prstGeom prst="rect">
            <a:avLst/>
          </a:prstGeom>
          <a:noFill/>
        </p:spPr>
        <p:txBody>
          <a:bodyPr wrap="none" rtlCol="0">
            <a:spAutoFit/>
          </a:bodyPr>
          <a:lstStyle/>
          <a:p>
            <a:pPr marL="285750" indent="-285750">
              <a:buFont typeface="Arial" panose="020B0604020202020204" pitchFamily="34" charset="0"/>
              <a:buChar char="•"/>
            </a:pPr>
            <a:r>
              <a:rPr lang="en-GB" dirty="0"/>
              <a:t>Write 0x80 on </a:t>
            </a:r>
            <a:r>
              <a:rPr lang="en-GB" dirty="0" err="1"/>
              <a:t>Phy</a:t>
            </a:r>
            <a:r>
              <a:rPr lang="en-GB" dirty="0"/>
              <a:t> Register 0 for Soft Reset</a:t>
            </a:r>
          </a:p>
          <a:p>
            <a:pPr lvl="1"/>
            <a:r>
              <a:rPr lang="en-GB" dirty="0"/>
              <a:t>01 01 00001 00000 10 0000000010000000</a:t>
            </a:r>
          </a:p>
          <a:p>
            <a:pPr marL="285750" indent="-285750">
              <a:buFont typeface="Arial" panose="020B0604020202020204" pitchFamily="34" charset="0"/>
              <a:buChar char="•"/>
            </a:pPr>
            <a:r>
              <a:rPr lang="en-GB" dirty="0"/>
              <a:t>Bit 2 of </a:t>
            </a:r>
            <a:r>
              <a:rPr lang="en-GB" dirty="0" err="1"/>
              <a:t>Phy</a:t>
            </a:r>
            <a:r>
              <a:rPr lang="en-GB" dirty="0"/>
              <a:t> Register 1 will tell the link status</a:t>
            </a:r>
          </a:p>
          <a:p>
            <a:pPr lvl="1"/>
            <a:r>
              <a:rPr lang="en-GB" dirty="0"/>
              <a:t>01 10 00001 00001 00 </a:t>
            </a:r>
            <a:r>
              <a:rPr lang="en-GB" dirty="0" err="1"/>
              <a:t>xxxxxxxxxxxxxxxx</a:t>
            </a:r>
            <a:endParaRPr lang="en-GB" dirty="0"/>
          </a:p>
          <a:p>
            <a:pPr marL="285750" indent="-285750">
              <a:buFont typeface="Arial" panose="020B0604020202020204" pitchFamily="34" charset="0"/>
              <a:buChar char="•"/>
            </a:pPr>
            <a:r>
              <a:rPr lang="en-GB" dirty="0" err="1"/>
              <a:t>Phy</a:t>
            </a:r>
            <a:r>
              <a:rPr lang="en-GB" dirty="0"/>
              <a:t> ID can be read from </a:t>
            </a:r>
            <a:r>
              <a:rPr lang="en-GB" dirty="0" err="1"/>
              <a:t>Phy</a:t>
            </a:r>
            <a:r>
              <a:rPr lang="en-GB" dirty="0"/>
              <a:t> Register 2 and Register 3</a:t>
            </a:r>
            <a:endParaRPr lang="en-IN" dirty="0"/>
          </a:p>
        </p:txBody>
      </p:sp>
      <p:pic>
        <p:nvPicPr>
          <p:cNvPr id="11" name="Picture 10">
            <a:extLst>
              <a:ext uri="{FF2B5EF4-FFF2-40B4-BE49-F238E27FC236}">
                <a16:creationId xmlns:a16="http://schemas.microsoft.com/office/drawing/2014/main" id="{126341BB-0447-3BC2-A6A7-D44736DA318F}"/>
              </a:ext>
            </a:extLst>
          </p:cNvPr>
          <p:cNvPicPr>
            <a:picLocks noChangeAspect="1"/>
          </p:cNvPicPr>
          <p:nvPr/>
        </p:nvPicPr>
        <p:blipFill>
          <a:blip r:embed="rId4"/>
          <a:stretch>
            <a:fillRect/>
          </a:stretch>
        </p:blipFill>
        <p:spPr>
          <a:xfrm>
            <a:off x="5934987" y="1173019"/>
            <a:ext cx="5906324" cy="1419423"/>
          </a:xfrm>
          <a:prstGeom prst="rect">
            <a:avLst/>
          </a:prstGeom>
        </p:spPr>
      </p:pic>
    </p:spTree>
    <p:extLst>
      <p:ext uri="{BB962C8B-B14F-4D97-AF65-F5344CB8AC3E}">
        <p14:creationId xmlns:p14="http://schemas.microsoft.com/office/powerpoint/2010/main" val="35664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13E4D-580B-36AF-6D46-9994BD890250}"/>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82ACFA6-9235-02B4-47C6-9F61A8A57353}"/>
              </a:ext>
            </a:extLst>
          </p:cNvPr>
          <p:cNvSpPr>
            <a:spLocks noGrp="1"/>
          </p:cNvSpPr>
          <p:nvPr>
            <p:ph sz="quarter" idx="25"/>
          </p:nvPr>
        </p:nvSpPr>
        <p:spPr>
          <a:xfrm>
            <a:off x="662473" y="1080655"/>
            <a:ext cx="9843796" cy="4830617"/>
          </a:xfrm>
        </p:spPr>
        <p:txBody>
          <a:bodyPr/>
          <a:lstStyle/>
          <a:p>
            <a:pPr marL="285750" indent="-285750" algn="l">
              <a:buFont typeface="Arial" panose="020B0604020202020204" pitchFamily="34" charset="0"/>
              <a:buChar char="•"/>
            </a:pPr>
            <a:endParaRPr lang="en-US" sz="1800" b="0" i="0" u="none" strike="noStrike" baseline="0" dirty="0">
              <a:latin typeface="Arial" panose="020B0604020202020204" pitchFamily="34" charset="0"/>
            </a:endParaRPr>
          </a:p>
          <a:p>
            <a:pPr algn="l"/>
            <a:endParaRPr lang="en-US" sz="1800" dirty="0">
              <a:latin typeface="Arial" panose="020B0604020202020204" pitchFamily="34" charset="0"/>
            </a:endParaRPr>
          </a:p>
          <a:p>
            <a:pPr algn="l"/>
            <a:endParaRPr lang="en-US" sz="1800" dirty="0">
              <a:latin typeface="Arial" panose="020B0604020202020204" pitchFamily="34" charset="0"/>
            </a:endParaRPr>
          </a:p>
          <a:p>
            <a:pPr marL="285750" indent="-28575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B5B93A5C-5DA1-6547-85C5-DFE1C07048D7}"/>
              </a:ext>
            </a:extLst>
          </p:cNvPr>
          <p:cNvSpPr txBox="1">
            <a:spLocks/>
          </p:cNvSpPr>
          <p:nvPr/>
        </p:nvSpPr>
        <p:spPr>
          <a:xfrm>
            <a:off x="259977" y="647832"/>
            <a:ext cx="9926170" cy="417422"/>
          </a:xfrm>
          <a:prstGeom prst="rect">
            <a:avLst/>
          </a:prstGeom>
        </p:spPr>
        <p:txBody>
          <a:bodyPr vert="horz" wrap="square" lIns="91440" tIns="45720" rIns="91440" bIns="45720" rtlCol="0" anchor="t" anchorCtr="0">
            <a:spAutoFit/>
          </a:bodyPr>
          <a:lstStyle>
            <a:lvl1pPr marL="0" indent="0" algn="l" defTabSz="607451" rtl="0" eaLnBrk="1" latinLnBrk="0" hangingPunct="1">
              <a:lnSpc>
                <a:spcPct val="75000"/>
              </a:lnSpc>
              <a:spcBef>
                <a:spcPts val="1600"/>
              </a:spcBef>
              <a:buClr>
                <a:srgbClr val="0073AE"/>
              </a:buClr>
              <a:buFont typeface="Arial"/>
              <a:buNone/>
              <a:defRPr lang="en-US" altLang="en-US" sz="2700" b="1" i="0" kern="0" cap="all" baseline="0" dirty="0">
                <a:solidFill>
                  <a:srgbClr val="0070C0"/>
                </a:solidFill>
                <a:latin typeface="Gill Sans MT"/>
                <a:ea typeface="Gill Sans MT" panose="020B0502020104020203" pitchFamily="34" charset="77"/>
                <a:cs typeface="+mn-cs"/>
              </a:defRPr>
            </a:lvl1pPr>
          </a:lstStyle>
          <a:p>
            <a:r>
              <a:rPr lang="en-US" cap="none" dirty="0">
                <a:latin typeface="Calibri" panose="020F0502020204030204" pitchFamily="34" charset="0"/>
                <a:cs typeface="Calibri" panose="020F0502020204030204" pitchFamily="34" charset="0"/>
              </a:rPr>
              <a:t>Clause 22 format</a:t>
            </a:r>
          </a:p>
        </p:txBody>
      </p:sp>
      <p:sp>
        <p:nvSpPr>
          <p:cNvPr id="6" name="Content Placeholder 3">
            <a:extLst>
              <a:ext uri="{FF2B5EF4-FFF2-40B4-BE49-F238E27FC236}">
                <a16:creationId xmlns:a16="http://schemas.microsoft.com/office/drawing/2014/main" id="{AA1D5735-0C21-FC01-7EE0-E8AE25437195}"/>
              </a:ext>
            </a:extLst>
          </p:cNvPr>
          <p:cNvSpPr txBox="1">
            <a:spLocks/>
          </p:cNvSpPr>
          <p:nvPr/>
        </p:nvSpPr>
        <p:spPr>
          <a:xfrm>
            <a:off x="615820" y="1214546"/>
            <a:ext cx="10638334" cy="4830617"/>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5612" rtl="0" eaLnBrk="1" hangingPunct="1">
              <a:lnSpc>
                <a:spcPct val="85000"/>
              </a:lnSpc>
              <a:spcBef>
                <a:spcPts val="1200"/>
              </a:spcBef>
              <a:buClr>
                <a:srgbClr val="0073AE"/>
              </a:buClr>
              <a:buFont typeface="Arial"/>
              <a:buNone/>
              <a:defRPr lang="en-US" altLang="en-US" sz="2000" b="0" i="0">
                <a:solidFill>
                  <a:srgbClr val="0073AE"/>
                </a:solidFill>
                <a:latin typeface="Gill Sans MT"/>
                <a:ea typeface="Arial"/>
              </a:defRPr>
            </a:lvl1pPr>
            <a:lvl2pPr marL="284162" indent="0" algn="l" defTabSz="455612" rtl="0" eaLnBrk="1" hangingPunct="1">
              <a:lnSpc>
                <a:spcPct val="85000"/>
              </a:lnSpc>
              <a:spcBef>
                <a:spcPts val="1200"/>
              </a:spcBef>
              <a:buClr>
                <a:srgbClr val="001E69"/>
              </a:buClr>
              <a:buFont typeface="Arial"/>
              <a:buNone/>
              <a:defRPr lang="en-US" altLang="en-US" sz="1600" b="0" i="0">
                <a:solidFill>
                  <a:srgbClr val="024477"/>
                </a:solidFill>
                <a:latin typeface="Gill Sans MT"/>
                <a:ea typeface="Arial"/>
              </a:defRPr>
            </a:lvl2pPr>
            <a:lvl3pPr marL="1085850" indent="-171450" algn="l" defTabSz="455612" rtl="0" eaLnBrk="1" hangingPunct="1">
              <a:lnSpc>
                <a:spcPct val="85000"/>
              </a:lnSpc>
              <a:spcBef>
                <a:spcPts val="1200"/>
              </a:spcBef>
              <a:buClr>
                <a:srgbClr val="001E69"/>
              </a:buClr>
              <a:buFont typeface="Tahoma" pitchFamily="34" charset="0"/>
              <a:buChar char="̶"/>
              <a:defRPr lang="en-US" altLang="en-US" sz="1200" b="0" i="0">
                <a:solidFill>
                  <a:srgbClr val="024477"/>
                </a:solidFill>
                <a:latin typeface="Gill Sans MT"/>
                <a:ea typeface="Arial"/>
              </a:defRPr>
            </a:lvl3pPr>
            <a:lvl4pPr marL="1598612" indent="-227012" algn="l" defTabSz="455612" rtl="0" eaLnBrk="1" hangingPunct="1">
              <a:lnSpc>
                <a:spcPct val="85000"/>
              </a:lnSpc>
              <a:spcBef>
                <a:spcPct val="20000"/>
              </a:spcBef>
              <a:buClr>
                <a:srgbClr val="001E69"/>
              </a:buClr>
              <a:buFont typeface="Arial"/>
              <a:buChar char="–"/>
              <a:defRPr lang="en-US" altLang="en-US" sz="1200" b="1" i="0">
                <a:solidFill>
                  <a:srgbClr val="024477"/>
                </a:solidFill>
                <a:latin typeface="Gill Sans MT"/>
                <a:ea typeface="Arial"/>
              </a:defRPr>
            </a:lvl4pPr>
            <a:lvl5pPr marL="2055812" indent="-227012" algn="l" defTabSz="455612" rtl="0" eaLnBrk="1" hangingPunct="1">
              <a:lnSpc>
                <a:spcPct val="85000"/>
              </a:lnSpc>
              <a:spcBef>
                <a:spcPct val="20000"/>
              </a:spcBef>
              <a:buClr>
                <a:srgbClr val="001E69"/>
              </a:buClr>
              <a:buFont typeface="Arial"/>
              <a:buChar char="»"/>
              <a:defRPr lang="en-US" altLang="en-US" sz="1200" b="0" i="0">
                <a:solidFill>
                  <a:srgbClr val="024477"/>
                </a:solidFill>
                <a:latin typeface="Gill Sans MT"/>
                <a:ea typeface="Arial"/>
              </a:defRPr>
            </a:lvl5pPr>
          </a:lstStyle>
          <a:p>
            <a:endParaRPr lang="en-US" sz="1600" dirty="0">
              <a:latin typeface="Arial" panose="020B0604020202020204" pitchFamily="34" charset="0"/>
            </a:endParaRPr>
          </a:p>
          <a:p>
            <a:endParaRPr lang="en-US" sz="1800" kern="0" dirty="0">
              <a:solidFill>
                <a:schemeClr val="bg2">
                  <a:lumMod val="50000"/>
                </a:schemeClr>
              </a:solidFill>
              <a:latin typeface="Arial" panose="020B0604020202020204" pitchFamily="34" charset="0"/>
            </a:endParaRPr>
          </a:p>
          <a:p>
            <a:endParaRPr lang="en-US" sz="1800" kern="0" dirty="0">
              <a:latin typeface="Arial" panose="020B0604020202020204" pitchFamily="34" charset="0"/>
            </a:endParaRPr>
          </a:p>
          <a:p>
            <a:endParaRPr lang="en-US" sz="1800" kern="0" dirty="0">
              <a:latin typeface="Arial" panose="020B0604020202020204" pitchFamily="34" charset="0"/>
            </a:endParaRPr>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FEC0B6F3-294D-3D55-2EA9-F7E4A0C2FB8C}"/>
              </a:ext>
            </a:extLst>
          </p:cNvPr>
          <p:cNvPicPr>
            <a:picLocks noChangeAspect="1"/>
          </p:cNvPicPr>
          <p:nvPr/>
        </p:nvPicPr>
        <p:blipFill>
          <a:blip r:embed="rId3"/>
          <a:stretch>
            <a:fillRect/>
          </a:stretch>
        </p:blipFill>
        <p:spPr>
          <a:xfrm>
            <a:off x="937846" y="1270948"/>
            <a:ext cx="5410955" cy="12003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6CB18A9-E6F5-3E4E-5AB7-34C9C960B8AF}"/>
              </a:ext>
            </a:extLst>
          </p:cNvPr>
          <p:cNvPicPr>
            <a:picLocks noChangeAspect="1"/>
          </p:cNvPicPr>
          <p:nvPr/>
        </p:nvPicPr>
        <p:blipFill>
          <a:blip r:embed="rId4"/>
          <a:stretch>
            <a:fillRect/>
          </a:stretch>
        </p:blipFill>
        <p:spPr>
          <a:xfrm>
            <a:off x="2081444" y="2948903"/>
            <a:ext cx="7707086" cy="2484732"/>
          </a:xfrm>
          <a:prstGeom prst="rect">
            <a:avLst/>
          </a:prstGeom>
        </p:spPr>
      </p:pic>
      <p:sp>
        <p:nvSpPr>
          <p:cNvPr id="11" name="TextBox 10">
            <a:extLst>
              <a:ext uri="{FF2B5EF4-FFF2-40B4-BE49-F238E27FC236}">
                <a16:creationId xmlns:a16="http://schemas.microsoft.com/office/drawing/2014/main" id="{01B9A5F0-20DB-A9FC-45A0-088D4ABD11A9}"/>
              </a:ext>
            </a:extLst>
          </p:cNvPr>
          <p:cNvSpPr txBox="1"/>
          <p:nvPr/>
        </p:nvSpPr>
        <p:spPr>
          <a:xfrm>
            <a:off x="6440993" y="1424365"/>
            <a:ext cx="3880742" cy="1200329"/>
          </a:xfrm>
          <a:prstGeom prst="rect">
            <a:avLst/>
          </a:prstGeom>
          <a:noFill/>
        </p:spPr>
        <p:txBody>
          <a:bodyPr wrap="none" rtlCol="0">
            <a:spAutoFit/>
          </a:bodyPr>
          <a:lstStyle/>
          <a:p>
            <a:pPr marL="285750" indent="-285750">
              <a:buFont typeface="Arial" panose="020B0604020202020204" pitchFamily="34" charset="0"/>
              <a:buChar char="•"/>
            </a:pPr>
            <a:r>
              <a:rPr lang="en-GB" dirty="0"/>
              <a:t>32-bit preamble</a:t>
            </a:r>
          </a:p>
          <a:p>
            <a:pPr marL="285750" indent="-285750">
              <a:buFont typeface="Arial" panose="020B0604020202020204" pitchFamily="34" charset="0"/>
              <a:buChar char="•"/>
            </a:pPr>
            <a:r>
              <a:rPr lang="en-GB" dirty="0"/>
              <a:t>16-bit control</a:t>
            </a:r>
          </a:p>
          <a:p>
            <a:pPr marL="285750" indent="-285750">
              <a:buFont typeface="Arial" panose="020B0604020202020204" pitchFamily="34" charset="0"/>
              <a:buChar char="•"/>
            </a:pPr>
            <a:r>
              <a:rPr lang="en-GB" dirty="0"/>
              <a:t>16-bit data</a:t>
            </a:r>
          </a:p>
          <a:p>
            <a:pPr marL="285750" indent="-285750">
              <a:buFont typeface="Arial" panose="020B0604020202020204" pitchFamily="34" charset="0"/>
              <a:buChar char="•"/>
            </a:pPr>
            <a:r>
              <a:rPr lang="en-GB" dirty="0"/>
              <a:t>Only 2 opcodes(10 read &amp; 01 write)</a:t>
            </a:r>
            <a:endParaRPr lang="en-IN" dirty="0"/>
          </a:p>
        </p:txBody>
      </p:sp>
    </p:spTree>
    <p:extLst>
      <p:ext uri="{BB962C8B-B14F-4D97-AF65-F5344CB8AC3E}">
        <p14:creationId xmlns:p14="http://schemas.microsoft.com/office/powerpoint/2010/main" val="1407892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HARMAN Tmpt 2020">
  <a:themeElements>
    <a:clrScheme name="HARMAN CORPORATE 2020">
      <a:dk1>
        <a:srgbClr val="080808"/>
      </a:dk1>
      <a:lt1>
        <a:srgbClr val="FFFFFF"/>
      </a:lt1>
      <a:dk2>
        <a:srgbClr val="0073AD"/>
      </a:dk2>
      <a:lt2>
        <a:srgbClr val="55CFFE"/>
      </a:lt2>
      <a:accent1>
        <a:srgbClr val="00B0EF"/>
      </a:accent1>
      <a:accent2>
        <a:srgbClr val="0070BF"/>
      </a:accent2>
      <a:accent3>
        <a:srgbClr val="007DAA"/>
      </a:accent3>
      <a:accent4>
        <a:srgbClr val="014C76"/>
      </a:accent4>
      <a:accent5>
        <a:srgbClr val="8EB4E3"/>
      </a:accent5>
      <a:accent6>
        <a:srgbClr val="F7B100"/>
      </a:accent6>
      <a:hlink>
        <a:srgbClr val="079E48"/>
      </a:hlink>
      <a:folHlink>
        <a:srgbClr val="FA9300"/>
      </a:folHlink>
    </a:clrScheme>
    <a:fontScheme name="Gill Sans MT">
      <a:maj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Arial"/>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D1538014A3754D851EECF95718EB87" ma:contentTypeVersion="3" ma:contentTypeDescription="Create a new document." ma:contentTypeScope="" ma:versionID="20b0ffc7c28f4d0eac0c450a4a04184a">
  <xsd:schema xmlns:xsd="http://www.w3.org/2001/XMLSchema" xmlns:xs="http://www.w3.org/2001/XMLSchema" xmlns:p="http://schemas.microsoft.com/office/2006/metadata/properties" xmlns:ns2="e5ad7a85-9a7f-4076-9dbf-b003b53d4e64" targetNamespace="http://schemas.microsoft.com/office/2006/metadata/properties" ma:root="true" ma:fieldsID="106afe6109195a17f1b747c8cffcb86c" ns2:_="">
    <xsd:import namespace="e5ad7a85-9a7f-4076-9dbf-b003b53d4e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d7a85-9a7f-4076-9dbf-b003b53d4e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5A6CF7-65BC-4047-9CC6-95E9F76DF80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d7a85-9a7f-4076-9dbf-b003b53d4e64"/>
    <ds:schemaRef ds:uri="http://www.w3.org/XML/1998/namespace"/>
    <ds:schemaRef ds:uri="http://purl.org/dc/dcmitype/"/>
  </ds:schemaRefs>
</ds:datastoreItem>
</file>

<file path=customXml/itemProps2.xml><?xml version="1.0" encoding="utf-8"?>
<ds:datastoreItem xmlns:ds="http://schemas.openxmlformats.org/officeDocument/2006/customXml" ds:itemID="{B4BB1A0F-F80F-43CE-B024-A6B38C00C810}">
  <ds:schemaRefs>
    <ds:schemaRef ds:uri="http://schemas.microsoft.com/sharepoint/v3/contenttype/forms"/>
  </ds:schemaRefs>
</ds:datastoreItem>
</file>

<file path=customXml/itemProps3.xml><?xml version="1.0" encoding="utf-8"?>
<ds:datastoreItem xmlns:ds="http://schemas.openxmlformats.org/officeDocument/2006/customXml" ds:itemID="{AF9C8A73-5923-4FCC-B08C-5DF3645DB9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d7a85-9a7f-4076-9dbf-b003b53d4e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41661</TotalTime>
  <Words>3782</Words>
  <Application>Microsoft Office PowerPoint</Application>
  <PresentationFormat>Widescreen</PresentationFormat>
  <Paragraphs>691</Paragraphs>
  <Slides>41</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__Roboto_0db11f</vt:lpstr>
      <vt:lpstr>-apple-system</vt:lpstr>
      <vt:lpstr>Arial</vt:lpstr>
      <vt:lpstr>ArialMT</vt:lpstr>
      <vt:lpstr>Calibri</vt:lpstr>
      <vt:lpstr>Gill Sans MT</vt:lpstr>
      <vt:lpstr>open-sans</vt:lpstr>
      <vt:lpstr>Söhne</vt:lpstr>
      <vt:lpstr>Tahoma</vt:lpstr>
      <vt:lpstr>Times New Roman</vt:lpstr>
      <vt:lpstr>Wingdings</vt:lpstr>
      <vt:lpstr>1_HARMAN Tmpt 2020</vt:lpstr>
      <vt:lpstr>Ethernet EMAC PHY Basics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HARMAN Corporate Template</dc:title>
  <dc:creator>Morgan van Heerden</dc:creator>
  <cp:lastModifiedBy>Faisal, Mir</cp:lastModifiedBy>
  <cp:revision>964</cp:revision>
  <cp:lastPrinted>2020-06-01T18:03:35Z</cp:lastPrinted>
  <dcterms:created xsi:type="dcterms:W3CDTF">2020-01-15T08:57:14Z</dcterms:created>
  <dcterms:modified xsi:type="dcterms:W3CDTF">2024-06-07T05:48:08Z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0x010100A6D1538014A3754D851EECF95718EB87</vt:lpwstr>
  </property>
  <property fmtid="{D5CDD505-2E9C-101B-9397-08002B2CF9AE}" pid="3" name="MSIP_Label_9c215d82-5bf5-4d07-af41-65de05a9c87a_Enabled">
    <vt:lpwstr>true</vt:lpwstr>
  </property>
  <property fmtid="{D5CDD505-2E9C-101B-9397-08002B2CF9AE}" pid="4" name="MSIP_Label_9c215d82-5bf5-4d07-af41-65de05a9c87a_SetDate">
    <vt:lpwstr>2024-03-20T06:18:17Z</vt:lpwstr>
  </property>
  <property fmtid="{D5CDD505-2E9C-101B-9397-08002B2CF9AE}" pid="5" name="MSIP_Label_9c215d82-5bf5-4d07-af41-65de05a9c87a_Method">
    <vt:lpwstr>Standard</vt:lpwstr>
  </property>
  <property fmtid="{D5CDD505-2E9C-101B-9397-08002B2CF9AE}" pid="6" name="MSIP_Label_9c215d82-5bf5-4d07-af41-65de05a9c87a_Name">
    <vt:lpwstr>Amber</vt:lpwstr>
  </property>
  <property fmtid="{D5CDD505-2E9C-101B-9397-08002B2CF9AE}" pid="7" name="MSIP_Label_9c215d82-5bf5-4d07-af41-65de05a9c87a_SiteId">
    <vt:lpwstr>f66b6bd3-ebc2-4f54-8769-d22858de97c5</vt:lpwstr>
  </property>
  <property fmtid="{D5CDD505-2E9C-101B-9397-08002B2CF9AE}" pid="8" name="MSIP_Label_9c215d82-5bf5-4d07-af41-65de05a9c87a_ActionId">
    <vt:lpwstr>18e7afad-a744-4901-9f01-2953febc2a0c</vt:lpwstr>
  </property>
  <property fmtid="{D5CDD505-2E9C-101B-9397-08002B2CF9AE}" pid="9" name="MSIP_Label_9c215d82-5bf5-4d07-af41-65de05a9c87a_ContentBits">
    <vt:lpwstr>0</vt:lpwstr>
  </property>
</Properties>
</file>