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1" r:id="rId4"/>
  </p:sldMasterIdLst>
  <p:notesMasterIdLst>
    <p:notesMasterId r:id="rId48"/>
  </p:notesMasterIdLst>
  <p:sldIdLst>
    <p:sldId id="7305" r:id="rId5"/>
    <p:sldId id="7306" r:id="rId6"/>
    <p:sldId id="7333" r:id="rId7"/>
    <p:sldId id="7360" r:id="rId8"/>
    <p:sldId id="7361" r:id="rId9"/>
    <p:sldId id="7324" r:id="rId10"/>
    <p:sldId id="7323" r:id="rId11"/>
    <p:sldId id="7327" r:id="rId12"/>
    <p:sldId id="7329" r:id="rId13"/>
    <p:sldId id="7328" r:id="rId14"/>
    <p:sldId id="7331" r:id="rId15"/>
    <p:sldId id="7330" r:id="rId16"/>
    <p:sldId id="7325" r:id="rId17"/>
    <p:sldId id="7335" r:id="rId18"/>
    <p:sldId id="7326" r:id="rId19"/>
    <p:sldId id="7334" r:id="rId20"/>
    <p:sldId id="7336" r:id="rId21"/>
    <p:sldId id="7339" r:id="rId22"/>
    <p:sldId id="7337" r:id="rId23"/>
    <p:sldId id="7338" r:id="rId24"/>
    <p:sldId id="7340" r:id="rId25"/>
    <p:sldId id="7341" r:id="rId26"/>
    <p:sldId id="7342" r:id="rId27"/>
    <p:sldId id="7343" r:id="rId28"/>
    <p:sldId id="7344" r:id="rId29"/>
    <p:sldId id="7353" r:id="rId30"/>
    <p:sldId id="7345" r:id="rId31"/>
    <p:sldId id="7346" r:id="rId32"/>
    <p:sldId id="7347" r:id="rId33"/>
    <p:sldId id="7350" r:id="rId34"/>
    <p:sldId id="7349" r:id="rId35"/>
    <p:sldId id="7351" r:id="rId36"/>
    <p:sldId id="7352" r:id="rId37"/>
    <p:sldId id="7332" r:id="rId38"/>
    <p:sldId id="7348" r:id="rId39"/>
    <p:sldId id="7354" r:id="rId40"/>
    <p:sldId id="7355" r:id="rId41"/>
    <p:sldId id="7356" r:id="rId42"/>
    <p:sldId id="7358" r:id="rId43"/>
    <p:sldId id="7357" r:id="rId44"/>
    <p:sldId id="7359" r:id="rId45"/>
    <p:sldId id="7362" r:id="rId46"/>
    <p:sldId id="7309" r:id="rId47"/>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pos="667" userDrawn="1">
          <p15:clr>
            <a:srgbClr val="A4A3A4"/>
          </p15:clr>
        </p15:guide>
        <p15:guide id="10"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EF"/>
    <a:srgbClr val="0073AD"/>
    <a:srgbClr val="85A9BD"/>
    <a:srgbClr val="007DAA"/>
    <a:srgbClr val="005E7F"/>
    <a:srgbClr val="6B96AF"/>
    <a:srgbClr val="E0F4FC"/>
    <a:srgbClr val="C7ECF9"/>
    <a:srgbClr val="C8DFF0"/>
    <a:srgbClr val="C9E2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79" autoAdjust="0"/>
    <p:restoredTop sz="97446" autoAdjust="0"/>
  </p:normalViewPr>
  <p:slideViewPr>
    <p:cSldViewPr snapToGrid="0" snapToObjects="1">
      <p:cViewPr varScale="1">
        <p:scale>
          <a:sx n="103" d="100"/>
          <a:sy n="103" d="100"/>
        </p:scale>
        <p:origin x="534" y="114"/>
      </p:cViewPr>
      <p:guideLst>
        <p:guide pos="667"/>
        <p:guide orient="horz" pos="216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GB"/>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C4EE50D0-B1CD-894C-A64F-3EE2BBE9DABB}" type="datetimeFigureOut">
              <a:rPr lang="en-GB" smtClean="0"/>
              <a:t>17/08/2023</a:t>
            </a:fld>
            <a:endParaRPr lang="en-GB"/>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GB"/>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GB"/>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7D75B968-5782-994A-88A5-1D906CC766F8}" type="slidenum">
              <a:rPr lang="en-GB" smtClean="0"/>
              <a:t>‹#›</a:t>
            </a:fld>
            <a:endParaRPr lang="en-GB"/>
          </a:p>
        </p:txBody>
      </p:sp>
    </p:spTree>
    <p:extLst>
      <p:ext uri="{BB962C8B-B14F-4D97-AF65-F5344CB8AC3E}">
        <p14:creationId xmlns:p14="http://schemas.microsoft.com/office/powerpoint/2010/main" val="1922983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5_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8B376C-C9F0-4C06-924A-D63157058790}"/>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0" name="Rectangle 19">
            <a:extLst>
              <a:ext uri="{FF2B5EF4-FFF2-40B4-BE49-F238E27FC236}">
                <a16:creationId xmlns:a16="http://schemas.microsoft.com/office/drawing/2014/main" id="{3F56BF6B-4B90-4776-BF9C-9410B195199E}"/>
              </a:ext>
            </a:extLst>
          </p:cNvPr>
          <p:cNvSpPr/>
          <p:nvPr userDrawn="1"/>
        </p:nvSpPr>
        <p:spPr>
          <a:xfrm>
            <a:off x="0" y="4403636"/>
            <a:ext cx="12192000" cy="1655177"/>
          </a:xfrm>
          <a:prstGeom prst="rect">
            <a:avLst/>
          </a:prstGeom>
          <a:solidFill>
            <a:srgbClr val="002060">
              <a:alpha val="7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35" name="Parallelogram 34">
            <a:extLst>
              <a:ext uri="{FF2B5EF4-FFF2-40B4-BE49-F238E27FC236}">
                <a16:creationId xmlns:a16="http://schemas.microsoft.com/office/drawing/2014/main" id="{D6986E72-FCDF-4508-AC70-2F5DDE316EEA}"/>
              </a:ext>
            </a:extLst>
          </p:cNvPr>
          <p:cNvSpPr/>
          <p:nvPr userDrawn="1"/>
        </p:nvSpPr>
        <p:spPr>
          <a:xfrm>
            <a:off x="116043" y="6242989"/>
            <a:ext cx="3401460" cy="615100"/>
          </a:xfrm>
          <a:prstGeom prst="parallelogram">
            <a:avLst>
              <a:gd name="adj" fmla="val 46043"/>
            </a:avLst>
          </a:prstGeom>
          <a:solidFill>
            <a:srgbClr val="002060">
              <a:alpha val="68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t> </a:t>
            </a:r>
          </a:p>
        </p:txBody>
      </p:sp>
      <p:sp>
        <p:nvSpPr>
          <p:cNvPr id="22" name="Parallelogram 21">
            <a:extLst>
              <a:ext uri="{FF2B5EF4-FFF2-40B4-BE49-F238E27FC236}">
                <a16:creationId xmlns:a16="http://schemas.microsoft.com/office/drawing/2014/main" id="{92F4858E-2389-4694-A254-A1AC8318AFC7}"/>
              </a:ext>
            </a:extLst>
          </p:cNvPr>
          <p:cNvSpPr/>
          <p:nvPr userDrawn="1"/>
        </p:nvSpPr>
        <p:spPr>
          <a:xfrm>
            <a:off x="1288203" y="1"/>
            <a:ext cx="4896544" cy="4126308"/>
          </a:xfrm>
          <a:prstGeom prst="parallelogram">
            <a:avLst>
              <a:gd name="adj" fmla="val 42828"/>
            </a:avLst>
          </a:prstGeom>
          <a:solidFill>
            <a:srgbClr val="002060">
              <a:alpha val="68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t> </a:t>
            </a:r>
          </a:p>
        </p:txBody>
      </p:sp>
      <p:sp>
        <p:nvSpPr>
          <p:cNvPr id="26" name="TextBox 33">
            <a:extLst>
              <a:ext uri="{FF2B5EF4-FFF2-40B4-BE49-F238E27FC236}">
                <a16:creationId xmlns:a16="http://schemas.microsoft.com/office/drawing/2014/main" id="{7DB42239-9E28-4E2B-90FB-920360201719}"/>
              </a:ext>
            </a:extLst>
          </p:cNvPr>
          <p:cNvSpPr/>
          <p:nvPr userDrawn="1"/>
        </p:nvSpPr>
        <p:spPr>
          <a:xfrm>
            <a:off x="435627" y="6377991"/>
            <a:ext cx="2484757" cy="266700"/>
          </a:xfrm>
          <a:prstGeom prst="rect">
            <a:avLst/>
          </a:prstGeom>
          <a:noFill/>
          <a:ln cap="flat">
            <a:noFill/>
            <a:prstDash val="solid"/>
            <a:round/>
            <a:headEnd type="none" w="med" len="med"/>
            <a:tailEnd type="none" w="med" len="med"/>
          </a:ln>
        </p:spPr>
        <p:txBody>
          <a:bodyPr wrap="square"/>
          <a:lstStyle>
            <a:lvl1pPr marL="0" indent="0" algn="l" defTabSz="455612" rtl="0" eaLnBrk="1" hangingPunct="1">
              <a:buNone/>
              <a:defRPr lang="en-US" altLang="en-US" sz="1800">
                <a:solidFill>
                  <a:schemeClr val="tx1"/>
                </a:solidFill>
                <a:latin typeface="Arial"/>
                <a:ea typeface="Arial"/>
              </a:defRPr>
            </a:lvl1pPr>
            <a:lvl2pPr marL="455612" indent="0" algn="l" defTabSz="455612" rtl="0" eaLnBrk="1" hangingPunct="1">
              <a:buNone/>
              <a:defRPr lang="en-US" altLang="en-US" sz="1800">
                <a:solidFill>
                  <a:schemeClr val="tx1"/>
                </a:solidFill>
                <a:latin typeface="Arial"/>
                <a:ea typeface="Arial"/>
              </a:defRPr>
            </a:lvl2pPr>
            <a:lvl3pPr marL="912812" indent="0" algn="l" defTabSz="455612" rtl="0" eaLnBrk="1" hangingPunct="1">
              <a:buNone/>
              <a:defRPr lang="en-US" altLang="en-US" sz="1800">
                <a:solidFill>
                  <a:schemeClr val="tx1"/>
                </a:solidFill>
                <a:latin typeface="Arial"/>
                <a:ea typeface="Arial"/>
              </a:defRPr>
            </a:lvl3pPr>
            <a:lvl4pPr marL="1370012" indent="0" algn="l" defTabSz="455612" rtl="0" eaLnBrk="1" hangingPunct="1">
              <a:buNone/>
              <a:defRPr lang="en-US" altLang="en-US" sz="1800">
                <a:solidFill>
                  <a:schemeClr val="tx1"/>
                </a:solidFill>
                <a:latin typeface="Arial"/>
                <a:ea typeface="Arial"/>
              </a:defRPr>
            </a:lvl4pPr>
            <a:lvl5pPr marL="1827212" indent="0" algn="l" defTabSz="455612" rtl="0" eaLnBrk="1" hangingPunct="1">
              <a:buNone/>
              <a:defRPr lang="en-US" altLang="en-US" sz="1800">
                <a:solidFill>
                  <a:schemeClr val="tx1"/>
                </a:solidFill>
                <a:latin typeface="Arial"/>
                <a:ea typeface="Arial"/>
              </a:defRPr>
            </a:lvl5pPr>
          </a:lstStyle>
          <a:p>
            <a:pPr lvl="0"/>
            <a:r>
              <a:rPr lang="en-GB" sz="933" b="0" i="0" dirty="0">
                <a:solidFill>
                  <a:schemeClr val="bg1"/>
                </a:solidFill>
                <a:latin typeface="Gill Sans MT" panose="020B0502020104020203" pitchFamily="34" charset="77"/>
              </a:rPr>
              <a:t>HARMAN INTERNATIONAL.</a:t>
            </a:r>
            <a:br>
              <a:rPr lang="en-GB" sz="933" b="0" i="0" dirty="0">
                <a:solidFill>
                  <a:schemeClr val="bg1"/>
                </a:solidFill>
                <a:latin typeface="Gill Sans MT" panose="020B0502020104020203" pitchFamily="34" charset="77"/>
              </a:rPr>
            </a:br>
            <a:r>
              <a:rPr lang="en-GB" sz="933" b="0" i="0" dirty="0">
                <a:solidFill>
                  <a:schemeClr val="bg1"/>
                </a:solidFill>
                <a:latin typeface="Gill Sans MT" panose="020B0502020104020203" pitchFamily="34" charset="77"/>
              </a:rPr>
              <a:t>CONFIDENTIAL COPYRIGHT 2021</a:t>
            </a:r>
            <a:endParaRPr lang="en-US" sz="933" b="0" i="0" dirty="0">
              <a:solidFill>
                <a:schemeClr val="bg1"/>
              </a:solidFill>
              <a:latin typeface="Gill Sans MT" panose="020B0502020104020203" pitchFamily="34" charset="77"/>
            </a:endParaRPr>
          </a:p>
        </p:txBody>
      </p:sp>
      <p:sp>
        <p:nvSpPr>
          <p:cNvPr id="2" name="Title 1">
            <a:extLst>
              <a:ext uri="{FF2B5EF4-FFF2-40B4-BE49-F238E27FC236}">
                <a16:creationId xmlns:a16="http://schemas.microsoft.com/office/drawing/2014/main" id="{A5E3FF1E-0A7E-4A53-AFAF-3DC51263E244}"/>
              </a:ext>
            </a:extLst>
          </p:cNvPr>
          <p:cNvSpPr>
            <a:spLocks noGrp="1"/>
          </p:cNvSpPr>
          <p:nvPr userDrawn="1">
            <p:ph type="ctrTitle"/>
          </p:nvPr>
        </p:nvSpPr>
        <p:spPr>
          <a:xfrm>
            <a:off x="335360" y="4448725"/>
            <a:ext cx="6432715" cy="1586532"/>
          </a:xfrm>
          <a:prstGeom prst="rect">
            <a:avLst/>
          </a:prstGeom>
        </p:spPr>
        <p:txBody>
          <a:bodyPr anchor="ctr"/>
          <a:lstStyle>
            <a:lvl1pPr algn="l">
              <a:defRPr sz="3733" b="0" cap="all" baseline="0">
                <a:solidFill>
                  <a:schemeClr val="bg1"/>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88F914BF-7FFB-4D37-854C-086849539A74}"/>
              </a:ext>
            </a:extLst>
          </p:cNvPr>
          <p:cNvSpPr>
            <a:spLocks noGrp="1"/>
          </p:cNvSpPr>
          <p:nvPr userDrawn="1">
            <p:ph type="subTitle" idx="1"/>
          </p:nvPr>
        </p:nvSpPr>
        <p:spPr>
          <a:xfrm>
            <a:off x="7536168" y="4617522"/>
            <a:ext cx="4320472" cy="768085"/>
          </a:xfrm>
          <a:prstGeom prst="rect">
            <a:avLst/>
          </a:prstGeom>
        </p:spPr>
        <p:txBody>
          <a:bodyPr anchor="ctr"/>
          <a:lstStyle>
            <a:lvl1pPr marL="0" indent="0" algn="l">
              <a:buNone/>
              <a:defRPr sz="2400" cap="all" baseline="0">
                <a:solidFill>
                  <a:schemeClr val="bg2"/>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Click to edit Master subtitle style</a:t>
            </a:r>
            <a:endParaRPr lang="en-GB" dirty="0"/>
          </a:p>
        </p:txBody>
      </p:sp>
      <p:cxnSp>
        <p:nvCxnSpPr>
          <p:cNvPr id="36" name="Straight Connector 35">
            <a:extLst>
              <a:ext uri="{FF2B5EF4-FFF2-40B4-BE49-F238E27FC236}">
                <a16:creationId xmlns:a16="http://schemas.microsoft.com/office/drawing/2014/main" id="{360EB26E-F40D-4E0F-9E9A-8814429A6EF6}"/>
              </a:ext>
            </a:extLst>
          </p:cNvPr>
          <p:cNvCxnSpPr/>
          <p:nvPr userDrawn="1"/>
        </p:nvCxnSpPr>
        <p:spPr>
          <a:xfrm>
            <a:off x="7359035" y="4694673"/>
            <a:ext cx="0" cy="1122200"/>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sp>
        <p:nvSpPr>
          <p:cNvPr id="37" name="Date Placeholder 36">
            <a:extLst>
              <a:ext uri="{FF2B5EF4-FFF2-40B4-BE49-F238E27FC236}">
                <a16:creationId xmlns:a16="http://schemas.microsoft.com/office/drawing/2014/main" id="{F176405D-BA32-484B-83E3-012E362D59A3}"/>
              </a:ext>
            </a:extLst>
          </p:cNvPr>
          <p:cNvSpPr>
            <a:spLocks noGrp="1"/>
          </p:cNvSpPr>
          <p:nvPr userDrawn="1">
            <p:ph type="dt" sz="half" idx="10"/>
          </p:nvPr>
        </p:nvSpPr>
        <p:spPr>
          <a:xfrm>
            <a:off x="7536160" y="5479842"/>
            <a:ext cx="2743200" cy="366183"/>
          </a:xfrm>
          <a:prstGeom prst="rect">
            <a:avLst/>
          </a:prstGeom>
        </p:spPr>
        <p:txBody>
          <a:bodyPr/>
          <a:lstStyle>
            <a:lvl1pPr>
              <a:defRPr>
                <a:solidFill>
                  <a:schemeClr val="bg1"/>
                </a:solidFill>
                <a:latin typeface="+mj-lt"/>
              </a:defRPr>
            </a:lvl1pPr>
          </a:lstStyle>
          <a:p>
            <a:fld id="{5535588C-CF81-4210-8F44-9BFA4C407066}" type="datetimeFigureOut">
              <a:rPr lang="en-GB" smtClean="0"/>
              <a:pPr/>
              <a:t>17/08/2023</a:t>
            </a:fld>
            <a:endParaRPr lang="en-GB" dirty="0"/>
          </a:p>
        </p:txBody>
      </p:sp>
      <p:pic>
        <p:nvPicPr>
          <p:cNvPr id="13" name="Picture 12" descr="A picture containing drawing&#10;&#10;Description automatically generated">
            <a:extLst>
              <a:ext uri="{FF2B5EF4-FFF2-40B4-BE49-F238E27FC236}">
                <a16:creationId xmlns:a16="http://schemas.microsoft.com/office/drawing/2014/main" id="{A3B7C83B-6530-4454-BAEE-C0931A58BAC9}"/>
              </a:ext>
            </a:extLst>
          </p:cNvPr>
          <p:cNvPicPr>
            <a:picLocks noChangeAspect="1"/>
          </p:cNvPicPr>
          <p:nvPr userDrawn="1"/>
        </p:nvPicPr>
        <p:blipFill>
          <a:blip r:embed="rId3"/>
          <a:stretch>
            <a:fillRect/>
          </a:stretch>
        </p:blipFill>
        <p:spPr bwMode="invGray">
          <a:xfrm>
            <a:off x="2995246" y="808893"/>
            <a:ext cx="1837594" cy="1075035"/>
          </a:xfrm>
          <a:prstGeom prst="rect">
            <a:avLst/>
          </a:prstGeom>
        </p:spPr>
      </p:pic>
    </p:spTree>
    <p:extLst>
      <p:ext uri="{BB962C8B-B14F-4D97-AF65-F5344CB8AC3E}">
        <p14:creationId xmlns:p14="http://schemas.microsoft.com/office/powerpoint/2010/main" val="373371029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HITE BACKGROUN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855902-7A35-4F54-8089-E88E6EC802CA}"/>
              </a:ext>
            </a:extLst>
          </p:cNvPr>
          <p:cNvSpPr/>
          <p:nvPr userDrawn="1"/>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1600"/>
          </a:p>
        </p:txBody>
      </p:sp>
      <p:sp>
        <p:nvSpPr>
          <p:cNvPr id="3" name="Title 2">
            <a:extLst>
              <a:ext uri="{FF2B5EF4-FFF2-40B4-BE49-F238E27FC236}">
                <a16:creationId xmlns:a16="http://schemas.microsoft.com/office/drawing/2014/main" id="{5EEF7144-33E6-41B9-90EE-A041E698767F}"/>
              </a:ext>
            </a:extLst>
          </p:cNvPr>
          <p:cNvSpPr>
            <a:spLocks noGrp="1"/>
          </p:cNvSpPr>
          <p:nvPr>
            <p:ph type="title" hasCustomPrompt="1"/>
          </p:nvPr>
        </p:nvSpPr>
        <p:spPr/>
        <p:txBody>
          <a:bodyPr/>
          <a:lstStyle/>
          <a:p>
            <a:r>
              <a:rPr lang="en-US" dirty="0"/>
              <a:t>CLICK TO EDIT MASTER TITLE STYLE</a:t>
            </a:r>
          </a:p>
        </p:txBody>
      </p:sp>
      <p:sp>
        <p:nvSpPr>
          <p:cNvPr id="6" name="Content Placeholder 25">
            <a:extLst>
              <a:ext uri="{FF2B5EF4-FFF2-40B4-BE49-F238E27FC236}">
                <a16:creationId xmlns:a16="http://schemas.microsoft.com/office/drawing/2014/main" id="{96C64734-13D1-4B39-AC1D-799F50E0A453}"/>
              </a:ext>
            </a:extLst>
          </p:cNvPr>
          <p:cNvSpPr>
            <a:spLocks noGrp="1"/>
          </p:cNvSpPr>
          <p:nvPr>
            <p:ph sz="quarter" idx="10" hasCustomPrompt="1"/>
          </p:nvPr>
        </p:nvSpPr>
        <p:spPr>
          <a:xfrm>
            <a:off x="259993" y="271789"/>
            <a:ext cx="9940463" cy="267162"/>
          </a:xfrm>
        </p:spPr>
        <p:txBody>
          <a:bodyPr>
            <a:noAutofit/>
          </a:bodyPr>
          <a:lstStyle>
            <a:lvl1pPr marL="0" marR="0" indent="0" algn="l" defTabSz="609555" rtl="0" eaLnBrk="1" fontAlgn="auto" latinLnBrk="0" hangingPunct="1">
              <a:lnSpc>
                <a:spcPct val="85000"/>
              </a:lnSpc>
              <a:spcBef>
                <a:spcPts val="1600"/>
              </a:spcBef>
              <a:spcAft>
                <a:spcPct val="0"/>
              </a:spcAft>
              <a:buClr>
                <a:srgbClr val="0073AE"/>
              </a:buClr>
              <a:buSzTx/>
              <a:buFont typeface="Arial" panose="020B0604020202020204" pitchFamily="34" charset="0"/>
              <a:buNone/>
              <a:defRPr sz="1600" b="0" i="0" cap="all" baseline="0">
                <a:solidFill>
                  <a:srgbClr val="024477"/>
                </a:solidFill>
              </a:defRPr>
            </a:lvl1pPr>
            <a:lvl2pPr>
              <a:defRPr sz="1600">
                <a:solidFill>
                  <a:srgbClr val="002060"/>
                </a:solidFill>
              </a:defRPr>
            </a:lvl2pPr>
            <a:lvl3pPr>
              <a:defRPr sz="1600">
                <a:solidFill>
                  <a:srgbClr val="002060"/>
                </a:solidFill>
              </a:defRPr>
            </a:lvl3pPr>
            <a:lvl4pPr>
              <a:defRPr sz="1600">
                <a:solidFill>
                  <a:srgbClr val="002060"/>
                </a:solidFill>
              </a:defRPr>
            </a:lvl4pPr>
            <a:lvl5pPr>
              <a:defRPr sz="1600">
                <a:solidFill>
                  <a:srgbClr val="002060"/>
                </a:solidFill>
              </a:defRPr>
            </a:lvl5pPr>
          </a:lstStyle>
          <a:p>
            <a:pPr marL="0" marR="0" lvl="0" indent="0" algn="l" defTabSz="609555" rtl="0" eaLnBrk="1" fontAlgn="auto" latinLnBrk="0" hangingPunct="1">
              <a:lnSpc>
                <a:spcPct val="85000"/>
              </a:lnSpc>
              <a:spcBef>
                <a:spcPts val="1600"/>
              </a:spcBef>
              <a:spcAft>
                <a:spcPct val="0"/>
              </a:spcAft>
              <a:buClr>
                <a:srgbClr val="0073AE"/>
              </a:buClr>
              <a:buSzTx/>
              <a:buFont typeface="Arial" panose="020B0604020202020204" pitchFamily="34" charset="0"/>
              <a:buNone/>
              <a:defRPr/>
            </a:pPr>
            <a:r>
              <a:rPr kumimoji="0" lang="en-US" sz="1600" b="0" i="0" u="none" strike="noStrike" kern="1200" cap="none" spc="0" normalizeH="0" baseline="0" noProof="0" dirty="0">
                <a:ln>
                  <a:noFill/>
                </a:ln>
                <a:solidFill>
                  <a:srgbClr val="024477"/>
                </a:solidFill>
                <a:effectLst/>
                <a:uLnTx/>
                <a:uFillTx/>
                <a:latin typeface="+mn-lt"/>
                <a:ea typeface="+mn-ea"/>
                <a:cs typeface="Calibri" panose="020F0502020204030204" pitchFamily="34" charset="0"/>
              </a:rPr>
              <a:t>YOUR SECTION TITLE HERE</a:t>
            </a:r>
          </a:p>
        </p:txBody>
      </p:sp>
      <p:sp>
        <p:nvSpPr>
          <p:cNvPr id="5" name="Slide Number Placeholder 12">
            <a:extLst>
              <a:ext uri="{FF2B5EF4-FFF2-40B4-BE49-F238E27FC236}">
                <a16:creationId xmlns:a16="http://schemas.microsoft.com/office/drawing/2014/main" id="{3D5774BE-5F7F-41CD-8FD9-BCF0B29DD053}"/>
              </a:ext>
            </a:extLst>
          </p:cNvPr>
          <p:cNvSpPr/>
          <p:nvPr userDrawn="1"/>
        </p:nvSpPr>
        <p:spPr>
          <a:xfrm>
            <a:off x="11368291" y="6565411"/>
            <a:ext cx="632883" cy="298451"/>
          </a:xfrm>
          <a:prstGeom prst="rect">
            <a:avLst/>
          </a:prstGeom>
          <a:noFill/>
          <a:ln cap="flat">
            <a:noFill/>
            <a:prstDash val="solid"/>
            <a:round/>
            <a:headEnd type="none" w="med" len="med"/>
            <a:tailEnd type="none" w="med" len="med"/>
          </a:ln>
        </p:spPr>
        <p:txBody>
          <a:bodyPr vert="horz" lIns="121917" tIns="0" rIns="121917" bIns="0" anchor="t" anchorCtr="0"/>
          <a:lstStyle>
            <a:lvl1pPr marL="0" indent="0" algn="l" defTabSz="455612" rtl="0" eaLnBrk="1" hangingPunct="1">
              <a:buNone/>
              <a:defRPr lang="en-US" altLang="en-US" sz="1800">
                <a:solidFill>
                  <a:schemeClr val="tx1"/>
                </a:solidFill>
                <a:latin typeface="Arial"/>
                <a:ea typeface="Arial"/>
              </a:defRPr>
            </a:lvl1pPr>
            <a:lvl2pPr marL="455612" indent="0" algn="l" defTabSz="455612" rtl="0" eaLnBrk="1" hangingPunct="1">
              <a:buNone/>
              <a:defRPr lang="en-US" altLang="en-US" sz="1800">
                <a:solidFill>
                  <a:schemeClr val="tx1"/>
                </a:solidFill>
                <a:latin typeface="Arial"/>
                <a:ea typeface="Arial"/>
              </a:defRPr>
            </a:lvl2pPr>
            <a:lvl3pPr marL="912812" indent="0" algn="l" defTabSz="455612" rtl="0" eaLnBrk="1" hangingPunct="1">
              <a:buNone/>
              <a:defRPr lang="en-US" altLang="en-US" sz="1800">
                <a:solidFill>
                  <a:schemeClr val="tx1"/>
                </a:solidFill>
                <a:latin typeface="Arial"/>
                <a:ea typeface="Arial"/>
              </a:defRPr>
            </a:lvl3pPr>
            <a:lvl4pPr marL="1370012" indent="0" algn="l" defTabSz="455612" rtl="0" eaLnBrk="1" hangingPunct="1">
              <a:buNone/>
              <a:defRPr lang="en-US" altLang="en-US" sz="1800">
                <a:solidFill>
                  <a:schemeClr val="tx1"/>
                </a:solidFill>
                <a:latin typeface="Arial"/>
                <a:ea typeface="Arial"/>
              </a:defRPr>
            </a:lvl4pPr>
            <a:lvl5pPr marL="1827212" indent="0" algn="l" defTabSz="455612" rtl="0" eaLnBrk="1" hangingPunct="1">
              <a:buNone/>
              <a:defRPr lang="en-US" altLang="en-US" sz="1800">
                <a:solidFill>
                  <a:schemeClr val="tx1"/>
                </a:solidFill>
                <a:latin typeface="Arial"/>
                <a:ea typeface="Arial"/>
              </a:defRPr>
            </a:lvl5pPr>
          </a:lstStyle>
          <a:p>
            <a:pPr marL="0" lvl="0" indent="0" algn="r" defTabSz="609570"/>
            <a:fld id="{038A6AB4-5F87-45F9-A0C2-53108FE3B773}" type="slidenum">
              <a:rPr lang="en-US" sz="900" b="0" i="0">
                <a:solidFill>
                  <a:schemeClr val="bg1">
                    <a:lumMod val="50000"/>
                  </a:schemeClr>
                </a:solidFill>
                <a:latin typeface="Gill Sans MT"/>
              </a:rPr>
              <a:pPr marL="0" lvl="0" indent="0" algn="r" defTabSz="609570"/>
              <a:t>‹#›</a:t>
            </a:fld>
            <a:endParaRPr lang="en-US" sz="900" b="0" i="0" dirty="0">
              <a:solidFill>
                <a:schemeClr val="bg1">
                  <a:lumMod val="50000"/>
                </a:schemeClr>
              </a:solidFill>
              <a:latin typeface="Gill Sans MT"/>
            </a:endParaRPr>
          </a:p>
        </p:txBody>
      </p:sp>
      <p:sp>
        <p:nvSpPr>
          <p:cNvPr id="7" name="TextBox 23">
            <a:extLst>
              <a:ext uri="{FF2B5EF4-FFF2-40B4-BE49-F238E27FC236}">
                <a16:creationId xmlns:a16="http://schemas.microsoft.com/office/drawing/2014/main" id="{45984968-420E-47C4-9616-0852C3EAB06D}"/>
              </a:ext>
            </a:extLst>
          </p:cNvPr>
          <p:cNvSpPr/>
          <p:nvPr userDrawn="1"/>
        </p:nvSpPr>
        <p:spPr>
          <a:xfrm>
            <a:off x="284283" y="6535291"/>
            <a:ext cx="4527549" cy="266700"/>
          </a:xfrm>
          <a:prstGeom prst="rect">
            <a:avLst/>
          </a:prstGeom>
          <a:noFill/>
          <a:ln cap="flat">
            <a:noFill/>
            <a:prstDash val="solid"/>
            <a:round/>
            <a:headEnd type="none" w="med" len="med"/>
            <a:tailEnd type="none" w="med" len="med"/>
          </a:ln>
        </p:spPr>
        <p:txBody>
          <a:bodyPr wrap="square"/>
          <a:lstStyle>
            <a:lvl1pPr marL="0" indent="0" algn="l" defTabSz="455612" rtl="0" eaLnBrk="1" hangingPunct="1">
              <a:buNone/>
              <a:defRPr lang="en-US" altLang="en-US" sz="1800">
                <a:solidFill>
                  <a:schemeClr val="tx1"/>
                </a:solidFill>
                <a:latin typeface="Arial"/>
                <a:ea typeface="Arial"/>
              </a:defRPr>
            </a:lvl1pPr>
            <a:lvl2pPr marL="455612" indent="0" algn="l" defTabSz="455612" rtl="0" eaLnBrk="1" hangingPunct="1">
              <a:buNone/>
              <a:defRPr lang="en-US" altLang="en-US" sz="1800">
                <a:solidFill>
                  <a:schemeClr val="tx1"/>
                </a:solidFill>
                <a:latin typeface="Arial"/>
                <a:ea typeface="Arial"/>
              </a:defRPr>
            </a:lvl2pPr>
            <a:lvl3pPr marL="912812" indent="0" algn="l" defTabSz="455612" rtl="0" eaLnBrk="1" hangingPunct="1">
              <a:buNone/>
              <a:defRPr lang="en-US" altLang="en-US" sz="1800">
                <a:solidFill>
                  <a:schemeClr val="tx1"/>
                </a:solidFill>
                <a:latin typeface="Arial"/>
                <a:ea typeface="Arial"/>
              </a:defRPr>
            </a:lvl3pPr>
            <a:lvl4pPr marL="1370012" indent="0" algn="l" defTabSz="455612" rtl="0" eaLnBrk="1" hangingPunct="1">
              <a:buNone/>
              <a:defRPr lang="en-US" altLang="en-US" sz="1800">
                <a:solidFill>
                  <a:schemeClr val="tx1"/>
                </a:solidFill>
                <a:latin typeface="Arial"/>
                <a:ea typeface="Arial"/>
              </a:defRPr>
            </a:lvl4pPr>
            <a:lvl5pPr marL="1827212" indent="0" algn="l" defTabSz="455612" rtl="0" eaLnBrk="1" hangingPunct="1">
              <a:buNone/>
              <a:defRPr lang="en-US" altLang="en-US" sz="1800">
                <a:solidFill>
                  <a:schemeClr val="tx1"/>
                </a:solidFill>
                <a:latin typeface="Arial"/>
                <a:ea typeface="Arial"/>
              </a:defRPr>
            </a:lvl5pPr>
          </a:lstStyle>
          <a:p>
            <a:pPr lvl="0"/>
            <a:r>
              <a:rPr lang="en-GB" sz="800" b="0" i="0" dirty="0">
                <a:solidFill>
                  <a:schemeClr val="bg1">
                    <a:lumMod val="50000"/>
                  </a:schemeClr>
                </a:solidFill>
                <a:latin typeface="Gill Sans MT" panose="020B0502020104020203" pitchFamily="34" charset="77"/>
              </a:rPr>
              <a:t>HARMAN INTERNATIONAL. CONFIDENTIAL COPYRIGHT 2021</a:t>
            </a:r>
            <a:endParaRPr lang="en-US" sz="800" b="0" i="0" dirty="0">
              <a:solidFill>
                <a:schemeClr val="bg1">
                  <a:lumMod val="50000"/>
                </a:schemeClr>
              </a:solidFill>
              <a:latin typeface="Gill Sans MT" panose="020B0502020104020203" pitchFamily="34" charset="77"/>
            </a:endParaRPr>
          </a:p>
        </p:txBody>
      </p:sp>
      <p:sp>
        <p:nvSpPr>
          <p:cNvPr id="9" name="Content Placeholder 5">
            <a:extLst>
              <a:ext uri="{FF2B5EF4-FFF2-40B4-BE49-F238E27FC236}">
                <a16:creationId xmlns:a16="http://schemas.microsoft.com/office/drawing/2014/main" id="{764B0603-90B0-4D75-8D89-5478B7DB83A9}"/>
              </a:ext>
            </a:extLst>
          </p:cNvPr>
          <p:cNvSpPr>
            <a:spLocks noGrp="1"/>
          </p:cNvSpPr>
          <p:nvPr>
            <p:ph sz="quarter" idx="25" hasCustomPrompt="1"/>
          </p:nvPr>
        </p:nvSpPr>
        <p:spPr>
          <a:xfrm>
            <a:off x="259993" y="905046"/>
            <a:ext cx="9926154" cy="341312"/>
          </a:xfrm>
        </p:spPr>
        <p:txBody>
          <a:bodyPr/>
          <a:lstStyle>
            <a:lvl1pPr>
              <a:defRPr sz="2000"/>
            </a:lvl1pPr>
            <a:lvl2pPr marL="284162" indent="0">
              <a:buNone/>
              <a:defRPr/>
            </a:lvl2pPr>
          </a:lstStyle>
          <a:p>
            <a:pPr lvl="0"/>
            <a:r>
              <a:rPr lang="en-US" dirty="0"/>
              <a:t>Click To Edit Master Text Styles</a:t>
            </a:r>
          </a:p>
        </p:txBody>
      </p:sp>
      <p:pic>
        <p:nvPicPr>
          <p:cNvPr id="8" name="Graphic 7">
            <a:extLst>
              <a:ext uri="{FF2B5EF4-FFF2-40B4-BE49-F238E27FC236}">
                <a16:creationId xmlns:a16="http://schemas.microsoft.com/office/drawing/2014/main" id="{F620BAAC-BF5A-47DC-8D87-681C13FF0FE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04133" y="305236"/>
            <a:ext cx="1432255" cy="837764"/>
          </a:xfrm>
          <a:prstGeom prst="rect">
            <a:avLst/>
          </a:prstGeom>
        </p:spPr>
      </p:pic>
    </p:spTree>
    <p:extLst>
      <p:ext uri="{BB962C8B-B14F-4D97-AF65-F5344CB8AC3E}">
        <p14:creationId xmlns:p14="http://schemas.microsoft.com/office/powerpoint/2010/main" val="3658550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orient="horz" pos="28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 1-line HEADING">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EF7144-33E6-41B9-90EE-A041E698767F}"/>
              </a:ext>
            </a:extLst>
          </p:cNvPr>
          <p:cNvSpPr>
            <a:spLocks noGrp="1"/>
          </p:cNvSpPr>
          <p:nvPr>
            <p:ph type="title" hasCustomPrompt="1"/>
          </p:nvPr>
        </p:nvSpPr>
        <p:spPr/>
        <p:txBody>
          <a:bodyPr/>
          <a:lstStyle/>
          <a:p>
            <a:r>
              <a:rPr lang="en-US" dirty="0"/>
              <a:t>CLICK TO EDIT MASTER TITLE STYLE</a:t>
            </a:r>
          </a:p>
        </p:txBody>
      </p:sp>
      <p:sp>
        <p:nvSpPr>
          <p:cNvPr id="6" name="Content Placeholder 25">
            <a:extLst>
              <a:ext uri="{FF2B5EF4-FFF2-40B4-BE49-F238E27FC236}">
                <a16:creationId xmlns:a16="http://schemas.microsoft.com/office/drawing/2014/main" id="{96C64734-13D1-4B39-AC1D-799F50E0A453}"/>
              </a:ext>
            </a:extLst>
          </p:cNvPr>
          <p:cNvSpPr>
            <a:spLocks noGrp="1"/>
          </p:cNvSpPr>
          <p:nvPr>
            <p:ph sz="quarter" idx="10" hasCustomPrompt="1"/>
          </p:nvPr>
        </p:nvSpPr>
        <p:spPr>
          <a:xfrm>
            <a:off x="259993" y="271789"/>
            <a:ext cx="9940463" cy="267162"/>
          </a:xfrm>
        </p:spPr>
        <p:txBody>
          <a:bodyPr>
            <a:noAutofit/>
          </a:bodyPr>
          <a:lstStyle>
            <a:lvl1pPr marL="0" marR="0" indent="0" algn="l" defTabSz="609555" rtl="0" eaLnBrk="1" fontAlgn="auto" latinLnBrk="0" hangingPunct="1">
              <a:lnSpc>
                <a:spcPct val="85000"/>
              </a:lnSpc>
              <a:spcBef>
                <a:spcPts val="1600"/>
              </a:spcBef>
              <a:spcAft>
                <a:spcPct val="0"/>
              </a:spcAft>
              <a:buClr>
                <a:srgbClr val="0073AE"/>
              </a:buClr>
              <a:buSzTx/>
              <a:buFont typeface="Arial" panose="020B0604020202020204" pitchFamily="34" charset="0"/>
              <a:buNone/>
              <a:defRPr sz="1600" b="0" i="0" cap="all" baseline="0">
                <a:solidFill>
                  <a:srgbClr val="024477"/>
                </a:solidFill>
              </a:defRPr>
            </a:lvl1pPr>
            <a:lvl2pPr>
              <a:defRPr sz="1600">
                <a:solidFill>
                  <a:srgbClr val="002060"/>
                </a:solidFill>
              </a:defRPr>
            </a:lvl2pPr>
            <a:lvl3pPr>
              <a:defRPr sz="1600">
                <a:solidFill>
                  <a:srgbClr val="002060"/>
                </a:solidFill>
              </a:defRPr>
            </a:lvl3pPr>
            <a:lvl4pPr>
              <a:defRPr sz="1600">
                <a:solidFill>
                  <a:srgbClr val="002060"/>
                </a:solidFill>
              </a:defRPr>
            </a:lvl4pPr>
            <a:lvl5pPr>
              <a:defRPr sz="1600">
                <a:solidFill>
                  <a:srgbClr val="002060"/>
                </a:solidFill>
              </a:defRPr>
            </a:lvl5pPr>
          </a:lstStyle>
          <a:p>
            <a:pPr marL="0" marR="0" lvl="0" indent="0" algn="l" defTabSz="609555" rtl="0" eaLnBrk="1" fontAlgn="auto" latinLnBrk="0" hangingPunct="1">
              <a:lnSpc>
                <a:spcPct val="85000"/>
              </a:lnSpc>
              <a:spcBef>
                <a:spcPts val="1600"/>
              </a:spcBef>
              <a:spcAft>
                <a:spcPct val="0"/>
              </a:spcAft>
              <a:buClr>
                <a:srgbClr val="0073AE"/>
              </a:buClr>
              <a:buSzTx/>
              <a:buFont typeface="Arial" panose="020B0604020202020204" pitchFamily="34" charset="0"/>
              <a:buNone/>
              <a:defRPr/>
            </a:pPr>
            <a:r>
              <a:rPr kumimoji="0" lang="en-US" sz="1600" b="0" i="0" u="none" strike="noStrike" kern="1200" cap="none" spc="0" normalizeH="0" baseline="0" noProof="0" dirty="0">
                <a:ln>
                  <a:noFill/>
                </a:ln>
                <a:solidFill>
                  <a:srgbClr val="024477"/>
                </a:solidFill>
                <a:effectLst/>
                <a:uLnTx/>
                <a:uFillTx/>
                <a:latin typeface="+mn-lt"/>
                <a:ea typeface="+mn-ea"/>
                <a:cs typeface="Calibri" panose="020F0502020204030204" pitchFamily="34" charset="0"/>
              </a:rPr>
              <a:t>YOUR SECTION TITLE HERE</a:t>
            </a:r>
          </a:p>
        </p:txBody>
      </p:sp>
      <p:sp>
        <p:nvSpPr>
          <p:cNvPr id="5" name="Slide Number Placeholder 12">
            <a:extLst>
              <a:ext uri="{FF2B5EF4-FFF2-40B4-BE49-F238E27FC236}">
                <a16:creationId xmlns:a16="http://schemas.microsoft.com/office/drawing/2014/main" id="{3D5774BE-5F7F-41CD-8FD9-BCF0B29DD053}"/>
              </a:ext>
            </a:extLst>
          </p:cNvPr>
          <p:cNvSpPr/>
          <p:nvPr userDrawn="1"/>
        </p:nvSpPr>
        <p:spPr>
          <a:xfrm>
            <a:off x="11368291" y="6565411"/>
            <a:ext cx="632883" cy="298451"/>
          </a:xfrm>
          <a:prstGeom prst="rect">
            <a:avLst/>
          </a:prstGeom>
          <a:noFill/>
          <a:ln cap="flat">
            <a:noFill/>
            <a:prstDash val="solid"/>
            <a:round/>
            <a:headEnd type="none" w="med" len="med"/>
            <a:tailEnd type="none" w="med" len="med"/>
          </a:ln>
        </p:spPr>
        <p:txBody>
          <a:bodyPr vert="horz" lIns="121917" tIns="0" rIns="121917" bIns="0" anchor="t" anchorCtr="0"/>
          <a:lstStyle>
            <a:lvl1pPr marL="0" indent="0" algn="l" defTabSz="455612" rtl="0" eaLnBrk="1" hangingPunct="1">
              <a:buNone/>
              <a:defRPr lang="en-US" altLang="en-US" sz="1800">
                <a:solidFill>
                  <a:schemeClr val="tx1"/>
                </a:solidFill>
                <a:latin typeface="Arial"/>
                <a:ea typeface="Arial"/>
              </a:defRPr>
            </a:lvl1pPr>
            <a:lvl2pPr marL="455612" indent="0" algn="l" defTabSz="455612" rtl="0" eaLnBrk="1" hangingPunct="1">
              <a:buNone/>
              <a:defRPr lang="en-US" altLang="en-US" sz="1800">
                <a:solidFill>
                  <a:schemeClr val="tx1"/>
                </a:solidFill>
                <a:latin typeface="Arial"/>
                <a:ea typeface="Arial"/>
              </a:defRPr>
            </a:lvl2pPr>
            <a:lvl3pPr marL="912812" indent="0" algn="l" defTabSz="455612" rtl="0" eaLnBrk="1" hangingPunct="1">
              <a:buNone/>
              <a:defRPr lang="en-US" altLang="en-US" sz="1800">
                <a:solidFill>
                  <a:schemeClr val="tx1"/>
                </a:solidFill>
                <a:latin typeface="Arial"/>
                <a:ea typeface="Arial"/>
              </a:defRPr>
            </a:lvl3pPr>
            <a:lvl4pPr marL="1370012" indent="0" algn="l" defTabSz="455612" rtl="0" eaLnBrk="1" hangingPunct="1">
              <a:buNone/>
              <a:defRPr lang="en-US" altLang="en-US" sz="1800">
                <a:solidFill>
                  <a:schemeClr val="tx1"/>
                </a:solidFill>
                <a:latin typeface="Arial"/>
                <a:ea typeface="Arial"/>
              </a:defRPr>
            </a:lvl4pPr>
            <a:lvl5pPr marL="1827212" indent="0" algn="l" defTabSz="455612" rtl="0" eaLnBrk="1" hangingPunct="1">
              <a:buNone/>
              <a:defRPr lang="en-US" altLang="en-US" sz="1800">
                <a:solidFill>
                  <a:schemeClr val="tx1"/>
                </a:solidFill>
                <a:latin typeface="Arial"/>
                <a:ea typeface="Arial"/>
              </a:defRPr>
            </a:lvl5pPr>
          </a:lstStyle>
          <a:p>
            <a:pPr marL="0" lvl="0" indent="0" algn="r" defTabSz="609570"/>
            <a:fld id="{038A6AB4-5F87-45F9-A0C2-53108FE3B773}" type="slidenum">
              <a:rPr lang="en-US" sz="900" b="0" i="0">
                <a:solidFill>
                  <a:schemeClr val="bg1">
                    <a:lumMod val="50000"/>
                  </a:schemeClr>
                </a:solidFill>
                <a:latin typeface="Gill Sans MT"/>
              </a:rPr>
              <a:pPr marL="0" lvl="0" indent="0" algn="r" defTabSz="609570"/>
              <a:t>‹#›</a:t>
            </a:fld>
            <a:endParaRPr lang="en-US" sz="900" b="0" i="0" dirty="0">
              <a:solidFill>
                <a:schemeClr val="bg1">
                  <a:lumMod val="50000"/>
                </a:schemeClr>
              </a:solidFill>
              <a:latin typeface="Gill Sans MT"/>
            </a:endParaRPr>
          </a:p>
        </p:txBody>
      </p:sp>
      <p:sp>
        <p:nvSpPr>
          <p:cNvPr id="9" name="Content Placeholder 5">
            <a:extLst>
              <a:ext uri="{FF2B5EF4-FFF2-40B4-BE49-F238E27FC236}">
                <a16:creationId xmlns:a16="http://schemas.microsoft.com/office/drawing/2014/main" id="{764B0603-90B0-4D75-8D89-5478B7DB83A9}"/>
              </a:ext>
            </a:extLst>
          </p:cNvPr>
          <p:cNvSpPr>
            <a:spLocks noGrp="1"/>
          </p:cNvSpPr>
          <p:nvPr>
            <p:ph sz="quarter" idx="25" hasCustomPrompt="1"/>
          </p:nvPr>
        </p:nvSpPr>
        <p:spPr>
          <a:xfrm>
            <a:off x="259993" y="905046"/>
            <a:ext cx="9926154" cy="341312"/>
          </a:xfrm>
          <a:noFill/>
          <a:ln cap="flat">
            <a:noFill/>
            <a:prstDash val="solid"/>
            <a:round/>
            <a:headEnd type="none" w="med" len="med"/>
            <a:tailEnd type="none" w="med" len="med"/>
          </a:ln>
        </p:spPr>
        <p:txBody>
          <a:bodyPr vert="horz" lIns="91440" tIns="45720" rIns="91440" bIns="45720"/>
          <a:lstStyle>
            <a:lvl1pPr>
              <a:defRPr lang="en-US" sz="2000" dirty="0"/>
            </a:lvl1pPr>
          </a:lstStyle>
          <a:p>
            <a:pPr lvl="0"/>
            <a:r>
              <a:rPr lang="en-US" dirty="0"/>
              <a:t>Click To Edit Master Text Styles</a:t>
            </a:r>
          </a:p>
        </p:txBody>
      </p:sp>
      <p:pic>
        <p:nvPicPr>
          <p:cNvPr id="8" name="Graphic 7">
            <a:extLst>
              <a:ext uri="{FF2B5EF4-FFF2-40B4-BE49-F238E27FC236}">
                <a16:creationId xmlns:a16="http://schemas.microsoft.com/office/drawing/2014/main" id="{F620BAAC-BF5A-47DC-8D87-681C13FF0FE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04133" y="305236"/>
            <a:ext cx="1432255" cy="837764"/>
          </a:xfrm>
          <a:prstGeom prst="rect">
            <a:avLst/>
          </a:prstGeom>
        </p:spPr>
      </p:pic>
    </p:spTree>
    <p:extLst>
      <p:ext uri="{BB962C8B-B14F-4D97-AF65-F5344CB8AC3E}">
        <p14:creationId xmlns:p14="http://schemas.microsoft.com/office/powerpoint/2010/main" val="779687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orient="horz" pos="28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Slide">
    <p:bg>
      <p:bgPr>
        <a:solidFill>
          <a:schemeClr val="bg1"/>
        </a:solidFill>
        <a:effectLst/>
      </p:bgPr>
    </p:bg>
    <p:spTree>
      <p:nvGrpSpPr>
        <p:cNvPr id="1" name=""/>
        <p:cNvGrpSpPr/>
        <p:nvPr/>
      </p:nvGrpSpPr>
      <p:grpSpPr>
        <a:xfrm>
          <a:off x="0" y="0"/>
          <a:ext cx="0" cy="0"/>
          <a:chOff x="0" y="0"/>
          <a:chExt cx="0" cy="0"/>
        </a:xfrm>
      </p:grpSpPr>
      <p:sp>
        <p:nvSpPr>
          <p:cNvPr id="7176" name="TextBox 33"/>
          <p:cNvSpPr/>
          <p:nvPr/>
        </p:nvSpPr>
        <p:spPr>
          <a:xfrm>
            <a:off x="228600" y="6523567"/>
            <a:ext cx="4527549" cy="266700"/>
          </a:xfrm>
          <a:prstGeom prst="rect">
            <a:avLst/>
          </a:prstGeom>
          <a:noFill/>
          <a:ln cap="flat">
            <a:noFill/>
            <a:prstDash val="solid"/>
            <a:round/>
            <a:headEnd type="none" w="med" len="med"/>
            <a:tailEnd type="none" w="med" len="med"/>
          </a:ln>
        </p:spPr>
        <p:txBody>
          <a:bodyPr wrap="square"/>
          <a:lstStyle>
            <a:lvl1pPr marL="0" indent="0" algn="l" defTabSz="455612" rtl="0" eaLnBrk="1" hangingPunct="1">
              <a:buNone/>
              <a:defRPr lang="en-US" altLang="en-US" sz="1800">
                <a:solidFill>
                  <a:schemeClr val="tx1"/>
                </a:solidFill>
                <a:latin typeface="Arial"/>
                <a:ea typeface="Arial"/>
              </a:defRPr>
            </a:lvl1pPr>
            <a:lvl2pPr marL="455612" indent="0" algn="l" defTabSz="455612" rtl="0" eaLnBrk="1" hangingPunct="1">
              <a:buNone/>
              <a:defRPr lang="en-US" altLang="en-US" sz="1800">
                <a:solidFill>
                  <a:schemeClr val="tx1"/>
                </a:solidFill>
                <a:latin typeface="Arial"/>
                <a:ea typeface="Arial"/>
              </a:defRPr>
            </a:lvl2pPr>
            <a:lvl3pPr marL="912812" indent="0" algn="l" defTabSz="455612" rtl="0" eaLnBrk="1" hangingPunct="1">
              <a:buNone/>
              <a:defRPr lang="en-US" altLang="en-US" sz="1800">
                <a:solidFill>
                  <a:schemeClr val="tx1"/>
                </a:solidFill>
                <a:latin typeface="Arial"/>
                <a:ea typeface="Arial"/>
              </a:defRPr>
            </a:lvl3pPr>
            <a:lvl4pPr marL="1370012" indent="0" algn="l" defTabSz="455612" rtl="0" eaLnBrk="1" hangingPunct="1">
              <a:buNone/>
              <a:defRPr lang="en-US" altLang="en-US" sz="1800">
                <a:solidFill>
                  <a:schemeClr val="tx1"/>
                </a:solidFill>
                <a:latin typeface="Arial"/>
                <a:ea typeface="Arial"/>
              </a:defRPr>
            </a:lvl4pPr>
            <a:lvl5pPr marL="1827212" indent="0" algn="l" defTabSz="455612" rtl="0" eaLnBrk="1" hangingPunct="1">
              <a:buNone/>
              <a:defRPr lang="en-US" altLang="en-US" sz="1800">
                <a:solidFill>
                  <a:schemeClr val="tx1"/>
                </a:solidFill>
                <a:latin typeface="Arial"/>
                <a:ea typeface="Arial"/>
              </a:defRPr>
            </a:lvl5pPr>
          </a:lstStyle>
          <a:p>
            <a:pPr lvl="0"/>
            <a:r>
              <a:rPr lang="en-GB" sz="933" b="0" i="0" dirty="0">
                <a:solidFill>
                  <a:schemeClr val="bg1"/>
                </a:solidFill>
                <a:latin typeface="Gill Sans MT" panose="020B0502020104020203" pitchFamily="34" charset="77"/>
              </a:rPr>
              <a:t>HARMAN INTERNATIONAL. CONFIDENTIAL COPYRIGHT 2020</a:t>
            </a:r>
            <a:endParaRPr lang="en-US" sz="933" b="0" i="0" dirty="0">
              <a:solidFill>
                <a:schemeClr val="bg1"/>
              </a:solidFill>
              <a:latin typeface="Gill Sans MT" panose="020B0502020104020203" pitchFamily="34" charset="77"/>
            </a:endParaRPr>
          </a:p>
        </p:txBody>
      </p:sp>
      <p:sp>
        <p:nvSpPr>
          <p:cNvPr id="33" name="Picture Placeholder 32">
            <a:extLst>
              <a:ext uri="{FF2B5EF4-FFF2-40B4-BE49-F238E27FC236}">
                <a16:creationId xmlns:a16="http://schemas.microsoft.com/office/drawing/2014/main" id="{A248F92D-9D44-4047-B525-DA4AE2ED5CF5}"/>
              </a:ext>
            </a:extLst>
          </p:cNvPr>
          <p:cNvSpPr>
            <a:spLocks noGrp="1"/>
          </p:cNvSpPr>
          <p:nvPr>
            <p:ph type="pic" sz="quarter" idx="16"/>
          </p:nvPr>
        </p:nvSpPr>
        <p:spPr>
          <a:xfrm>
            <a:off x="-5161" y="0"/>
            <a:ext cx="5992284" cy="6896456"/>
          </a:xfrm>
          <a:solidFill>
            <a:schemeClr val="bg1">
              <a:lumMod val="95000"/>
            </a:schemeClr>
          </a:solidFill>
        </p:spPr>
        <p:txBody>
          <a:bodyPr anchor="ctr">
            <a:normAutofit/>
          </a:bodyPr>
          <a:lstStyle>
            <a:lvl1pPr algn="ctr">
              <a:defRPr sz="1067" b="0" i="0"/>
            </a:lvl1pPr>
          </a:lstStyle>
          <a:p>
            <a:endParaRPr lang="en-US" dirty="0"/>
          </a:p>
        </p:txBody>
      </p:sp>
      <p:sp>
        <p:nvSpPr>
          <p:cNvPr id="2" name="Title 1">
            <a:extLst>
              <a:ext uri="{FF2B5EF4-FFF2-40B4-BE49-F238E27FC236}">
                <a16:creationId xmlns:a16="http://schemas.microsoft.com/office/drawing/2014/main" id="{26E7D7EC-0E92-4CCF-B655-8A8913666E8E}"/>
              </a:ext>
            </a:extLst>
          </p:cNvPr>
          <p:cNvSpPr>
            <a:spLocks noGrp="1"/>
          </p:cNvSpPr>
          <p:nvPr>
            <p:ph type="title" hasCustomPrompt="1"/>
          </p:nvPr>
        </p:nvSpPr>
        <p:spPr>
          <a:xfrm>
            <a:off x="259977" y="563136"/>
            <a:ext cx="5475983" cy="720262"/>
          </a:xfrm>
        </p:spPr>
        <p:txBody>
          <a:bodyPr/>
          <a:lstStyle>
            <a:lvl1pPr>
              <a:defRPr baseline="0"/>
            </a:lvl1pPr>
          </a:lstStyle>
          <a:p>
            <a:r>
              <a:rPr lang="en-US" dirty="0"/>
              <a:t>CLICK TO EDIT MASTER TITLE STYLE</a:t>
            </a:r>
          </a:p>
        </p:txBody>
      </p:sp>
      <p:sp>
        <p:nvSpPr>
          <p:cNvPr id="8" name="Content Placeholder 25">
            <a:extLst>
              <a:ext uri="{FF2B5EF4-FFF2-40B4-BE49-F238E27FC236}">
                <a16:creationId xmlns:a16="http://schemas.microsoft.com/office/drawing/2014/main" id="{7A7655ED-096A-40EB-8507-70671CCD6D7B}"/>
              </a:ext>
            </a:extLst>
          </p:cNvPr>
          <p:cNvSpPr>
            <a:spLocks noGrp="1"/>
          </p:cNvSpPr>
          <p:nvPr>
            <p:ph sz="quarter" idx="10" hasCustomPrompt="1"/>
          </p:nvPr>
        </p:nvSpPr>
        <p:spPr>
          <a:xfrm>
            <a:off x="259993" y="271789"/>
            <a:ext cx="5475967" cy="267162"/>
          </a:xfrm>
        </p:spPr>
        <p:txBody>
          <a:bodyPr>
            <a:noAutofit/>
          </a:bodyPr>
          <a:lstStyle>
            <a:lvl1pPr marL="0" marR="0" indent="0" algn="l" defTabSz="609555" rtl="0" eaLnBrk="1" fontAlgn="auto" latinLnBrk="0" hangingPunct="1">
              <a:lnSpc>
                <a:spcPct val="85000"/>
              </a:lnSpc>
              <a:spcBef>
                <a:spcPts val="1600"/>
              </a:spcBef>
              <a:spcAft>
                <a:spcPct val="0"/>
              </a:spcAft>
              <a:buClr>
                <a:srgbClr val="0073AE"/>
              </a:buClr>
              <a:buSzTx/>
              <a:buFont typeface="Arial" panose="020B0604020202020204" pitchFamily="34" charset="0"/>
              <a:buNone/>
              <a:defRPr sz="1600" b="0" i="0" cap="all" baseline="0">
                <a:solidFill>
                  <a:srgbClr val="024477"/>
                </a:solidFill>
              </a:defRPr>
            </a:lvl1pPr>
            <a:lvl2pPr>
              <a:defRPr sz="1600">
                <a:solidFill>
                  <a:srgbClr val="002060"/>
                </a:solidFill>
              </a:defRPr>
            </a:lvl2pPr>
            <a:lvl3pPr>
              <a:defRPr sz="1600">
                <a:solidFill>
                  <a:srgbClr val="002060"/>
                </a:solidFill>
              </a:defRPr>
            </a:lvl3pPr>
            <a:lvl4pPr>
              <a:defRPr sz="1600">
                <a:solidFill>
                  <a:srgbClr val="002060"/>
                </a:solidFill>
              </a:defRPr>
            </a:lvl4pPr>
            <a:lvl5pPr>
              <a:defRPr sz="1600">
                <a:solidFill>
                  <a:srgbClr val="002060"/>
                </a:solidFill>
              </a:defRPr>
            </a:lvl5pPr>
          </a:lstStyle>
          <a:p>
            <a:pPr marL="0" marR="0" lvl="0" indent="0" algn="l" defTabSz="609555" rtl="0" eaLnBrk="1" fontAlgn="auto" latinLnBrk="0" hangingPunct="1">
              <a:lnSpc>
                <a:spcPct val="85000"/>
              </a:lnSpc>
              <a:spcBef>
                <a:spcPts val="1600"/>
              </a:spcBef>
              <a:spcAft>
                <a:spcPct val="0"/>
              </a:spcAft>
              <a:buClr>
                <a:srgbClr val="0073AE"/>
              </a:buClr>
              <a:buSzTx/>
              <a:buFont typeface="Arial" panose="020B0604020202020204" pitchFamily="34" charset="0"/>
              <a:buNone/>
              <a:defRPr/>
            </a:pPr>
            <a:r>
              <a:rPr kumimoji="0" lang="en-US" sz="1600" b="0" i="0" u="none" strike="noStrike" kern="1200" cap="none" spc="0" normalizeH="0" baseline="0" noProof="0" dirty="0">
                <a:ln>
                  <a:noFill/>
                </a:ln>
                <a:solidFill>
                  <a:srgbClr val="024477"/>
                </a:solidFill>
                <a:effectLst/>
                <a:uLnTx/>
                <a:uFillTx/>
                <a:latin typeface="+mn-lt"/>
                <a:ea typeface="+mn-ea"/>
                <a:cs typeface="Calibri" panose="020F0502020204030204" pitchFamily="34" charset="0"/>
              </a:rPr>
              <a:t>YOUR SECTION TITLE HERE</a:t>
            </a:r>
          </a:p>
        </p:txBody>
      </p:sp>
    </p:spTree>
    <p:extLst>
      <p:ext uri="{BB962C8B-B14F-4D97-AF65-F5344CB8AC3E}">
        <p14:creationId xmlns:p14="http://schemas.microsoft.com/office/powerpoint/2010/main" val="79176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line Heading">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EF7144-33E6-41B9-90EE-A041E698767F}"/>
              </a:ext>
            </a:extLst>
          </p:cNvPr>
          <p:cNvSpPr>
            <a:spLocks noGrp="1"/>
          </p:cNvSpPr>
          <p:nvPr>
            <p:ph type="title" hasCustomPrompt="1"/>
          </p:nvPr>
        </p:nvSpPr>
        <p:spPr>
          <a:xfrm>
            <a:off x="259977" y="563136"/>
            <a:ext cx="9926170" cy="720262"/>
          </a:xfrm>
        </p:spPr>
        <p:txBody>
          <a:bodyPr/>
          <a:lstStyle>
            <a:lvl1pPr>
              <a:defRPr/>
            </a:lvl1pPr>
          </a:lstStyle>
          <a:p>
            <a:r>
              <a:rPr lang="en-US" dirty="0"/>
              <a:t>CLICK TO EDIT MASTER </a:t>
            </a:r>
            <a:br>
              <a:rPr lang="en-US" dirty="0"/>
            </a:br>
            <a:r>
              <a:rPr lang="en-US" dirty="0"/>
              <a:t>TITLE STYLE</a:t>
            </a:r>
          </a:p>
        </p:txBody>
      </p:sp>
      <p:sp>
        <p:nvSpPr>
          <p:cNvPr id="6" name="Content Placeholder 25">
            <a:extLst>
              <a:ext uri="{FF2B5EF4-FFF2-40B4-BE49-F238E27FC236}">
                <a16:creationId xmlns:a16="http://schemas.microsoft.com/office/drawing/2014/main" id="{96C64734-13D1-4B39-AC1D-799F50E0A453}"/>
              </a:ext>
            </a:extLst>
          </p:cNvPr>
          <p:cNvSpPr>
            <a:spLocks noGrp="1"/>
          </p:cNvSpPr>
          <p:nvPr>
            <p:ph sz="quarter" idx="10" hasCustomPrompt="1"/>
          </p:nvPr>
        </p:nvSpPr>
        <p:spPr>
          <a:xfrm>
            <a:off x="259993" y="271789"/>
            <a:ext cx="9940463" cy="267162"/>
          </a:xfrm>
        </p:spPr>
        <p:txBody>
          <a:bodyPr>
            <a:noAutofit/>
          </a:bodyPr>
          <a:lstStyle>
            <a:lvl1pPr marL="0" marR="0" indent="0" algn="l" defTabSz="609555" rtl="0" eaLnBrk="1" fontAlgn="auto" latinLnBrk="0" hangingPunct="1">
              <a:lnSpc>
                <a:spcPct val="85000"/>
              </a:lnSpc>
              <a:spcBef>
                <a:spcPts val="1600"/>
              </a:spcBef>
              <a:spcAft>
                <a:spcPct val="0"/>
              </a:spcAft>
              <a:buClr>
                <a:srgbClr val="0073AE"/>
              </a:buClr>
              <a:buSzTx/>
              <a:buFont typeface="Arial" panose="020B0604020202020204" pitchFamily="34" charset="0"/>
              <a:buNone/>
              <a:defRPr sz="1600" b="0" i="0" cap="all" baseline="0">
                <a:solidFill>
                  <a:srgbClr val="024477"/>
                </a:solidFill>
              </a:defRPr>
            </a:lvl1pPr>
            <a:lvl2pPr>
              <a:defRPr sz="1600">
                <a:solidFill>
                  <a:srgbClr val="002060"/>
                </a:solidFill>
              </a:defRPr>
            </a:lvl2pPr>
            <a:lvl3pPr>
              <a:defRPr sz="1600">
                <a:solidFill>
                  <a:srgbClr val="002060"/>
                </a:solidFill>
              </a:defRPr>
            </a:lvl3pPr>
            <a:lvl4pPr>
              <a:defRPr sz="1600">
                <a:solidFill>
                  <a:srgbClr val="002060"/>
                </a:solidFill>
              </a:defRPr>
            </a:lvl4pPr>
            <a:lvl5pPr>
              <a:defRPr sz="1600">
                <a:solidFill>
                  <a:srgbClr val="002060"/>
                </a:solidFill>
              </a:defRPr>
            </a:lvl5pPr>
          </a:lstStyle>
          <a:p>
            <a:pPr marL="0" marR="0" lvl="0" indent="0" algn="l" defTabSz="609555" rtl="0" eaLnBrk="1" fontAlgn="auto" latinLnBrk="0" hangingPunct="1">
              <a:lnSpc>
                <a:spcPct val="85000"/>
              </a:lnSpc>
              <a:spcBef>
                <a:spcPts val="1600"/>
              </a:spcBef>
              <a:spcAft>
                <a:spcPct val="0"/>
              </a:spcAft>
              <a:buClr>
                <a:srgbClr val="0073AE"/>
              </a:buClr>
              <a:buSzTx/>
              <a:buFont typeface="Arial" panose="020B0604020202020204" pitchFamily="34" charset="0"/>
              <a:buNone/>
              <a:defRPr/>
            </a:pPr>
            <a:r>
              <a:rPr kumimoji="0" lang="en-US" sz="1600" b="0" i="0" u="none" strike="noStrike" kern="1200" cap="none" spc="0" normalizeH="0" baseline="0" noProof="0" dirty="0">
                <a:ln>
                  <a:noFill/>
                </a:ln>
                <a:solidFill>
                  <a:srgbClr val="024477"/>
                </a:solidFill>
                <a:effectLst/>
                <a:uLnTx/>
                <a:uFillTx/>
                <a:latin typeface="+mn-lt"/>
                <a:ea typeface="+mn-ea"/>
                <a:cs typeface="Calibri" panose="020F0502020204030204" pitchFamily="34" charset="0"/>
              </a:rPr>
              <a:t>YOUR SECTION TITLE HERE</a:t>
            </a:r>
          </a:p>
        </p:txBody>
      </p:sp>
      <p:sp>
        <p:nvSpPr>
          <p:cNvPr id="5" name="Content Placeholder 5">
            <a:extLst>
              <a:ext uri="{FF2B5EF4-FFF2-40B4-BE49-F238E27FC236}">
                <a16:creationId xmlns:a16="http://schemas.microsoft.com/office/drawing/2014/main" id="{36BA66A8-6D75-4859-AD1C-BBDA7BCE6D5C}"/>
              </a:ext>
            </a:extLst>
          </p:cNvPr>
          <p:cNvSpPr>
            <a:spLocks noGrp="1"/>
          </p:cNvSpPr>
          <p:nvPr>
            <p:ph sz="quarter" idx="25"/>
          </p:nvPr>
        </p:nvSpPr>
        <p:spPr>
          <a:xfrm>
            <a:off x="259993" y="1192599"/>
            <a:ext cx="9926154" cy="341312"/>
          </a:xfrm>
        </p:spPr>
        <p:txBody>
          <a:bodyPr/>
          <a:lstStyle>
            <a:lvl1pPr>
              <a:defRPr sz="2000"/>
            </a:lvl1pPr>
            <a:lvl2pPr marL="284162" indent="0">
              <a:buNone/>
              <a:defRPr/>
            </a:lvl2pPr>
          </a:lstStyle>
          <a:p>
            <a:pPr lvl="0"/>
            <a:r>
              <a:rPr lang="en-US" dirty="0"/>
              <a:t>Click to edit Master text styles</a:t>
            </a:r>
          </a:p>
        </p:txBody>
      </p:sp>
      <p:pic>
        <p:nvPicPr>
          <p:cNvPr id="7" name="Graphic 6">
            <a:extLst>
              <a:ext uri="{FF2B5EF4-FFF2-40B4-BE49-F238E27FC236}">
                <a16:creationId xmlns:a16="http://schemas.microsoft.com/office/drawing/2014/main" id="{8341ADCE-03DF-4950-9AC6-43B40710507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04133" y="305236"/>
            <a:ext cx="1432255" cy="837764"/>
          </a:xfrm>
          <a:prstGeom prst="rect">
            <a:avLst/>
          </a:prstGeom>
        </p:spPr>
      </p:pic>
    </p:spTree>
    <p:extLst>
      <p:ext uri="{BB962C8B-B14F-4D97-AF65-F5344CB8AC3E}">
        <p14:creationId xmlns:p14="http://schemas.microsoft.com/office/powerpoint/2010/main" val="192367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orient="horz" pos="28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REAKER Slide">
    <p:bg>
      <p:bgPr>
        <a:solidFill>
          <a:schemeClr val="bg1"/>
        </a:solidFill>
        <a:effectLst/>
      </p:bgPr>
    </p:bg>
    <p:spTree>
      <p:nvGrpSpPr>
        <p:cNvPr id="1" name=""/>
        <p:cNvGrpSpPr/>
        <p:nvPr/>
      </p:nvGrpSpPr>
      <p:grpSpPr>
        <a:xfrm>
          <a:off x="0" y="0"/>
          <a:ext cx="0" cy="0"/>
          <a:chOff x="0" y="0"/>
          <a:chExt cx="0" cy="0"/>
        </a:xfrm>
      </p:grpSpPr>
      <p:sp>
        <p:nvSpPr>
          <p:cNvPr id="5" name="Rectangle 15">
            <a:extLst>
              <a:ext uri="{FF2B5EF4-FFF2-40B4-BE49-F238E27FC236}">
                <a16:creationId xmlns:a16="http://schemas.microsoft.com/office/drawing/2014/main" id="{12549625-EA9E-4399-A3C3-4915BD9BE7C1}"/>
              </a:ext>
            </a:extLst>
          </p:cNvPr>
          <p:cNvSpPr/>
          <p:nvPr userDrawn="1"/>
        </p:nvSpPr>
        <p:spPr>
          <a:xfrm>
            <a:off x="0" y="2840476"/>
            <a:ext cx="12177184" cy="1596635"/>
          </a:xfrm>
          <a:prstGeom prst="rect">
            <a:avLst/>
          </a:prstGeom>
          <a:gradFill flip="none" rotWithShape="1">
            <a:gsLst>
              <a:gs pos="0">
                <a:schemeClr val="bg1"/>
              </a:gs>
              <a:gs pos="100000">
                <a:schemeClr val="bg1">
                  <a:alpha val="0"/>
                </a:schemeClr>
              </a:gs>
            </a:gsLst>
            <a:lin ang="0" scaled="1"/>
            <a:tileRect/>
          </a:gradFill>
          <a:ln w="15875" cap="flat">
            <a:noFill/>
            <a:prstDash val="solid"/>
            <a:miter lim="800000"/>
          </a:ln>
          <a:effectLst/>
        </p:spPr>
        <p:txBody>
          <a:bodyPr lIns="0" tIns="91437" rIns="0" bIns="91437" anchor="ctr" anchorCtr="0"/>
          <a:lstStyle>
            <a:lvl1pPr marL="0" indent="0" algn="l" defTabSz="455612" rtl="0" eaLnBrk="1" hangingPunct="1">
              <a:buNone/>
              <a:defRPr lang="en-US" altLang="en-US" sz="1800">
                <a:solidFill>
                  <a:schemeClr val="tx1"/>
                </a:solidFill>
                <a:latin typeface="Arial"/>
                <a:ea typeface="Arial"/>
              </a:defRPr>
            </a:lvl1pPr>
            <a:lvl2pPr marL="455612" indent="0" algn="l" defTabSz="455612" rtl="0" eaLnBrk="1" hangingPunct="1">
              <a:buNone/>
              <a:defRPr lang="en-US" altLang="en-US" sz="1800">
                <a:solidFill>
                  <a:schemeClr val="tx1"/>
                </a:solidFill>
                <a:latin typeface="Arial"/>
                <a:ea typeface="Arial"/>
              </a:defRPr>
            </a:lvl2pPr>
            <a:lvl3pPr marL="912812" indent="0" algn="l" defTabSz="455612" rtl="0" eaLnBrk="1" hangingPunct="1">
              <a:buNone/>
              <a:defRPr lang="en-US" altLang="en-US" sz="1800">
                <a:solidFill>
                  <a:schemeClr val="tx1"/>
                </a:solidFill>
                <a:latin typeface="Arial"/>
                <a:ea typeface="Arial"/>
              </a:defRPr>
            </a:lvl3pPr>
            <a:lvl4pPr marL="1370012" indent="0" algn="l" defTabSz="455612" rtl="0" eaLnBrk="1" hangingPunct="1">
              <a:buNone/>
              <a:defRPr lang="en-US" altLang="en-US" sz="1800">
                <a:solidFill>
                  <a:schemeClr val="tx1"/>
                </a:solidFill>
                <a:latin typeface="Arial"/>
                <a:ea typeface="Arial"/>
              </a:defRPr>
            </a:lvl4pPr>
            <a:lvl5pPr marL="1827212" indent="0" algn="l" defTabSz="455612" rtl="0" eaLnBrk="1" hangingPunct="1">
              <a:buNone/>
              <a:defRPr lang="en-US" altLang="en-US" sz="1800">
                <a:solidFill>
                  <a:schemeClr val="tx1"/>
                </a:solidFill>
                <a:latin typeface="Arial"/>
                <a:ea typeface="Arial"/>
              </a:defRPr>
            </a:lvl5pPr>
          </a:lstStyle>
          <a:p>
            <a:pPr marL="0" lvl="0" indent="0" algn="ctr" defTabSz="912237" rtl="0" eaLnBrk="1" fontAlgn="base" hangingPunct="1">
              <a:lnSpc>
                <a:spcPct val="100000"/>
              </a:lnSpc>
              <a:spcBef>
                <a:spcPct val="0"/>
              </a:spcBef>
              <a:spcAft>
                <a:spcPct val="0"/>
              </a:spcAft>
              <a:buClrTx/>
              <a:buSzTx/>
              <a:buFontTx/>
              <a:buNone/>
            </a:pPr>
            <a:endParaRPr kumimoji="0" lang="en-US" sz="1200" b="0" i="0" u="none" baseline="0" dirty="0">
              <a:solidFill>
                <a:srgbClr val="FFFFFF"/>
              </a:solidFill>
              <a:effectLst/>
              <a:latin typeface="Gill Sans MT"/>
            </a:endParaRPr>
          </a:p>
        </p:txBody>
      </p:sp>
      <p:sp>
        <p:nvSpPr>
          <p:cNvPr id="17" name="Content Placeholder 3">
            <a:extLst>
              <a:ext uri="{FF2B5EF4-FFF2-40B4-BE49-F238E27FC236}">
                <a16:creationId xmlns:a16="http://schemas.microsoft.com/office/drawing/2014/main" id="{3F2208E2-1174-8044-8F05-BCBCBEB60653}"/>
              </a:ext>
            </a:extLst>
          </p:cNvPr>
          <p:cNvSpPr>
            <a:spLocks noGrp="1"/>
          </p:cNvSpPr>
          <p:nvPr>
            <p:ph sz="quarter" idx="12" hasCustomPrompt="1"/>
          </p:nvPr>
        </p:nvSpPr>
        <p:spPr>
          <a:xfrm>
            <a:off x="1057917" y="3159591"/>
            <a:ext cx="609600" cy="1079500"/>
          </a:xfrm>
          <a:solidFill>
            <a:srgbClr val="0070C0"/>
          </a:solidFill>
        </p:spPr>
        <p:txBody>
          <a:bodyPr anchor="ctr">
            <a:normAutofit/>
          </a:bodyPr>
          <a:lstStyle>
            <a:lvl1pPr algn="ctr">
              <a:defRPr sz="2133" b="0" i="0">
                <a:solidFill>
                  <a:schemeClr val="bg1"/>
                </a:solidFill>
                <a:latin typeface="Gill Sans MT" panose="020B0502020104020203"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01</a:t>
            </a:r>
          </a:p>
        </p:txBody>
      </p:sp>
      <p:sp>
        <p:nvSpPr>
          <p:cNvPr id="18" name="Content Placeholder 2">
            <a:extLst>
              <a:ext uri="{FF2B5EF4-FFF2-40B4-BE49-F238E27FC236}">
                <a16:creationId xmlns:a16="http://schemas.microsoft.com/office/drawing/2014/main" id="{58A3668D-B5CA-9C44-93C3-185AE0F6A634}"/>
              </a:ext>
            </a:extLst>
          </p:cNvPr>
          <p:cNvSpPr>
            <a:spLocks noGrp="1"/>
          </p:cNvSpPr>
          <p:nvPr>
            <p:ph sz="quarter" idx="10" hasCustomPrompt="1"/>
          </p:nvPr>
        </p:nvSpPr>
        <p:spPr>
          <a:xfrm>
            <a:off x="1789043" y="3160186"/>
            <a:ext cx="9575340" cy="635961"/>
          </a:xfrm>
        </p:spPr>
        <p:txBody>
          <a:bodyPr>
            <a:noAutofit/>
          </a:bodyPr>
          <a:lstStyle>
            <a:lvl1pPr>
              <a:defRPr sz="3600" b="1" i="0" cap="all" baseline="0">
                <a:solidFill>
                  <a:srgbClr val="0070C0"/>
                </a:solidFill>
              </a:defRPr>
            </a:lvl1pPr>
            <a:lvl2pPr>
              <a:defRPr sz="3733"/>
            </a:lvl2pPr>
            <a:lvl3pPr>
              <a:defRPr sz="3733"/>
            </a:lvl3pPr>
            <a:lvl4pPr>
              <a:defRPr sz="3733"/>
            </a:lvl4pPr>
            <a:lvl5pPr>
              <a:defRPr sz="3733"/>
            </a:lvl5pPr>
          </a:lstStyle>
          <a:p>
            <a:r>
              <a:rPr lang="en-US" sz="3733" dirty="0">
                <a:solidFill>
                  <a:srgbClr val="0070C0"/>
                </a:solidFill>
              </a:rPr>
              <a:t>ADD DIVIDER SLIDE TITLE HERE</a:t>
            </a:r>
          </a:p>
        </p:txBody>
      </p:sp>
      <p:sp>
        <p:nvSpPr>
          <p:cNvPr id="19" name="Content Placeholder 17">
            <a:extLst>
              <a:ext uri="{FF2B5EF4-FFF2-40B4-BE49-F238E27FC236}">
                <a16:creationId xmlns:a16="http://schemas.microsoft.com/office/drawing/2014/main" id="{2438F188-6112-D344-86D7-C7AA6C20F294}"/>
              </a:ext>
            </a:extLst>
          </p:cNvPr>
          <p:cNvSpPr>
            <a:spLocks noGrp="1"/>
          </p:cNvSpPr>
          <p:nvPr>
            <p:ph sz="quarter" idx="11" hasCustomPrompt="1"/>
          </p:nvPr>
        </p:nvSpPr>
        <p:spPr>
          <a:xfrm>
            <a:off x="1789468" y="3892552"/>
            <a:ext cx="9587616" cy="336549"/>
          </a:xfrm>
        </p:spPr>
        <p:txBody>
          <a:bodyPr>
            <a:noAutofit/>
          </a:bodyPr>
          <a:lstStyle>
            <a:lvl1pPr>
              <a:defRPr sz="2133" b="0" i="0">
                <a:solidFill>
                  <a:srgbClr val="024477"/>
                </a:solidFill>
              </a:defRPr>
            </a:lvl1pPr>
            <a:lvl2pPr>
              <a:defRPr sz="2133">
                <a:solidFill>
                  <a:srgbClr val="002060"/>
                </a:solidFill>
              </a:defRPr>
            </a:lvl2pPr>
            <a:lvl3pPr>
              <a:defRPr sz="2133">
                <a:solidFill>
                  <a:srgbClr val="002060"/>
                </a:solidFill>
              </a:defRPr>
            </a:lvl3pPr>
            <a:lvl4pPr>
              <a:defRPr sz="2133">
                <a:solidFill>
                  <a:srgbClr val="002060"/>
                </a:solidFill>
              </a:defRPr>
            </a:lvl4pPr>
            <a:lvl5pPr>
              <a:defRPr sz="2133">
                <a:solidFill>
                  <a:srgbClr val="002060"/>
                </a:solidFill>
              </a:defRPr>
            </a:lvl5pPr>
          </a:lstStyle>
          <a:p>
            <a:r>
              <a:rPr lang="en-US" sz="2133" dirty="0">
                <a:solidFill>
                  <a:srgbClr val="024477"/>
                </a:solidFill>
              </a:rPr>
              <a:t>Add subtitle here</a:t>
            </a:r>
          </a:p>
        </p:txBody>
      </p:sp>
      <p:cxnSp>
        <p:nvCxnSpPr>
          <p:cNvPr id="6" name="Straight Connector 5">
            <a:extLst>
              <a:ext uri="{FF2B5EF4-FFF2-40B4-BE49-F238E27FC236}">
                <a16:creationId xmlns:a16="http://schemas.microsoft.com/office/drawing/2014/main" id="{6D89254E-3A43-44A7-B9A6-6E634D904D32}"/>
              </a:ext>
            </a:extLst>
          </p:cNvPr>
          <p:cNvCxnSpPr/>
          <p:nvPr userDrawn="1"/>
        </p:nvCxnSpPr>
        <p:spPr>
          <a:xfrm>
            <a:off x="7408" y="2840476"/>
            <a:ext cx="12177184" cy="0"/>
          </a:xfrm>
          <a:prstGeom prst="line">
            <a:avLst/>
          </a:prstGeom>
          <a:ln w="635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A8BF0CB-992F-4B59-8659-44C8A6851B3B}"/>
              </a:ext>
            </a:extLst>
          </p:cNvPr>
          <p:cNvCxnSpPr/>
          <p:nvPr userDrawn="1"/>
        </p:nvCxnSpPr>
        <p:spPr>
          <a:xfrm>
            <a:off x="7408" y="4436896"/>
            <a:ext cx="12177184" cy="0"/>
          </a:xfrm>
          <a:prstGeom prst="line">
            <a:avLst/>
          </a:prstGeom>
          <a:ln w="635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269038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ITH ICON">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EF7144-33E6-41B9-90EE-A041E698767F}"/>
              </a:ext>
            </a:extLst>
          </p:cNvPr>
          <p:cNvSpPr>
            <a:spLocks noGrp="1"/>
          </p:cNvSpPr>
          <p:nvPr>
            <p:ph type="title" hasCustomPrompt="1"/>
          </p:nvPr>
        </p:nvSpPr>
        <p:spPr>
          <a:xfrm>
            <a:off x="1132915" y="563136"/>
            <a:ext cx="9110221" cy="408638"/>
          </a:xfrm>
        </p:spPr>
        <p:txBody>
          <a:bodyPr/>
          <a:lstStyle>
            <a:lvl1pPr>
              <a:defRPr>
                <a:solidFill>
                  <a:srgbClr val="0070C0"/>
                </a:solidFill>
              </a:defRPr>
            </a:lvl1pPr>
          </a:lstStyle>
          <a:p>
            <a:r>
              <a:rPr lang="en-US" dirty="0"/>
              <a:t>CLICK TO EDIT MASTER TITLE STYLE</a:t>
            </a:r>
          </a:p>
        </p:txBody>
      </p:sp>
      <p:sp>
        <p:nvSpPr>
          <p:cNvPr id="6" name="Content Placeholder 25">
            <a:extLst>
              <a:ext uri="{FF2B5EF4-FFF2-40B4-BE49-F238E27FC236}">
                <a16:creationId xmlns:a16="http://schemas.microsoft.com/office/drawing/2014/main" id="{96C64734-13D1-4B39-AC1D-799F50E0A453}"/>
              </a:ext>
            </a:extLst>
          </p:cNvPr>
          <p:cNvSpPr>
            <a:spLocks noGrp="1"/>
          </p:cNvSpPr>
          <p:nvPr>
            <p:ph sz="quarter" idx="10" hasCustomPrompt="1"/>
          </p:nvPr>
        </p:nvSpPr>
        <p:spPr>
          <a:xfrm>
            <a:off x="1132931" y="271789"/>
            <a:ext cx="9123339" cy="267162"/>
          </a:xfrm>
        </p:spPr>
        <p:txBody>
          <a:bodyPr>
            <a:noAutofit/>
          </a:bodyPr>
          <a:lstStyle>
            <a:lvl1pPr marL="0" marR="0" indent="0" algn="l" defTabSz="609555" rtl="0" eaLnBrk="1" fontAlgn="auto" latinLnBrk="0" hangingPunct="1">
              <a:lnSpc>
                <a:spcPct val="85000"/>
              </a:lnSpc>
              <a:spcBef>
                <a:spcPts val="1600"/>
              </a:spcBef>
              <a:spcAft>
                <a:spcPct val="0"/>
              </a:spcAft>
              <a:buClr>
                <a:srgbClr val="0073AE"/>
              </a:buClr>
              <a:buSzTx/>
              <a:buFont typeface="Arial" panose="020B0604020202020204" pitchFamily="34" charset="0"/>
              <a:buNone/>
              <a:defRPr sz="1600" b="0" i="0" cap="all" baseline="0">
                <a:solidFill>
                  <a:schemeClr val="accent4"/>
                </a:solidFill>
              </a:defRPr>
            </a:lvl1pPr>
            <a:lvl2pPr>
              <a:defRPr sz="1600">
                <a:solidFill>
                  <a:srgbClr val="002060"/>
                </a:solidFill>
              </a:defRPr>
            </a:lvl2pPr>
            <a:lvl3pPr>
              <a:defRPr sz="1600">
                <a:solidFill>
                  <a:srgbClr val="002060"/>
                </a:solidFill>
              </a:defRPr>
            </a:lvl3pPr>
            <a:lvl4pPr>
              <a:defRPr sz="1600">
                <a:solidFill>
                  <a:srgbClr val="002060"/>
                </a:solidFill>
              </a:defRPr>
            </a:lvl4pPr>
            <a:lvl5pPr>
              <a:defRPr sz="1600">
                <a:solidFill>
                  <a:srgbClr val="002060"/>
                </a:solidFill>
              </a:defRPr>
            </a:lvl5pPr>
          </a:lstStyle>
          <a:p>
            <a:pPr marL="0" marR="0" lvl="0" indent="0" algn="l" defTabSz="609555" rtl="0" eaLnBrk="1" fontAlgn="auto" latinLnBrk="0" hangingPunct="1">
              <a:lnSpc>
                <a:spcPct val="85000"/>
              </a:lnSpc>
              <a:spcBef>
                <a:spcPts val="1600"/>
              </a:spcBef>
              <a:spcAft>
                <a:spcPct val="0"/>
              </a:spcAft>
              <a:buClr>
                <a:srgbClr val="0073AE"/>
              </a:buClr>
              <a:buSzTx/>
              <a:buFont typeface="Arial" panose="020B0604020202020204" pitchFamily="34" charset="0"/>
              <a:buNone/>
              <a:defRPr/>
            </a:pPr>
            <a:r>
              <a:rPr kumimoji="0" lang="en-US" sz="1600" b="0" i="0" u="none" strike="noStrike" kern="1200" cap="none" spc="0" normalizeH="0" baseline="0" noProof="0" dirty="0">
                <a:ln>
                  <a:noFill/>
                </a:ln>
                <a:solidFill>
                  <a:srgbClr val="024477"/>
                </a:solidFill>
                <a:effectLst/>
                <a:uLnTx/>
                <a:uFillTx/>
                <a:latin typeface="+mn-lt"/>
                <a:ea typeface="+mn-ea"/>
                <a:cs typeface="Calibri" panose="020F0502020204030204" pitchFamily="34" charset="0"/>
              </a:rPr>
              <a:t>YOUR SECTION TITLE HERE</a:t>
            </a:r>
          </a:p>
        </p:txBody>
      </p:sp>
      <p:sp>
        <p:nvSpPr>
          <p:cNvPr id="9" name="Oval 8">
            <a:extLst>
              <a:ext uri="{FF2B5EF4-FFF2-40B4-BE49-F238E27FC236}">
                <a16:creationId xmlns:a16="http://schemas.microsoft.com/office/drawing/2014/main" id="{08D1936C-BDE7-4FEA-B28E-0A2ABD9E0FB8}"/>
              </a:ext>
            </a:extLst>
          </p:cNvPr>
          <p:cNvSpPr/>
          <p:nvPr userDrawn="1"/>
        </p:nvSpPr>
        <p:spPr bwMode="gray">
          <a:xfrm>
            <a:off x="220133" y="306388"/>
            <a:ext cx="856419" cy="856419"/>
          </a:xfrm>
          <a:prstGeom prst="ellipse">
            <a:avLst/>
          </a:prstGeom>
          <a:solidFill>
            <a:schemeClr val="accent3">
              <a:lumMod val="75000"/>
            </a:schemeClr>
          </a:solidFill>
          <a:ln>
            <a:solidFill>
              <a:srgbClr val="007EA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Gill Sans MT"/>
              <a:cs typeface="Arial"/>
            </a:endParaRPr>
          </a:p>
        </p:txBody>
      </p:sp>
      <p:sp>
        <p:nvSpPr>
          <p:cNvPr id="7" name="Content Placeholder 5">
            <a:extLst>
              <a:ext uri="{FF2B5EF4-FFF2-40B4-BE49-F238E27FC236}">
                <a16:creationId xmlns:a16="http://schemas.microsoft.com/office/drawing/2014/main" id="{98D84A3C-F533-4D05-9021-8E7EB3AA5D3B}"/>
              </a:ext>
            </a:extLst>
          </p:cNvPr>
          <p:cNvSpPr>
            <a:spLocks noGrp="1"/>
          </p:cNvSpPr>
          <p:nvPr>
            <p:ph sz="quarter" idx="25" hasCustomPrompt="1"/>
          </p:nvPr>
        </p:nvSpPr>
        <p:spPr>
          <a:xfrm>
            <a:off x="1132931" y="884061"/>
            <a:ext cx="9171308" cy="341312"/>
          </a:xfrm>
        </p:spPr>
        <p:txBody>
          <a:bodyPr/>
          <a:lstStyle>
            <a:lvl1pPr>
              <a:defRPr>
                <a:solidFill>
                  <a:schemeClr val="accent2"/>
                </a:solidFill>
              </a:defRPr>
            </a:lvl1pPr>
            <a:lvl2pPr marL="284162" indent="0">
              <a:buNone/>
              <a:defRPr/>
            </a:lvl2pPr>
          </a:lstStyle>
          <a:p>
            <a:pPr lvl="0"/>
            <a:r>
              <a:rPr lang="en-US" dirty="0"/>
              <a:t>Click To Edit Master Text Styles</a:t>
            </a:r>
          </a:p>
        </p:txBody>
      </p:sp>
      <p:pic>
        <p:nvPicPr>
          <p:cNvPr id="8" name="Graphic 7">
            <a:extLst>
              <a:ext uri="{FF2B5EF4-FFF2-40B4-BE49-F238E27FC236}">
                <a16:creationId xmlns:a16="http://schemas.microsoft.com/office/drawing/2014/main" id="{F4D6A118-AF2A-46CB-8F9C-8FCC4BD5069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04133" y="305236"/>
            <a:ext cx="1432255" cy="837764"/>
          </a:xfrm>
          <a:prstGeom prst="rect">
            <a:avLst/>
          </a:prstGeom>
        </p:spPr>
      </p:pic>
    </p:spTree>
    <p:extLst>
      <p:ext uri="{BB962C8B-B14F-4D97-AF65-F5344CB8AC3E}">
        <p14:creationId xmlns:p14="http://schemas.microsoft.com/office/powerpoint/2010/main" val="1746299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orient="horz" pos="28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9"/>
          <p:cNvPicPr>
            <a:picLocks noChangeAspect="1"/>
          </p:cNvPicPr>
          <p:nvPr/>
        </p:nvPicPr>
        <p:blipFill rotWithShape="1">
          <a:blip r:embed="rId9"/>
          <a:srcRect t="52672" b="9840"/>
          <a:stretch/>
        </p:blipFill>
        <p:spPr>
          <a:xfrm flipH="1">
            <a:off x="4229" y="4289876"/>
            <a:ext cx="12187767" cy="2570158"/>
          </a:xfrm>
          <a:prstGeom prst="rect">
            <a:avLst/>
          </a:prstGeom>
          <a:noFill/>
          <a:ln cap="flat">
            <a:noFill/>
            <a:prstDash val="solid"/>
            <a:round/>
            <a:headEnd type="none" w="med" len="med"/>
            <a:tailEnd type="none" w="med" len="med"/>
          </a:ln>
        </p:spPr>
      </p:pic>
      <p:sp>
        <p:nvSpPr>
          <p:cNvPr id="4" name="Rectangle 20">
            <a:extLst>
              <a:ext uri="{FF2B5EF4-FFF2-40B4-BE49-F238E27FC236}">
                <a16:creationId xmlns:a16="http://schemas.microsoft.com/office/drawing/2014/main" id="{B1703956-EE01-45E2-BF4C-D1AEA2DBDDDD}"/>
              </a:ext>
            </a:extLst>
          </p:cNvPr>
          <p:cNvSpPr/>
          <p:nvPr userDrawn="1"/>
        </p:nvSpPr>
        <p:spPr>
          <a:xfrm>
            <a:off x="0" y="4286878"/>
            <a:ext cx="12192000" cy="2570158"/>
          </a:xfrm>
          <a:prstGeom prst="rect">
            <a:avLst/>
          </a:prstGeom>
          <a:gradFill flip="none" rotWithShape="1">
            <a:gsLst>
              <a:gs pos="64000">
                <a:srgbClr val="FFFFFF">
                  <a:alpha val="88000"/>
                </a:srgbClr>
              </a:gs>
              <a:gs pos="33000">
                <a:schemeClr val="bg1"/>
              </a:gs>
              <a:gs pos="100000">
                <a:schemeClr val="bg1">
                  <a:alpha val="50000"/>
                </a:schemeClr>
              </a:gs>
            </a:gsLst>
            <a:lin ang="5400000" scaled="1"/>
            <a:tileRect/>
          </a:gradFill>
          <a:ln cap="flat">
            <a:noFill/>
            <a:prstDash val="solid"/>
            <a:round/>
            <a:headEnd type="none" w="med" len="med"/>
            <a:tailEnd type="none" w="med" len="med"/>
          </a:ln>
          <a:effectLst/>
        </p:spPr>
        <p:txBody>
          <a:bodyPr rot="0" vert="horz" wrap="square" lIns="121920" tIns="60960" rIns="121920" bIns="60960" anchor="ctr" anchorCtr="0"/>
          <a:lstStyle>
            <a:lvl1pPr marL="0" indent="0" algn="l" defTabSz="455612" rtl="0" eaLnBrk="1" hangingPunct="1">
              <a:buNone/>
              <a:defRPr lang="en-US" altLang="en-US" sz="1800">
                <a:solidFill>
                  <a:schemeClr val="tx1"/>
                </a:solidFill>
                <a:latin typeface="Arial"/>
                <a:ea typeface="Arial"/>
              </a:defRPr>
            </a:lvl1pPr>
            <a:lvl2pPr marL="455612" indent="0" algn="l" defTabSz="455612" rtl="0" eaLnBrk="1" hangingPunct="1">
              <a:buNone/>
              <a:defRPr lang="en-US" altLang="en-US" sz="1800">
                <a:solidFill>
                  <a:schemeClr val="tx1"/>
                </a:solidFill>
                <a:latin typeface="Arial"/>
                <a:ea typeface="Arial"/>
              </a:defRPr>
            </a:lvl2pPr>
            <a:lvl3pPr marL="912812" indent="0" algn="l" defTabSz="455612" rtl="0" eaLnBrk="1" hangingPunct="1">
              <a:buNone/>
              <a:defRPr lang="en-US" altLang="en-US" sz="1800">
                <a:solidFill>
                  <a:schemeClr val="tx1"/>
                </a:solidFill>
                <a:latin typeface="Arial"/>
                <a:ea typeface="Arial"/>
              </a:defRPr>
            </a:lvl3pPr>
            <a:lvl4pPr marL="1370012" indent="0" algn="l" defTabSz="455612" rtl="0" eaLnBrk="1" hangingPunct="1">
              <a:buNone/>
              <a:defRPr lang="en-US" altLang="en-US" sz="1800">
                <a:solidFill>
                  <a:schemeClr val="tx1"/>
                </a:solidFill>
                <a:latin typeface="Arial"/>
                <a:ea typeface="Arial"/>
              </a:defRPr>
            </a:lvl4pPr>
            <a:lvl5pPr marL="1827212" indent="0" algn="l" defTabSz="455612" rtl="0" eaLnBrk="1" hangingPunct="1">
              <a:buNone/>
              <a:defRPr lang="en-US" altLang="en-US" sz="1800">
                <a:solidFill>
                  <a:schemeClr val="tx1"/>
                </a:solidFill>
                <a:latin typeface="Arial"/>
                <a:ea typeface="Arial"/>
              </a:defRPr>
            </a:lvl5pPr>
          </a:lstStyle>
          <a:p>
            <a:pPr lvl="0" algn="ctr"/>
            <a:endParaRPr lang="en-US" sz="1600" b="0" i="0" dirty="0">
              <a:latin typeface="Gill Sans MT" panose="020B0502020104020203" pitchFamily="34" charset="77"/>
            </a:endParaRPr>
          </a:p>
        </p:txBody>
      </p:sp>
      <p:sp>
        <p:nvSpPr>
          <p:cNvPr id="1032" name="Text Placeholder 2"/>
          <p:cNvSpPr>
            <a:spLocks noGrp="1"/>
          </p:cNvSpPr>
          <p:nvPr>
            <p:ph type="body" idx="1"/>
          </p:nvPr>
        </p:nvSpPr>
        <p:spPr>
          <a:xfrm>
            <a:off x="838200" y="1826684"/>
            <a:ext cx="10515600" cy="4349749"/>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1800" b="0">
                <a:solidFill>
                  <a:srgbClr val="0073AE"/>
                </a:solidFill>
                <a:latin typeface="Gill Sans MT"/>
                <a:ea typeface="Arial"/>
              </a:defRPr>
            </a:lvl1pPr>
            <a:lvl2pPr marL="455612" indent="-171450" algn="l" defTabSz="455612" rtl="0" eaLnBrk="1" hangingPunct="1">
              <a:lnSpc>
                <a:spcPct val="85000"/>
              </a:lnSpc>
              <a:spcBef>
                <a:spcPts val="1200"/>
              </a:spcBef>
              <a:buClr>
                <a:srgbClr val="001E69"/>
              </a:buClr>
              <a:buFont typeface="Arial"/>
              <a:buChar char="•"/>
              <a:defRPr lang="en-US" altLang="en-US" sz="1600" b="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a:solidFill>
                  <a:srgbClr val="024477"/>
                </a:solidFill>
                <a:latin typeface="Gill Sans MT"/>
                <a:ea typeface="Arial"/>
              </a:defRPr>
            </a:lvl5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2" name="Title Placeholder 1">
            <a:extLst>
              <a:ext uri="{FF2B5EF4-FFF2-40B4-BE49-F238E27FC236}">
                <a16:creationId xmlns:a16="http://schemas.microsoft.com/office/drawing/2014/main" id="{CCED9456-EA18-4B02-9760-6001B3170C45}"/>
              </a:ext>
            </a:extLst>
          </p:cNvPr>
          <p:cNvSpPr>
            <a:spLocks noGrp="1"/>
          </p:cNvSpPr>
          <p:nvPr>
            <p:ph type="title"/>
          </p:nvPr>
        </p:nvSpPr>
        <p:spPr>
          <a:xfrm>
            <a:off x="259977" y="563136"/>
            <a:ext cx="9926170" cy="408638"/>
          </a:xfrm>
          <a:prstGeom prst="rect">
            <a:avLst/>
          </a:prstGeom>
        </p:spPr>
        <p:txBody>
          <a:bodyPr vert="horz" wrap="square" lIns="91440" tIns="45720" rIns="91440" bIns="45720" rtlCol="0" anchor="t" anchorCtr="0">
            <a:spAutoFit/>
          </a:bodyPr>
          <a:lstStyle/>
          <a:p>
            <a:r>
              <a:rPr lang="en-US" dirty="0"/>
              <a:t>CLICK TO EDIT MASTER TITLE STYLE</a:t>
            </a:r>
          </a:p>
        </p:txBody>
      </p:sp>
      <p:sp>
        <p:nvSpPr>
          <p:cNvPr id="9" name="Rectangle 20">
            <a:extLst>
              <a:ext uri="{FF2B5EF4-FFF2-40B4-BE49-F238E27FC236}">
                <a16:creationId xmlns:a16="http://schemas.microsoft.com/office/drawing/2014/main" id="{A2C7EEB9-EF55-407C-BF70-F076FDA657CB}"/>
              </a:ext>
            </a:extLst>
          </p:cNvPr>
          <p:cNvSpPr/>
          <p:nvPr userDrawn="1"/>
        </p:nvSpPr>
        <p:spPr>
          <a:xfrm>
            <a:off x="4229" y="4283050"/>
            <a:ext cx="12192000" cy="2570158"/>
          </a:xfrm>
          <a:prstGeom prst="rect">
            <a:avLst/>
          </a:prstGeom>
          <a:gradFill flip="none" rotWithShape="1">
            <a:gsLst>
              <a:gs pos="54000">
                <a:srgbClr val="FFFFFF">
                  <a:alpha val="0"/>
                </a:srgbClr>
              </a:gs>
              <a:gs pos="11000">
                <a:schemeClr val="bg1"/>
              </a:gs>
              <a:gs pos="100000">
                <a:schemeClr val="bg1">
                  <a:alpha val="0"/>
                </a:schemeClr>
              </a:gs>
            </a:gsLst>
            <a:lin ang="0" scaled="1"/>
            <a:tileRect/>
          </a:gradFill>
          <a:ln cap="flat">
            <a:noFill/>
            <a:prstDash val="solid"/>
            <a:round/>
            <a:headEnd type="none" w="med" len="med"/>
            <a:tailEnd type="none" w="med" len="med"/>
          </a:ln>
          <a:effectLst/>
        </p:spPr>
        <p:txBody>
          <a:bodyPr rot="0" vert="horz" wrap="square" lIns="121920" tIns="60960" rIns="121920" bIns="60960" anchor="ctr" anchorCtr="0"/>
          <a:lstStyle>
            <a:lvl1pPr marL="0" indent="0" algn="l" defTabSz="455612" rtl="0" eaLnBrk="1" hangingPunct="1">
              <a:buNone/>
              <a:defRPr lang="en-US" altLang="en-US" sz="1800">
                <a:solidFill>
                  <a:schemeClr val="tx1"/>
                </a:solidFill>
                <a:latin typeface="Arial"/>
                <a:ea typeface="Arial"/>
              </a:defRPr>
            </a:lvl1pPr>
            <a:lvl2pPr marL="455612" indent="0" algn="l" defTabSz="455612" rtl="0" eaLnBrk="1" hangingPunct="1">
              <a:buNone/>
              <a:defRPr lang="en-US" altLang="en-US" sz="1800">
                <a:solidFill>
                  <a:schemeClr val="tx1"/>
                </a:solidFill>
                <a:latin typeface="Arial"/>
                <a:ea typeface="Arial"/>
              </a:defRPr>
            </a:lvl2pPr>
            <a:lvl3pPr marL="912812" indent="0" algn="l" defTabSz="455612" rtl="0" eaLnBrk="1" hangingPunct="1">
              <a:buNone/>
              <a:defRPr lang="en-US" altLang="en-US" sz="1800">
                <a:solidFill>
                  <a:schemeClr val="tx1"/>
                </a:solidFill>
                <a:latin typeface="Arial"/>
                <a:ea typeface="Arial"/>
              </a:defRPr>
            </a:lvl3pPr>
            <a:lvl4pPr marL="1370012" indent="0" algn="l" defTabSz="455612" rtl="0" eaLnBrk="1" hangingPunct="1">
              <a:buNone/>
              <a:defRPr lang="en-US" altLang="en-US" sz="1800">
                <a:solidFill>
                  <a:schemeClr val="tx1"/>
                </a:solidFill>
                <a:latin typeface="Arial"/>
                <a:ea typeface="Arial"/>
              </a:defRPr>
            </a:lvl4pPr>
            <a:lvl5pPr marL="1827212" indent="0" algn="l" defTabSz="455612" rtl="0" eaLnBrk="1" hangingPunct="1">
              <a:buNone/>
              <a:defRPr lang="en-US" altLang="en-US" sz="1800">
                <a:solidFill>
                  <a:schemeClr val="tx1"/>
                </a:solidFill>
                <a:latin typeface="Arial"/>
                <a:ea typeface="Arial"/>
              </a:defRPr>
            </a:lvl5pPr>
          </a:lstStyle>
          <a:p>
            <a:pPr lvl="0" algn="ctr"/>
            <a:endParaRPr lang="en-US" sz="1600" b="0" i="0" dirty="0">
              <a:latin typeface="Gill Sans MT" panose="020B0502020104020203" pitchFamily="34" charset="77"/>
            </a:endParaRPr>
          </a:p>
        </p:txBody>
      </p:sp>
      <p:sp>
        <p:nvSpPr>
          <p:cNvPr id="1029" name="Slide Number Placeholder 12"/>
          <p:cNvSpPr/>
          <p:nvPr/>
        </p:nvSpPr>
        <p:spPr>
          <a:xfrm>
            <a:off x="11368291" y="6565411"/>
            <a:ext cx="632883" cy="298451"/>
          </a:xfrm>
          <a:prstGeom prst="rect">
            <a:avLst/>
          </a:prstGeom>
          <a:noFill/>
          <a:ln cap="flat">
            <a:noFill/>
            <a:prstDash val="solid"/>
            <a:round/>
            <a:headEnd type="none" w="med" len="med"/>
            <a:tailEnd type="none" w="med" len="med"/>
          </a:ln>
        </p:spPr>
        <p:txBody>
          <a:bodyPr vert="horz" lIns="121917" tIns="0" rIns="121917" bIns="0" anchor="t" anchorCtr="0"/>
          <a:lstStyle>
            <a:lvl1pPr marL="0" indent="0" algn="l" defTabSz="455612" rtl="0" eaLnBrk="1" hangingPunct="1">
              <a:buNone/>
              <a:defRPr lang="en-US" altLang="en-US" sz="1800">
                <a:solidFill>
                  <a:schemeClr val="tx1"/>
                </a:solidFill>
                <a:latin typeface="Arial"/>
                <a:ea typeface="Arial"/>
              </a:defRPr>
            </a:lvl1pPr>
            <a:lvl2pPr marL="455612" indent="0" algn="l" defTabSz="455612" rtl="0" eaLnBrk="1" hangingPunct="1">
              <a:buNone/>
              <a:defRPr lang="en-US" altLang="en-US" sz="1800">
                <a:solidFill>
                  <a:schemeClr val="tx1"/>
                </a:solidFill>
                <a:latin typeface="Arial"/>
                <a:ea typeface="Arial"/>
              </a:defRPr>
            </a:lvl2pPr>
            <a:lvl3pPr marL="912812" indent="0" algn="l" defTabSz="455612" rtl="0" eaLnBrk="1" hangingPunct="1">
              <a:buNone/>
              <a:defRPr lang="en-US" altLang="en-US" sz="1800">
                <a:solidFill>
                  <a:schemeClr val="tx1"/>
                </a:solidFill>
                <a:latin typeface="Arial"/>
                <a:ea typeface="Arial"/>
              </a:defRPr>
            </a:lvl3pPr>
            <a:lvl4pPr marL="1370012" indent="0" algn="l" defTabSz="455612" rtl="0" eaLnBrk="1" hangingPunct="1">
              <a:buNone/>
              <a:defRPr lang="en-US" altLang="en-US" sz="1800">
                <a:solidFill>
                  <a:schemeClr val="tx1"/>
                </a:solidFill>
                <a:latin typeface="Arial"/>
                <a:ea typeface="Arial"/>
              </a:defRPr>
            </a:lvl4pPr>
            <a:lvl5pPr marL="1827212" indent="0" algn="l" defTabSz="455612" rtl="0" eaLnBrk="1" hangingPunct="1">
              <a:buNone/>
              <a:defRPr lang="en-US" altLang="en-US" sz="1800">
                <a:solidFill>
                  <a:schemeClr val="tx1"/>
                </a:solidFill>
                <a:latin typeface="Arial"/>
                <a:ea typeface="Arial"/>
              </a:defRPr>
            </a:lvl5pPr>
          </a:lstStyle>
          <a:p>
            <a:pPr marL="0" lvl="0" indent="0" algn="r" defTabSz="609570"/>
            <a:fld id="{038A6AB4-5F87-45F9-A0C2-53108FE3B773}" type="slidenum">
              <a:rPr lang="en-US" sz="900" b="0" i="0">
                <a:solidFill>
                  <a:schemeClr val="bg1">
                    <a:lumMod val="50000"/>
                  </a:schemeClr>
                </a:solidFill>
                <a:latin typeface="Gill Sans MT"/>
              </a:rPr>
              <a:pPr marL="0" lvl="0" indent="0" algn="r" defTabSz="609570"/>
              <a:t>‹#›</a:t>
            </a:fld>
            <a:endParaRPr lang="en-US" sz="900" b="0" i="0" dirty="0">
              <a:solidFill>
                <a:schemeClr val="bg1">
                  <a:lumMod val="50000"/>
                </a:schemeClr>
              </a:solidFill>
              <a:latin typeface="Gill Sans MT"/>
            </a:endParaRPr>
          </a:p>
        </p:txBody>
      </p:sp>
      <p:sp>
        <p:nvSpPr>
          <p:cNvPr id="1030" name="TextBox 23"/>
          <p:cNvSpPr/>
          <p:nvPr/>
        </p:nvSpPr>
        <p:spPr>
          <a:xfrm>
            <a:off x="284283" y="6535291"/>
            <a:ext cx="4527549" cy="266700"/>
          </a:xfrm>
          <a:prstGeom prst="rect">
            <a:avLst/>
          </a:prstGeom>
          <a:noFill/>
          <a:ln cap="flat">
            <a:noFill/>
            <a:prstDash val="solid"/>
            <a:round/>
            <a:headEnd type="none" w="med" len="med"/>
            <a:tailEnd type="none" w="med" len="med"/>
          </a:ln>
        </p:spPr>
        <p:txBody>
          <a:bodyPr wrap="square"/>
          <a:lstStyle>
            <a:lvl1pPr marL="0" indent="0" algn="l" defTabSz="455612" rtl="0" eaLnBrk="1" hangingPunct="1">
              <a:buNone/>
              <a:defRPr lang="en-US" altLang="en-US" sz="1800">
                <a:solidFill>
                  <a:schemeClr val="tx1"/>
                </a:solidFill>
                <a:latin typeface="Arial"/>
                <a:ea typeface="Arial"/>
              </a:defRPr>
            </a:lvl1pPr>
            <a:lvl2pPr marL="455612" indent="0" algn="l" defTabSz="455612" rtl="0" eaLnBrk="1" hangingPunct="1">
              <a:buNone/>
              <a:defRPr lang="en-US" altLang="en-US" sz="1800">
                <a:solidFill>
                  <a:schemeClr val="tx1"/>
                </a:solidFill>
                <a:latin typeface="Arial"/>
                <a:ea typeface="Arial"/>
              </a:defRPr>
            </a:lvl2pPr>
            <a:lvl3pPr marL="912812" indent="0" algn="l" defTabSz="455612" rtl="0" eaLnBrk="1" hangingPunct="1">
              <a:buNone/>
              <a:defRPr lang="en-US" altLang="en-US" sz="1800">
                <a:solidFill>
                  <a:schemeClr val="tx1"/>
                </a:solidFill>
                <a:latin typeface="Arial"/>
                <a:ea typeface="Arial"/>
              </a:defRPr>
            </a:lvl3pPr>
            <a:lvl4pPr marL="1370012" indent="0" algn="l" defTabSz="455612" rtl="0" eaLnBrk="1" hangingPunct="1">
              <a:buNone/>
              <a:defRPr lang="en-US" altLang="en-US" sz="1800">
                <a:solidFill>
                  <a:schemeClr val="tx1"/>
                </a:solidFill>
                <a:latin typeface="Arial"/>
                <a:ea typeface="Arial"/>
              </a:defRPr>
            </a:lvl4pPr>
            <a:lvl5pPr marL="1827212" indent="0" algn="l" defTabSz="455612" rtl="0" eaLnBrk="1" hangingPunct="1">
              <a:buNone/>
              <a:defRPr lang="en-US" altLang="en-US" sz="1800">
                <a:solidFill>
                  <a:schemeClr val="tx1"/>
                </a:solidFill>
                <a:latin typeface="Arial"/>
                <a:ea typeface="Arial"/>
              </a:defRPr>
            </a:lvl5pPr>
          </a:lstStyle>
          <a:p>
            <a:pPr lvl="0"/>
            <a:r>
              <a:rPr lang="en-GB" sz="800" b="0" i="0" dirty="0">
                <a:solidFill>
                  <a:schemeClr val="bg1">
                    <a:lumMod val="50000"/>
                  </a:schemeClr>
                </a:solidFill>
                <a:latin typeface="Gill Sans MT" panose="020B0502020104020203" pitchFamily="34" charset="77"/>
              </a:rPr>
              <a:t>HARMAN INTERNATIONAL. CONFIDENTIAL COPYRIGHT 2021</a:t>
            </a:r>
            <a:endParaRPr lang="en-US" sz="800" b="0" i="0" dirty="0">
              <a:solidFill>
                <a:schemeClr val="bg1">
                  <a:lumMod val="50000"/>
                </a:schemeClr>
              </a:solidFill>
              <a:latin typeface="Gill Sans MT" panose="020B0502020104020203" pitchFamily="34" charset="77"/>
            </a:endParaRPr>
          </a:p>
        </p:txBody>
      </p:sp>
    </p:spTree>
    <p:extLst>
      <p:ext uri="{BB962C8B-B14F-4D97-AF65-F5344CB8AC3E}">
        <p14:creationId xmlns:p14="http://schemas.microsoft.com/office/powerpoint/2010/main" val="3951850303"/>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7" r:id="rId5"/>
    <p:sldLayoutId id="2147483818" r:id="rId6"/>
    <p:sldLayoutId id="2147483820" r:id="rId7"/>
  </p:sldLayoutIdLst>
  <p:transition/>
  <p:hf hdr="0" ftr="0" dt="0"/>
  <p:txStyles>
    <p:title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p:titleStyle>
    <p:bodyStyle>
      <a:lvl1pPr marL="0" indent="0" algn="l" defTabSz="607451" rtl="0" eaLnBrk="1" hangingPunct="1">
        <a:lnSpc>
          <a:spcPct val="85000"/>
        </a:lnSpc>
        <a:spcBef>
          <a:spcPts val="1600"/>
        </a:spcBef>
        <a:buClr>
          <a:srgbClr val="0073AE"/>
        </a:buClr>
        <a:buFont typeface="Arial"/>
        <a:buNone/>
        <a:defRPr sz="2400" b="0" i="0">
          <a:solidFill>
            <a:srgbClr val="0073AE"/>
          </a:solidFill>
          <a:latin typeface="Gill Sans MT"/>
          <a:ea typeface="Gill Sans MT" panose="020B0502020104020203" pitchFamily="34" charset="77"/>
        </a:defRPr>
      </a:lvl1pPr>
      <a:lvl2pPr marL="607451" indent="-228589" algn="l" defTabSz="607451" rtl="0" eaLnBrk="1" hangingPunct="1">
        <a:lnSpc>
          <a:spcPct val="85000"/>
        </a:lnSpc>
        <a:spcBef>
          <a:spcPts val="1600"/>
        </a:spcBef>
        <a:buClr>
          <a:srgbClr val="001E69"/>
        </a:buClr>
        <a:buFont typeface="Arial"/>
        <a:buChar char="•"/>
        <a:defRPr sz="2133" b="0" i="0">
          <a:solidFill>
            <a:schemeClr val="accent6">
              <a:lumMod val="60000"/>
              <a:lumOff val="40000"/>
            </a:schemeClr>
          </a:solidFill>
          <a:latin typeface="Gill Sans MT"/>
          <a:ea typeface="Gill Sans MT" panose="020B0502020104020203" pitchFamily="34" charset="77"/>
        </a:defRPr>
      </a:lvl2pPr>
      <a:lvl3pPr marL="1447728" indent="-228589" algn="l" defTabSz="607451" rtl="0" eaLnBrk="1" hangingPunct="1">
        <a:lnSpc>
          <a:spcPct val="85000"/>
        </a:lnSpc>
        <a:spcBef>
          <a:spcPts val="1600"/>
        </a:spcBef>
        <a:buClr>
          <a:srgbClr val="001E69"/>
        </a:buClr>
        <a:buFont typeface="Tahoma" pitchFamily="34" charset="0"/>
        <a:buChar char="̶"/>
        <a:defRPr sz="1600" b="0" i="0">
          <a:solidFill>
            <a:schemeClr val="accent6">
              <a:lumMod val="60000"/>
              <a:lumOff val="40000"/>
            </a:schemeClr>
          </a:solidFill>
          <a:latin typeface="Gill Sans MT"/>
          <a:ea typeface="Gill Sans MT" panose="020B0502020104020203" pitchFamily="34" charset="77"/>
        </a:defRPr>
      </a:lvl3pPr>
      <a:lvl4pPr marL="2131376" indent="-302667" algn="l" defTabSz="607451" rtl="0" eaLnBrk="1" hangingPunct="1">
        <a:lnSpc>
          <a:spcPct val="85000"/>
        </a:lnSpc>
        <a:spcBef>
          <a:spcPct val="20000"/>
        </a:spcBef>
        <a:buClr>
          <a:srgbClr val="001E69"/>
        </a:buClr>
        <a:buFont typeface="Arial"/>
        <a:buChar char="–"/>
        <a:defRPr sz="1600" b="0" i="0">
          <a:solidFill>
            <a:schemeClr val="accent6">
              <a:lumMod val="60000"/>
              <a:lumOff val="40000"/>
            </a:schemeClr>
          </a:solidFill>
          <a:latin typeface="Gill Sans MT"/>
          <a:ea typeface="Gill Sans MT" panose="020B0502020104020203" pitchFamily="34" charset="77"/>
        </a:defRPr>
      </a:lvl4pPr>
      <a:lvl5pPr marL="2740946" indent="-302667" algn="l" defTabSz="607451" rtl="0" eaLnBrk="1" hangingPunct="1">
        <a:lnSpc>
          <a:spcPct val="85000"/>
        </a:lnSpc>
        <a:spcBef>
          <a:spcPct val="20000"/>
        </a:spcBef>
        <a:buClr>
          <a:srgbClr val="001E69"/>
        </a:buClr>
        <a:buFont typeface="Arial"/>
        <a:buChar char="»"/>
        <a:defRPr sz="1600" b="0" i="0">
          <a:solidFill>
            <a:schemeClr val="accent6">
              <a:lumMod val="60000"/>
              <a:lumOff val="40000"/>
            </a:schemeClr>
          </a:solidFill>
          <a:latin typeface="Gill Sans MT"/>
          <a:ea typeface="Gill Sans MT" panose="020B0502020104020203" pitchFamily="34" charset="77"/>
        </a:defRPr>
      </a:lvl5pPr>
    </p:bodyStyle>
    <p:otherStyle>
      <a:lvl1pPr marL="0" indent="0" algn="l" defTabSz="607451" rtl="0" eaLnBrk="1" hangingPunct="1">
        <a:buNone/>
        <a:defRPr sz="2400">
          <a:solidFill>
            <a:schemeClr val="tx1"/>
          </a:solidFill>
          <a:latin typeface="Gill Sans MT"/>
          <a:ea typeface="Arial"/>
        </a:defRPr>
      </a:lvl1pPr>
      <a:lvl2pPr marL="607451" indent="0" algn="l" defTabSz="607451" rtl="0" eaLnBrk="1" hangingPunct="1">
        <a:buNone/>
        <a:defRPr sz="2400">
          <a:solidFill>
            <a:schemeClr val="tx1"/>
          </a:solidFill>
          <a:latin typeface="Gill Sans MT"/>
          <a:ea typeface="Arial"/>
        </a:defRPr>
      </a:lvl2pPr>
      <a:lvl3pPr marL="1217022" indent="0" algn="l" defTabSz="607451" rtl="0" eaLnBrk="1" hangingPunct="1">
        <a:buNone/>
        <a:defRPr sz="2400">
          <a:solidFill>
            <a:schemeClr val="tx1"/>
          </a:solidFill>
          <a:latin typeface="Gill Sans MT"/>
          <a:ea typeface="Arial"/>
        </a:defRPr>
      </a:lvl3pPr>
      <a:lvl4pPr marL="1826592" indent="0" algn="l" defTabSz="607451" rtl="0" eaLnBrk="1" hangingPunct="1">
        <a:buNone/>
        <a:defRPr sz="2400">
          <a:solidFill>
            <a:schemeClr val="tx1"/>
          </a:solidFill>
          <a:latin typeface="Gill Sans MT"/>
          <a:ea typeface="Arial"/>
        </a:defRPr>
      </a:lvl4pPr>
      <a:lvl5pPr marL="2436162" indent="0" algn="l" defTabSz="607451" rtl="0" eaLnBrk="1" hangingPunct="1">
        <a:buNone/>
        <a:defRPr sz="2400">
          <a:solidFill>
            <a:schemeClr val="tx1"/>
          </a:solidFill>
          <a:latin typeface="Gill Sans MT"/>
          <a:ea typeface="Arial"/>
        </a:defRPr>
      </a:lvl5pPr>
    </p:otherStyle>
  </p:txStyles>
  <p:extLst>
    <p:ext uri="{27BBF7A9-308A-43DC-89C8-2F10F3537804}">
      <p15:sldGuideLst xmlns:p15="http://schemas.microsoft.com/office/powerpoint/2012/main">
        <p15:guide id="1" orient="horz" pos="2160">
          <p15:clr>
            <a:srgbClr val="F26B43"/>
          </p15:clr>
        </p15:guide>
        <p15:guide id="2" orient="horz" pos="608">
          <p15:clr>
            <a:srgbClr val="F26B43"/>
          </p15:clr>
        </p15:guide>
        <p15:guide id="3" pos="3840">
          <p15:clr>
            <a:srgbClr val="F26B43"/>
          </p15:clr>
        </p15:guide>
        <p15:guide id="4" pos="220">
          <p15:clr>
            <a:srgbClr val="F26B43"/>
          </p15:clr>
        </p15:guide>
        <p15:guide id="5" pos="7393">
          <p15:clr>
            <a:srgbClr val="F26B43"/>
          </p15:clr>
        </p15:guide>
        <p15:guide id="6" orient="horz" pos="528">
          <p15:clr>
            <a:srgbClr val="F26B43"/>
          </p15:clr>
        </p15:guide>
        <p15:guide id="7" orient="horz" pos="4202">
          <p15:clr>
            <a:srgbClr val="F26B43"/>
          </p15:clr>
        </p15:guide>
        <p15:guide id="8" orient="horz" pos="193">
          <p15:clr>
            <a:srgbClr val="F26B43"/>
          </p15:clr>
        </p15:guide>
        <p15:guide id="9" orient="horz" pos="713">
          <p15:clr>
            <a:srgbClr val="F26B43"/>
          </p15:clr>
        </p15:guide>
        <p15:guide id="10" orient="horz" pos="4080">
          <p15:clr>
            <a:srgbClr val="F26B43"/>
          </p15:clr>
        </p15:guide>
        <p15:guide id="11" orient="horz" pos="1032" userDrawn="1">
          <p15:clr>
            <a:srgbClr val="F26B43"/>
          </p15:clr>
        </p15:guide>
        <p15:guide id="12" orient="horz" pos="3768" userDrawn="1">
          <p15:clr>
            <a:srgbClr val="F26B43"/>
          </p15:clr>
        </p15:guide>
        <p15:guide id="13" pos="3893" userDrawn="1">
          <p15:clr>
            <a:srgbClr val="F26B43"/>
          </p15:clr>
        </p15:guide>
        <p15:guide id="14" pos="3784" userDrawn="1">
          <p15:clr>
            <a:srgbClr val="F26B43"/>
          </p15:clr>
        </p15:guide>
        <p15:guide id="15" pos="662" userDrawn="1">
          <p15:clr>
            <a:srgbClr val="F26B43"/>
          </p15:clr>
        </p15:guide>
        <p15:guide id="16" pos="700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B16F1-F72D-49E1-988F-E59E23AF1028}"/>
              </a:ext>
            </a:extLst>
          </p:cNvPr>
          <p:cNvSpPr>
            <a:spLocks noGrp="1"/>
          </p:cNvSpPr>
          <p:nvPr>
            <p:ph type="ctrTitle"/>
          </p:nvPr>
        </p:nvSpPr>
        <p:spPr>
          <a:xfrm>
            <a:off x="335360" y="4777216"/>
            <a:ext cx="6688010" cy="929550"/>
          </a:xfrm>
        </p:spPr>
        <p:txBody>
          <a:bodyPr/>
          <a:lstStyle/>
          <a:p>
            <a:r>
              <a:rPr lang="en-GB" sz="3600" b="1" cap="none" dirty="0"/>
              <a:t>PCI Express Basics, </a:t>
            </a:r>
            <a:br>
              <a:rPr lang="en-GB" sz="3600" b="1" cap="none" dirty="0"/>
            </a:br>
            <a:r>
              <a:rPr lang="en-GB" sz="3600" b="1" cap="none" dirty="0"/>
              <a:t>Session - 1</a:t>
            </a:r>
            <a:r>
              <a:rPr lang="en-GB" sz="3600" b="1" dirty="0"/>
              <a:t>	 </a:t>
            </a:r>
          </a:p>
        </p:txBody>
      </p:sp>
      <p:sp>
        <p:nvSpPr>
          <p:cNvPr id="3" name="Subtitle 2">
            <a:extLst>
              <a:ext uri="{FF2B5EF4-FFF2-40B4-BE49-F238E27FC236}">
                <a16:creationId xmlns:a16="http://schemas.microsoft.com/office/drawing/2014/main" id="{95DD1527-D460-4EEF-BA23-41672CF81C5D}"/>
              </a:ext>
            </a:extLst>
          </p:cNvPr>
          <p:cNvSpPr>
            <a:spLocks noGrp="1"/>
          </p:cNvSpPr>
          <p:nvPr>
            <p:ph type="subTitle" idx="1"/>
          </p:nvPr>
        </p:nvSpPr>
        <p:spPr/>
        <p:txBody>
          <a:bodyPr/>
          <a:lstStyle/>
          <a:p>
            <a:r>
              <a:rPr lang="en-GB" cap="none" dirty="0"/>
              <a:t>By Mir Faisal</a:t>
            </a:r>
          </a:p>
        </p:txBody>
      </p:sp>
      <p:sp>
        <p:nvSpPr>
          <p:cNvPr id="6" name="Date Placeholder 5">
            <a:extLst>
              <a:ext uri="{FF2B5EF4-FFF2-40B4-BE49-F238E27FC236}">
                <a16:creationId xmlns:a16="http://schemas.microsoft.com/office/drawing/2014/main" id="{41B02E79-5289-4D64-ADDE-FC2E7A4A2F53}"/>
              </a:ext>
            </a:extLst>
          </p:cNvPr>
          <p:cNvSpPr>
            <a:spLocks noGrp="1"/>
          </p:cNvSpPr>
          <p:nvPr>
            <p:ph type="dt" sz="half" idx="10"/>
          </p:nvPr>
        </p:nvSpPr>
        <p:spPr/>
        <p:txBody>
          <a:bodyPr/>
          <a:lstStyle/>
          <a:p>
            <a:r>
              <a:rPr lang="en-GB" dirty="0"/>
              <a:t>Date: 17.08.2023</a:t>
            </a:r>
          </a:p>
          <a:p>
            <a:endParaRPr lang="en-GB" dirty="0"/>
          </a:p>
        </p:txBody>
      </p:sp>
    </p:spTree>
    <p:extLst>
      <p:ext uri="{BB962C8B-B14F-4D97-AF65-F5344CB8AC3E}">
        <p14:creationId xmlns:p14="http://schemas.microsoft.com/office/powerpoint/2010/main" val="28903012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301164" y="1149950"/>
            <a:ext cx="9843796" cy="4830617"/>
          </a:xfrm>
        </p:spPr>
        <p:txBody>
          <a:bodyPr/>
          <a:lstStyle/>
          <a:p>
            <a:r>
              <a:rPr lang="en-US" sz="1800" dirty="0">
                <a:latin typeface="Arial" panose="020B0604020202020204" pitchFamily="34" charset="0"/>
              </a:rPr>
              <a:t>PCIe Endpoint: - </a:t>
            </a:r>
          </a:p>
          <a:p>
            <a:pPr marL="285750" indent="-285750">
              <a:buFont typeface="Wingdings" panose="05000000000000000000" pitchFamily="2" charset="2"/>
              <a:buChar char="§"/>
            </a:pPr>
            <a:r>
              <a:rPr lang="en-US" sz="1800" b="0" i="0" dirty="0">
                <a:solidFill>
                  <a:srgbClr val="202122"/>
                </a:solidFill>
                <a:effectLst/>
                <a:latin typeface="ArialMT"/>
              </a:rPr>
              <a:t>The PCIe Endpoints are devices other than root complex and switches that are requesters or completers of PCIe transactions. They are peripheral devices such as GPUs, Network equipment's and storage devices. </a:t>
            </a:r>
          </a:p>
          <a:p>
            <a:pPr marL="285750" indent="-285750">
              <a:buFont typeface="Wingdings" panose="05000000000000000000" pitchFamily="2" charset="2"/>
              <a:buChar char="§"/>
            </a:pPr>
            <a:r>
              <a:rPr lang="en-US" sz="1800" dirty="0">
                <a:solidFill>
                  <a:schemeClr val="tx1"/>
                </a:solidFill>
                <a:latin typeface="Arial" panose="020B0604020202020204" pitchFamily="34" charset="0"/>
              </a:rPr>
              <a:t>Endpoints initiate transactions as a requester or respond to transactions as a completer. In other words, Endpoints are requestor or completer of PCIe transactions.</a:t>
            </a:r>
          </a:p>
          <a:p>
            <a:pPr marL="285750" indent="-285750">
              <a:buFont typeface="Wingdings" panose="05000000000000000000" pitchFamily="2" charset="2"/>
              <a:buChar char="§"/>
            </a:pPr>
            <a:r>
              <a:rPr lang="en-US" sz="1800" dirty="0">
                <a:solidFill>
                  <a:schemeClr val="tx1"/>
                </a:solidFill>
                <a:latin typeface="Arial" panose="020B0604020202020204" pitchFamily="34" charset="0"/>
              </a:rPr>
              <a:t>Endpoints has Type 0 PCI configuration space and respond to configuration transactions as completers.</a:t>
            </a:r>
          </a:p>
          <a:p>
            <a:pPr marL="285750" indent="-285750">
              <a:buFont typeface="Wingdings" panose="05000000000000000000" pitchFamily="2" charset="2"/>
              <a:buChar char="§"/>
            </a:pPr>
            <a:r>
              <a:rPr lang="en-US" sz="1800" dirty="0">
                <a:solidFill>
                  <a:schemeClr val="tx1"/>
                </a:solidFill>
                <a:latin typeface="Arial" panose="020B0604020202020204" pitchFamily="34" charset="0"/>
              </a:rPr>
              <a:t>Each endpoint is initialized with a device ID (requester ID or completer ID) which consists of a bus number, device number, and function number. Endpoints are always device 0 on a bus.</a:t>
            </a:r>
          </a:p>
          <a:p>
            <a:pPr marL="285750" indent="-285750">
              <a:buFont typeface="Wingdings" panose="05000000000000000000" pitchFamily="2" charset="2"/>
              <a:buChar char="§"/>
            </a:pPr>
            <a:r>
              <a:rPr lang="en-US" sz="1800" dirty="0">
                <a:solidFill>
                  <a:schemeClr val="tx1"/>
                </a:solidFill>
                <a:latin typeface="Arial" panose="020B0604020202020204" pitchFamily="34" charset="0"/>
              </a:rPr>
              <a:t>There are two types of Endpoints: -</a:t>
            </a:r>
          </a:p>
          <a:p>
            <a:pPr marL="342900" indent="-342900">
              <a:buAutoNum type="arabicPeriod"/>
            </a:pPr>
            <a:r>
              <a:rPr lang="en-US" sz="1800" dirty="0">
                <a:solidFill>
                  <a:schemeClr val="tx1"/>
                </a:solidFill>
                <a:latin typeface="Arial" panose="020B0604020202020204" pitchFamily="34" charset="0"/>
              </a:rPr>
              <a:t>Legacy Endpoints</a:t>
            </a:r>
          </a:p>
          <a:p>
            <a:pPr marL="342900" indent="-342900">
              <a:buAutoNum type="arabicPeriod"/>
            </a:pPr>
            <a:r>
              <a:rPr lang="en-US" sz="1800" dirty="0">
                <a:solidFill>
                  <a:schemeClr val="tx1"/>
                </a:solidFill>
                <a:latin typeface="Arial" panose="020B0604020202020204" pitchFamily="34" charset="0"/>
              </a:rPr>
              <a:t>Native Endpoints</a:t>
            </a: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PCIe Components</a:t>
            </a:r>
          </a:p>
        </p:txBody>
      </p:sp>
    </p:spTree>
    <p:extLst>
      <p:ext uri="{BB962C8B-B14F-4D97-AF65-F5344CB8AC3E}">
        <p14:creationId xmlns:p14="http://schemas.microsoft.com/office/powerpoint/2010/main" val="201210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516317" y="1149950"/>
            <a:ext cx="9843796" cy="4830617"/>
          </a:xfrm>
        </p:spPr>
        <p:txBody>
          <a:bodyPr/>
          <a:lstStyle/>
          <a:p>
            <a:r>
              <a:rPr lang="en-US" sz="1800" dirty="0">
                <a:latin typeface="Arial" panose="020B0604020202020204" pitchFamily="34" charset="0"/>
              </a:rPr>
              <a:t>PCIe Endpoint (…continued) : - </a:t>
            </a:r>
          </a:p>
          <a:p>
            <a:r>
              <a:rPr lang="en-US" sz="1800" dirty="0">
                <a:solidFill>
                  <a:srgbClr val="0073AD"/>
                </a:solidFill>
                <a:latin typeface="Arial" panose="020B0604020202020204" pitchFamily="34" charset="0"/>
              </a:rPr>
              <a:t>1. Legacy Endpoints: -</a:t>
            </a:r>
          </a:p>
          <a:p>
            <a:r>
              <a:rPr lang="en-US" altLang="en-US" sz="1800" dirty="0">
                <a:solidFill>
                  <a:schemeClr val="tx1"/>
                </a:solidFill>
                <a:latin typeface="Arial" panose="020B0604020202020204" pitchFamily="34" charset="0"/>
              </a:rPr>
              <a:t>-&gt; Devices that were designed for the operation of an older bus like PCI-X but now have a PCIe interface designate themselves as “Legacy PCIe Endpoints” in a configuration register.</a:t>
            </a:r>
          </a:p>
          <a:p>
            <a:r>
              <a:rPr lang="en-US" altLang="en-US" sz="1800" dirty="0">
                <a:solidFill>
                  <a:schemeClr val="tx1"/>
                </a:solidFill>
                <a:latin typeface="Arial" panose="020B0604020202020204" pitchFamily="34" charset="0"/>
              </a:rPr>
              <a:t>-&gt; Supports PCI transactions to support backward compatibility.</a:t>
            </a:r>
          </a:p>
          <a:p>
            <a:r>
              <a:rPr lang="en-US" sz="1800" dirty="0">
                <a:solidFill>
                  <a:srgbClr val="0073AD"/>
                </a:solidFill>
                <a:latin typeface="Arial" panose="020B0604020202020204" pitchFamily="34" charset="0"/>
              </a:rPr>
              <a:t>2. Native Endpoints: -</a:t>
            </a:r>
          </a:p>
          <a:p>
            <a:pPr algn="l"/>
            <a:r>
              <a:rPr lang="en-US" altLang="en-US" sz="1800" dirty="0">
                <a:solidFill>
                  <a:schemeClr val="tx1"/>
                </a:solidFill>
                <a:latin typeface="Arial" panose="020B0604020202020204" pitchFamily="34" charset="0"/>
              </a:rPr>
              <a:t>-&gt; Native PCIe Endpoints are PCIe devices designed from scratch as opposed to adding a PCIe interface to old PCI device designs. Native PCIe Endpoints device are memory mapped devices (MMIO devices).</a:t>
            </a:r>
          </a:p>
          <a:p>
            <a:pPr algn="l"/>
            <a:r>
              <a:rPr lang="en-US" sz="1800" dirty="0">
                <a:solidFill>
                  <a:schemeClr val="tx1"/>
                </a:solidFill>
                <a:latin typeface="Arial" panose="020B0604020202020204" pitchFamily="34" charset="0"/>
              </a:rPr>
              <a:t>-&gt; Does not support following PCI transactions: - </a:t>
            </a:r>
          </a:p>
          <a:p>
            <a:pPr marL="285750" indent="-285750" algn="l">
              <a:buFont typeface="Arial" panose="020B0604020202020204" pitchFamily="34" charset="0"/>
              <a:buChar char="•"/>
            </a:pPr>
            <a:r>
              <a:rPr lang="en-US" sz="1800" dirty="0">
                <a:solidFill>
                  <a:schemeClr val="tx1"/>
                </a:solidFill>
                <a:latin typeface="Arial" panose="020B0604020202020204" pitchFamily="34" charset="0"/>
              </a:rPr>
              <a:t>I/O transactions</a:t>
            </a:r>
          </a:p>
          <a:p>
            <a:pPr marL="285750" indent="-285750" algn="l">
              <a:buFont typeface="Arial" panose="020B0604020202020204" pitchFamily="34" charset="0"/>
              <a:buChar char="•"/>
            </a:pPr>
            <a:r>
              <a:rPr lang="en-US" sz="1800" dirty="0">
                <a:solidFill>
                  <a:schemeClr val="tx1"/>
                </a:solidFill>
                <a:latin typeface="Arial" panose="020B0604020202020204" pitchFamily="34" charset="0"/>
              </a:rPr>
              <a:t>32-bit only memory access</a:t>
            </a:r>
          </a:p>
          <a:p>
            <a:pPr marL="285750" indent="-285750" algn="l">
              <a:buFont typeface="Arial" panose="020B0604020202020204" pitchFamily="34" charset="0"/>
              <a:buChar char="•"/>
            </a:pPr>
            <a:r>
              <a:rPr lang="en-US" sz="1800" dirty="0">
                <a:solidFill>
                  <a:schemeClr val="tx1"/>
                </a:solidFill>
                <a:latin typeface="Arial" panose="020B0604020202020204" pitchFamily="34" charset="0"/>
              </a:rPr>
              <a:t>Locked transactions</a:t>
            </a: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PCIe Components</a:t>
            </a:r>
          </a:p>
        </p:txBody>
      </p:sp>
    </p:spTree>
    <p:extLst>
      <p:ext uri="{BB962C8B-B14F-4D97-AF65-F5344CB8AC3E}">
        <p14:creationId xmlns:p14="http://schemas.microsoft.com/office/powerpoint/2010/main" val="726335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3113" y="1234646"/>
            <a:ext cx="9843796" cy="5060218"/>
          </a:xfrm>
        </p:spPr>
        <p:txBody>
          <a:bodyPr/>
          <a:lstStyle/>
          <a:p>
            <a:r>
              <a:rPr lang="en-US" sz="1800" dirty="0">
                <a:latin typeface="Arial" panose="020B0604020202020204" pitchFamily="34" charset="0"/>
              </a:rPr>
              <a:t>PCIe Switch: - </a:t>
            </a:r>
          </a:p>
          <a:p>
            <a:pPr marL="285750" indent="-285750">
              <a:buFont typeface="Wingdings" panose="05000000000000000000" pitchFamily="2" charset="2"/>
              <a:buChar char="§"/>
            </a:pPr>
            <a:r>
              <a:rPr lang="en-US" altLang="en-US" sz="1800" dirty="0">
                <a:solidFill>
                  <a:schemeClr val="tx1"/>
                </a:solidFill>
                <a:latin typeface="Arial" panose="020B0604020202020204" pitchFamily="34" charset="0"/>
              </a:rPr>
              <a:t>PCIe switches have one upstream port that connects to the host, several downstream ports that connect to the devices, and a switching logic that routes the data packets between the ports. </a:t>
            </a:r>
          </a:p>
          <a:p>
            <a:pPr marL="285750" indent="-285750">
              <a:buFont typeface="Wingdings" panose="05000000000000000000" pitchFamily="2" charset="2"/>
              <a:buChar char="§"/>
            </a:pPr>
            <a:endParaRPr lang="en-US" sz="1600" dirty="0">
              <a:solidFill>
                <a:srgbClr val="444444"/>
              </a:solidFill>
              <a:latin typeface="Arimo"/>
            </a:endParaRPr>
          </a:p>
          <a:p>
            <a:pPr marL="285750" indent="-285750">
              <a:buFont typeface="Wingdings" panose="05000000000000000000" pitchFamily="2" charset="2"/>
              <a:buChar char="§"/>
            </a:pPr>
            <a:endParaRPr lang="en-US" sz="1600" b="0" i="0" dirty="0">
              <a:solidFill>
                <a:srgbClr val="444444"/>
              </a:solidFill>
              <a:effectLst/>
              <a:latin typeface="Arimo"/>
            </a:endParaRPr>
          </a:p>
          <a:p>
            <a:pPr marL="285750" indent="-285750">
              <a:buFont typeface="Wingdings" panose="05000000000000000000" pitchFamily="2" charset="2"/>
              <a:buChar char="§"/>
            </a:pPr>
            <a:endParaRPr lang="en-US" sz="1600" dirty="0">
              <a:solidFill>
                <a:srgbClr val="444444"/>
              </a:solidFill>
              <a:latin typeface="Arimo"/>
            </a:endParaRPr>
          </a:p>
          <a:p>
            <a:pPr marL="285750" indent="-285750">
              <a:buFont typeface="Wingdings" panose="05000000000000000000" pitchFamily="2" charset="2"/>
              <a:buChar char="§"/>
            </a:pPr>
            <a:endParaRPr lang="en-US" sz="1600" b="0" i="0" dirty="0">
              <a:solidFill>
                <a:srgbClr val="444444"/>
              </a:solidFill>
              <a:effectLst/>
              <a:latin typeface="Arimo"/>
            </a:endParaRPr>
          </a:p>
          <a:p>
            <a:pPr marL="285750" indent="-285750">
              <a:buFont typeface="Wingdings" panose="05000000000000000000" pitchFamily="2" charset="2"/>
              <a:buChar char="§"/>
            </a:pPr>
            <a:endParaRPr lang="en-US" sz="1600" dirty="0">
              <a:solidFill>
                <a:srgbClr val="444444"/>
              </a:solidFill>
              <a:latin typeface="Arimo"/>
            </a:endParaRPr>
          </a:p>
          <a:p>
            <a:pPr marL="285750" indent="-285750">
              <a:buFont typeface="Wingdings" panose="05000000000000000000" pitchFamily="2" charset="2"/>
              <a:buChar char="§"/>
            </a:pPr>
            <a:endParaRPr lang="en-US" sz="1600" b="0" i="0" dirty="0">
              <a:solidFill>
                <a:srgbClr val="444444"/>
              </a:solidFill>
              <a:effectLst/>
              <a:latin typeface="Arimo"/>
            </a:endParaRPr>
          </a:p>
          <a:p>
            <a:endParaRPr lang="en-US" sz="1600" dirty="0">
              <a:solidFill>
                <a:srgbClr val="444444"/>
              </a:solidFill>
              <a:latin typeface="Arimo"/>
            </a:endParaRPr>
          </a:p>
          <a:p>
            <a:pPr marL="285750" indent="-285750">
              <a:buFont typeface="Wingdings" panose="05000000000000000000" pitchFamily="2" charset="2"/>
              <a:buChar char="§"/>
            </a:pPr>
            <a:endParaRPr lang="en-US" sz="1600" b="0" i="0" dirty="0">
              <a:solidFill>
                <a:srgbClr val="444444"/>
              </a:solidFill>
              <a:effectLst/>
              <a:latin typeface="Arimo"/>
            </a:endParaRPr>
          </a:p>
          <a:p>
            <a:pPr marL="285750" indent="-285750">
              <a:buFont typeface="Wingdings" panose="05000000000000000000" pitchFamily="2" charset="2"/>
              <a:buChar char="§"/>
            </a:pPr>
            <a:r>
              <a:rPr lang="en-US" altLang="en-US" sz="1800" dirty="0">
                <a:solidFill>
                  <a:schemeClr val="tx1"/>
                </a:solidFill>
                <a:latin typeface="Arial" panose="020B0604020202020204" pitchFamily="34" charset="0"/>
              </a:rPr>
              <a:t>Each downstream port is assigned a set of PCIe lanes and each port is connected to a device. The switch appears to be two or more logical PCI-to-PCI bridges.</a:t>
            </a:r>
          </a:p>
          <a:p>
            <a:pPr marL="285750" indent="-285750" algn="l">
              <a:buFont typeface="Wingdings" panose="05000000000000000000" pitchFamily="2" charset="2"/>
              <a:buChar char="§"/>
            </a:pPr>
            <a:r>
              <a:rPr lang="en-US" altLang="en-US" sz="1800" dirty="0">
                <a:solidFill>
                  <a:schemeClr val="tx1"/>
                </a:solidFill>
                <a:latin typeface="Arial" panose="020B0604020202020204" pitchFamily="34" charset="0"/>
              </a:rPr>
              <a:t>There are two types of PCIe switch – fan-out switch and fabric switch.</a:t>
            </a: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PCIe Components</a:t>
            </a:r>
          </a:p>
        </p:txBody>
      </p:sp>
      <p:pic>
        <p:nvPicPr>
          <p:cNvPr id="8" name="Picture 7">
            <a:extLst>
              <a:ext uri="{FF2B5EF4-FFF2-40B4-BE49-F238E27FC236}">
                <a16:creationId xmlns:a16="http://schemas.microsoft.com/office/drawing/2014/main" id="{84968D17-002D-5FCC-C788-7A29F643DB77}"/>
              </a:ext>
            </a:extLst>
          </p:cNvPr>
          <p:cNvPicPr>
            <a:picLocks noChangeAspect="1"/>
          </p:cNvPicPr>
          <p:nvPr/>
        </p:nvPicPr>
        <p:blipFill>
          <a:blip r:embed="rId2"/>
          <a:stretch>
            <a:fillRect/>
          </a:stretch>
        </p:blipFill>
        <p:spPr>
          <a:xfrm>
            <a:off x="2837048" y="2294404"/>
            <a:ext cx="5495925" cy="2609850"/>
          </a:xfrm>
          <a:prstGeom prst="rect">
            <a:avLst/>
          </a:prstGeom>
        </p:spPr>
      </p:pic>
    </p:spTree>
    <p:extLst>
      <p:ext uri="{BB962C8B-B14F-4D97-AF65-F5344CB8AC3E}">
        <p14:creationId xmlns:p14="http://schemas.microsoft.com/office/powerpoint/2010/main" val="4134940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62092" cy="5284286"/>
          </a:xfrm>
        </p:spPr>
        <p:txBody>
          <a:bodyPr/>
          <a:lstStyle/>
          <a:p>
            <a:pPr algn="l"/>
            <a:r>
              <a:rPr lang="en-US" sz="1800" dirty="0">
                <a:latin typeface="Arial" panose="020B0604020202020204" pitchFamily="34" charset="0"/>
              </a:rPr>
              <a:t>PCIe B/D/F: - </a:t>
            </a:r>
          </a:p>
          <a:p>
            <a:pPr marL="285750" indent="-285750" algn="l">
              <a:buFont typeface="Wingdings" panose="05000000000000000000" pitchFamily="2" charset="2"/>
              <a:buChar char="§"/>
            </a:pPr>
            <a:r>
              <a:rPr lang="en-US" altLang="en-US" sz="1800" dirty="0">
                <a:solidFill>
                  <a:schemeClr val="tx1"/>
                </a:solidFill>
                <a:latin typeface="Arial" panose="020B0604020202020204" pitchFamily="34" charset="0"/>
              </a:rPr>
              <a:t>PCI BDF (Bus, Device, Function) is a unique identifier assigned to every PCIe device on PCIe fabric. By identifying each device with a unique BDF number, the computer's OS can manage the system's resources efficiently and effectively.</a:t>
            </a:r>
          </a:p>
          <a:p>
            <a:pPr marL="285750" indent="-285750" algn="l">
              <a:buFont typeface="Wingdings" panose="05000000000000000000" pitchFamily="2" charset="2"/>
              <a:buChar char="§"/>
            </a:pPr>
            <a:r>
              <a:rPr lang="en-US" altLang="en-US" sz="1800" dirty="0">
                <a:solidFill>
                  <a:schemeClr val="tx1"/>
                </a:solidFill>
                <a:latin typeface="Arial" panose="020B0604020202020204" pitchFamily="34" charset="0"/>
              </a:rPr>
              <a:t>A single system can host up to 256 buses. Each bus hosts up to 32 devices, and each device can have a maximum of 8 functions.</a:t>
            </a:r>
          </a:p>
          <a:p>
            <a:pPr algn="l"/>
            <a:r>
              <a:rPr lang="en-US" altLang="en-US" sz="1800" dirty="0">
                <a:solidFill>
                  <a:schemeClr val="tx1"/>
                </a:solidFill>
                <a:latin typeface="Arial" panose="020B0604020202020204" pitchFamily="34" charset="0"/>
              </a:rPr>
              <a:t>     Buses (8 bit) -&gt; 0 – 255</a:t>
            </a:r>
          </a:p>
          <a:p>
            <a:pPr algn="l"/>
            <a:r>
              <a:rPr lang="en-US" altLang="en-US" sz="1800" dirty="0">
                <a:solidFill>
                  <a:schemeClr val="tx1"/>
                </a:solidFill>
                <a:latin typeface="Arial" panose="020B0604020202020204" pitchFamily="34" charset="0"/>
              </a:rPr>
              <a:t>     Device (5 bit) -&gt; 0 – 31</a:t>
            </a:r>
          </a:p>
          <a:p>
            <a:pPr algn="l"/>
            <a:r>
              <a:rPr lang="en-US" altLang="en-US" sz="1800" dirty="0">
                <a:solidFill>
                  <a:schemeClr val="tx1"/>
                </a:solidFill>
                <a:latin typeface="Arial" panose="020B0604020202020204" pitchFamily="34" charset="0"/>
              </a:rPr>
              <a:t>     Function Number -&gt; 0 - 7</a:t>
            </a:r>
          </a:p>
          <a:p>
            <a:pPr marL="285750" indent="-285750" algn="l">
              <a:buFont typeface="Wingdings" panose="05000000000000000000" pitchFamily="2" charset="2"/>
              <a:buChar char="§"/>
            </a:pPr>
            <a:r>
              <a:rPr lang="en-US" altLang="en-US" sz="1800" dirty="0">
                <a:solidFill>
                  <a:schemeClr val="tx1"/>
                </a:solidFill>
                <a:latin typeface="Arial" panose="020B0604020202020204" pitchFamily="34" charset="0"/>
              </a:rPr>
              <a:t>PCIe address domain: -</a:t>
            </a:r>
          </a:p>
          <a:p>
            <a:pPr algn="l"/>
            <a:r>
              <a:rPr lang="en-US" altLang="en-US" sz="1800" dirty="0">
                <a:solidFill>
                  <a:schemeClr val="tx1"/>
                </a:solidFill>
                <a:latin typeface="Arial" panose="020B0604020202020204" pitchFamily="34" charset="0"/>
              </a:rPr>
              <a:t>    PCIe address domain represents Physical property of the host. Since 256 buses are not</a:t>
            </a:r>
            <a:br>
              <a:rPr lang="en-US" altLang="en-US" sz="1800" dirty="0">
                <a:solidFill>
                  <a:schemeClr val="tx1"/>
                </a:solidFill>
                <a:latin typeface="Arial" panose="020B0604020202020204" pitchFamily="34" charset="0"/>
              </a:rPr>
            </a:br>
            <a:r>
              <a:rPr lang="en-US" altLang="en-US" sz="1800" dirty="0">
                <a:solidFill>
                  <a:schemeClr val="tx1"/>
                </a:solidFill>
                <a:latin typeface="Arial" panose="020B0604020202020204" pitchFamily="34" charset="0"/>
              </a:rPr>
              <a:t>    sufficient for many large systems, Linux now supports PCI address domains. Each PCIe</a:t>
            </a:r>
            <a:br>
              <a:rPr lang="en-US" altLang="en-US" sz="1800" dirty="0">
                <a:solidFill>
                  <a:schemeClr val="tx1"/>
                </a:solidFill>
                <a:latin typeface="Arial" panose="020B0604020202020204" pitchFamily="34" charset="0"/>
              </a:rPr>
            </a:br>
            <a:r>
              <a:rPr lang="en-US" altLang="en-US" sz="1800" dirty="0">
                <a:solidFill>
                  <a:schemeClr val="tx1"/>
                </a:solidFill>
                <a:latin typeface="Arial" panose="020B0604020202020204" pitchFamily="34" charset="0"/>
              </a:rPr>
              <a:t>    domain can host up to 256 buses. </a:t>
            </a:r>
          </a:p>
          <a:p>
            <a:pPr algn="l"/>
            <a:r>
              <a:rPr lang="en-US" altLang="en-US" sz="1800" dirty="0">
                <a:solidFill>
                  <a:schemeClr val="tx1"/>
                </a:solidFill>
                <a:latin typeface="Arial" panose="020B0604020202020204" pitchFamily="34" charset="0"/>
              </a:rPr>
              <a:t>    Example: 0000:00:14.0 </a:t>
            </a:r>
          </a:p>
          <a:p>
            <a:pPr algn="l"/>
            <a:r>
              <a:rPr lang="en-US" altLang="en-US" sz="1800" dirty="0">
                <a:solidFill>
                  <a:schemeClr val="tx1"/>
                </a:solidFill>
                <a:latin typeface="Arial" panose="020B0604020202020204" pitchFamily="34" charset="0"/>
              </a:rPr>
              <a:t>    Here, 0000 is address domain, 00 is bus number, 14 is device number and 0 is the function</a:t>
            </a:r>
            <a:br>
              <a:rPr lang="en-US" altLang="en-US" sz="1800" dirty="0">
                <a:solidFill>
                  <a:schemeClr val="tx1"/>
                </a:solidFill>
                <a:latin typeface="Arial" panose="020B0604020202020204" pitchFamily="34" charset="0"/>
              </a:rPr>
            </a:br>
            <a:r>
              <a:rPr lang="en-US" altLang="en-US" sz="1800" dirty="0">
                <a:solidFill>
                  <a:schemeClr val="tx1"/>
                </a:solidFill>
                <a:latin typeface="Arial" panose="020B0604020202020204" pitchFamily="34" charset="0"/>
              </a:rPr>
              <a:t>    number.</a:t>
            </a:r>
          </a:p>
          <a:p>
            <a:pPr algn="l"/>
            <a:r>
              <a:rPr lang="en-US" altLang="en-US" sz="1800" dirty="0">
                <a:solidFill>
                  <a:schemeClr val="tx1"/>
                </a:solidFill>
                <a:latin typeface="Arial" panose="020B0604020202020204" pitchFamily="34" charset="0"/>
              </a:rPr>
              <a:t>     </a:t>
            </a: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PCIe Components</a:t>
            </a:r>
          </a:p>
        </p:txBody>
      </p:sp>
    </p:spTree>
    <p:extLst>
      <p:ext uri="{BB962C8B-B14F-4D97-AF65-F5344CB8AC3E}">
        <p14:creationId xmlns:p14="http://schemas.microsoft.com/office/powerpoint/2010/main" val="2920008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r>
              <a:rPr lang="en-US" sz="1800" dirty="0">
                <a:latin typeface="Arial" panose="020B0604020202020204" pitchFamily="34" charset="0"/>
              </a:rPr>
              <a:t>PCIe Lane: - </a:t>
            </a:r>
            <a:r>
              <a:rPr lang="en-US" sz="1800" dirty="0">
                <a:solidFill>
                  <a:schemeClr val="tx1"/>
                </a:solidFill>
                <a:latin typeface="Arial" panose="020B0604020202020204" pitchFamily="34" charset="0"/>
              </a:rPr>
              <a:t>A PCIe link consists either x1, x2, x4, x8, x12, x16 or x32 signal pairs in each direction. These signals are referred to as Lanes.</a:t>
            </a: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PCIe Components</a:t>
            </a:r>
          </a:p>
        </p:txBody>
      </p:sp>
      <p:pic>
        <p:nvPicPr>
          <p:cNvPr id="6" name="Picture 5" descr="A diagram of a network connection&#10;&#10;Description automatically generated">
            <a:extLst>
              <a:ext uri="{FF2B5EF4-FFF2-40B4-BE49-F238E27FC236}">
                <a16:creationId xmlns:a16="http://schemas.microsoft.com/office/drawing/2014/main" id="{73EEC749-2252-1CDA-1700-5067284E618A}"/>
              </a:ext>
            </a:extLst>
          </p:cNvPr>
          <p:cNvPicPr>
            <a:picLocks noChangeAspect="1"/>
          </p:cNvPicPr>
          <p:nvPr/>
        </p:nvPicPr>
        <p:blipFill>
          <a:blip r:embed="rId2"/>
          <a:stretch>
            <a:fillRect/>
          </a:stretch>
        </p:blipFill>
        <p:spPr>
          <a:xfrm>
            <a:off x="3377681" y="2146041"/>
            <a:ext cx="4413380" cy="3564196"/>
          </a:xfrm>
          <a:prstGeom prst="rect">
            <a:avLst/>
          </a:prstGeom>
        </p:spPr>
      </p:pic>
    </p:spTree>
    <p:extLst>
      <p:ext uri="{BB962C8B-B14F-4D97-AF65-F5344CB8AC3E}">
        <p14:creationId xmlns:p14="http://schemas.microsoft.com/office/powerpoint/2010/main" val="3087321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PCIe Topology</a:t>
            </a:r>
          </a:p>
        </p:txBody>
      </p:sp>
      <p:pic>
        <p:nvPicPr>
          <p:cNvPr id="8" name="Picture 7" descr="A diagram of a computer hardware system&#10;&#10;Description automatically generated">
            <a:extLst>
              <a:ext uri="{FF2B5EF4-FFF2-40B4-BE49-F238E27FC236}">
                <a16:creationId xmlns:a16="http://schemas.microsoft.com/office/drawing/2014/main" id="{915CA6E1-4E35-B4B0-DC61-30B53278469B}"/>
              </a:ext>
            </a:extLst>
          </p:cNvPr>
          <p:cNvPicPr>
            <a:picLocks noChangeAspect="1"/>
          </p:cNvPicPr>
          <p:nvPr/>
        </p:nvPicPr>
        <p:blipFill>
          <a:blip r:embed="rId2"/>
          <a:stretch>
            <a:fillRect/>
          </a:stretch>
        </p:blipFill>
        <p:spPr>
          <a:xfrm>
            <a:off x="1471612" y="1149950"/>
            <a:ext cx="9034657" cy="4965099"/>
          </a:xfrm>
          <a:prstGeom prst="rect">
            <a:avLst/>
          </a:prstGeom>
        </p:spPr>
      </p:pic>
    </p:spTree>
    <p:extLst>
      <p:ext uri="{BB962C8B-B14F-4D97-AF65-F5344CB8AC3E}">
        <p14:creationId xmlns:p14="http://schemas.microsoft.com/office/powerpoint/2010/main" val="647258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PCIe Address Space</a:t>
            </a:r>
          </a:p>
        </p:txBody>
      </p:sp>
      <p:sp>
        <p:nvSpPr>
          <p:cNvPr id="3" name="Content Placeholder 3">
            <a:extLst>
              <a:ext uri="{FF2B5EF4-FFF2-40B4-BE49-F238E27FC236}">
                <a16:creationId xmlns:a16="http://schemas.microsoft.com/office/drawing/2014/main" id="{7C0056E7-01D6-9D91-97AA-39E9314970D3}"/>
              </a:ext>
            </a:extLst>
          </p:cNvPr>
          <p:cNvSpPr txBox="1">
            <a:spLocks/>
          </p:cNvSpPr>
          <p:nvPr/>
        </p:nvSpPr>
        <p:spPr>
          <a:xfrm>
            <a:off x="744847" y="1149950"/>
            <a:ext cx="9843796" cy="5144914"/>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buFont typeface="Arial" panose="020B0604020202020204" pitchFamily="34" charset="0"/>
              <a:buChar char="•"/>
            </a:pPr>
            <a:endParaRPr lang="en-US" sz="1800" kern="0" dirty="0">
              <a:latin typeface="Arial" panose="020B0604020202020204" pitchFamily="34" charset="0"/>
            </a:endParaRPr>
          </a:p>
          <a:p>
            <a:r>
              <a:rPr lang="en-US" sz="1800" kern="0" dirty="0">
                <a:latin typeface="Arial" panose="020B0604020202020204" pitchFamily="34" charset="0"/>
              </a:rPr>
              <a:t>Address Spaces: -</a:t>
            </a:r>
          </a:p>
          <a:p>
            <a:pPr marL="285750" indent="-285750">
              <a:buFont typeface="Wingdings" panose="05000000000000000000" pitchFamily="2" charset="2"/>
              <a:buChar char="§"/>
            </a:pPr>
            <a:r>
              <a:rPr lang="en-US" sz="1800" kern="0" dirty="0">
                <a:solidFill>
                  <a:schemeClr val="tx1"/>
                </a:solidFill>
                <a:latin typeface="Arial" panose="020B0604020202020204" pitchFamily="34" charset="0"/>
              </a:rPr>
              <a:t>There are four address space in PCIe: -</a:t>
            </a:r>
          </a:p>
          <a:p>
            <a:pPr marL="684212" lvl="1" indent="-400050">
              <a:buFont typeface="+mj-lt"/>
              <a:buAutoNum type="romanUcPeriod"/>
            </a:pPr>
            <a:r>
              <a:rPr lang="en-US" sz="1400" b="1" kern="0" dirty="0">
                <a:solidFill>
                  <a:schemeClr val="tx1"/>
                </a:solidFill>
                <a:latin typeface="Arial" panose="020B0604020202020204" pitchFamily="34" charset="0"/>
              </a:rPr>
              <a:t>Memory</a:t>
            </a:r>
            <a:r>
              <a:rPr lang="en-US" sz="1400" kern="0" dirty="0">
                <a:solidFill>
                  <a:schemeClr val="tx1"/>
                </a:solidFill>
                <a:latin typeface="Arial" panose="020B0604020202020204" pitchFamily="34" charset="0"/>
              </a:rPr>
              <a:t>: Transfer data to and from a memory location. It can use both 32-bit and 64-bit address format.</a:t>
            </a:r>
          </a:p>
          <a:p>
            <a:pPr marL="684212" lvl="1" indent="-400050">
              <a:buFont typeface="+mj-lt"/>
              <a:buAutoNum type="romanUcPeriod"/>
            </a:pPr>
            <a:r>
              <a:rPr lang="en-US" sz="1400" b="1" kern="0" dirty="0">
                <a:solidFill>
                  <a:schemeClr val="tx1"/>
                </a:solidFill>
                <a:latin typeface="Arial" panose="020B0604020202020204" pitchFamily="34" charset="0"/>
              </a:rPr>
              <a:t>I/O</a:t>
            </a:r>
            <a:r>
              <a:rPr lang="en-US" sz="1400" kern="0" dirty="0">
                <a:solidFill>
                  <a:schemeClr val="tx1"/>
                </a:solidFill>
                <a:latin typeface="Arial" panose="020B0604020202020204" pitchFamily="34" charset="0"/>
              </a:rPr>
              <a:t>: Transfer data to and from an I/O location. PCIe supports this for compatibility with legacy devices. It is likely to be deprecated in future.</a:t>
            </a:r>
          </a:p>
          <a:p>
            <a:pPr marL="684212" lvl="1" indent="-400050">
              <a:buFont typeface="+mj-lt"/>
              <a:buAutoNum type="romanUcPeriod"/>
            </a:pPr>
            <a:r>
              <a:rPr lang="en-US" sz="1400" b="1" kern="0" dirty="0">
                <a:solidFill>
                  <a:schemeClr val="tx1"/>
                </a:solidFill>
                <a:latin typeface="Arial" panose="020B0604020202020204" pitchFamily="34" charset="0"/>
              </a:rPr>
              <a:t>Configuration Space</a:t>
            </a:r>
            <a:r>
              <a:rPr lang="en-US" sz="1400" kern="0" dirty="0">
                <a:solidFill>
                  <a:schemeClr val="tx1"/>
                </a:solidFill>
                <a:latin typeface="Arial" panose="020B0604020202020204" pitchFamily="34" charset="0"/>
              </a:rPr>
              <a:t>: Device function configuration/setup. For this, there are Type 0 and Type 1 configuration space, described in next slide.</a:t>
            </a:r>
          </a:p>
          <a:p>
            <a:pPr marL="684212" lvl="1" indent="-400050">
              <a:buFont typeface="+mj-lt"/>
              <a:buAutoNum type="romanUcPeriod"/>
            </a:pPr>
            <a:r>
              <a:rPr lang="en-US" sz="1400" b="1" kern="0" dirty="0">
                <a:solidFill>
                  <a:schemeClr val="tx1"/>
                </a:solidFill>
                <a:latin typeface="Arial" panose="020B0604020202020204" pitchFamily="34" charset="0"/>
              </a:rPr>
              <a:t>Message: </a:t>
            </a:r>
            <a:r>
              <a:rPr lang="en-US" altLang="en-US" sz="1400" kern="0" dirty="0">
                <a:solidFill>
                  <a:schemeClr val="tx1"/>
                </a:solidFill>
                <a:latin typeface="Arial" panose="020B0604020202020204" pitchFamily="34" charset="0"/>
              </a:rPr>
              <a:t>Messages are used to support in-band communication of events between devices. </a:t>
            </a:r>
            <a:br>
              <a:rPr lang="en-US" sz="1600" dirty="0"/>
            </a:br>
            <a:r>
              <a:rPr lang="en-US" altLang="en-US" sz="1400" kern="0" dirty="0">
                <a:solidFill>
                  <a:schemeClr val="tx1"/>
                </a:solidFill>
                <a:latin typeface="Arial" panose="020B0604020202020204" pitchFamily="34" charset="0"/>
              </a:rPr>
              <a:t>	</a:t>
            </a:r>
          </a:p>
          <a:p>
            <a:pPr lvl="1"/>
            <a:endParaRPr lang="en-US" altLang="en-US" sz="1400" kern="0" dirty="0">
              <a:solidFill>
                <a:schemeClr val="tx1"/>
              </a:solidFill>
              <a:latin typeface="Arial" panose="020B0604020202020204" pitchFamily="34" charset="0"/>
            </a:endParaRPr>
          </a:p>
          <a:p>
            <a:pPr lvl="1"/>
            <a:endParaRPr lang="en-US" altLang="en-US" sz="1400" kern="0" dirty="0">
              <a:solidFill>
                <a:schemeClr val="tx1"/>
              </a:solidFill>
              <a:latin typeface="Arial" panose="020B0604020202020204" pitchFamily="34" charset="0"/>
            </a:endParaRPr>
          </a:p>
          <a:p>
            <a:endParaRPr lang="en-US" altLang="en-US" sz="1400" kern="0" dirty="0">
              <a:solidFill>
                <a:schemeClr val="tx1"/>
              </a:solidFill>
              <a:latin typeface="Arial" panose="020B0604020202020204" pitchFamily="34" charset="0"/>
            </a:endParaRPr>
          </a:p>
          <a:p>
            <a:endParaRPr lang="en-US" sz="1800" kern="0" dirty="0">
              <a:solidFill>
                <a:schemeClr val="tx1"/>
              </a:solidFill>
              <a:latin typeface="Arial" panose="020B0604020202020204" pitchFamily="34" charset="0"/>
            </a:endParaRPr>
          </a:p>
          <a:p>
            <a:endParaRPr lang="en-US" sz="1800" kern="0" dirty="0">
              <a:solidFill>
                <a:schemeClr val="tx1"/>
              </a:solidFill>
              <a:latin typeface="Arial" panose="020B0604020202020204" pitchFamily="34" charset="0"/>
            </a:endParaRPr>
          </a:p>
          <a:p>
            <a:endParaRPr lang="en-US" sz="1800" kern="0" dirty="0">
              <a:solidFill>
                <a:schemeClr val="tx1"/>
              </a:solidFill>
              <a:latin typeface="Arial" panose="020B0604020202020204" pitchFamily="34" charset="0"/>
            </a:endParaRPr>
          </a:p>
          <a:p>
            <a:endParaRPr lang="en-US" sz="1800" kern="0" dirty="0">
              <a:solidFill>
                <a:schemeClr val="tx1"/>
              </a:solidFill>
              <a:latin typeface="Arial" panose="020B0604020202020204" pitchFamily="34" charset="0"/>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pPr marL="285750" indent="-285750">
              <a:buFont typeface="Arial" panose="020B0604020202020204" pitchFamily="34" charset="0"/>
              <a:buChar char="•"/>
            </a:pPr>
            <a:endParaRPr lang="en-US" kern="0" dirty="0"/>
          </a:p>
        </p:txBody>
      </p:sp>
      <p:pic>
        <p:nvPicPr>
          <p:cNvPr id="7" name="Picture 6">
            <a:extLst>
              <a:ext uri="{FF2B5EF4-FFF2-40B4-BE49-F238E27FC236}">
                <a16:creationId xmlns:a16="http://schemas.microsoft.com/office/drawing/2014/main" id="{E02F3C16-6619-C7DD-6782-D57DF7F69C1E}"/>
              </a:ext>
            </a:extLst>
          </p:cNvPr>
          <p:cNvPicPr>
            <a:picLocks noChangeAspect="1"/>
          </p:cNvPicPr>
          <p:nvPr/>
        </p:nvPicPr>
        <p:blipFill>
          <a:blip r:embed="rId2"/>
          <a:stretch>
            <a:fillRect/>
          </a:stretch>
        </p:blipFill>
        <p:spPr>
          <a:xfrm>
            <a:off x="3769567" y="3974841"/>
            <a:ext cx="3013788" cy="2075022"/>
          </a:xfrm>
          <a:prstGeom prst="rect">
            <a:avLst/>
          </a:prstGeom>
        </p:spPr>
      </p:pic>
    </p:spTree>
    <p:extLst>
      <p:ext uri="{BB962C8B-B14F-4D97-AF65-F5344CB8AC3E}">
        <p14:creationId xmlns:p14="http://schemas.microsoft.com/office/powerpoint/2010/main" val="1577954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PCIe Configuration Space</a:t>
            </a:r>
          </a:p>
        </p:txBody>
      </p:sp>
      <p:sp>
        <p:nvSpPr>
          <p:cNvPr id="3" name="Content Placeholder 3">
            <a:extLst>
              <a:ext uri="{FF2B5EF4-FFF2-40B4-BE49-F238E27FC236}">
                <a16:creationId xmlns:a16="http://schemas.microsoft.com/office/drawing/2014/main" id="{7C0056E7-01D6-9D91-97AA-39E9314970D3}"/>
              </a:ext>
            </a:extLst>
          </p:cNvPr>
          <p:cNvSpPr txBox="1">
            <a:spLocks/>
          </p:cNvSpPr>
          <p:nvPr/>
        </p:nvSpPr>
        <p:spPr>
          <a:xfrm>
            <a:off x="587829" y="1098747"/>
            <a:ext cx="9843796" cy="5144914"/>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buFont typeface="Arial" panose="020B0604020202020204" pitchFamily="34" charset="0"/>
              <a:buChar char="•"/>
            </a:pPr>
            <a:endParaRPr lang="en-US" sz="1800" kern="0" dirty="0">
              <a:latin typeface="Arial" panose="020B0604020202020204" pitchFamily="34" charset="0"/>
            </a:endParaRPr>
          </a:p>
          <a:p>
            <a:r>
              <a:rPr lang="en-US" sz="1800" kern="0" dirty="0">
                <a:latin typeface="Arial" panose="020B0604020202020204" pitchFamily="34" charset="0"/>
              </a:rPr>
              <a:t>PCIe Memory-Mapped Address Space: -</a:t>
            </a:r>
          </a:p>
          <a:p>
            <a:pPr marL="285750" indent="-285750">
              <a:buFont typeface="Wingdings" panose="05000000000000000000" pitchFamily="2" charset="2"/>
              <a:buChar char="§"/>
            </a:pPr>
            <a:r>
              <a:rPr lang="en-US" altLang="en-US" sz="1800" kern="0" dirty="0">
                <a:solidFill>
                  <a:schemeClr val="tx1"/>
                </a:solidFill>
                <a:latin typeface="Arial" panose="020B0604020202020204" pitchFamily="34" charset="0"/>
              </a:rPr>
              <a:t>During PCIe discovery, software will get the information on how much memory space requirements from device configuration registers. Some of the legacy devices can decode 32-bit addresses, so they require memory region allocated in lower 4GB space.</a:t>
            </a:r>
          </a:p>
          <a:p>
            <a:pPr marL="285750" indent="-285750">
              <a:buFont typeface="Wingdings" panose="05000000000000000000" pitchFamily="2" charset="2"/>
              <a:buChar char="§"/>
            </a:pPr>
            <a:r>
              <a:rPr lang="en-US" sz="1800" kern="0" dirty="0">
                <a:solidFill>
                  <a:schemeClr val="tx1"/>
                </a:solidFill>
                <a:latin typeface="Arial" panose="020B0604020202020204" pitchFamily="34" charset="0"/>
              </a:rPr>
              <a:t>If a PCIe device can decode 64-bit addresses, then system should provide two memory regions </a:t>
            </a:r>
            <a:r>
              <a:rPr lang="en-US" sz="1400" b="0" i="0" dirty="0">
                <a:effectLst/>
                <a:latin typeface="Lato" panose="020F0502020204030203" pitchFamily="34" charset="0"/>
              </a:rPr>
              <a:t> </a:t>
            </a:r>
            <a:r>
              <a:rPr lang="en-US" altLang="en-US" sz="1800" kern="0" dirty="0">
                <a:solidFill>
                  <a:schemeClr val="tx1"/>
                </a:solidFill>
                <a:latin typeface="Arial" panose="020B0604020202020204" pitchFamily="34" charset="0"/>
              </a:rPr>
              <a:t>one in the lower 4GB space called MMIOL and another above 4G space called MMIOH.</a:t>
            </a:r>
            <a:br>
              <a:rPr lang="en-US" sz="1600" dirty="0"/>
            </a:br>
            <a:r>
              <a:rPr lang="en-US" altLang="en-US" sz="1400" kern="0" dirty="0">
                <a:solidFill>
                  <a:schemeClr val="tx1"/>
                </a:solidFill>
                <a:latin typeface="Arial" panose="020B0604020202020204" pitchFamily="34" charset="0"/>
              </a:rPr>
              <a:t>	</a:t>
            </a:r>
          </a:p>
          <a:p>
            <a:pPr marL="285750" indent="-285750">
              <a:buFont typeface="Wingdings" panose="05000000000000000000" pitchFamily="2" charset="2"/>
              <a:buChar char="§"/>
            </a:pPr>
            <a:r>
              <a:rPr lang="en-US" altLang="en-US" sz="1800" kern="0" dirty="0">
                <a:solidFill>
                  <a:schemeClr val="tx1"/>
                </a:solidFill>
                <a:latin typeface="Arial" panose="020B0604020202020204" pitchFamily="34" charset="0"/>
              </a:rPr>
              <a:t>If PCIe device might need non-prefetchable PCIe Memory-Mapped (MMIO) space which has to be in the lower 4GB space and prefetchable MMIO space which can be anywhere in the system memory. </a:t>
            </a:r>
          </a:p>
          <a:p>
            <a:endParaRPr lang="en-US" altLang="en-US" sz="1400" kern="0" dirty="0">
              <a:solidFill>
                <a:schemeClr val="tx1"/>
              </a:solidFill>
              <a:latin typeface="Arial" panose="020B0604020202020204" pitchFamily="34" charset="0"/>
            </a:endParaRPr>
          </a:p>
          <a:p>
            <a:endParaRPr lang="en-US" sz="1800" kern="0" dirty="0">
              <a:solidFill>
                <a:schemeClr val="tx1"/>
              </a:solidFill>
              <a:latin typeface="Arial" panose="020B0604020202020204" pitchFamily="34" charset="0"/>
            </a:endParaRPr>
          </a:p>
          <a:p>
            <a:endParaRPr lang="en-US" sz="1800" kern="0" dirty="0">
              <a:solidFill>
                <a:schemeClr val="tx1"/>
              </a:solidFill>
              <a:latin typeface="Arial" panose="020B0604020202020204" pitchFamily="34" charset="0"/>
            </a:endParaRPr>
          </a:p>
          <a:p>
            <a:endParaRPr lang="en-US" sz="1800" kern="0" dirty="0">
              <a:solidFill>
                <a:schemeClr val="tx1"/>
              </a:solidFill>
              <a:latin typeface="Arial" panose="020B0604020202020204" pitchFamily="34" charset="0"/>
            </a:endParaRPr>
          </a:p>
          <a:p>
            <a:endParaRPr lang="en-US" sz="1800" kern="0" dirty="0">
              <a:solidFill>
                <a:schemeClr val="tx1"/>
              </a:solidFill>
              <a:latin typeface="Arial" panose="020B0604020202020204" pitchFamily="34" charset="0"/>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pPr marL="285750" indent="-285750">
              <a:buFont typeface="Arial" panose="020B0604020202020204" pitchFamily="34" charset="0"/>
              <a:buChar char="•"/>
            </a:pPr>
            <a:endParaRPr lang="en-US" kern="0" dirty="0"/>
          </a:p>
        </p:txBody>
      </p:sp>
    </p:spTree>
    <p:extLst>
      <p:ext uri="{BB962C8B-B14F-4D97-AF65-F5344CB8AC3E}">
        <p14:creationId xmlns:p14="http://schemas.microsoft.com/office/powerpoint/2010/main" val="2503233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PCIe Configuration Space</a:t>
            </a:r>
          </a:p>
        </p:txBody>
      </p:sp>
      <p:sp>
        <p:nvSpPr>
          <p:cNvPr id="3" name="Content Placeholder 3">
            <a:extLst>
              <a:ext uri="{FF2B5EF4-FFF2-40B4-BE49-F238E27FC236}">
                <a16:creationId xmlns:a16="http://schemas.microsoft.com/office/drawing/2014/main" id="{7C0056E7-01D6-9D91-97AA-39E9314970D3}"/>
              </a:ext>
            </a:extLst>
          </p:cNvPr>
          <p:cNvSpPr txBox="1">
            <a:spLocks/>
          </p:cNvSpPr>
          <p:nvPr/>
        </p:nvSpPr>
        <p:spPr>
          <a:xfrm>
            <a:off x="587829" y="1098747"/>
            <a:ext cx="9843796" cy="5144914"/>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buFont typeface="Arial" panose="020B0604020202020204" pitchFamily="34" charset="0"/>
              <a:buChar char="•"/>
            </a:pPr>
            <a:endParaRPr lang="en-US" sz="1800" kern="0" dirty="0">
              <a:latin typeface="Arial" panose="020B0604020202020204" pitchFamily="34" charset="0"/>
            </a:endParaRPr>
          </a:p>
          <a:p>
            <a:r>
              <a:rPr lang="en-US" sz="1800" kern="0" dirty="0">
                <a:latin typeface="Arial" panose="020B0604020202020204" pitchFamily="34" charset="0"/>
              </a:rPr>
              <a:t>PCIe Configuration Space: -</a:t>
            </a:r>
          </a:p>
          <a:p>
            <a:pPr marL="285750" indent="-285750">
              <a:buFont typeface="Wingdings" panose="05000000000000000000" pitchFamily="2" charset="2"/>
              <a:buChar char="§"/>
            </a:pPr>
            <a:r>
              <a:rPr lang="en-US" altLang="en-US" sz="1800" dirty="0">
                <a:solidFill>
                  <a:schemeClr val="tx1"/>
                </a:solidFill>
                <a:latin typeface="Arial" panose="020B0604020202020204" pitchFamily="34" charset="0"/>
              </a:rPr>
              <a:t>Configuration space is available in all PCIe components, that is Endpoints, Root complex and switches.</a:t>
            </a:r>
          </a:p>
          <a:p>
            <a:pPr marL="285750" indent="-285750">
              <a:buFont typeface="Wingdings" panose="05000000000000000000" pitchFamily="2" charset="2"/>
              <a:buChar char="§"/>
            </a:pPr>
            <a:r>
              <a:rPr lang="en-US" altLang="en-US" sz="1800" dirty="0">
                <a:solidFill>
                  <a:schemeClr val="tx1"/>
                </a:solidFill>
                <a:latin typeface="Arial" panose="020B0604020202020204" pitchFamily="34" charset="0"/>
              </a:rPr>
              <a:t>Driver software accesses configuration space to inspect the capabilities and status advertised by the device and to set certain parameters</a:t>
            </a:r>
            <a:r>
              <a:rPr lang="en-US" sz="1400" b="0" i="0" dirty="0">
                <a:effectLst/>
                <a:latin typeface="-apple-system"/>
              </a:rPr>
              <a:t>.</a:t>
            </a:r>
          </a:p>
          <a:p>
            <a:pPr marL="285750" indent="-285750">
              <a:buFont typeface="Wingdings" panose="05000000000000000000" pitchFamily="2" charset="2"/>
              <a:buChar char="§"/>
            </a:pPr>
            <a:r>
              <a:rPr lang="en-US" altLang="en-US" sz="1800" dirty="0">
                <a:solidFill>
                  <a:schemeClr val="tx1"/>
                </a:solidFill>
                <a:latin typeface="Arial" panose="020B0604020202020204" pitchFamily="34" charset="0"/>
              </a:rPr>
              <a:t>There are two types of configuration space: -</a:t>
            </a:r>
          </a:p>
          <a:p>
            <a:r>
              <a:rPr lang="en-US" sz="1800" dirty="0">
                <a:solidFill>
                  <a:schemeClr val="tx1"/>
                </a:solidFill>
                <a:latin typeface="Arial" panose="020B0604020202020204" pitchFamily="34" charset="0"/>
              </a:rPr>
              <a:t>	I. Type 0 (for Endpoints)</a:t>
            </a:r>
          </a:p>
          <a:p>
            <a:r>
              <a:rPr lang="en-US" sz="1800" dirty="0">
                <a:solidFill>
                  <a:schemeClr val="tx1"/>
                </a:solidFill>
                <a:latin typeface="Arial" panose="020B0604020202020204" pitchFamily="34" charset="0"/>
              </a:rPr>
              <a:t>	II. Type 1 ( for root complex and switches that have virtual PCI-PCI bridges)</a:t>
            </a:r>
          </a:p>
          <a:p>
            <a:pPr marL="285750" indent="-285750">
              <a:buFont typeface="Wingdings" panose="05000000000000000000" pitchFamily="2" charset="2"/>
              <a:buChar char="§"/>
            </a:pPr>
            <a:r>
              <a:rPr lang="en-US" altLang="en-US" sz="1800" dirty="0">
                <a:solidFill>
                  <a:schemeClr val="tx1"/>
                </a:solidFill>
                <a:latin typeface="Arial" panose="020B0604020202020204" pitchFamily="34" charset="0"/>
              </a:rPr>
              <a:t>The original PCI configuration space was for 256 bytes. In PCIe it is extended to 4096 bytes, with the first 256 bytes for PCI and the rest for PCIe extended capabilities. </a:t>
            </a:r>
          </a:p>
          <a:p>
            <a:br>
              <a:rPr lang="en-US" sz="1600" dirty="0"/>
            </a:br>
            <a:r>
              <a:rPr lang="en-US" altLang="en-US" sz="1400" kern="0" dirty="0">
                <a:solidFill>
                  <a:schemeClr val="tx1"/>
                </a:solidFill>
                <a:latin typeface="Arial" panose="020B0604020202020204" pitchFamily="34" charset="0"/>
              </a:rPr>
              <a:t>	</a:t>
            </a:r>
          </a:p>
          <a:p>
            <a:pPr lvl="1"/>
            <a:endParaRPr lang="en-US" altLang="en-US" sz="1400" kern="0" dirty="0">
              <a:solidFill>
                <a:schemeClr val="tx1"/>
              </a:solidFill>
              <a:latin typeface="Arial" panose="020B0604020202020204" pitchFamily="34" charset="0"/>
            </a:endParaRPr>
          </a:p>
          <a:p>
            <a:endParaRPr lang="en-US" altLang="en-US" sz="1400" kern="0" dirty="0">
              <a:solidFill>
                <a:schemeClr val="tx1"/>
              </a:solidFill>
              <a:latin typeface="Arial" panose="020B0604020202020204" pitchFamily="34" charset="0"/>
            </a:endParaRPr>
          </a:p>
          <a:p>
            <a:endParaRPr lang="en-US" sz="1800" kern="0" dirty="0">
              <a:solidFill>
                <a:schemeClr val="tx1"/>
              </a:solidFill>
              <a:latin typeface="Arial" panose="020B0604020202020204" pitchFamily="34" charset="0"/>
            </a:endParaRPr>
          </a:p>
          <a:p>
            <a:endParaRPr lang="en-US" sz="1800" kern="0" dirty="0">
              <a:solidFill>
                <a:schemeClr val="tx1"/>
              </a:solidFill>
              <a:latin typeface="Arial" panose="020B0604020202020204" pitchFamily="34" charset="0"/>
            </a:endParaRPr>
          </a:p>
          <a:p>
            <a:endParaRPr lang="en-US" sz="1800" kern="0" dirty="0">
              <a:solidFill>
                <a:schemeClr val="tx1"/>
              </a:solidFill>
              <a:latin typeface="Arial" panose="020B0604020202020204" pitchFamily="34" charset="0"/>
            </a:endParaRPr>
          </a:p>
          <a:p>
            <a:endParaRPr lang="en-US" sz="1800" kern="0" dirty="0">
              <a:solidFill>
                <a:schemeClr val="tx1"/>
              </a:solidFill>
              <a:latin typeface="Arial" panose="020B0604020202020204" pitchFamily="34" charset="0"/>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pPr marL="285750" indent="-285750">
              <a:buFont typeface="Arial" panose="020B0604020202020204" pitchFamily="34" charset="0"/>
              <a:buChar char="•"/>
            </a:pPr>
            <a:endParaRPr lang="en-US" kern="0" dirty="0"/>
          </a:p>
        </p:txBody>
      </p:sp>
    </p:spTree>
    <p:extLst>
      <p:ext uri="{BB962C8B-B14F-4D97-AF65-F5344CB8AC3E}">
        <p14:creationId xmlns:p14="http://schemas.microsoft.com/office/powerpoint/2010/main" val="3449374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PCIe Configuration Space</a:t>
            </a:r>
          </a:p>
        </p:txBody>
      </p:sp>
      <p:sp>
        <p:nvSpPr>
          <p:cNvPr id="3" name="Content Placeholder 3">
            <a:extLst>
              <a:ext uri="{FF2B5EF4-FFF2-40B4-BE49-F238E27FC236}">
                <a16:creationId xmlns:a16="http://schemas.microsoft.com/office/drawing/2014/main" id="{7C0056E7-01D6-9D91-97AA-39E9314970D3}"/>
              </a:ext>
            </a:extLst>
          </p:cNvPr>
          <p:cNvSpPr txBox="1">
            <a:spLocks/>
          </p:cNvSpPr>
          <p:nvPr/>
        </p:nvSpPr>
        <p:spPr>
          <a:xfrm>
            <a:off x="587829" y="1098747"/>
            <a:ext cx="9843796" cy="5144914"/>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buFont typeface="Arial" panose="020B0604020202020204" pitchFamily="34" charset="0"/>
              <a:buChar char="•"/>
            </a:pPr>
            <a:endParaRPr lang="en-US" sz="1800" kern="0" dirty="0">
              <a:latin typeface="Arial" panose="020B0604020202020204" pitchFamily="34" charset="0"/>
            </a:endParaRPr>
          </a:p>
          <a:p>
            <a:r>
              <a:rPr lang="en-US" sz="1800" kern="0" dirty="0">
                <a:latin typeface="Arial" panose="020B0604020202020204" pitchFamily="34" charset="0"/>
              </a:rPr>
              <a:t>Configuration Space (…continued) : -</a:t>
            </a:r>
          </a:p>
          <a:p>
            <a:endParaRPr lang="en-US" sz="1800" kern="0" dirty="0">
              <a:latin typeface="Arial" panose="020B0604020202020204" pitchFamily="34" charset="0"/>
            </a:endParaRPr>
          </a:p>
          <a:p>
            <a:pPr marL="285750" marR="0" indent="-285750">
              <a:lnSpc>
                <a:spcPct val="107000"/>
              </a:lnSpc>
              <a:spcBef>
                <a:spcPts val="0"/>
              </a:spcBef>
              <a:spcAft>
                <a:spcPts val="0"/>
              </a:spcAft>
              <a:buFont typeface="Wingdings" panose="05000000000000000000" pitchFamily="2" charset="2"/>
              <a:buChar char="§"/>
            </a:pPr>
            <a:r>
              <a:rPr lang="en-US" altLang="en-US" sz="1800" dirty="0">
                <a:solidFill>
                  <a:schemeClr val="tx1"/>
                </a:solidFill>
                <a:latin typeface="Arial" panose="020B0604020202020204" pitchFamily="34" charset="0"/>
              </a:rPr>
              <a:t>Again these 256 bytes have two sub-categories: -</a:t>
            </a:r>
          </a:p>
          <a:p>
            <a:pPr marR="0">
              <a:lnSpc>
                <a:spcPct val="107000"/>
              </a:lnSpc>
              <a:spcBef>
                <a:spcPts val="0"/>
              </a:spcBef>
              <a:spcAft>
                <a:spcPts val="0"/>
              </a:spcAft>
            </a:pPr>
            <a:endParaRPr lang="en-US" altLang="en-US" sz="1800" dirty="0">
              <a:solidFill>
                <a:schemeClr val="tx1"/>
              </a:solidFill>
              <a:latin typeface="Arial" panose="020B0604020202020204" pitchFamily="34" charset="0"/>
            </a:endParaRPr>
          </a:p>
          <a:p>
            <a:pPr marL="569912" lvl="1" indent="-285750">
              <a:lnSpc>
                <a:spcPct val="107000"/>
              </a:lnSpc>
              <a:spcBef>
                <a:spcPts val="0"/>
              </a:spcBef>
              <a:buFont typeface="Arial" panose="020B0604020202020204" pitchFamily="34" charset="0"/>
              <a:buChar char="•"/>
            </a:pPr>
            <a:r>
              <a:rPr lang="en-US" altLang="en-US" sz="1400" dirty="0">
                <a:solidFill>
                  <a:schemeClr val="tx1"/>
                </a:solidFill>
                <a:latin typeface="Arial" panose="020B0604020202020204" pitchFamily="34" charset="0"/>
              </a:rPr>
              <a:t>First 64 bytes (00h – 3Fh) is called </a:t>
            </a:r>
            <a:r>
              <a:rPr lang="en-US" altLang="en-US" sz="1400" b="1" dirty="0">
                <a:solidFill>
                  <a:schemeClr val="bg2">
                    <a:lumMod val="50000"/>
                  </a:schemeClr>
                </a:solidFill>
                <a:latin typeface="Arial" panose="020B0604020202020204" pitchFamily="34" charset="0"/>
              </a:rPr>
              <a:t>Standard Configuration Header</a:t>
            </a:r>
            <a:r>
              <a:rPr lang="en-US" altLang="en-US" sz="1400" dirty="0">
                <a:solidFill>
                  <a:schemeClr val="tx1"/>
                </a:solidFill>
                <a:latin typeface="Arial" panose="020B0604020202020204" pitchFamily="34" charset="0"/>
              </a:rPr>
              <a:t>. It has PCI ID i.e., Vendor ID and Product ID registers, to identify device. This configuration header is common for both Type 0 and Type 1.</a:t>
            </a:r>
          </a:p>
          <a:p>
            <a:pPr lvl="1">
              <a:lnSpc>
                <a:spcPct val="107000"/>
              </a:lnSpc>
              <a:spcBef>
                <a:spcPts val="0"/>
              </a:spcBef>
            </a:pPr>
            <a:endParaRPr lang="en-US" altLang="en-US" sz="1400" dirty="0">
              <a:solidFill>
                <a:schemeClr val="tx1"/>
              </a:solidFill>
              <a:latin typeface="Arial" panose="020B0604020202020204" pitchFamily="34" charset="0"/>
            </a:endParaRPr>
          </a:p>
          <a:p>
            <a:pPr marL="569912" lvl="1" indent="-285750">
              <a:lnSpc>
                <a:spcPct val="107000"/>
              </a:lnSpc>
              <a:spcBef>
                <a:spcPts val="0"/>
              </a:spcBef>
              <a:buFont typeface="Arial" panose="020B0604020202020204" pitchFamily="34" charset="0"/>
              <a:buChar char="•"/>
            </a:pPr>
            <a:r>
              <a:rPr lang="en-US" altLang="en-US" sz="1400" dirty="0">
                <a:solidFill>
                  <a:schemeClr val="tx1"/>
                </a:solidFill>
                <a:latin typeface="Arial" panose="020B0604020202020204" pitchFamily="34" charset="0"/>
              </a:rPr>
              <a:t>Remaining 192 byes ( 40h – </a:t>
            </a:r>
            <a:r>
              <a:rPr lang="en-US" altLang="en-US" sz="1400" dirty="0" err="1">
                <a:solidFill>
                  <a:schemeClr val="tx1"/>
                </a:solidFill>
                <a:latin typeface="Arial" panose="020B0604020202020204" pitchFamily="34" charset="0"/>
              </a:rPr>
              <a:t>FFh</a:t>
            </a:r>
            <a:r>
              <a:rPr lang="en-US" altLang="en-US" sz="1400" dirty="0">
                <a:solidFill>
                  <a:schemeClr val="tx1"/>
                </a:solidFill>
                <a:latin typeface="Arial" panose="020B0604020202020204" pitchFamily="34" charset="0"/>
              </a:rPr>
              <a:t>) represent user-definable configuration space, such as information specific to a PC card. It has capabilities supported by device.</a:t>
            </a:r>
          </a:p>
          <a:p>
            <a:pPr marL="569912" lvl="1" indent="-285750">
              <a:lnSpc>
                <a:spcPct val="107000"/>
              </a:lnSpc>
              <a:spcBef>
                <a:spcPts val="0"/>
              </a:spcBef>
              <a:buFont typeface="Arial" panose="020B0604020202020204" pitchFamily="34" charset="0"/>
              <a:buChar char="•"/>
            </a:pPr>
            <a:endParaRPr lang="en-US" altLang="en-US" sz="1400" dirty="0">
              <a:solidFill>
                <a:schemeClr val="tx1"/>
              </a:solidFill>
              <a:latin typeface="Arial" panose="020B0604020202020204" pitchFamily="34" charset="0"/>
            </a:endParaRPr>
          </a:p>
          <a:p>
            <a:pPr marL="285750" marR="0" indent="-285750">
              <a:lnSpc>
                <a:spcPct val="107000"/>
              </a:lnSpc>
              <a:spcBef>
                <a:spcPts val="0"/>
              </a:spcBef>
              <a:spcAft>
                <a:spcPts val="0"/>
              </a:spcAft>
              <a:buFont typeface="Wingdings" panose="05000000000000000000" pitchFamily="2" charset="2"/>
              <a:buChar char="§"/>
            </a:pPr>
            <a:r>
              <a:rPr lang="en-US" altLang="en-US" sz="1800" dirty="0">
                <a:solidFill>
                  <a:schemeClr val="tx1"/>
                </a:solidFill>
                <a:latin typeface="Arial" panose="020B0604020202020204" pitchFamily="34" charset="0"/>
              </a:rPr>
              <a:t>There are two ways to access PCI compatible 256 bytes configuration space registers: </a:t>
            </a:r>
          </a:p>
          <a:p>
            <a:pPr marR="0" lvl="0">
              <a:lnSpc>
                <a:spcPct val="107000"/>
              </a:lnSpc>
              <a:spcBef>
                <a:spcPts val="0"/>
              </a:spcBef>
              <a:spcAft>
                <a:spcPts val="0"/>
              </a:spcAft>
            </a:pPr>
            <a:r>
              <a:rPr lang="en-US" altLang="en-US" sz="1800" dirty="0">
                <a:solidFill>
                  <a:schemeClr val="tx1"/>
                </a:solidFill>
                <a:latin typeface="Arial" panose="020B0604020202020204" pitchFamily="34" charset="0"/>
              </a:rPr>
              <a:t>	- PCI compatible Configuration Access Mechanism (CAM)</a:t>
            </a:r>
            <a:br>
              <a:rPr lang="en-US" altLang="en-US" sz="1800" dirty="0">
                <a:solidFill>
                  <a:schemeClr val="tx1"/>
                </a:solidFill>
                <a:latin typeface="Arial" panose="020B0604020202020204" pitchFamily="34" charset="0"/>
              </a:rPr>
            </a:br>
            <a:r>
              <a:rPr lang="en-US" altLang="en-US" sz="1800" dirty="0">
                <a:solidFill>
                  <a:schemeClr val="tx1"/>
                </a:solidFill>
                <a:latin typeface="Arial" panose="020B0604020202020204" pitchFamily="34" charset="0"/>
              </a:rPr>
              <a:t>       - PCIe Enhanced Configuration Access Mechanism (ECAM) </a:t>
            </a:r>
            <a:br>
              <a:rPr lang="en-US" sz="1600" dirty="0"/>
            </a:br>
            <a:endParaRPr lang="en-US" altLang="en-US" sz="1800" dirty="0">
              <a:solidFill>
                <a:schemeClr val="tx1"/>
              </a:solidFill>
              <a:latin typeface="Arial" panose="020B0604020202020204" pitchFamily="34" charset="0"/>
            </a:endParaRPr>
          </a:p>
          <a:p>
            <a:pPr marL="0" marR="0">
              <a:lnSpc>
                <a:spcPct val="107000"/>
              </a:lnSpc>
              <a:spcBef>
                <a:spcPts val="0"/>
              </a:spcBef>
              <a:spcAft>
                <a:spcPts val="0"/>
              </a:spcAft>
            </a:pPr>
            <a:r>
              <a:rPr lang="en-US" altLang="en-US" sz="1800" dirty="0">
                <a:solidFill>
                  <a:schemeClr val="tx1"/>
                </a:solidFill>
                <a:latin typeface="Arial" panose="020B0604020202020204" pitchFamily="34" charset="0"/>
              </a:rPr>
              <a:t>     But bytes in configuration space other than first 256 bytes i.e., 257th byte to 4096tH byte</a:t>
            </a:r>
            <a:br>
              <a:rPr lang="en-US" altLang="en-US" sz="1800" dirty="0">
                <a:solidFill>
                  <a:schemeClr val="tx1"/>
                </a:solidFill>
                <a:latin typeface="Arial" panose="020B0604020202020204" pitchFamily="34" charset="0"/>
              </a:rPr>
            </a:br>
            <a:r>
              <a:rPr lang="en-US" altLang="en-US" sz="1800" dirty="0">
                <a:solidFill>
                  <a:schemeClr val="tx1"/>
                </a:solidFill>
                <a:latin typeface="Arial" panose="020B0604020202020204" pitchFamily="34" charset="0"/>
              </a:rPr>
              <a:t>     can only be accessed using “Memory-mapped I/O”.</a:t>
            </a:r>
          </a:p>
          <a:p>
            <a:pPr lvl="1">
              <a:lnSpc>
                <a:spcPct val="107000"/>
              </a:lnSpc>
              <a:spcBef>
                <a:spcPts val="0"/>
              </a:spcBef>
            </a:pPr>
            <a:endParaRPr lang="en-US" altLang="en-US" sz="1400" dirty="0">
              <a:solidFill>
                <a:schemeClr val="tx1"/>
              </a:solidFill>
              <a:latin typeface="Arial" panose="020B0604020202020204" pitchFamily="34" charset="0"/>
            </a:endParaRPr>
          </a:p>
          <a:p>
            <a:br>
              <a:rPr lang="en-US" sz="1600" dirty="0"/>
            </a:br>
            <a:r>
              <a:rPr lang="en-US" altLang="en-US" sz="1400" kern="0" dirty="0">
                <a:solidFill>
                  <a:schemeClr val="tx1"/>
                </a:solidFill>
                <a:latin typeface="Arial" panose="020B0604020202020204" pitchFamily="34" charset="0"/>
              </a:rPr>
              <a:t>	</a:t>
            </a:r>
          </a:p>
          <a:p>
            <a:pPr lvl="1"/>
            <a:endParaRPr lang="en-US" altLang="en-US" sz="1400" kern="0" dirty="0">
              <a:solidFill>
                <a:schemeClr val="tx1"/>
              </a:solidFill>
              <a:latin typeface="Arial" panose="020B0604020202020204" pitchFamily="34" charset="0"/>
            </a:endParaRPr>
          </a:p>
          <a:p>
            <a:endParaRPr lang="en-US" altLang="en-US" sz="1400" kern="0" dirty="0">
              <a:solidFill>
                <a:schemeClr val="tx1"/>
              </a:solidFill>
              <a:latin typeface="Arial" panose="020B0604020202020204" pitchFamily="34" charset="0"/>
            </a:endParaRPr>
          </a:p>
          <a:p>
            <a:endParaRPr lang="en-US" sz="1800" kern="0" dirty="0">
              <a:solidFill>
                <a:schemeClr val="tx1"/>
              </a:solidFill>
              <a:latin typeface="Arial" panose="020B0604020202020204" pitchFamily="34" charset="0"/>
            </a:endParaRPr>
          </a:p>
          <a:p>
            <a:endParaRPr lang="en-US" sz="1800" kern="0" dirty="0">
              <a:solidFill>
                <a:schemeClr val="tx1"/>
              </a:solidFill>
              <a:latin typeface="Arial" panose="020B0604020202020204" pitchFamily="34" charset="0"/>
            </a:endParaRPr>
          </a:p>
          <a:p>
            <a:endParaRPr lang="en-US" sz="1800" kern="0" dirty="0">
              <a:solidFill>
                <a:schemeClr val="tx1"/>
              </a:solidFill>
              <a:latin typeface="Arial" panose="020B0604020202020204" pitchFamily="34" charset="0"/>
            </a:endParaRPr>
          </a:p>
          <a:p>
            <a:endParaRPr lang="en-US" sz="1800" kern="0" dirty="0">
              <a:solidFill>
                <a:schemeClr val="tx1"/>
              </a:solidFill>
              <a:latin typeface="Arial" panose="020B0604020202020204" pitchFamily="34" charset="0"/>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pPr marL="285750" indent="-285750">
              <a:buFont typeface="Arial" panose="020B0604020202020204" pitchFamily="34" charset="0"/>
              <a:buChar char="•"/>
            </a:pPr>
            <a:endParaRPr lang="en-US" kern="0" dirty="0"/>
          </a:p>
        </p:txBody>
      </p:sp>
    </p:spTree>
    <p:extLst>
      <p:ext uri="{BB962C8B-B14F-4D97-AF65-F5344CB8AC3E}">
        <p14:creationId xmlns:p14="http://schemas.microsoft.com/office/powerpoint/2010/main" val="3139271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Agenda</a:t>
            </a: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814873" y="1233055"/>
            <a:ext cx="9843796" cy="483061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buFont typeface="Arial" panose="020B0604020202020204" pitchFamily="34" charset="0"/>
              <a:buChar char="•"/>
            </a:pPr>
            <a:endParaRPr lang="en-US" sz="1800" kern="0" dirty="0">
              <a:latin typeface="Arial" panose="020B0604020202020204" pitchFamily="34" charset="0"/>
            </a:endParaRPr>
          </a:p>
          <a:p>
            <a:pPr marL="285750" indent="-285750">
              <a:buFont typeface="Wingdings" panose="05000000000000000000" pitchFamily="2" charset="2"/>
              <a:buChar char="§"/>
            </a:pPr>
            <a:r>
              <a:rPr lang="en-US" sz="1600" kern="0" dirty="0">
                <a:solidFill>
                  <a:srgbClr val="282829"/>
                </a:solidFill>
                <a:latin typeface="-apple-system"/>
              </a:rPr>
              <a:t>Introduction</a:t>
            </a:r>
          </a:p>
          <a:p>
            <a:pPr marL="285750" indent="-285750" algn="l">
              <a:buFont typeface="Wingdings" panose="05000000000000000000" pitchFamily="2" charset="2"/>
              <a:buChar char="§"/>
            </a:pPr>
            <a:r>
              <a:rPr lang="en-US" altLang="en-US" sz="1600" dirty="0">
                <a:solidFill>
                  <a:srgbClr val="282829"/>
                </a:solidFill>
                <a:latin typeface="-apple-system"/>
              </a:rPr>
              <a:t>Why PCIe</a:t>
            </a:r>
          </a:p>
          <a:p>
            <a:pPr marL="285750" indent="-285750">
              <a:buFont typeface="Wingdings" panose="05000000000000000000" pitchFamily="2" charset="2"/>
              <a:buChar char="§"/>
            </a:pPr>
            <a:r>
              <a:rPr lang="en-US" sz="1600" kern="0" dirty="0">
                <a:solidFill>
                  <a:srgbClr val="282829"/>
                </a:solidFill>
                <a:latin typeface="-apple-system"/>
              </a:rPr>
              <a:t>PCIe Components</a:t>
            </a:r>
          </a:p>
          <a:p>
            <a:pPr marL="285750" indent="-285750">
              <a:buFont typeface="Wingdings" panose="05000000000000000000" pitchFamily="2" charset="2"/>
              <a:buChar char="§"/>
            </a:pPr>
            <a:r>
              <a:rPr lang="en-US" sz="1600" kern="0" dirty="0">
                <a:solidFill>
                  <a:srgbClr val="282829"/>
                </a:solidFill>
                <a:latin typeface="-apple-system"/>
              </a:rPr>
              <a:t>PCIe Topology</a:t>
            </a:r>
          </a:p>
          <a:p>
            <a:pPr marL="285750" indent="-285750">
              <a:buFont typeface="Wingdings" panose="05000000000000000000" pitchFamily="2" charset="2"/>
              <a:buChar char="§"/>
            </a:pPr>
            <a:r>
              <a:rPr lang="en-US" sz="1600" kern="0" dirty="0">
                <a:solidFill>
                  <a:srgbClr val="282829"/>
                </a:solidFill>
                <a:latin typeface="-apple-system"/>
              </a:rPr>
              <a:t>PCIe Address Space</a:t>
            </a:r>
          </a:p>
          <a:p>
            <a:pPr marL="285750" indent="-285750">
              <a:buFont typeface="Wingdings" panose="05000000000000000000" pitchFamily="2" charset="2"/>
              <a:buChar char="§"/>
            </a:pPr>
            <a:r>
              <a:rPr lang="en-US" sz="1600" kern="0" dirty="0">
                <a:solidFill>
                  <a:srgbClr val="282829"/>
                </a:solidFill>
                <a:latin typeface="-apple-system"/>
              </a:rPr>
              <a:t>PCIe Address mapping using DTS</a:t>
            </a:r>
          </a:p>
          <a:p>
            <a:pPr marL="285750" indent="-285750">
              <a:buFont typeface="Wingdings" panose="05000000000000000000" pitchFamily="2" charset="2"/>
              <a:buChar char="§"/>
            </a:pPr>
            <a:r>
              <a:rPr lang="en-US" sz="1600" kern="0" dirty="0">
                <a:solidFill>
                  <a:srgbClr val="282829"/>
                </a:solidFill>
                <a:latin typeface="-apple-system"/>
              </a:rPr>
              <a:t>PCIe Enumeration</a:t>
            </a:r>
          </a:p>
          <a:p>
            <a:pPr marL="285750" indent="-285750">
              <a:buFont typeface="Wingdings" panose="05000000000000000000" pitchFamily="2" charset="2"/>
              <a:buChar char="§"/>
            </a:pPr>
            <a:r>
              <a:rPr lang="en-US" sz="1600" kern="0" dirty="0">
                <a:solidFill>
                  <a:srgbClr val="282829"/>
                </a:solidFill>
                <a:latin typeface="-apple-system"/>
              </a:rPr>
              <a:t>Interrupts in PCIe</a:t>
            </a:r>
          </a:p>
          <a:p>
            <a:pPr marL="285750" indent="-285750">
              <a:buFont typeface="Wingdings" panose="05000000000000000000" pitchFamily="2" charset="2"/>
              <a:buChar char="§"/>
            </a:pPr>
            <a:r>
              <a:rPr lang="en-US" sz="1600" kern="0" dirty="0">
                <a:solidFill>
                  <a:srgbClr val="282829"/>
                </a:solidFill>
                <a:latin typeface="-apple-system"/>
              </a:rPr>
              <a:t>PCIe Transaction Example</a:t>
            </a:r>
          </a:p>
          <a:p>
            <a:pPr marL="285750" indent="-285750">
              <a:buFont typeface="Wingdings" panose="05000000000000000000" pitchFamily="2" charset="2"/>
              <a:buChar char="§"/>
            </a:pPr>
            <a:r>
              <a:rPr lang="en-US" sz="1600" kern="0" dirty="0">
                <a:solidFill>
                  <a:srgbClr val="282829"/>
                </a:solidFill>
                <a:latin typeface="-apple-system"/>
              </a:rPr>
              <a:t>PCIe Device driver code walk through</a:t>
            </a:r>
          </a:p>
          <a:p>
            <a:endParaRPr lang="en-US" sz="1600" kern="0" dirty="0">
              <a:solidFill>
                <a:srgbClr val="282829"/>
              </a:solidFill>
              <a:latin typeface="-apple-system"/>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pPr marL="285750" indent="-285750">
              <a:buFont typeface="Arial" panose="020B0604020202020204" pitchFamily="34" charset="0"/>
              <a:buChar char="•"/>
            </a:pPr>
            <a:endParaRPr lang="en-US" kern="0" dirty="0"/>
          </a:p>
        </p:txBody>
      </p:sp>
    </p:spTree>
    <p:extLst>
      <p:ext uri="{BB962C8B-B14F-4D97-AF65-F5344CB8AC3E}">
        <p14:creationId xmlns:p14="http://schemas.microsoft.com/office/powerpoint/2010/main" val="2003953564"/>
      </p:ext>
    </p:extLst>
  </p:cSld>
  <p:clrMapOvr>
    <a:masterClrMapping/>
  </p:clrMapOvr>
  <mc:AlternateContent xmlns:mc="http://schemas.openxmlformats.org/markup-compatibility/2006" xmlns:p14="http://schemas.microsoft.com/office/powerpoint/2010/main">
    <mc:Choice Requires="p14">
      <p:transition spd="med" p14:dur="700" advTm="1415">
        <p:fade/>
      </p:transition>
    </mc:Choice>
    <mc:Fallback xmlns="">
      <p:transition spd="med" advTm="1415">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PCIe Configuration Space</a:t>
            </a:r>
          </a:p>
        </p:txBody>
      </p:sp>
      <p:sp>
        <p:nvSpPr>
          <p:cNvPr id="3" name="Content Placeholder 3">
            <a:extLst>
              <a:ext uri="{FF2B5EF4-FFF2-40B4-BE49-F238E27FC236}">
                <a16:creationId xmlns:a16="http://schemas.microsoft.com/office/drawing/2014/main" id="{7C0056E7-01D6-9D91-97AA-39E9314970D3}"/>
              </a:ext>
            </a:extLst>
          </p:cNvPr>
          <p:cNvSpPr txBox="1">
            <a:spLocks/>
          </p:cNvSpPr>
          <p:nvPr/>
        </p:nvSpPr>
        <p:spPr>
          <a:xfrm>
            <a:off x="587829" y="1098747"/>
            <a:ext cx="9843796" cy="5144914"/>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buFont typeface="Arial" panose="020B0604020202020204" pitchFamily="34" charset="0"/>
              <a:buChar char="•"/>
            </a:pPr>
            <a:endParaRPr lang="en-US" sz="1800" kern="0" dirty="0">
              <a:latin typeface="Arial" panose="020B0604020202020204" pitchFamily="34" charset="0"/>
            </a:endParaRPr>
          </a:p>
          <a:p>
            <a:r>
              <a:rPr lang="en-US" sz="1800" kern="0" dirty="0">
                <a:latin typeface="Arial" panose="020B0604020202020204" pitchFamily="34" charset="0"/>
              </a:rPr>
              <a:t>Enhanced Configuration Space Mechanism (ECAM) : -</a:t>
            </a:r>
          </a:p>
          <a:p>
            <a:pPr lvl="1">
              <a:lnSpc>
                <a:spcPct val="107000"/>
              </a:lnSpc>
              <a:spcBef>
                <a:spcPts val="0"/>
              </a:spcBef>
            </a:pPr>
            <a:endParaRPr lang="en-US" altLang="en-US" sz="1400" dirty="0">
              <a:solidFill>
                <a:schemeClr val="tx1"/>
              </a:solidFill>
              <a:latin typeface="Arial" panose="020B0604020202020204" pitchFamily="34" charset="0"/>
            </a:endParaRPr>
          </a:p>
          <a:p>
            <a:pPr marL="342900" indent="-342900">
              <a:lnSpc>
                <a:spcPct val="107000"/>
              </a:lnSpc>
              <a:spcBef>
                <a:spcPts val="0"/>
              </a:spcBef>
              <a:buFont typeface="Wingdings" panose="05000000000000000000" pitchFamily="2" charset="2"/>
              <a:buChar char="§"/>
            </a:pPr>
            <a:r>
              <a:rPr lang="en-US" altLang="en-US" sz="1800" dirty="0">
                <a:solidFill>
                  <a:schemeClr val="tx1"/>
                </a:solidFill>
                <a:latin typeface="Arial" panose="020B0604020202020204" pitchFamily="34" charset="0"/>
              </a:rPr>
              <a:t>In PCIe, registers of Configuration space is mapped to memory locations. In PCIe configuration space is accessed using Enhanced Configuration Space Mechanism.</a:t>
            </a:r>
          </a:p>
          <a:p>
            <a:pPr>
              <a:lnSpc>
                <a:spcPct val="107000"/>
              </a:lnSpc>
              <a:spcBef>
                <a:spcPts val="0"/>
              </a:spcBef>
            </a:pPr>
            <a:endParaRPr lang="en-US" altLang="en-US" sz="1800" dirty="0">
              <a:solidFill>
                <a:schemeClr val="tx1"/>
              </a:solidFill>
              <a:latin typeface="Arial" panose="020B0604020202020204" pitchFamily="34" charset="0"/>
            </a:endParaRPr>
          </a:p>
          <a:p>
            <a:pPr marL="342900" indent="-342900">
              <a:lnSpc>
                <a:spcPct val="107000"/>
              </a:lnSpc>
              <a:spcBef>
                <a:spcPts val="0"/>
              </a:spcBef>
              <a:buFont typeface="Wingdings" panose="05000000000000000000" pitchFamily="2" charset="2"/>
              <a:buChar char="§"/>
            </a:pPr>
            <a:r>
              <a:rPr lang="en-US" altLang="en-US" sz="1800" dirty="0">
                <a:solidFill>
                  <a:schemeClr val="tx1"/>
                </a:solidFill>
                <a:latin typeface="Arial" panose="020B0604020202020204" pitchFamily="34" charset="0"/>
              </a:rPr>
              <a:t>Each PCIe device function requires 4K bytes of the configuration space. There could be 256 buses, each with up to 32 devices, each supporting eight functions in a device PCIe tree . Each PCIe device tree is called a segment. So, we need total 256MB of contiguous memory region for the config space for this Enhanced Configuration Access method (ECAM) region allocated for each segment. </a:t>
            </a:r>
          </a:p>
          <a:p>
            <a:pPr>
              <a:lnSpc>
                <a:spcPct val="107000"/>
              </a:lnSpc>
              <a:spcBef>
                <a:spcPts val="0"/>
              </a:spcBef>
            </a:pPr>
            <a:r>
              <a:rPr lang="en-US" altLang="en-US" sz="1600" dirty="0">
                <a:solidFill>
                  <a:schemeClr val="tx1"/>
                </a:solidFill>
                <a:latin typeface="Lato" panose="020F0502020204030203" pitchFamily="34" charset="0"/>
              </a:rPr>
              <a:t>    </a:t>
            </a:r>
            <a:r>
              <a:rPr lang="en-US" altLang="en-US" sz="1800" dirty="0">
                <a:solidFill>
                  <a:schemeClr val="tx1"/>
                </a:solidFill>
                <a:latin typeface="Arial" panose="020B0604020202020204" pitchFamily="34" charset="0"/>
              </a:rPr>
              <a:t>  (256 buses × 32 devices × 8 functions × 4 KB = 256 MB).</a:t>
            </a:r>
          </a:p>
          <a:p>
            <a:endParaRPr lang="en-US" altLang="en-US" sz="1400" kern="0" dirty="0">
              <a:solidFill>
                <a:schemeClr val="tx1"/>
              </a:solidFill>
              <a:latin typeface="Arial" panose="020B0604020202020204" pitchFamily="34" charset="0"/>
            </a:endParaRPr>
          </a:p>
          <a:p>
            <a:endParaRPr lang="en-US" altLang="en-US" sz="1400" kern="0" dirty="0">
              <a:solidFill>
                <a:schemeClr val="tx1"/>
              </a:solidFill>
              <a:latin typeface="Arial" panose="020B0604020202020204" pitchFamily="34" charset="0"/>
            </a:endParaRPr>
          </a:p>
          <a:p>
            <a:endParaRPr lang="en-US" sz="1800" kern="0" dirty="0">
              <a:solidFill>
                <a:schemeClr val="tx1"/>
              </a:solidFill>
              <a:latin typeface="Arial" panose="020B0604020202020204" pitchFamily="34" charset="0"/>
            </a:endParaRPr>
          </a:p>
          <a:p>
            <a:endParaRPr lang="en-US" sz="1800" kern="0" dirty="0">
              <a:solidFill>
                <a:schemeClr val="tx1"/>
              </a:solidFill>
              <a:latin typeface="Arial" panose="020B0604020202020204" pitchFamily="34" charset="0"/>
            </a:endParaRPr>
          </a:p>
          <a:p>
            <a:endParaRPr lang="en-US" sz="1800" kern="0" dirty="0">
              <a:solidFill>
                <a:schemeClr val="tx1"/>
              </a:solidFill>
              <a:latin typeface="Arial" panose="020B0604020202020204" pitchFamily="34" charset="0"/>
            </a:endParaRPr>
          </a:p>
          <a:p>
            <a:endParaRPr lang="en-US" sz="1800" kern="0" dirty="0">
              <a:solidFill>
                <a:schemeClr val="tx1"/>
              </a:solidFill>
              <a:latin typeface="Arial" panose="020B0604020202020204" pitchFamily="34" charset="0"/>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pPr marL="285750" indent="-285750">
              <a:buFont typeface="Arial" panose="020B0604020202020204" pitchFamily="34" charset="0"/>
              <a:buChar char="•"/>
            </a:pPr>
            <a:endParaRPr lang="en-US" kern="0" dirty="0"/>
          </a:p>
        </p:txBody>
      </p:sp>
    </p:spTree>
    <p:extLst>
      <p:ext uri="{BB962C8B-B14F-4D97-AF65-F5344CB8AC3E}">
        <p14:creationId xmlns:p14="http://schemas.microsoft.com/office/powerpoint/2010/main" val="1553040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PCIe Configuration Space</a:t>
            </a:r>
          </a:p>
        </p:txBody>
      </p:sp>
      <p:sp>
        <p:nvSpPr>
          <p:cNvPr id="3" name="Content Placeholder 3">
            <a:extLst>
              <a:ext uri="{FF2B5EF4-FFF2-40B4-BE49-F238E27FC236}">
                <a16:creationId xmlns:a16="http://schemas.microsoft.com/office/drawing/2014/main" id="{7C0056E7-01D6-9D91-97AA-39E9314970D3}"/>
              </a:ext>
            </a:extLst>
          </p:cNvPr>
          <p:cNvSpPr txBox="1">
            <a:spLocks/>
          </p:cNvSpPr>
          <p:nvPr/>
        </p:nvSpPr>
        <p:spPr>
          <a:xfrm>
            <a:off x="587829" y="1098747"/>
            <a:ext cx="9843796" cy="5144914"/>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buFont typeface="Arial" panose="020B0604020202020204" pitchFamily="34" charset="0"/>
              <a:buChar char="•"/>
            </a:pPr>
            <a:endParaRPr lang="en-US" sz="1800" kern="0" dirty="0">
              <a:latin typeface="Arial" panose="020B0604020202020204" pitchFamily="34" charset="0"/>
            </a:endParaRPr>
          </a:p>
          <a:p>
            <a:r>
              <a:rPr lang="en-US" sz="1800" kern="0" dirty="0">
                <a:latin typeface="Arial" panose="020B0604020202020204" pitchFamily="34" charset="0"/>
              </a:rPr>
              <a:t>Enhanced Configuration Space Mechanism (ECAM) : -</a:t>
            </a:r>
          </a:p>
          <a:p>
            <a:pPr lvl="1">
              <a:lnSpc>
                <a:spcPct val="107000"/>
              </a:lnSpc>
              <a:spcBef>
                <a:spcPts val="0"/>
              </a:spcBef>
            </a:pPr>
            <a:endParaRPr lang="en-US" altLang="en-US" sz="1400" dirty="0">
              <a:solidFill>
                <a:schemeClr val="tx1"/>
              </a:solidFill>
              <a:latin typeface="Arial" panose="020B0604020202020204" pitchFamily="34" charset="0"/>
            </a:endParaRPr>
          </a:p>
          <a:p>
            <a:pPr marL="342900" indent="-342900">
              <a:lnSpc>
                <a:spcPct val="107000"/>
              </a:lnSpc>
              <a:spcBef>
                <a:spcPts val="0"/>
              </a:spcBef>
              <a:buFont typeface="Wingdings" panose="05000000000000000000" pitchFamily="2" charset="2"/>
              <a:buChar char="§"/>
            </a:pPr>
            <a:r>
              <a:rPr lang="en-US" altLang="en-US" sz="1800" dirty="0">
                <a:solidFill>
                  <a:schemeClr val="tx1"/>
                </a:solidFill>
                <a:latin typeface="Arial" panose="020B0604020202020204" pitchFamily="34" charset="0"/>
              </a:rPr>
              <a:t>In PCIe, registers of Configuration space is mapped to memory locations. In PCIe configuration space is accessed using Enhanced Configuration Space Mechanism.</a:t>
            </a:r>
          </a:p>
          <a:p>
            <a:pPr>
              <a:lnSpc>
                <a:spcPct val="107000"/>
              </a:lnSpc>
              <a:spcBef>
                <a:spcPts val="0"/>
              </a:spcBef>
            </a:pPr>
            <a:endParaRPr lang="en-US" altLang="en-US" sz="1800" dirty="0">
              <a:solidFill>
                <a:schemeClr val="tx1"/>
              </a:solidFill>
              <a:latin typeface="Arial" panose="020B0604020202020204" pitchFamily="34" charset="0"/>
            </a:endParaRPr>
          </a:p>
          <a:p>
            <a:pPr marL="342900" indent="-342900">
              <a:lnSpc>
                <a:spcPct val="107000"/>
              </a:lnSpc>
              <a:spcBef>
                <a:spcPts val="0"/>
              </a:spcBef>
              <a:buFont typeface="Wingdings" panose="05000000000000000000" pitchFamily="2" charset="2"/>
              <a:buChar char="§"/>
            </a:pPr>
            <a:r>
              <a:rPr lang="en-US" altLang="en-US" sz="1800" dirty="0">
                <a:solidFill>
                  <a:schemeClr val="tx1"/>
                </a:solidFill>
                <a:latin typeface="Arial" panose="020B0604020202020204" pitchFamily="34" charset="0"/>
              </a:rPr>
              <a:t>Each PCIe device function requires 4K bytes of the configuration space. There could be 256 buses, each with up to 32 devices, each supporting eight functions in a device PCIe tree . Each PCIe device tree is called a segment. So, we need total 256MB of contiguous memory region for the config space for this Enhanced Configuration Access method (ECAM) region allocated for each segment. </a:t>
            </a:r>
          </a:p>
          <a:p>
            <a:pPr>
              <a:lnSpc>
                <a:spcPct val="107000"/>
              </a:lnSpc>
              <a:spcBef>
                <a:spcPts val="0"/>
              </a:spcBef>
            </a:pPr>
            <a:r>
              <a:rPr lang="en-US" altLang="en-US" sz="1600" dirty="0">
                <a:solidFill>
                  <a:schemeClr val="tx1"/>
                </a:solidFill>
                <a:latin typeface="Lato" panose="020F0502020204030203" pitchFamily="34" charset="0"/>
              </a:rPr>
              <a:t>    </a:t>
            </a:r>
            <a:r>
              <a:rPr lang="en-US" altLang="en-US" sz="1800" dirty="0">
                <a:solidFill>
                  <a:schemeClr val="tx1"/>
                </a:solidFill>
                <a:latin typeface="Arial" panose="020B0604020202020204" pitchFamily="34" charset="0"/>
              </a:rPr>
              <a:t>  (256 buses × 32 devices × 8 functions × 4 KB = 256 MB).</a:t>
            </a:r>
          </a:p>
          <a:p>
            <a:endParaRPr lang="en-US" altLang="en-US" sz="1400" kern="0" dirty="0">
              <a:solidFill>
                <a:schemeClr val="tx1"/>
              </a:solidFill>
              <a:latin typeface="Arial" panose="020B0604020202020204" pitchFamily="34" charset="0"/>
            </a:endParaRPr>
          </a:p>
          <a:p>
            <a:endParaRPr lang="en-US" altLang="en-US" sz="1400" kern="0" dirty="0">
              <a:solidFill>
                <a:schemeClr val="tx1"/>
              </a:solidFill>
              <a:latin typeface="Arial" panose="020B0604020202020204" pitchFamily="34" charset="0"/>
            </a:endParaRPr>
          </a:p>
          <a:p>
            <a:endParaRPr lang="en-US" sz="1800" kern="0" dirty="0">
              <a:solidFill>
                <a:schemeClr val="tx1"/>
              </a:solidFill>
              <a:latin typeface="Arial" panose="020B0604020202020204" pitchFamily="34" charset="0"/>
            </a:endParaRPr>
          </a:p>
          <a:p>
            <a:endParaRPr lang="en-US" sz="1800" kern="0" dirty="0">
              <a:solidFill>
                <a:schemeClr val="tx1"/>
              </a:solidFill>
              <a:latin typeface="Arial" panose="020B0604020202020204" pitchFamily="34" charset="0"/>
            </a:endParaRPr>
          </a:p>
          <a:p>
            <a:endParaRPr lang="en-US" sz="1800" kern="0" dirty="0">
              <a:solidFill>
                <a:schemeClr val="tx1"/>
              </a:solidFill>
              <a:latin typeface="Arial" panose="020B0604020202020204" pitchFamily="34" charset="0"/>
            </a:endParaRPr>
          </a:p>
          <a:p>
            <a:endParaRPr lang="en-US" sz="1800" kern="0" dirty="0">
              <a:solidFill>
                <a:schemeClr val="tx1"/>
              </a:solidFill>
              <a:latin typeface="Arial" panose="020B0604020202020204" pitchFamily="34" charset="0"/>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pPr marL="285750" indent="-285750">
              <a:buFont typeface="Arial" panose="020B0604020202020204" pitchFamily="34" charset="0"/>
              <a:buChar char="•"/>
            </a:pPr>
            <a:endParaRPr lang="en-US" kern="0" dirty="0"/>
          </a:p>
        </p:txBody>
      </p:sp>
    </p:spTree>
    <p:extLst>
      <p:ext uri="{BB962C8B-B14F-4D97-AF65-F5344CB8AC3E}">
        <p14:creationId xmlns:p14="http://schemas.microsoft.com/office/powerpoint/2010/main" val="419508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PCIe Configuration Space</a:t>
            </a:r>
          </a:p>
        </p:txBody>
      </p:sp>
      <p:sp>
        <p:nvSpPr>
          <p:cNvPr id="3" name="Content Placeholder 3">
            <a:extLst>
              <a:ext uri="{FF2B5EF4-FFF2-40B4-BE49-F238E27FC236}">
                <a16:creationId xmlns:a16="http://schemas.microsoft.com/office/drawing/2014/main" id="{7C0056E7-01D6-9D91-97AA-39E9314970D3}"/>
              </a:ext>
            </a:extLst>
          </p:cNvPr>
          <p:cNvSpPr txBox="1">
            <a:spLocks/>
          </p:cNvSpPr>
          <p:nvPr/>
        </p:nvSpPr>
        <p:spPr>
          <a:xfrm>
            <a:off x="587829" y="1031761"/>
            <a:ext cx="9843796" cy="517840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endParaRPr lang="en-US" sz="1800" kern="0" dirty="0">
              <a:latin typeface="Arial" panose="020B0604020202020204" pitchFamily="34" charset="0"/>
            </a:endParaRPr>
          </a:p>
          <a:p>
            <a:r>
              <a:rPr lang="en-US" sz="1800" kern="0" dirty="0">
                <a:latin typeface="Arial" panose="020B0604020202020204" pitchFamily="34" charset="0"/>
              </a:rPr>
              <a:t>View of PCI compatible 256 bytes configuration space: -</a:t>
            </a:r>
          </a:p>
        </p:txBody>
      </p:sp>
      <p:pic>
        <p:nvPicPr>
          <p:cNvPr id="7" name="Picture 6">
            <a:extLst>
              <a:ext uri="{FF2B5EF4-FFF2-40B4-BE49-F238E27FC236}">
                <a16:creationId xmlns:a16="http://schemas.microsoft.com/office/drawing/2014/main" id="{1398ED4B-6742-336E-1467-AFAD6D43030A}"/>
              </a:ext>
            </a:extLst>
          </p:cNvPr>
          <p:cNvPicPr>
            <a:picLocks noChangeAspect="1"/>
          </p:cNvPicPr>
          <p:nvPr/>
        </p:nvPicPr>
        <p:blipFill>
          <a:blip r:embed="rId2"/>
          <a:stretch>
            <a:fillRect/>
          </a:stretch>
        </p:blipFill>
        <p:spPr>
          <a:xfrm>
            <a:off x="2248678" y="1747342"/>
            <a:ext cx="6979298" cy="4462826"/>
          </a:xfrm>
          <a:prstGeom prst="rect">
            <a:avLst/>
          </a:prstGeom>
        </p:spPr>
      </p:pic>
    </p:spTree>
    <p:extLst>
      <p:ext uri="{BB962C8B-B14F-4D97-AF65-F5344CB8AC3E}">
        <p14:creationId xmlns:p14="http://schemas.microsoft.com/office/powerpoint/2010/main" val="1002543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Type 0/1 Common Configuration Header</a:t>
            </a:r>
          </a:p>
        </p:txBody>
      </p:sp>
      <p:sp>
        <p:nvSpPr>
          <p:cNvPr id="3" name="Content Placeholder 3">
            <a:extLst>
              <a:ext uri="{FF2B5EF4-FFF2-40B4-BE49-F238E27FC236}">
                <a16:creationId xmlns:a16="http://schemas.microsoft.com/office/drawing/2014/main" id="{7C0056E7-01D6-9D91-97AA-39E9314970D3}"/>
              </a:ext>
            </a:extLst>
          </p:cNvPr>
          <p:cNvSpPr txBox="1">
            <a:spLocks/>
          </p:cNvSpPr>
          <p:nvPr/>
        </p:nvSpPr>
        <p:spPr>
          <a:xfrm>
            <a:off x="1578153" y="1005791"/>
            <a:ext cx="9843796" cy="5423001"/>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endParaRPr lang="en-US" altLang="en-US" sz="1800" kern="0" dirty="0">
              <a:latin typeface="Arial" panose="020B0604020202020204" pitchFamily="34" charset="0"/>
            </a:endParaRPr>
          </a:p>
          <a:p>
            <a:endParaRPr lang="en-US" sz="1800" kern="0" dirty="0">
              <a:latin typeface="Arial" panose="020B0604020202020204" pitchFamily="34" charset="0"/>
            </a:endParaRPr>
          </a:p>
        </p:txBody>
      </p:sp>
      <p:pic>
        <p:nvPicPr>
          <p:cNvPr id="10" name="Picture 9">
            <a:extLst>
              <a:ext uri="{FF2B5EF4-FFF2-40B4-BE49-F238E27FC236}">
                <a16:creationId xmlns:a16="http://schemas.microsoft.com/office/drawing/2014/main" id="{57F5EC72-E68A-3795-9520-14F5133478A3}"/>
              </a:ext>
            </a:extLst>
          </p:cNvPr>
          <p:cNvPicPr>
            <a:picLocks noChangeAspect="1"/>
          </p:cNvPicPr>
          <p:nvPr/>
        </p:nvPicPr>
        <p:blipFill>
          <a:blip r:embed="rId2"/>
          <a:stretch>
            <a:fillRect/>
          </a:stretch>
        </p:blipFill>
        <p:spPr>
          <a:xfrm>
            <a:off x="914400" y="1080655"/>
            <a:ext cx="10363200" cy="5348137"/>
          </a:xfrm>
          <a:prstGeom prst="rect">
            <a:avLst/>
          </a:prstGeom>
        </p:spPr>
      </p:pic>
    </p:spTree>
    <p:extLst>
      <p:ext uri="{BB962C8B-B14F-4D97-AF65-F5344CB8AC3E}">
        <p14:creationId xmlns:p14="http://schemas.microsoft.com/office/powerpoint/2010/main" val="2722861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194663" y="36704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Type 0 Configuration Header </a:t>
            </a:r>
          </a:p>
        </p:txBody>
      </p:sp>
      <p:sp>
        <p:nvSpPr>
          <p:cNvPr id="3" name="Content Placeholder 3">
            <a:extLst>
              <a:ext uri="{FF2B5EF4-FFF2-40B4-BE49-F238E27FC236}">
                <a16:creationId xmlns:a16="http://schemas.microsoft.com/office/drawing/2014/main" id="{7C0056E7-01D6-9D91-97AA-39E9314970D3}"/>
              </a:ext>
            </a:extLst>
          </p:cNvPr>
          <p:cNvSpPr txBox="1">
            <a:spLocks/>
          </p:cNvSpPr>
          <p:nvPr/>
        </p:nvSpPr>
        <p:spPr>
          <a:xfrm>
            <a:off x="1578153" y="843017"/>
            <a:ext cx="9843796" cy="5585776"/>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endParaRPr lang="en-US" altLang="en-US" sz="1800" kern="0" dirty="0">
              <a:latin typeface="Arial" panose="020B0604020202020204" pitchFamily="34" charset="0"/>
            </a:endParaRPr>
          </a:p>
          <a:p>
            <a:endParaRPr lang="en-US" sz="1800" kern="0" dirty="0">
              <a:latin typeface="Arial" panose="020B0604020202020204" pitchFamily="34" charset="0"/>
            </a:endParaRPr>
          </a:p>
        </p:txBody>
      </p:sp>
      <p:pic>
        <p:nvPicPr>
          <p:cNvPr id="7" name="Picture 6">
            <a:extLst>
              <a:ext uri="{FF2B5EF4-FFF2-40B4-BE49-F238E27FC236}">
                <a16:creationId xmlns:a16="http://schemas.microsoft.com/office/drawing/2014/main" id="{6EB07200-9423-FDF5-9E8A-B8D2F2520F8B}"/>
              </a:ext>
            </a:extLst>
          </p:cNvPr>
          <p:cNvPicPr>
            <a:picLocks noChangeAspect="1"/>
          </p:cNvPicPr>
          <p:nvPr/>
        </p:nvPicPr>
        <p:blipFill>
          <a:blip r:embed="rId2"/>
          <a:stretch>
            <a:fillRect/>
          </a:stretch>
        </p:blipFill>
        <p:spPr>
          <a:xfrm>
            <a:off x="2528888" y="858416"/>
            <a:ext cx="6325864" cy="5585777"/>
          </a:xfrm>
          <a:prstGeom prst="rect">
            <a:avLst/>
          </a:prstGeom>
        </p:spPr>
      </p:pic>
    </p:spTree>
    <p:extLst>
      <p:ext uri="{BB962C8B-B14F-4D97-AF65-F5344CB8AC3E}">
        <p14:creationId xmlns:p14="http://schemas.microsoft.com/office/powerpoint/2010/main" val="2121200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342226"/>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Type 1 Configuration Header </a:t>
            </a:r>
          </a:p>
        </p:txBody>
      </p:sp>
      <p:sp>
        <p:nvSpPr>
          <p:cNvPr id="3" name="Content Placeholder 3">
            <a:extLst>
              <a:ext uri="{FF2B5EF4-FFF2-40B4-BE49-F238E27FC236}">
                <a16:creationId xmlns:a16="http://schemas.microsoft.com/office/drawing/2014/main" id="{7C0056E7-01D6-9D91-97AA-39E9314970D3}"/>
              </a:ext>
            </a:extLst>
          </p:cNvPr>
          <p:cNvSpPr txBox="1">
            <a:spLocks/>
          </p:cNvSpPr>
          <p:nvPr/>
        </p:nvSpPr>
        <p:spPr>
          <a:xfrm>
            <a:off x="1578153" y="759649"/>
            <a:ext cx="9843796" cy="5669144"/>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endParaRPr lang="en-US" altLang="en-US" sz="1800" kern="0" dirty="0">
              <a:latin typeface="Arial" panose="020B0604020202020204" pitchFamily="34" charset="0"/>
            </a:endParaRPr>
          </a:p>
          <a:p>
            <a:endParaRPr lang="en-US" sz="1800" kern="0" dirty="0">
              <a:latin typeface="Arial" panose="020B0604020202020204" pitchFamily="34" charset="0"/>
            </a:endParaRPr>
          </a:p>
        </p:txBody>
      </p:sp>
      <p:pic>
        <p:nvPicPr>
          <p:cNvPr id="7" name="Picture 6">
            <a:extLst>
              <a:ext uri="{FF2B5EF4-FFF2-40B4-BE49-F238E27FC236}">
                <a16:creationId xmlns:a16="http://schemas.microsoft.com/office/drawing/2014/main" id="{70229EAF-3B32-57DF-E736-2353BC6C80C6}"/>
              </a:ext>
            </a:extLst>
          </p:cNvPr>
          <p:cNvPicPr>
            <a:picLocks noChangeAspect="1"/>
          </p:cNvPicPr>
          <p:nvPr/>
        </p:nvPicPr>
        <p:blipFill>
          <a:blip r:embed="rId2"/>
          <a:stretch>
            <a:fillRect/>
          </a:stretch>
        </p:blipFill>
        <p:spPr>
          <a:xfrm>
            <a:off x="2514600" y="759649"/>
            <a:ext cx="6722706" cy="5669144"/>
          </a:xfrm>
          <a:prstGeom prst="rect">
            <a:avLst/>
          </a:prstGeom>
        </p:spPr>
      </p:pic>
    </p:spTree>
    <p:extLst>
      <p:ext uri="{BB962C8B-B14F-4D97-AF65-F5344CB8AC3E}">
        <p14:creationId xmlns:p14="http://schemas.microsoft.com/office/powerpoint/2010/main" val="1503059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342226"/>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Type 1 Configuration Header </a:t>
            </a:r>
          </a:p>
        </p:txBody>
      </p:sp>
      <p:sp>
        <p:nvSpPr>
          <p:cNvPr id="3" name="Content Placeholder 3">
            <a:extLst>
              <a:ext uri="{FF2B5EF4-FFF2-40B4-BE49-F238E27FC236}">
                <a16:creationId xmlns:a16="http://schemas.microsoft.com/office/drawing/2014/main" id="{7C0056E7-01D6-9D91-97AA-39E9314970D3}"/>
              </a:ext>
            </a:extLst>
          </p:cNvPr>
          <p:cNvSpPr txBox="1">
            <a:spLocks/>
          </p:cNvSpPr>
          <p:nvPr/>
        </p:nvSpPr>
        <p:spPr>
          <a:xfrm>
            <a:off x="502412" y="853963"/>
            <a:ext cx="9843796" cy="5482064"/>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buFont typeface="Wingdings" panose="05000000000000000000" pitchFamily="2" charset="2"/>
              <a:buChar char="§"/>
            </a:pPr>
            <a:endParaRPr lang="en-US" altLang="en-US" sz="1800" kern="0" dirty="0">
              <a:latin typeface="Arial" panose="020B0604020202020204" pitchFamily="34" charset="0"/>
            </a:endParaRPr>
          </a:p>
          <a:p>
            <a:pPr marL="285750" indent="-285750">
              <a:buFont typeface="Wingdings" panose="05000000000000000000" pitchFamily="2" charset="2"/>
              <a:buChar char="§"/>
            </a:pPr>
            <a:r>
              <a:rPr lang="en-US" sz="1800" kern="0" dirty="0">
                <a:solidFill>
                  <a:schemeClr val="tx1"/>
                </a:solidFill>
                <a:latin typeface="Arial" panose="020B0604020202020204" pitchFamily="34" charset="0"/>
              </a:rPr>
              <a:t>In Type – I configuration header, there are three fields namely: -</a:t>
            </a:r>
          </a:p>
          <a:p>
            <a:pPr marL="569912" lvl="1" indent="-285750">
              <a:buFont typeface="Wingdings" panose="05000000000000000000" pitchFamily="2" charset="2"/>
              <a:buChar char="ü"/>
            </a:pPr>
            <a:r>
              <a:rPr lang="en-US" b="1" kern="0" dirty="0">
                <a:solidFill>
                  <a:schemeClr val="tx1"/>
                </a:solidFill>
                <a:latin typeface="Arial" panose="020B0604020202020204" pitchFamily="34" charset="0"/>
              </a:rPr>
              <a:t>Primary bus number:</a:t>
            </a:r>
            <a:r>
              <a:rPr lang="en-US" kern="0" dirty="0">
                <a:solidFill>
                  <a:schemeClr val="tx1"/>
                </a:solidFill>
                <a:latin typeface="Arial" panose="020B0604020202020204" pitchFamily="34" charset="0"/>
              </a:rPr>
              <a:t> Primary bus number is the bus on which device seats. If transaction has bus number between 1 and 0xFF, then it will come down.</a:t>
            </a:r>
          </a:p>
          <a:p>
            <a:pPr marL="569912" lvl="1" indent="-285750">
              <a:buFont typeface="Wingdings" panose="05000000000000000000" pitchFamily="2" charset="2"/>
              <a:buChar char="ü"/>
            </a:pPr>
            <a:r>
              <a:rPr lang="en-US" b="1" kern="0" dirty="0">
                <a:solidFill>
                  <a:schemeClr val="tx1"/>
                </a:solidFill>
                <a:latin typeface="Arial" panose="020B0604020202020204" pitchFamily="34" charset="0"/>
              </a:rPr>
              <a:t>Secondary bus number: </a:t>
            </a:r>
            <a:r>
              <a:rPr lang="en-US" kern="0" dirty="0">
                <a:solidFill>
                  <a:schemeClr val="tx1"/>
                </a:solidFill>
                <a:latin typeface="Arial" panose="020B0604020202020204" pitchFamily="34" charset="0"/>
              </a:rPr>
              <a:t>Bus number behind the bridge/switch or exactly downstream of current bus.</a:t>
            </a:r>
          </a:p>
          <a:p>
            <a:pPr marL="569912" lvl="1" indent="-285750">
              <a:buFont typeface="Wingdings" panose="05000000000000000000" pitchFamily="2" charset="2"/>
              <a:buChar char="ü"/>
            </a:pPr>
            <a:r>
              <a:rPr lang="en-US" b="1" kern="0" dirty="0">
                <a:solidFill>
                  <a:schemeClr val="tx1"/>
                </a:solidFill>
                <a:latin typeface="Arial" panose="020B0604020202020204" pitchFamily="34" charset="0"/>
              </a:rPr>
              <a:t>Sub-ordinate bus number: </a:t>
            </a:r>
            <a:r>
              <a:rPr lang="en-US" kern="0" dirty="0">
                <a:solidFill>
                  <a:schemeClr val="tx1"/>
                </a:solidFill>
                <a:latin typeface="Arial" panose="020B0604020202020204" pitchFamily="34" charset="0"/>
              </a:rPr>
              <a:t>Sub-ordinate bus number represents depth in hierarchy or how far we go.</a:t>
            </a:r>
          </a:p>
          <a:p>
            <a:pPr lvl="1"/>
            <a:endParaRPr lang="en-US" kern="0" dirty="0">
              <a:solidFill>
                <a:schemeClr val="tx1"/>
              </a:solidFill>
              <a:latin typeface="Arial" panose="020B0604020202020204" pitchFamily="34" charset="0"/>
            </a:endParaRPr>
          </a:p>
          <a:p>
            <a:pPr lvl="1"/>
            <a:endParaRPr lang="en-US" kern="0" dirty="0">
              <a:solidFill>
                <a:schemeClr val="tx1"/>
              </a:solidFill>
              <a:latin typeface="Arial" panose="020B0604020202020204" pitchFamily="34" charset="0"/>
            </a:endParaRPr>
          </a:p>
          <a:p>
            <a:pPr lvl="1"/>
            <a:endParaRPr lang="en-US" kern="0" dirty="0">
              <a:solidFill>
                <a:schemeClr val="tx1"/>
              </a:solidFill>
              <a:latin typeface="Arial" panose="020B0604020202020204" pitchFamily="34" charset="0"/>
            </a:endParaRPr>
          </a:p>
          <a:p>
            <a:endParaRPr lang="en-US" sz="1800" kern="0" dirty="0">
              <a:solidFill>
                <a:schemeClr val="tx1"/>
              </a:solidFill>
              <a:latin typeface="Arial" panose="020B0604020202020204" pitchFamily="34" charset="0"/>
            </a:endParaRPr>
          </a:p>
        </p:txBody>
      </p:sp>
    </p:spTree>
    <p:extLst>
      <p:ext uri="{BB962C8B-B14F-4D97-AF65-F5344CB8AC3E}">
        <p14:creationId xmlns:p14="http://schemas.microsoft.com/office/powerpoint/2010/main" val="3217530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PCIe Configuration Space</a:t>
            </a:r>
          </a:p>
        </p:txBody>
      </p:sp>
      <p:sp>
        <p:nvSpPr>
          <p:cNvPr id="3" name="Content Placeholder 3">
            <a:extLst>
              <a:ext uri="{FF2B5EF4-FFF2-40B4-BE49-F238E27FC236}">
                <a16:creationId xmlns:a16="http://schemas.microsoft.com/office/drawing/2014/main" id="{7C0056E7-01D6-9D91-97AA-39E9314970D3}"/>
              </a:ext>
            </a:extLst>
          </p:cNvPr>
          <p:cNvSpPr txBox="1">
            <a:spLocks/>
          </p:cNvSpPr>
          <p:nvPr/>
        </p:nvSpPr>
        <p:spPr>
          <a:xfrm>
            <a:off x="587829" y="1031761"/>
            <a:ext cx="9843796" cy="517840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endParaRPr lang="en-US" sz="1800" kern="0" dirty="0">
              <a:latin typeface="Arial" panose="020B0604020202020204" pitchFamily="34" charset="0"/>
            </a:endParaRPr>
          </a:p>
          <a:p>
            <a:r>
              <a:rPr lang="en-US" sz="1800" kern="0" dirty="0">
                <a:latin typeface="Arial" panose="020B0604020202020204" pitchFamily="34" charset="0"/>
              </a:rPr>
              <a:t>Capability Pointer Register: -</a:t>
            </a:r>
          </a:p>
          <a:p>
            <a:pPr marL="285750" indent="-285750">
              <a:buFont typeface="Wingdings" panose="05000000000000000000" pitchFamily="2" charset="2"/>
              <a:buChar char="§"/>
            </a:pPr>
            <a:r>
              <a:rPr lang="en-US" altLang="en-US" sz="1800" dirty="0">
                <a:solidFill>
                  <a:schemeClr val="tx1"/>
                </a:solidFill>
                <a:latin typeface="Arial" panose="020B0604020202020204" pitchFamily="34" charset="0"/>
              </a:rPr>
              <a:t>Capability Pointer Register is at offset 0x34 in configuration space.</a:t>
            </a:r>
          </a:p>
          <a:p>
            <a:pPr marL="285750" indent="-285750">
              <a:buFont typeface="Wingdings" panose="05000000000000000000" pitchFamily="2" charset="2"/>
              <a:buChar char="§"/>
            </a:pPr>
            <a:r>
              <a:rPr lang="en-US" altLang="en-US" sz="1800" dirty="0">
                <a:solidFill>
                  <a:schemeClr val="tx1"/>
                </a:solidFill>
                <a:latin typeface="Arial" panose="020B0604020202020204" pitchFamily="34" charset="0"/>
              </a:rPr>
              <a:t>The capabilities pointer register indicates an offset, beyond the header registers to further capability register structures. capabilities are arranged as a linked list of structures. </a:t>
            </a:r>
          </a:p>
          <a:p>
            <a:pPr marL="285750" indent="-285750">
              <a:buFont typeface="Wingdings" panose="05000000000000000000" pitchFamily="2" charset="2"/>
              <a:buChar char="§"/>
            </a:pPr>
            <a:endParaRPr lang="en-US" altLang="en-US" sz="1800" dirty="0">
              <a:solidFill>
                <a:schemeClr val="tx1"/>
              </a:solidFill>
              <a:latin typeface="Arial" panose="020B0604020202020204" pitchFamily="34" charset="0"/>
            </a:endParaRPr>
          </a:p>
          <a:p>
            <a:r>
              <a:rPr lang="en-US" sz="1800" kern="0" dirty="0">
                <a:latin typeface="Arial" panose="020B0604020202020204" pitchFamily="34" charset="0"/>
              </a:rPr>
              <a:t>BAR Registers: -</a:t>
            </a:r>
          </a:p>
          <a:p>
            <a:pPr marL="285750" indent="-285750">
              <a:buFont typeface="Wingdings" panose="05000000000000000000" pitchFamily="2" charset="2"/>
              <a:buChar char="§"/>
            </a:pPr>
            <a:r>
              <a:rPr lang="en-US" altLang="en-US" sz="1800" dirty="0">
                <a:solidFill>
                  <a:schemeClr val="tx1"/>
                </a:solidFill>
                <a:latin typeface="Arial" panose="020B0604020202020204" pitchFamily="34" charset="0"/>
              </a:rPr>
              <a:t>BAR gives the information about address space needed by the device.</a:t>
            </a:r>
          </a:p>
          <a:p>
            <a:pPr marL="285750" indent="-285750">
              <a:buFont typeface="Wingdings" panose="05000000000000000000" pitchFamily="2" charset="2"/>
              <a:buChar char="§"/>
            </a:pPr>
            <a:r>
              <a:rPr lang="en-US" altLang="en-US" sz="1800" dirty="0">
                <a:solidFill>
                  <a:schemeClr val="tx1"/>
                </a:solidFill>
                <a:latin typeface="Arial" panose="020B0604020202020204" pitchFamily="34" charset="0"/>
                <a:cs typeface="Times New Roman" panose="02020603050405020304" pitchFamily="18" charset="0"/>
              </a:rPr>
              <a:t>After a device is enumerated, each BAR register will be programmed by physical address. </a:t>
            </a:r>
          </a:p>
          <a:p>
            <a:r>
              <a:rPr lang="en-US" altLang="en-US" sz="1800" dirty="0">
                <a:solidFill>
                  <a:schemeClr val="tx1"/>
                </a:solidFill>
                <a:latin typeface="Arial" panose="020B0604020202020204" pitchFamily="34" charset="0"/>
                <a:cs typeface="Times New Roman" panose="02020603050405020304" pitchFamily="18" charset="0"/>
              </a:rPr>
              <a:t>    It is done by “drivers/</a:t>
            </a:r>
            <a:r>
              <a:rPr lang="en-US" altLang="en-US" sz="1800" dirty="0" err="1">
                <a:solidFill>
                  <a:schemeClr val="tx1"/>
                </a:solidFill>
                <a:latin typeface="Arial" panose="020B0604020202020204" pitchFamily="34" charset="0"/>
                <a:cs typeface="Times New Roman" panose="02020603050405020304" pitchFamily="18" charset="0"/>
              </a:rPr>
              <a:t>pci</a:t>
            </a:r>
            <a:r>
              <a:rPr lang="en-US" altLang="en-US" sz="1800" dirty="0">
                <a:solidFill>
                  <a:schemeClr val="tx1"/>
                </a:solidFill>
                <a:latin typeface="Arial" panose="020B0604020202020204" pitchFamily="34" charset="0"/>
                <a:cs typeface="Times New Roman" panose="02020603050405020304" pitchFamily="18" charset="0"/>
              </a:rPr>
              <a:t>/</a:t>
            </a:r>
            <a:r>
              <a:rPr lang="en-US" altLang="en-US" sz="1800" dirty="0" err="1">
                <a:solidFill>
                  <a:schemeClr val="tx1"/>
                </a:solidFill>
                <a:latin typeface="Arial" panose="020B0604020202020204" pitchFamily="34" charset="0"/>
                <a:cs typeface="Times New Roman" panose="02020603050405020304" pitchFamily="18" charset="0"/>
              </a:rPr>
              <a:t>probe.c</a:t>
            </a:r>
            <a:r>
              <a:rPr lang="en-US" altLang="en-US" sz="1800" dirty="0">
                <a:solidFill>
                  <a:schemeClr val="tx1"/>
                </a:solidFill>
                <a:latin typeface="Arial" panose="020B0604020202020204" pitchFamily="34" charset="0"/>
                <a:cs typeface="Times New Roman" panose="02020603050405020304" pitchFamily="18" charset="0"/>
              </a:rPr>
              <a:t>”.</a:t>
            </a:r>
          </a:p>
          <a:p>
            <a:pPr marL="285750" indent="-285750">
              <a:buFont typeface="Wingdings" panose="05000000000000000000" pitchFamily="2" charset="2"/>
              <a:buChar char="§"/>
            </a:pPr>
            <a:r>
              <a:rPr lang="en-US" altLang="en-US" sz="1800" dirty="0">
                <a:solidFill>
                  <a:schemeClr val="tx1"/>
                </a:solidFill>
                <a:latin typeface="Arial" panose="020B0604020202020204" pitchFamily="34" charset="0"/>
                <a:cs typeface="Times New Roman" panose="02020603050405020304" pitchFamily="18" charset="0"/>
              </a:rPr>
              <a:t>Endpoint devices can have up to six 32-bit BARs or combine two BARs to a 64-bit BAR.</a:t>
            </a:r>
          </a:p>
          <a:p>
            <a:pPr marL="285750" indent="-285750">
              <a:buFont typeface="Wingdings" panose="05000000000000000000" pitchFamily="2" charset="2"/>
              <a:buChar char="§"/>
            </a:pPr>
            <a:r>
              <a:rPr lang="en-US" altLang="en-US" sz="1800" dirty="0">
                <a:solidFill>
                  <a:schemeClr val="tx1"/>
                </a:solidFill>
                <a:latin typeface="Arial" panose="020B0604020202020204" pitchFamily="34" charset="0"/>
                <a:cs typeface="Times New Roman" panose="02020603050405020304" pitchFamily="18" charset="0"/>
              </a:rPr>
              <a:t>Root complex or Switch has only 2 BAR registers.</a:t>
            </a:r>
          </a:p>
          <a:p>
            <a:pPr marL="285750" indent="-285750">
              <a:buFont typeface="Wingdings" panose="05000000000000000000" pitchFamily="2" charset="2"/>
              <a:buChar char="§"/>
            </a:pPr>
            <a:endParaRPr lang="en-US" sz="1800" kern="0" dirty="0">
              <a:latin typeface="Arial" panose="020B0604020202020204" pitchFamily="34" charset="0"/>
            </a:endParaRPr>
          </a:p>
        </p:txBody>
      </p:sp>
    </p:spTree>
    <p:extLst>
      <p:ext uri="{BB962C8B-B14F-4D97-AF65-F5344CB8AC3E}">
        <p14:creationId xmlns:p14="http://schemas.microsoft.com/office/powerpoint/2010/main" val="3918090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PCIe Configuration Space</a:t>
            </a:r>
          </a:p>
        </p:txBody>
      </p:sp>
      <p:sp>
        <p:nvSpPr>
          <p:cNvPr id="3" name="Content Placeholder 3">
            <a:extLst>
              <a:ext uri="{FF2B5EF4-FFF2-40B4-BE49-F238E27FC236}">
                <a16:creationId xmlns:a16="http://schemas.microsoft.com/office/drawing/2014/main" id="{7C0056E7-01D6-9D91-97AA-39E9314970D3}"/>
              </a:ext>
            </a:extLst>
          </p:cNvPr>
          <p:cNvSpPr txBox="1">
            <a:spLocks/>
          </p:cNvSpPr>
          <p:nvPr/>
        </p:nvSpPr>
        <p:spPr>
          <a:xfrm>
            <a:off x="587829" y="1031761"/>
            <a:ext cx="9843796" cy="517840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endParaRPr lang="en-US" sz="1800" kern="0" dirty="0">
              <a:latin typeface="Arial" panose="020B0604020202020204" pitchFamily="34" charset="0"/>
            </a:endParaRPr>
          </a:p>
          <a:p>
            <a:r>
              <a:rPr lang="en-US" sz="1800" kern="0" dirty="0">
                <a:latin typeface="Arial" panose="020B0604020202020204" pitchFamily="34" charset="0"/>
              </a:rPr>
              <a:t>BAR Registers (… continued): -</a:t>
            </a:r>
          </a:p>
          <a:p>
            <a:pPr marL="285750" indent="-285750">
              <a:buFont typeface="Wingdings" panose="05000000000000000000" pitchFamily="2" charset="2"/>
              <a:buChar char="§"/>
            </a:pPr>
            <a:r>
              <a:rPr lang="en-US" altLang="en-US" sz="1800" dirty="0">
                <a:solidFill>
                  <a:schemeClr val="tx1"/>
                </a:solidFill>
                <a:latin typeface="Arial" panose="020B0604020202020204" pitchFamily="34" charset="0"/>
              </a:rPr>
              <a:t>BAR register bits</a:t>
            </a:r>
          </a:p>
          <a:p>
            <a:endParaRPr lang="en-US" sz="1800" kern="0" dirty="0">
              <a:latin typeface="Arial" panose="020B0604020202020204" pitchFamily="34" charset="0"/>
            </a:endParaRPr>
          </a:p>
        </p:txBody>
      </p:sp>
      <p:graphicFrame>
        <p:nvGraphicFramePr>
          <p:cNvPr id="6" name="Table 6">
            <a:extLst>
              <a:ext uri="{FF2B5EF4-FFF2-40B4-BE49-F238E27FC236}">
                <a16:creationId xmlns:a16="http://schemas.microsoft.com/office/drawing/2014/main" id="{EE915212-19B0-4525-0AD9-2C1AC6F03B72}"/>
              </a:ext>
            </a:extLst>
          </p:cNvPr>
          <p:cNvGraphicFramePr>
            <a:graphicFrameLocks noGrp="1"/>
          </p:cNvGraphicFramePr>
          <p:nvPr>
            <p:extLst>
              <p:ext uri="{D42A27DB-BD31-4B8C-83A1-F6EECF244321}">
                <p14:modId xmlns:p14="http://schemas.microsoft.com/office/powerpoint/2010/main" val="2604645939"/>
              </p:ext>
            </p:extLst>
          </p:nvPr>
        </p:nvGraphicFramePr>
        <p:xfrm>
          <a:off x="877078" y="2360645"/>
          <a:ext cx="9218643" cy="3331281"/>
        </p:xfrm>
        <a:graphic>
          <a:graphicData uri="http://schemas.openxmlformats.org/drawingml/2006/table">
            <a:tbl>
              <a:tblPr firstRow="1" bandRow="1">
                <a:tableStyleId>{5C22544A-7EE6-4342-B048-85BDC9FD1C3A}</a:tableStyleId>
              </a:tblPr>
              <a:tblGrid>
                <a:gridCol w="2972071">
                  <a:extLst>
                    <a:ext uri="{9D8B030D-6E8A-4147-A177-3AD203B41FA5}">
                      <a16:colId xmlns:a16="http://schemas.microsoft.com/office/drawing/2014/main" val="2788300833"/>
                    </a:ext>
                  </a:extLst>
                </a:gridCol>
                <a:gridCol w="3123286">
                  <a:extLst>
                    <a:ext uri="{9D8B030D-6E8A-4147-A177-3AD203B41FA5}">
                      <a16:colId xmlns:a16="http://schemas.microsoft.com/office/drawing/2014/main" val="1002485691"/>
                    </a:ext>
                  </a:extLst>
                </a:gridCol>
                <a:gridCol w="3123286">
                  <a:extLst>
                    <a:ext uri="{9D8B030D-6E8A-4147-A177-3AD203B41FA5}">
                      <a16:colId xmlns:a16="http://schemas.microsoft.com/office/drawing/2014/main" val="1576337658"/>
                    </a:ext>
                  </a:extLst>
                </a:gridCol>
              </a:tblGrid>
              <a:tr h="511415">
                <a:tc>
                  <a:txBody>
                    <a:bodyPr/>
                    <a:lstStyle/>
                    <a:p>
                      <a:pPr marL="0" marR="0">
                        <a:lnSpc>
                          <a:spcPct val="107000"/>
                        </a:lnSpc>
                        <a:spcBef>
                          <a:spcPts val="0"/>
                        </a:spcBef>
                        <a:spcAft>
                          <a:spcPts val="0"/>
                        </a:spcAft>
                      </a:pPr>
                      <a:r>
                        <a:rPr lang="en-US" sz="1800">
                          <a:effectLst/>
                          <a:latin typeface="Arial" panose="020B0604020202020204" pitchFamily="34" charset="0"/>
                          <a:ea typeface="Calibri" panose="020F0502020204030204" pitchFamily="34" charset="0"/>
                          <a:cs typeface="Arial" panose="020B0604020202020204" pitchFamily="34" charset="0"/>
                        </a:rPr>
                        <a:t>Bits</a:t>
                      </a:r>
                    </a:p>
                  </a:txBody>
                  <a:tcPr marL="68580" marR="68580" marT="0" marB="0"/>
                </a:tc>
                <a:tc>
                  <a:txBody>
                    <a:bodyPr/>
                    <a:lstStyle/>
                    <a:p>
                      <a:pPr marL="0" marR="0">
                        <a:lnSpc>
                          <a:spcPct val="107000"/>
                        </a:lnSpc>
                        <a:spcBef>
                          <a:spcPts val="0"/>
                        </a:spcBef>
                        <a:spcAft>
                          <a:spcPts val="0"/>
                        </a:spcAft>
                      </a:pPr>
                      <a:r>
                        <a:rPr lang="en-US" sz="1800">
                          <a:effectLst/>
                          <a:latin typeface="Arial" panose="020B0604020202020204" pitchFamily="34" charset="0"/>
                          <a:ea typeface="Calibri" panose="020F0502020204030204" pitchFamily="34" charset="0"/>
                          <a:cs typeface="Arial" panose="020B0604020202020204" pitchFamily="34" charset="0"/>
                        </a:rPr>
                        <a:t>Description</a:t>
                      </a:r>
                    </a:p>
                  </a:txBody>
                  <a:tcPr marL="68580" marR="68580" marT="0" marB="0"/>
                </a:tc>
                <a:tc>
                  <a:txBody>
                    <a:bodyPr/>
                    <a:lstStyle/>
                    <a:p>
                      <a:pPr marL="0" marR="0">
                        <a:lnSpc>
                          <a:spcPct val="107000"/>
                        </a:lnSpc>
                        <a:spcBef>
                          <a:spcPts val="0"/>
                        </a:spcBef>
                        <a:spcAft>
                          <a:spcPts val="0"/>
                        </a:spcAft>
                      </a:pPr>
                      <a:r>
                        <a:rPr lang="en-US" sz="1800" dirty="0">
                          <a:effectLst/>
                          <a:latin typeface="Arial" panose="020B0604020202020204" pitchFamily="34" charset="0"/>
                          <a:ea typeface="Calibri" panose="020F0502020204030204" pitchFamily="34" charset="0"/>
                          <a:cs typeface="Arial" panose="020B0604020202020204" pitchFamily="34" charset="0"/>
                        </a:rPr>
                        <a:t>Values</a:t>
                      </a:r>
                    </a:p>
                  </a:txBody>
                  <a:tcPr marL="68580" marR="68580" marT="0" marB="0"/>
                </a:tc>
                <a:extLst>
                  <a:ext uri="{0D108BD9-81ED-4DB2-BD59-A6C34878D82A}">
                    <a16:rowId xmlns:a16="http://schemas.microsoft.com/office/drawing/2014/main" val="1434722286"/>
                  </a:ext>
                </a:extLst>
              </a:tr>
              <a:tr h="511415">
                <a:tc>
                  <a:txBody>
                    <a:bodyPr/>
                    <a:lstStyle/>
                    <a:p>
                      <a:pPr marL="0" marR="0">
                        <a:lnSpc>
                          <a:spcPct val="107000"/>
                        </a:lnSpc>
                        <a:spcBef>
                          <a:spcPts val="0"/>
                        </a:spcBef>
                        <a:spcAft>
                          <a:spcPts val="0"/>
                        </a:spcAft>
                      </a:pPr>
                      <a:r>
                        <a:rPr lang="en-US" sz="1600">
                          <a:effectLst/>
                          <a:latin typeface="Arial" panose="020B0604020202020204" pitchFamily="34" charset="0"/>
                          <a:ea typeface="Calibri" panose="020F0502020204030204" pitchFamily="34" charset="0"/>
                          <a:cs typeface="Arial" panose="020B0604020202020204" pitchFamily="34" charset="0"/>
                        </a:rPr>
                        <a:t>0</a:t>
                      </a:r>
                    </a:p>
                  </a:txBody>
                  <a:tcPr marL="68580" marR="68580" marT="0" marB="0"/>
                </a:tc>
                <a:tc>
                  <a:txBody>
                    <a:bodyPr/>
                    <a:lstStyle/>
                    <a:p>
                      <a:pPr marL="0" marR="0">
                        <a:lnSpc>
                          <a:spcPct val="107000"/>
                        </a:lnSpc>
                        <a:spcBef>
                          <a:spcPts val="0"/>
                        </a:spcBef>
                        <a:spcAft>
                          <a:spcPts val="0"/>
                        </a:spcAft>
                      </a:pPr>
                      <a:r>
                        <a:rPr lang="en-US" sz="1600">
                          <a:effectLst/>
                          <a:latin typeface="Arial" panose="020B0604020202020204" pitchFamily="34" charset="0"/>
                          <a:ea typeface="Calibri" panose="020F0502020204030204" pitchFamily="34" charset="0"/>
                          <a:cs typeface="Arial" panose="020B0604020202020204" pitchFamily="34" charset="0"/>
                        </a:rPr>
                        <a:t>Region types</a:t>
                      </a:r>
                    </a:p>
                  </a:txBody>
                  <a:tcPr marL="68580" marR="68580" marT="0" marB="0"/>
                </a:tc>
                <a:tc>
                  <a:txBody>
                    <a:bodyPr/>
                    <a:lstStyle/>
                    <a:p>
                      <a:pPr marL="0" marR="0">
                        <a:lnSpc>
                          <a:spcPct val="107000"/>
                        </a:lnSpc>
                        <a:spcBef>
                          <a:spcPts val="0"/>
                        </a:spcBef>
                        <a:spcAft>
                          <a:spcPts val="0"/>
                        </a:spcAft>
                      </a:pPr>
                      <a:r>
                        <a:rPr lang="en-US" sz="1600">
                          <a:effectLst/>
                          <a:latin typeface="Arial" panose="020B0604020202020204" pitchFamily="34" charset="0"/>
                          <a:ea typeface="Calibri" panose="020F0502020204030204" pitchFamily="34" charset="0"/>
                          <a:cs typeface="Arial" panose="020B0604020202020204" pitchFamily="34" charset="0"/>
                        </a:rPr>
                        <a:t>0 – Memory</a:t>
                      </a:r>
                    </a:p>
                    <a:p>
                      <a:pPr marL="0" marR="0">
                        <a:lnSpc>
                          <a:spcPct val="107000"/>
                        </a:lnSpc>
                        <a:spcBef>
                          <a:spcPts val="0"/>
                        </a:spcBef>
                        <a:spcAft>
                          <a:spcPts val="0"/>
                        </a:spcAft>
                      </a:pPr>
                      <a:r>
                        <a:rPr lang="en-US" sz="1600">
                          <a:effectLst/>
                          <a:latin typeface="Arial" panose="020B0604020202020204" pitchFamily="34" charset="0"/>
                          <a:ea typeface="Calibri" panose="020F0502020204030204" pitchFamily="34" charset="0"/>
                          <a:cs typeface="Arial" panose="020B0604020202020204" pitchFamily="34" charset="0"/>
                        </a:rPr>
                        <a:t>1 – I/O </a:t>
                      </a:r>
                    </a:p>
                  </a:txBody>
                  <a:tcPr marL="68580" marR="68580" marT="0" marB="0"/>
                </a:tc>
                <a:extLst>
                  <a:ext uri="{0D108BD9-81ED-4DB2-BD59-A6C34878D82A}">
                    <a16:rowId xmlns:a16="http://schemas.microsoft.com/office/drawing/2014/main" val="614199409"/>
                  </a:ext>
                </a:extLst>
              </a:tr>
              <a:tr h="511415">
                <a:tc>
                  <a:txBody>
                    <a:bodyPr/>
                    <a:lstStyle/>
                    <a:p>
                      <a:pPr marL="0" marR="0">
                        <a:lnSpc>
                          <a:spcPct val="107000"/>
                        </a:lnSpc>
                        <a:spcBef>
                          <a:spcPts val="0"/>
                        </a:spcBef>
                        <a:spcAft>
                          <a:spcPts val="0"/>
                        </a:spcAft>
                      </a:pPr>
                      <a:r>
                        <a:rPr lang="en-US" sz="1600">
                          <a:effectLst/>
                          <a:latin typeface="Arial" panose="020B0604020202020204" pitchFamily="34" charset="0"/>
                          <a:ea typeface="Calibri" panose="020F0502020204030204" pitchFamily="34" charset="0"/>
                          <a:cs typeface="Arial" panose="020B0604020202020204" pitchFamily="34" charset="0"/>
                        </a:rPr>
                        <a:t>2 - 1</a:t>
                      </a:r>
                    </a:p>
                  </a:txBody>
                  <a:tcPr marL="68580" marR="68580" marT="0" marB="0"/>
                </a:tc>
                <a:tc>
                  <a:txBody>
                    <a:bodyPr/>
                    <a:lstStyle/>
                    <a:p>
                      <a:pPr marL="0" marR="0">
                        <a:lnSpc>
                          <a:spcPct val="107000"/>
                        </a:lnSpc>
                        <a:spcBef>
                          <a:spcPts val="0"/>
                        </a:spcBef>
                        <a:spcAft>
                          <a:spcPts val="0"/>
                        </a:spcAft>
                      </a:pPr>
                      <a:r>
                        <a:rPr lang="en-US" sz="1600">
                          <a:effectLst/>
                          <a:latin typeface="Arial" panose="020B0604020202020204" pitchFamily="34" charset="0"/>
                          <a:ea typeface="Calibri" panose="020F0502020204030204" pitchFamily="34" charset="0"/>
                          <a:cs typeface="Arial" panose="020B0604020202020204" pitchFamily="34" charset="0"/>
                        </a:rPr>
                        <a:t>Type</a:t>
                      </a:r>
                    </a:p>
                  </a:txBody>
                  <a:tcPr marL="68580" marR="68580" marT="0" marB="0"/>
                </a:tc>
                <a:tc>
                  <a:txBody>
                    <a:bodyPr/>
                    <a:lstStyle/>
                    <a:p>
                      <a:pPr marL="0" marR="0">
                        <a:lnSpc>
                          <a:spcPct val="107000"/>
                        </a:lnSpc>
                        <a:spcBef>
                          <a:spcPts val="0"/>
                        </a:spcBef>
                        <a:spcAft>
                          <a:spcPts val="0"/>
                        </a:spcAft>
                      </a:pPr>
                      <a:r>
                        <a:rPr lang="en-US" sz="1600">
                          <a:effectLst/>
                          <a:latin typeface="Arial" panose="020B0604020202020204" pitchFamily="34" charset="0"/>
                          <a:ea typeface="Calibri" panose="020F0502020204030204" pitchFamily="34" charset="0"/>
                          <a:cs typeface="Arial" panose="020B0604020202020204" pitchFamily="34" charset="0"/>
                        </a:rPr>
                        <a:t>00 – Base register is 32 bits wide </a:t>
                      </a:r>
                    </a:p>
                    <a:p>
                      <a:pPr marL="0" marR="0">
                        <a:lnSpc>
                          <a:spcPct val="107000"/>
                        </a:lnSpc>
                        <a:spcBef>
                          <a:spcPts val="0"/>
                        </a:spcBef>
                        <a:spcAft>
                          <a:spcPts val="0"/>
                        </a:spcAft>
                      </a:pPr>
                      <a:r>
                        <a:rPr lang="en-US" sz="1600">
                          <a:effectLst/>
                          <a:latin typeface="Arial" panose="020B0604020202020204" pitchFamily="34" charset="0"/>
                          <a:ea typeface="Calibri" panose="020F0502020204030204" pitchFamily="34" charset="0"/>
                          <a:cs typeface="Arial" panose="020B0604020202020204" pitchFamily="34" charset="0"/>
                        </a:rPr>
                        <a:t>01  - Reserved</a:t>
                      </a:r>
                    </a:p>
                    <a:p>
                      <a:pPr marL="0" marR="0">
                        <a:lnSpc>
                          <a:spcPct val="107000"/>
                        </a:lnSpc>
                        <a:spcBef>
                          <a:spcPts val="0"/>
                        </a:spcBef>
                        <a:spcAft>
                          <a:spcPts val="0"/>
                        </a:spcAft>
                      </a:pPr>
                      <a:r>
                        <a:rPr lang="en-US" sz="1600">
                          <a:effectLst/>
                          <a:latin typeface="Arial" panose="020B0604020202020204" pitchFamily="34" charset="0"/>
                          <a:ea typeface="Calibri" panose="020F0502020204030204" pitchFamily="34" charset="0"/>
                          <a:cs typeface="Arial" panose="020B0604020202020204" pitchFamily="34" charset="0"/>
                        </a:rPr>
                        <a:t>10 -  Base register is 64-bits wide</a:t>
                      </a:r>
                    </a:p>
                    <a:p>
                      <a:pPr marL="0" marR="0">
                        <a:lnSpc>
                          <a:spcPct val="107000"/>
                        </a:lnSpc>
                        <a:spcBef>
                          <a:spcPts val="0"/>
                        </a:spcBef>
                        <a:spcAft>
                          <a:spcPts val="0"/>
                        </a:spcAft>
                      </a:pPr>
                      <a:r>
                        <a:rPr lang="en-US" sz="1600">
                          <a:effectLst/>
                          <a:latin typeface="Arial" panose="020B0604020202020204" pitchFamily="34" charset="0"/>
                          <a:ea typeface="Calibri" panose="020F0502020204030204" pitchFamily="34" charset="0"/>
                          <a:cs typeface="Arial" panose="020B0604020202020204" pitchFamily="34" charset="0"/>
                        </a:rPr>
                        <a:t>11 - Reserved</a:t>
                      </a:r>
                    </a:p>
                  </a:txBody>
                  <a:tcPr marL="68580" marR="68580" marT="0" marB="0"/>
                </a:tc>
                <a:extLst>
                  <a:ext uri="{0D108BD9-81ED-4DB2-BD59-A6C34878D82A}">
                    <a16:rowId xmlns:a16="http://schemas.microsoft.com/office/drawing/2014/main" val="3096960221"/>
                  </a:ext>
                </a:extLst>
              </a:tr>
              <a:tr h="511415">
                <a:tc>
                  <a:txBody>
                    <a:bodyPr/>
                    <a:lstStyle/>
                    <a:p>
                      <a:pPr marL="0" marR="0">
                        <a:lnSpc>
                          <a:spcPct val="107000"/>
                        </a:lnSpc>
                        <a:spcBef>
                          <a:spcPts val="0"/>
                        </a:spcBef>
                        <a:spcAft>
                          <a:spcPts val="0"/>
                        </a:spcAft>
                      </a:pPr>
                      <a:r>
                        <a:rPr lang="en-US" sz="1600">
                          <a:effectLst/>
                          <a:latin typeface="Arial" panose="020B0604020202020204" pitchFamily="34" charset="0"/>
                          <a:ea typeface="Calibri" panose="020F0502020204030204" pitchFamily="34" charset="0"/>
                          <a:cs typeface="Arial" panose="020B0604020202020204" pitchFamily="34" charset="0"/>
                        </a:rPr>
                        <a:t>3</a:t>
                      </a:r>
                    </a:p>
                  </a:txBody>
                  <a:tcPr marL="68580" marR="68580" marT="0" marB="0"/>
                </a:tc>
                <a:tc>
                  <a:txBody>
                    <a:bodyPr/>
                    <a:lstStyle/>
                    <a:p>
                      <a:pPr marL="0" marR="0">
                        <a:lnSpc>
                          <a:spcPct val="107000"/>
                        </a:lnSpc>
                        <a:spcBef>
                          <a:spcPts val="0"/>
                        </a:spcBef>
                        <a:spcAft>
                          <a:spcPts val="0"/>
                        </a:spcAft>
                      </a:pPr>
                      <a:r>
                        <a:rPr lang="en-US" sz="1600">
                          <a:effectLst/>
                          <a:latin typeface="Arial" panose="020B0604020202020204" pitchFamily="34" charset="0"/>
                          <a:ea typeface="Calibri" panose="020F0502020204030204" pitchFamily="34" charset="0"/>
                          <a:cs typeface="Arial" panose="020B0604020202020204" pitchFamily="34" charset="0"/>
                        </a:rPr>
                        <a:t>Prefetchable</a:t>
                      </a:r>
                    </a:p>
                  </a:txBody>
                  <a:tcPr marL="68580" marR="68580" marT="0" marB="0"/>
                </a:tc>
                <a:tc>
                  <a:txBody>
                    <a:bodyPr/>
                    <a:lstStyle/>
                    <a:p>
                      <a:pPr marL="0" marR="0">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Arial" panose="020B0604020202020204" pitchFamily="34" charset="0"/>
                        </a:rPr>
                        <a:t>0 – No</a:t>
                      </a:r>
                    </a:p>
                    <a:p>
                      <a:pPr marL="0" marR="0">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Arial" panose="020B0604020202020204" pitchFamily="34" charset="0"/>
                        </a:rPr>
                        <a:t>1 - Yes</a:t>
                      </a:r>
                    </a:p>
                  </a:txBody>
                  <a:tcPr marL="68580" marR="68580" marT="0" marB="0"/>
                </a:tc>
                <a:extLst>
                  <a:ext uri="{0D108BD9-81ED-4DB2-BD59-A6C34878D82A}">
                    <a16:rowId xmlns:a16="http://schemas.microsoft.com/office/drawing/2014/main" val="3196129688"/>
                  </a:ext>
                </a:extLst>
              </a:tr>
              <a:tr h="511415">
                <a:tc>
                  <a:txBody>
                    <a:bodyPr/>
                    <a:lstStyle/>
                    <a:p>
                      <a:pPr marL="0" marR="0">
                        <a:lnSpc>
                          <a:spcPct val="107000"/>
                        </a:lnSpc>
                        <a:spcBef>
                          <a:spcPts val="0"/>
                        </a:spcBef>
                        <a:spcAft>
                          <a:spcPts val="0"/>
                        </a:spcAft>
                      </a:pPr>
                      <a:r>
                        <a:rPr lang="en-US" sz="1600">
                          <a:effectLst/>
                          <a:latin typeface="Arial" panose="020B0604020202020204" pitchFamily="34" charset="0"/>
                          <a:ea typeface="Calibri" panose="020F0502020204030204" pitchFamily="34" charset="0"/>
                          <a:cs typeface="Arial" panose="020B0604020202020204" pitchFamily="34" charset="0"/>
                        </a:rPr>
                        <a:t>31  - 4 </a:t>
                      </a:r>
                    </a:p>
                  </a:txBody>
                  <a:tcPr marL="68580" marR="68580" marT="0" marB="0"/>
                </a:tc>
                <a:tc>
                  <a:txBody>
                    <a:bodyPr/>
                    <a:lstStyle/>
                    <a:p>
                      <a:pPr marL="0" marR="0">
                        <a:lnSpc>
                          <a:spcPct val="107000"/>
                        </a:lnSpc>
                        <a:spcBef>
                          <a:spcPts val="0"/>
                        </a:spcBef>
                        <a:spcAft>
                          <a:spcPts val="0"/>
                        </a:spcAft>
                      </a:pPr>
                      <a:r>
                        <a:rPr lang="en-US" sz="1600">
                          <a:effectLst/>
                          <a:latin typeface="Arial" panose="020B0604020202020204" pitchFamily="34" charset="0"/>
                          <a:ea typeface="Calibri" panose="020F0502020204030204" pitchFamily="34" charset="0"/>
                          <a:cs typeface="Arial" panose="020B0604020202020204" pitchFamily="34" charset="0"/>
                        </a:rPr>
                        <a:t>Base address</a:t>
                      </a:r>
                    </a:p>
                  </a:txBody>
                  <a:tcPr marL="68580" marR="68580" marT="0" marB="0"/>
                </a:tc>
                <a:tc>
                  <a:txBody>
                    <a:bodyPr/>
                    <a:lstStyle/>
                    <a:p>
                      <a:pPr marL="0" marR="0">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Arial" panose="020B0604020202020204" pitchFamily="34" charset="0"/>
                        </a:rPr>
                        <a:t>16-Byte Aligned Base Address</a:t>
                      </a:r>
                    </a:p>
                  </a:txBody>
                  <a:tcPr marL="68580" marR="68580" marT="0" marB="0"/>
                </a:tc>
                <a:extLst>
                  <a:ext uri="{0D108BD9-81ED-4DB2-BD59-A6C34878D82A}">
                    <a16:rowId xmlns:a16="http://schemas.microsoft.com/office/drawing/2014/main" val="4170150247"/>
                  </a:ext>
                </a:extLst>
              </a:tr>
            </a:tbl>
          </a:graphicData>
        </a:graphic>
      </p:graphicFrame>
    </p:spTree>
    <p:extLst>
      <p:ext uri="{BB962C8B-B14F-4D97-AF65-F5344CB8AC3E}">
        <p14:creationId xmlns:p14="http://schemas.microsoft.com/office/powerpoint/2010/main" val="2244827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PCIe Configuration Space</a:t>
            </a:r>
          </a:p>
        </p:txBody>
      </p:sp>
      <p:sp>
        <p:nvSpPr>
          <p:cNvPr id="3" name="Content Placeholder 3">
            <a:extLst>
              <a:ext uri="{FF2B5EF4-FFF2-40B4-BE49-F238E27FC236}">
                <a16:creationId xmlns:a16="http://schemas.microsoft.com/office/drawing/2014/main" id="{7C0056E7-01D6-9D91-97AA-39E9314970D3}"/>
              </a:ext>
            </a:extLst>
          </p:cNvPr>
          <p:cNvSpPr txBox="1">
            <a:spLocks/>
          </p:cNvSpPr>
          <p:nvPr/>
        </p:nvSpPr>
        <p:spPr>
          <a:xfrm>
            <a:off x="662473" y="1149950"/>
            <a:ext cx="9843796" cy="517840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endParaRPr lang="en-US" sz="1800" kern="0" dirty="0">
              <a:latin typeface="Arial" panose="020B0604020202020204" pitchFamily="34" charset="0"/>
            </a:endParaRPr>
          </a:p>
          <a:p>
            <a:r>
              <a:rPr lang="en-US" sz="1800" kern="0" dirty="0">
                <a:latin typeface="Arial" panose="020B0604020202020204" pitchFamily="34" charset="0"/>
              </a:rPr>
              <a:t>BAR Registers (… continued): -</a:t>
            </a:r>
          </a:p>
          <a:p>
            <a:pPr marL="285750" indent="-285750">
              <a:buFont typeface="Wingdings" panose="05000000000000000000" pitchFamily="2" charset="2"/>
              <a:buChar char="§"/>
            </a:pPr>
            <a:r>
              <a:rPr lang="en-US" altLang="en-US" sz="1800" dirty="0">
                <a:solidFill>
                  <a:schemeClr val="tx1"/>
                </a:solidFill>
                <a:latin typeface="Arial" panose="020B0604020202020204" pitchFamily="34" charset="0"/>
              </a:rPr>
              <a:t>Determination of Memory size using BAR: -</a:t>
            </a:r>
          </a:p>
          <a:p>
            <a:pPr lvl="1"/>
            <a:r>
              <a:rPr lang="en-US" sz="1400" kern="0" dirty="0">
                <a:solidFill>
                  <a:schemeClr val="tx1"/>
                </a:solidFill>
                <a:latin typeface="Arial" panose="020B0604020202020204" pitchFamily="34" charset="0"/>
                <a:cs typeface="Arial" panose="020B0604020202020204" pitchFamily="34" charset="0"/>
              </a:rPr>
              <a:t>1. </a:t>
            </a:r>
            <a:r>
              <a:rPr lang="en-US" sz="1400" b="0" i="0" dirty="0">
                <a:solidFill>
                  <a:srgbClr val="232629"/>
                </a:solidFill>
                <a:effectLst/>
                <a:latin typeface="Arial" panose="020B0604020202020204" pitchFamily="34" charset="0"/>
                <a:cs typeface="Arial" panose="020B0604020202020204" pitchFamily="34" charset="0"/>
              </a:rPr>
              <a:t>RC does is write to all BARs in all devices a value of 0xFFFF-FFFF. It then reads back the</a:t>
            </a:r>
            <a:br>
              <a:rPr lang="en-US" sz="1400" b="0" i="0" dirty="0">
                <a:solidFill>
                  <a:srgbClr val="232629"/>
                </a:solidFill>
                <a:effectLst/>
                <a:latin typeface="Arial" panose="020B0604020202020204" pitchFamily="34" charset="0"/>
                <a:cs typeface="Arial" panose="020B0604020202020204" pitchFamily="34" charset="0"/>
              </a:rPr>
            </a:br>
            <a:r>
              <a:rPr lang="en-US" sz="1400" b="0" i="0" dirty="0">
                <a:solidFill>
                  <a:srgbClr val="232629"/>
                </a:solidFill>
                <a:effectLst/>
                <a:latin typeface="Arial" panose="020B0604020202020204" pitchFamily="34" charset="0"/>
                <a:cs typeface="Arial" panose="020B0604020202020204" pitchFamily="34" charset="0"/>
              </a:rPr>
              <a:t>    BAR values</a:t>
            </a:r>
            <a:r>
              <a:rPr lang="en-US" sz="1400" b="0" i="0" dirty="0">
                <a:solidFill>
                  <a:schemeClr val="tx1"/>
                </a:solidFill>
                <a:effectLst/>
                <a:latin typeface="Arial" panose="020B0604020202020204" pitchFamily="34" charset="0"/>
                <a:cs typeface="Arial" panose="020B0604020202020204" pitchFamily="34" charset="0"/>
              </a:rPr>
              <a:t>.</a:t>
            </a:r>
          </a:p>
          <a:p>
            <a:pPr lvl="1"/>
            <a:r>
              <a:rPr lang="en-US" sz="1400" kern="0" dirty="0">
                <a:solidFill>
                  <a:schemeClr val="tx1"/>
                </a:solidFill>
                <a:latin typeface="Arial" panose="020B0604020202020204" pitchFamily="34" charset="0"/>
                <a:cs typeface="Arial" panose="020B0604020202020204" pitchFamily="34" charset="0"/>
              </a:rPr>
              <a:t>2. If for example BAR size is 4k (for example), then we will read back </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0xFFFFF00x.</a:t>
            </a:r>
          </a:p>
          <a:p>
            <a:pPr lvl="1"/>
            <a:r>
              <a:rPr lang="en-US" sz="1400" kern="0" dirty="0">
                <a:solidFill>
                  <a:srgbClr val="000000"/>
                </a:solidFill>
                <a:latin typeface="Arial" panose="020B0604020202020204" pitchFamily="34" charset="0"/>
                <a:cs typeface="Arial" panose="020B0604020202020204" pitchFamily="34" charset="0"/>
              </a:rPr>
              <a:t>3. </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Clear the lower four bits to zeros (0xFFFFF000).</a:t>
            </a:r>
          </a:p>
          <a:p>
            <a:pPr lvl="1"/>
            <a:r>
              <a:rPr lang="en-US" sz="1400" dirty="0">
                <a:solidFill>
                  <a:srgbClr val="000000"/>
                </a:solidFill>
                <a:latin typeface="Arial" panose="020B0604020202020204" pitchFamily="34" charset="0"/>
                <a:ea typeface="Calibri" panose="020F0502020204030204" pitchFamily="34" charset="0"/>
                <a:cs typeface="Arial" panose="020B0604020202020204" pitchFamily="34" charset="0"/>
              </a:rPr>
              <a:t>4. </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Invert all 32 bits (to get 0xfff)</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lvl="1"/>
            <a:r>
              <a:rPr lang="en-US" sz="1400" dirty="0">
                <a:solidFill>
                  <a:srgbClr val="000000"/>
                </a:solidFill>
                <a:latin typeface="Arial" panose="020B0604020202020204" pitchFamily="34" charset="0"/>
                <a:ea typeface="Calibri" panose="020F0502020204030204" pitchFamily="34" charset="0"/>
                <a:cs typeface="Arial" panose="020B0604020202020204" pitchFamily="34" charset="0"/>
              </a:rPr>
              <a:t>5. </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Add one to the result (0x1000 = 4096 bytes)</a:t>
            </a:r>
          </a:p>
          <a:p>
            <a:pPr lvl="1"/>
            <a:endParaRPr lang="en-US" sz="1400" dirty="0">
              <a:effectLst/>
              <a:latin typeface="Arial" panose="020B0604020202020204" pitchFamily="34" charset="0"/>
              <a:ea typeface="Calibri" panose="020F0502020204030204" pitchFamily="34" charset="0"/>
              <a:cs typeface="Arial" panose="020B0604020202020204" pitchFamily="34" charset="0"/>
            </a:endParaRPr>
          </a:p>
          <a:p>
            <a:r>
              <a:rPr lang="en-US" sz="1800" dirty="0">
                <a:solidFill>
                  <a:schemeClr val="bg2">
                    <a:lumMod val="50000"/>
                  </a:schemeClr>
                </a:solidFill>
                <a:latin typeface="Arial" panose="020B0604020202020204" pitchFamily="34" charset="0"/>
                <a:ea typeface="Calibri" panose="020F0502020204030204" pitchFamily="34" charset="0"/>
                <a:cs typeface="Arial" panose="020B0604020202020204" pitchFamily="34" charset="0"/>
              </a:rPr>
              <a:t>Note:</a:t>
            </a:r>
            <a:r>
              <a:rPr lang="en-US" sz="1800" dirty="0">
                <a:solidFill>
                  <a:srgbClr val="000000"/>
                </a:solidFill>
                <a:latin typeface="Arial" panose="020B0604020202020204" pitchFamily="34" charset="0"/>
                <a:ea typeface="Calibri" panose="020F0502020204030204" pitchFamily="34" charset="0"/>
                <a:cs typeface="Arial" panose="020B0604020202020204" pitchFamily="34" charset="0"/>
              </a:rPr>
              <a:t>  Prefetchable memory means reading a location does not affect the contents, so it can be prefetched, discarded, and read again later with no adverse effects. Prefetchable memory regions are cacheable.</a:t>
            </a:r>
          </a:p>
          <a:p>
            <a:endParaRPr lang="en-US" sz="1800" dirty="0">
              <a:solidFill>
                <a:srgbClr val="000000"/>
              </a:solidFill>
              <a:latin typeface="Arial" panose="020B0604020202020204" pitchFamily="34" charset="0"/>
              <a:ea typeface="Calibri" panose="020F0502020204030204" pitchFamily="34" charset="0"/>
              <a:cs typeface="Arial" panose="020B0604020202020204" pitchFamily="34" charset="0"/>
            </a:endParaRPr>
          </a:p>
          <a:p>
            <a:endParaRPr lang="en-US" sz="1800" dirty="0">
              <a:solidFill>
                <a:srgbClr val="000000"/>
              </a:solidFill>
              <a:latin typeface="Arial" panose="020B060402020202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0" dirty="0">
              <a:latin typeface="Arial" panose="020B0604020202020204" pitchFamily="34" charset="0"/>
            </a:endParaRPr>
          </a:p>
        </p:txBody>
      </p:sp>
    </p:spTree>
    <p:extLst>
      <p:ext uri="{BB962C8B-B14F-4D97-AF65-F5344CB8AC3E}">
        <p14:creationId xmlns:p14="http://schemas.microsoft.com/office/powerpoint/2010/main" val="2579520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PCI Express(PCIe) Introduction</a:t>
            </a: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615820" y="1214546"/>
            <a:ext cx="9843796" cy="483061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endParaRPr lang="en-US" sz="1600" dirty="0">
              <a:latin typeface="Arial" panose="020B0604020202020204" pitchFamily="34" charset="0"/>
            </a:endParaRPr>
          </a:p>
          <a:p>
            <a:r>
              <a:rPr lang="en-US" sz="1800" dirty="0">
                <a:latin typeface="Arial" panose="020B0604020202020204" pitchFamily="34" charset="0"/>
              </a:rPr>
              <a:t>History: -</a:t>
            </a:r>
          </a:p>
          <a:p>
            <a:pPr marL="285750" indent="-285750">
              <a:buFont typeface="Wingdings" panose="05000000000000000000" pitchFamily="2" charset="2"/>
              <a:buChar char="§"/>
            </a:pPr>
            <a:r>
              <a:rPr lang="en-US" sz="1800" dirty="0">
                <a:solidFill>
                  <a:schemeClr val="tx1"/>
                </a:solidFill>
                <a:latin typeface="Arial" panose="020B0604020202020204" pitchFamily="34" charset="0"/>
              </a:rPr>
              <a:t>PCI Express (Peripheral Component Interconnect Interface) abbreviated as “PCIe” has evolved from older PCI and PCI-X. </a:t>
            </a:r>
          </a:p>
          <a:p>
            <a:pPr marL="285750" indent="-285750">
              <a:buFont typeface="Wingdings" panose="05000000000000000000" pitchFamily="2" charset="2"/>
              <a:buChar char="§"/>
            </a:pPr>
            <a:r>
              <a:rPr lang="en-US" sz="1800" dirty="0">
                <a:solidFill>
                  <a:schemeClr val="tx1"/>
                </a:solidFill>
                <a:latin typeface="Arial" panose="020B0604020202020204" pitchFamily="34" charset="0"/>
              </a:rPr>
              <a:t>First Generation: - The first generation include ISA, EISA, VESA  and Micro Channel Bus.</a:t>
            </a:r>
          </a:p>
          <a:p>
            <a:pPr marL="285750" indent="-285750">
              <a:buFont typeface="Wingdings" panose="05000000000000000000" pitchFamily="2" charset="2"/>
              <a:buChar char="§"/>
            </a:pPr>
            <a:r>
              <a:rPr lang="en-US" sz="1800" dirty="0">
                <a:solidFill>
                  <a:schemeClr val="tx1"/>
                </a:solidFill>
                <a:latin typeface="Arial" panose="020B0604020202020204" pitchFamily="34" charset="0"/>
              </a:rPr>
              <a:t>Second Generation: - Second generation bus include PCI, AGP and PCI-X.</a:t>
            </a:r>
          </a:p>
          <a:p>
            <a:pPr marL="285750" indent="-285750">
              <a:buFont typeface="Wingdings" panose="05000000000000000000" pitchFamily="2" charset="2"/>
              <a:buChar char="§"/>
            </a:pPr>
            <a:r>
              <a:rPr lang="en-US" sz="1800" dirty="0">
                <a:solidFill>
                  <a:schemeClr val="tx1"/>
                </a:solidFill>
                <a:latin typeface="Arial" panose="020B0604020202020204" pitchFamily="34" charset="0"/>
              </a:rPr>
              <a:t>Third Generation: - PCIe is third generation I/O bus used to interconnect peripheral devices.</a:t>
            </a:r>
          </a:p>
          <a:p>
            <a:endParaRPr lang="en-US" sz="1800" kern="0" dirty="0">
              <a:solidFill>
                <a:schemeClr val="tx1"/>
              </a:solidFill>
              <a:latin typeface="Arial" panose="020B0604020202020204" pitchFamily="34" charset="0"/>
            </a:endParaRPr>
          </a:p>
          <a:p>
            <a:r>
              <a:rPr lang="en-US" sz="1800" kern="0" dirty="0">
                <a:solidFill>
                  <a:schemeClr val="bg2">
                    <a:lumMod val="50000"/>
                  </a:schemeClr>
                </a:solidFill>
                <a:latin typeface="Arial" panose="020B0604020202020204" pitchFamily="34" charset="0"/>
              </a:rPr>
              <a:t>PCIe products currently: - </a:t>
            </a:r>
          </a:p>
          <a:p>
            <a:r>
              <a:rPr lang="en-US" sz="1800" kern="0" dirty="0">
                <a:solidFill>
                  <a:schemeClr val="tx1"/>
                </a:solidFill>
                <a:latin typeface="Arial" panose="020B0604020202020204" pitchFamily="34" charset="0"/>
              </a:rPr>
              <a:t>We have PCIe Gen 5 based products are on market. It can transfer at 4 Giga Bytes per second per lane. If a device uses 4 lanes for example, then it can transfer at 16 GB/s. </a:t>
            </a:r>
            <a:endParaRPr lang="en-US" sz="1600" kern="0" dirty="0">
              <a:solidFill>
                <a:srgbClr val="282829"/>
              </a:solidFill>
              <a:latin typeface="-apple-system"/>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pPr marL="285750" indent="-285750">
              <a:buFont typeface="Arial" panose="020B0604020202020204" pitchFamily="34" charset="0"/>
              <a:buChar char="•"/>
            </a:pPr>
            <a:endParaRPr lang="en-US" kern="0" dirty="0"/>
          </a:p>
        </p:txBody>
      </p:sp>
    </p:spTree>
    <p:extLst>
      <p:ext uri="{BB962C8B-B14F-4D97-AF65-F5344CB8AC3E}">
        <p14:creationId xmlns:p14="http://schemas.microsoft.com/office/powerpoint/2010/main" val="393459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PCIe Address Translation Unit</a:t>
            </a:r>
          </a:p>
        </p:txBody>
      </p:sp>
      <p:sp>
        <p:nvSpPr>
          <p:cNvPr id="3" name="Content Placeholder 3">
            <a:extLst>
              <a:ext uri="{FF2B5EF4-FFF2-40B4-BE49-F238E27FC236}">
                <a16:creationId xmlns:a16="http://schemas.microsoft.com/office/drawing/2014/main" id="{7C0056E7-01D6-9D91-97AA-39E9314970D3}"/>
              </a:ext>
            </a:extLst>
          </p:cNvPr>
          <p:cNvSpPr txBox="1">
            <a:spLocks/>
          </p:cNvSpPr>
          <p:nvPr/>
        </p:nvSpPr>
        <p:spPr>
          <a:xfrm>
            <a:off x="662473" y="1149950"/>
            <a:ext cx="9843796" cy="517840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r>
              <a:rPr lang="en-US" sz="1800" kern="0" dirty="0">
                <a:latin typeface="Arial" panose="020B0604020202020204" pitchFamily="34" charset="0"/>
              </a:rPr>
              <a:t>ATU: -</a:t>
            </a:r>
          </a:p>
          <a:p>
            <a:pPr marL="285750" indent="-285750">
              <a:buFont typeface="Wingdings" panose="05000000000000000000" pitchFamily="2" charset="2"/>
              <a:buChar char="§"/>
            </a:pPr>
            <a:r>
              <a:rPr lang="en-US" altLang="en-US" sz="1800" dirty="0">
                <a:solidFill>
                  <a:schemeClr val="tx1"/>
                </a:solidFill>
                <a:latin typeface="Arial" panose="020B0604020202020204" pitchFamily="34" charset="0"/>
              </a:rPr>
              <a:t>PCIe devices need to use PCIe addresses to send/receive packets over a PCIe link. But PCIe device’s internal address is other than PCIe address, so Address Translation is required to work on different address spaces.</a:t>
            </a:r>
          </a:p>
          <a:p>
            <a:pPr marL="285750" indent="-285750">
              <a:buFont typeface="Wingdings" panose="05000000000000000000" pitchFamily="2" charset="2"/>
              <a:buChar char="§"/>
            </a:pPr>
            <a:r>
              <a:rPr lang="en-US" altLang="en-US" sz="1800" dirty="0">
                <a:solidFill>
                  <a:schemeClr val="tx1"/>
                </a:solidFill>
                <a:latin typeface="Arial" panose="020B0604020202020204" pitchFamily="34" charset="0"/>
              </a:rPr>
              <a:t>Address Translation Unit (ATU) within the PCIe module translates the device internal address into a PCIe address and vice versa.</a:t>
            </a:r>
          </a:p>
          <a:p>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0" dirty="0">
              <a:latin typeface="Arial" panose="020B0604020202020204" pitchFamily="34" charset="0"/>
            </a:endParaRPr>
          </a:p>
        </p:txBody>
      </p:sp>
      <p:pic>
        <p:nvPicPr>
          <p:cNvPr id="7" name="Picture 6">
            <a:extLst>
              <a:ext uri="{FF2B5EF4-FFF2-40B4-BE49-F238E27FC236}">
                <a16:creationId xmlns:a16="http://schemas.microsoft.com/office/drawing/2014/main" id="{E45E9D06-1767-D7D2-CF0B-1FB082FE8C35}"/>
              </a:ext>
            </a:extLst>
          </p:cNvPr>
          <p:cNvPicPr>
            <a:picLocks noChangeAspect="1"/>
          </p:cNvPicPr>
          <p:nvPr/>
        </p:nvPicPr>
        <p:blipFill>
          <a:blip r:embed="rId2"/>
          <a:stretch>
            <a:fillRect/>
          </a:stretch>
        </p:blipFill>
        <p:spPr>
          <a:xfrm>
            <a:off x="2431596" y="3199399"/>
            <a:ext cx="6305550" cy="2781168"/>
          </a:xfrm>
          <a:prstGeom prst="rect">
            <a:avLst/>
          </a:prstGeom>
        </p:spPr>
      </p:pic>
    </p:spTree>
    <p:extLst>
      <p:ext uri="{BB962C8B-B14F-4D97-AF65-F5344CB8AC3E}">
        <p14:creationId xmlns:p14="http://schemas.microsoft.com/office/powerpoint/2010/main" val="374285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PCIe Address Mapping using DTS</a:t>
            </a:r>
          </a:p>
        </p:txBody>
      </p:sp>
      <p:sp>
        <p:nvSpPr>
          <p:cNvPr id="3" name="Content Placeholder 3">
            <a:extLst>
              <a:ext uri="{FF2B5EF4-FFF2-40B4-BE49-F238E27FC236}">
                <a16:creationId xmlns:a16="http://schemas.microsoft.com/office/drawing/2014/main" id="{7C0056E7-01D6-9D91-97AA-39E9314970D3}"/>
              </a:ext>
            </a:extLst>
          </p:cNvPr>
          <p:cNvSpPr txBox="1">
            <a:spLocks/>
          </p:cNvSpPr>
          <p:nvPr/>
        </p:nvSpPr>
        <p:spPr>
          <a:xfrm>
            <a:off x="662473" y="1149950"/>
            <a:ext cx="9843796" cy="517840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endParaRPr lang="en-US" sz="1800" kern="0" dirty="0">
              <a:latin typeface="Arial" panose="020B0604020202020204" pitchFamily="34" charset="0"/>
            </a:endParaRPr>
          </a:p>
          <a:p>
            <a:pPr marL="285750" indent="-285750">
              <a:buFont typeface="Wingdings" panose="05000000000000000000" pitchFamily="2" charset="2"/>
              <a:buChar char="§"/>
            </a:pPr>
            <a:r>
              <a:rPr lang="en-US" altLang="en-US" sz="1800" dirty="0">
                <a:solidFill>
                  <a:schemeClr val="tx1"/>
                </a:solidFill>
                <a:latin typeface="Arial" panose="020B0604020202020204" pitchFamily="34" charset="0"/>
              </a:rPr>
              <a:t>In arm32/arm64 architecture, memory mapped address space for PCIe components including “Configuration Space” can be provided using DTS.</a:t>
            </a:r>
          </a:p>
          <a:p>
            <a:pPr marL="285750" indent="-285750">
              <a:buFont typeface="Wingdings" panose="05000000000000000000" pitchFamily="2" charset="2"/>
              <a:buChar char="§"/>
            </a:pPr>
            <a:r>
              <a:rPr lang="en-US" altLang="en-US" sz="1800" dirty="0">
                <a:solidFill>
                  <a:schemeClr val="tx1"/>
                </a:solidFill>
                <a:latin typeface="Arial" panose="020B0604020202020204" pitchFamily="34" charset="0"/>
              </a:rPr>
              <a:t>Example:  Code snippet of </a:t>
            </a:r>
            <a:r>
              <a:rPr lang="en-US" altLang="en-US" sz="1800" dirty="0" err="1">
                <a:solidFill>
                  <a:schemeClr val="tx1"/>
                </a:solidFill>
                <a:latin typeface="Arial" panose="020B0604020202020204" pitchFamily="34" charset="0"/>
              </a:rPr>
              <a:t>pcie</a:t>
            </a:r>
            <a:r>
              <a:rPr lang="en-US" altLang="en-US" sz="1800" dirty="0">
                <a:solidFill>
                  <a:schemeClr val="tx1"/>
                </a:solidFill>
                <a:latin typeface="Arial" panose="020B0604020202020204" pitchFamily="34" charset="0"/>
              </a:rPr>
              <a:t> </a:t>
            </a:r>
            <a:r>
              <a:rPr lang="en-US" altLang="en-US" sz="1800" dirty="0" err="1">
                <a:solidFill>
                  <a:schemeClr val="tx1"/>
                </a:solidFill>
                <a:latin typeface="Arial" panose="020B0604020202020204" pitchFamily="34" charset="0"/>
              </a:rPr>
              <a:t>dtsi</a:t>
            </a:r>
            <a:r>
              <a:rPr lang="en-US" altLang="en-US" sz="1800" dirty="0">
                <a:solidFill>
                  <a:schemeClr val="tx1"/>
                </a:solidFill>
                <a:latin typeface="Arial" panose="020B0604020202020204" pitchFamily="34" charset="0"/>
              </a:rPr>
              <a:t> file for ExynosAuto-v920 SOC. </a:t>
            </a:r>
          </a:p>
          <a:p>
            <a:r>
              <a:rPr lang="en-US" altLang="en-US" sz="1800" dirty="0">
                <a:solidFill>
                  <a:schemeClr val="tx1"/>
                </a:solidFill>
                <a:latin typeface="Arial" panose="020B0604020202020204" pitchFamily="34" charset="0"/>
              </a:rPr>
              <a:t>	 pcie_3: pcie@161C1000 </a:t>
            </a:r>
            <a:r>
              <a:rPr lang="en-US" altLang="en-US" sz="1800" dirty="0">
                <a:solidFill>
                  <a:schemeClr val="bg2">
                    <a:lumMod val="50000"/>
                  </a:schemeClr>
                </a:solidFill>
                <a:latin typeface="Arial" panose="020B0604020202020204" pitchFamily="34" charset="0"/>
              </a:rPr>
              <a:t>{</a:t>
            </a:r>
            <a:r>
              <a:rPr lang="en-US" altLang="en-US" sz="1800" dirty="0">
                <a:solidFill>
                  <a:schemeClr val="tx1"/>
                </a:solidFill>
                <a:latin typeface="Arial" panose="020B0604020202020204" pitchFamily="34" charset="0"/>
              </a:rPr>
              <a:t>		</a:t>
            </a:r>
          </a:p>
          <a:p>
            <a:r>
              <a:rPr lang="en-US" altLang="en-US" sz="1800" dirty="0">
                <a:solidFill>
                  <a:schemeClr val="tx1"/>
                </a:solidFill>
                <a:latin typeface="Arial" panose="020B0604020202020204" pitchFamily="34" charset="0"/>
              </a:rPr>
              <a:t>		compatible = "samsung,exynos-v920-evt2-pcie-rc";</a:t>
            </a:r>
          </a:p>
          <a:p>
            <a:r>
              <a:rPr lang="en-US" altLang="en-US" sz="1800" dirty="0">
                <a:solidFill>
                  <a:schemeClr val="tx1"/>
                </a:solidFill>
                <a:latin typeface="Arial" panose="020B0604020202020204" pitchFamily="34" charset="0"/>
              </a:rPr>
              <a:t>		 reg = &lt;0x0 0x161C1000 0x1000		/* </a:t>
            </a:r>
            <a:r>
              <a:rPr lang="en-US" altLang="en-US" sz="1800" dirty="0" err="1">
                <a:solidFill>
                  <a:schemeClr val="tx1"/>
                </a:solidFill>
                <a:latin typeface="Arial" panose="020B0604020202020204" pitchFamily="34" charset="0"/>
              </a:rPr>
              <a:t>elbi</a:t>
            </a:r>
            <a:r>
              <a:rPr lang="en-US" altLang="en-US" sz="1800" dirty="0">
                <a:solidFill>
                  <a:schemeClr val="tx1"/>
                </a:solidFill>
                <a:latin typeface="Arial" panose="020B0604020202020204" pitchFamily="34" charset="0"/>
              </a:rPr>
              <a:t> base */</a:t>
            </a:r>
          </a:p>
          <a:p>
            <a:r>
              <a:rPr lang="en-US" altLang="en-US" sz="1800" dirty="0">
                <a:solidFill>
                  <a:schemeClr val="tx1"/>
                </a:solidFill>
                <a:latin typeface="Arial" panose="020B0604020202020204" pitchFamily="34" charset="0"/>
              </a:rPr>
              <a:t>			    ……</a:t>
            </a:r>
          </a:p>
          <a:p>
            <a:r>
              <a:rPr lang="en-US" altLang="en-US" sz="1800" dirty="0">
                <a:solidFill>
                  <a:schemeClr val="tx1"/>
                </a:solidFill>
                <a:latin typeface="Arial" panose="020B0604020202020204" pitchFamily="34" charset="0"/>
              </a:rPr>
              <a:t>			    </a:t>
            </a:r>
            <a:r>
              <a:rPr lang="en-US" altLang="en-US" sz="1800" dirty="0">
                <a:solidFill>
                  <a:srgbClr val="7030A0"/>
                </a:solidFill>
                <a:latin typeface="Arial" panose="020B0604020202020204" pitchFamily="34" charset="0"/>
              </a:rPr>
              <a:t>0x0 0x7FFFD000 0x2000		/* configuration space */</a:t>
            </a:r>
          </a:p>
          <a:p>
            <a:r>
              <a:rPr lang="en-US" altLang="en-US" sz="1800" dirty="0">
                <a:solidFill>
                  <a:schemeClr val="tx1"/>
                </a:solidFill>
                <a:latin typeface="Arial" panose="020B0604020202020204" pitchFamily="34" charset="0"/>
              </a:rPr>
              <a:t>			    ……&gt;;</a:t>
            </a:r>
          </a:p>
          <a:p>
            <a:r>
              <a:rPr lang="en-US" altLang="en-US" sz="1800" dirty="0">
                <a:solidFill>
                  <a:schemeClr val="tx1"/>
                </a:solidFill>
                <a:latin typeface="Arial" panose="020B0604020202020204" pitchFamily="34" charset="0"/>
              </a:rPr>
              <a:t>	         </a:t>
            </a:r>
            <a:r>
              <a:rPr lang="en-US" altLang="en-US" sz="1800" dirty="0">
                <a:solidFill>
                  <a:srgbClr val="7030A0"/>
                </a:solidFill>
                <a:latin typeface="Arial" panose="020B0604020202020204" pitchFamily="34" charset="0"/>
              </a:rPr>
              <a:t>ranges = &lt;0x82000000 0 0x70000000 0 0x70000000 0 0x0FFFD000&gt;;</a:t>
            </a:r>
          </a:p>
          <a:p>
            <a:r>
              <a:rPr lang="en-US" altLang="en-US" sz="1800" dirty="0">
                <a:solidFill>
                  <a:schemeClr val="tx1"/>
                </a:solidFill>
                <a:latin typeface="Arial" panose="020B0604020202020204" pitchFamily="34" charset="0"/>
              </a:rPr>
              <a:t>        </a:t>
            </a:r>
            <a:r>
              <a:rPr lang="en-US" altLang="en-US" sz="1800" dirty="0">
                <a:solidFill>
                  <a:schemeClr val="bg2">
                    <a:lumMod val="50000"/>
                  </a:schemeClr>
                </a:solidFill>
                <a:latin typeface="Arial" panose="020B0604020202020204" pitchFamily="34" charset="0"/>
              </a:rPr>
              <a:t>}</a:t>
            </a:r>
          </a:p>
          <a:p>
            <a:r>
              <a:rPr lang="en-US" altLang="en-US" sz="1800" dirty="0">
                <a:solidFill>
                  <a:schemeClr val="tx1"/>
                </a:solidFill>
                <a:latin typeface="Arial" panose="020B0604020202020204" pitchFamily="34" charset="0"/>
              </a:rPr>
              <a:t>         </a:t>
            </a:r>
          </a:p>
          <a:p>
            <a:endParaRPr lang="en-US" altLang="en-US" sz="1800" dirty="0">
              <a:solidFill>
                <a:schemeClr val="tx1"/>
              </a:solidFill>
              <a:latin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0" dirty="0">
              <a:latin typeface="Arial" panose="020B0604020202020204" pitchFamily="34" charset="0"/>
            </a:endParaRPr>
          </a:p>
        </p:txBody>
      </p:sp>
    </p:spTree>
    <p:extLst>
      <p:ext uri="{BB962C8B-B14F-4D97-AF65-F5344CB8AC3E}">
        <p14:creationId xmlns:p14="http://schemas.microsoft.com/office/powerpoint/2010/main" val="72041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r>
              <a:rPr lang="en-US" dirty="0"/>
              <a:t> </a:t>
            </a:r>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PCIe Address Mapping using DTS (… continued)</a:t>
            </a:r>
          </a:p>
        </p:txBody>
      </p:sp>
      <p:sp>
        <p:nvSpPr>
          <p:cNvPr id="3" name="Content Placeholder 3">
            <a:extLst>
              <a:ext uri="{FF2B5EF4-FFF2-40B4-BE49-F238E27FC236}">
                <a16:creationId xmlns:a16="http://schemas.microsoft.com/office/drawing/2014/main" id="{7C0056E7-01D6-9D91-97AA-39E9314970D3}"/>
              </a:ext>
            </a:extLst>
          </p:cNvPr>
          <p:cNvSpPr txBox="1">
            <a:spLocks/>
          </p:cNvSpPr>
          <p:nvPr/>
        </p:nvSpPr>
        <p:spPr>
          <a:xfrm>
            <a:off x="662473" y="1149950"/>
            <a:ext cx="9843796" cy="517840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r>
              <a:rPr lang="en-US" altLang="en-US" sz="1800" dirty="0">
                <a:solidFill>
                  <a:schemeClr val="tx1"/>
                </a:solidFill>
                <a:latin typeface="Arial" panose="020B0604020202020204" pitchFamily="34" charset="0"/>
              </a:rPr>
              <a:t> pcie_3: pcie@161C1000 </a:t>
            </a:r>
            <a:r>
              <a:rPr lang="en-US" altLang="en-US" sz="1800" dirty="0">
                <a:solidFill>
                  <a:schemeClr val="bg2">
                    <a:lumMod val="50000"/>
                  </a:schemeClr>
                </a:solidFill>
                <a:latin typeface="Arial" panose="020B0604020202020204" pitchFamily="34" charset="0"/>
              </a:rPr>
              <a:t>{</a:t>
            </a:r>
            <a:r>
              <a:rPr lang="en-US" altLang="en-US" sz="1800" dirty="0">
                <a:solidFill>
                  <a:schemeClr val="tx1"/>
                </a:solidFill>
                <a:latin typeface="Arial" panose="020B0604020202020204" pitchFamily="34" charset="0"/>
              </a:rPr>
              <a:t>		</a:t>
            </a:r>
          </a:p>
          <a:p>
            <a:r>
              <a:rPr lang="en-US" altLang="en-US" sz="1800" dirty="0">
                <a:solidFill>
                  <a:schemeClr val="tx1"/>
                </a:solidFill>
                <a:latin typeface="Arial" panose="020B0604020202020204" pitchFamily="34" charset="0"/>
              </a:rPr>
              <a:t>		</a:t>
            </a:r>
            <a:r>
              <a:rPr lang="en-US" altLang="en-US" sz="1800" dirty="0">
                <a:solidFill>
                  <a:srgbClr val="7030A0"/>
                </a:solidFill>
                <a:latin typeface="Arial" panose="020B0604020202020204" pitchFamily="34" charset="0"/>
              </a:rPr>
              <a:t>ranges = &lt;0x82000000 0 0x70000000 0 0x70000000 0 0x0FFFD000&gt;;</a:t>
            </a:r>
          </a:p>
          <a:p>
            <a:r>
              <a:rPr lang="en-US" altLang="en-US" sz="1800" dirty="0">
                <a:solidFill>
                  <a:srgbClr val="7030A0"/>
                </a:solidFill>
                <a:latin typeface="Arial" panose="020B0604020202020204" pitchFamily="34" charset="0"/>
              </a:rPr>
              <a:t> </a:t>
            </a:r>
            <a:r>
              <a:rPr lang="en-US" altLang="en-US" sz="1800" dirty="0">
                <a:solidFill>
                  <a:schemeClr val="bg2">
                    <a:lumMod val="50000"/>
                  </a:schemeClr>
                </a:solidFill>
                <a:latin typeface="Arial" panose="020B0604020202020204" pitchFamily="34" charset="0"/>
              </a:rPr>
              <a:t>}</a:t>
            </a:r>
          </a:p>
          <a:p>
            <a:r>
              <a:rPr lang="en-US" altLang="en-US" sz="1800" dirty="0">
                <a:solidFill>
                  <a:schemeClr val="tx1"/>
                </a:solidFill>
                <a:latin typeface="Arial" panose="020B0604020202020204" pitchFamily="34" charset="0"/>
              </a:rPr>
              <a:t> PCI addresses or child addresses use 3 cells. The first cell is a bit field, which has pattern as below.</a:t>
            </a:r>
          </a:p>
          <a:p>
            <a:r>
              <a:rPr lang="en-US" altLang="en-US" sz="1800" dirty="0">
                <a:solidFill>
                  <a:schemeClr val="tx1"/>
                </a:solidFill>
                <a:latin typeface="Arial" panose="020B0604020202020204" pitchFamily="34" charset="0"/>
              </a:rPr>
              <a:t>	npt000ss </a:t>
            </a:r>
            <a:r>
              <a:rPr lang="en-US" altLang="en-US" sz="1800" dirty="0" err="1">
                <a:solidFill>
                  <a:schemeClr val="tx1"/>
                </a:solidFill>
                <a:latin typeface="Arial" panose="020B0604020202020204" pitchFamily="34" charset="0"/>
              </a:rPr>
              <a:t>bbbbbbbb</a:t>
            </a:r>
            <a:r>
              <a:rPr lang="en-US" altLang="en-US" sz="1800" dirty="0">
                <a:solidFill>
                  <a:schemeClr val="tx1"/>
                </a:solidFill>
                <a:latin typeface="Arial" panose="020B0604020202020204" pitchFamily="34" charset="0"/>
              </a:rPr>
              <a:t> </a:t>
            </a:r>
            <a:r>
              <a:rPr lang="en-US" altLang="en-US" sz="1800" dirty="0" err="1">
                <a:solidFill>
                  <a:schemeClr val="tx1"/>
                </a:solidFill>
                <a:latin typeface="Arial" panose="020B0604020202020204" pitchFamily="34" charset="0"/>
              </a:rPr>
              <a:t>dddddfff</a:t>
            </a:r>
            <a:r>
              <a:rPr lang="en-US" altLang="en-US" sz="1800" dirty="0">
                <a:solidFill>
                  <a:schemeClr val="tx1"/>
                </a:solidFill>
                <a:latin typeface="Arial" panose="020B0604020202020204" pitchFamily="34" charset="0"/>
              </a:rPr>
              <a:t> </a:t>
            </a:r>
            <a:r>
              <a:rPr lang="en-US" altLang="en-US" sz="1800" dirty="0" err="1">
                <a:solidFill>
                  <a:schemeClr val="tx1"/>
                </a:solidFill>
                <a:latin typeface="Arial" panose="020B0604020202020204" pitchFamily="34" charset="0"/>
              </a:rPr>
              <a:t>rrrrrrrr</a:t>
            </a:r>
            <a:endParaRPr lang="en-US" altLang="en-US" sz="1800" dirty="0">
              <a:solidFill>
                <a:schemeClr val="tx1"/>
              </a:solidFill>
              <a:latin typeface="Arial" panose="020B0604020202020204" pitchFamily="34" charset="0"/>
            </a:endParaRPr>
          </a:p>
          <a:p>
            <a:r>
              <a:rPr lang="en-US" altLang="en-US" sz="1800" dirty="0">
                <a:solidFill>
                  <a:schemeClr val="tx1"/>
                </a:solidFill>
                <a:latin typeface="Arial" panose="020B0604020202020204" pitchFamily="34" charset="0"/>
              </a:rPr>
              <a:t>       n: relocatable region flag (doesn't play a role here)</a:t>
            </a:r>
          </a:p>
          <a:p>
            <a:r>
              <a:rPr lang="en-US" altLang="en-US" sz="1800" dirty="0">
                <a:solidFill>
                  <a:schemeClr val="tx1"/>
                </a:solidFill>
                <a:latin typeface="Arial" panose="020B0604020202020204" pitchFamily="34" charset="0"/>
              </a:rPr>
              <a:t>	p: prefetchable (cacheable) region flag</a:t>
            </a:r>
          </a:p>
          <a:p>
            <a:r>
              <a:rPr lang="en-US" altLang="en-US" sz="1800" dirty="0">
                <a:solidFill>
                  <a:schemeClr val="tx1"/>
                </a:solidFill>
                <a:latin typeface="Arial" panose="020B0604020202020204" pitchFamily="34" charset="0"/>
              </a:rPr>
              <a:t>	t: aliased address flag (doesn't play a role here)</a:t>
            </a:r>
          </a:p>
          <a:p>
            <a:r>
              <a:rPr lang="en-US" altLang="en-US" sz="1800" dirty="0">
                <a:solidFill>
                  <a:schemeClr val="tx1"/>
                </a:solidFill>
                <a:latin typeface="Arial" panose="020B0604020202020204" pitchFamily="34" charset="0"/>
              </a:rPr>
              <a:t>	ss: space code</a:t>
            </a:r>
          </a:p>
          <a:p>
            <a:r>
              <a:rPr lang="en-US" altLang="en-US" sz="1800" dirty="0">
                <a:solidFill>
                  <a:schemeClr val="tx1"/>
                </a:solidFill>
                <a:latin typeface="Arial" panose="020B0604020202020204" pitchFamily="34" charset="0"/>
              </a:rPr>
              <a:t>		00: configuration space</a:t>
            </a:r>
          </a:p>
          <a:p>
            <a:r>
              <a:rPr lang="en-US" altLang="en-US" sz="1800" dirty="0">
                <a:solidFill>
                  <a:schemeClr val="tx1"/>
                </a:solidFill>
                <a:latin typeface="Arial" panose="020B0604020202020204" pitchFamily="34" charset="0"/>
              </a:rPr>
              <a:t>		01: I/O space</a:t>
            </a:r>
          </a:p>
          <a:p>
            <a:r>
              <a:rPr lang="en-US" altLang="en-US" sz="1800" dirty="0">
                <a:solidFill>
                  <a:schemeClr val="tx1"/>
                </a:solidFill>
                <a:latin typeface="Arial" panose="020B0604020202020204" pitchFamily="34" charset="0"/>
              </a:rPr>
              <a:t>		10: 32-bit memory space</a:t>
            </a:r>
          </a:p>
          <a:p>
            <a:r>
              <a:rPr lang="en-US" altLang="en-US" sz="1800" dirty="0">
                <a:solidFill>
                  <a:schemeClr val="tx1"/>
                </a:solidFill>
                <a:latin typeface="Arial" panose="020B0604020202020204" pitchFamily="34" charset="0"/>
              </a:rPr>
              <a:t>		11: 64-bit memory space 	</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0" dirty="0">
              <a:latin typeface="Arial" panose="020B0604020202020204" pitchFamily="34" charset="0"/>
            </a:endParaRPr>
          </a:p>
        </p:txBody>
      </p:sp>
    </p:spTree>
    <p:extLst>
      <p:ext uri="{BB962C8B-B14F-4D97-AF65-F5344CB8AC3E}">
        <p14:creationId xmlns:p14="http://schemas.microsoft.com/office/powerpoint/2010/main" val="1102500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r>
              <a:rPr lang="en-US" dirty="0"/>
              <a:t> </a:t>
            </a:r>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PCIe Address Mapping using DTS (… continued)</a:t>
            </a:r>
          </a:p>
        </p:txBody>
      </p:sp>
      <p:sp>
        <p:nvSpPr>
          <p:cNvPr id="3" name="Content Placeholder 3">
            <a:extLst>
              <a:ext uri="{FF2B5EF4-FFF2-40B4-BE49-F238E27FC236}">
                <a16:creationId xmlns:a16="http://schemas.microsoft.com/office/drawing/2014/main" id="{7C0056E7-01D6-9D91-97AA-39E9314970D3}"/>
              </a:ext>
            </a:extLst>
          </p:cNvPr>
          <p:cNvSpPr txBox="1">
            <a:spLocks/>
          </p:cNvSpPr>
          <p:nvPr/>
        </p:nvSpPr>
        <p:spPr>
          <a:xfrm>
            <a:off x="662473" y="1149950"/>
            <a:ext cx="9843796" cy="517840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r>
              <a:rPr lang="en-US" altLang="en-US" sz="1800" dirty="0">
                <a:solidFill>
                  <a:schemeClr val="tx1"/>
                </a:solidFill>
                <a:latin typeface="Arial" panose="020B0604020202020204" pitchFamily="34" charset="0"/>
              </a:rPr>
              <a:t> pcie_3: pcie@161C1000 </a:t>
            </a:r>
            <a:r>
              <a:rPr lang="en-US" altLang="en-US" sz="1800" dirty="0">
                <a:solidFill>
                  <a:schemeClr val="bg2">
                    <a:lumMod val="50000"/>
                  </a:schemeClr>
                </a:solidFill>
                <a:latin typeface="Arial" panose="020B0604020202020204" pitchFamily="34" charset="0"/>
              </a:rPr>
              <a:t>{</a:t>
            </a:r>
            <a:r>
              <a:rPr lang="en-US" altLang="en-US" sz="1800" dirty="0">
                <a:solidFill>
                  <a:schemeClr val="tx1"/>
                </a:solidFill>
                <a:latin typeface="Arial" panose="020B0604020202020204" pitchFamily="34" charset="0"/>
              </a:rPr>
              <a:t>		</a:t>
            </a:r>
          </a:p>
          <a:p>
            <a:r>
              <a:rPr lang="en-US" altLang="en-US" sz="1800" dirty="0">
                <a:solidFill>
                  <a:schemeClr val="tx1"/>
                </a:solidFill>
                <a:latin typeface="Arial" panose="020B0604020202020204" pitchFamily="34" charset="0"/>
              </a:rPr>
              <a:t>		</a:t>
            </a:r>
            <a:r>
              <a:rPr lang="en-US" altLang="en-US" sz="1800" dirty="0">
                <a:solidFill>
                  <a:srgbClr val="7030A0"/>
                </a:solidFill>
                <a:latin typeface="Arial" panose="020B0604020202020204" pitchFamily="34" charset="0"/>
              </a:rPr>
              <a:t>ranges = &lt;0x82000000 0 0x70000000 0 0x70000000 0 0x0FFFD000&gt;;</a:t>
            </a:r>
          </a:p>
          <a:p>
            <a:r>
              <a:rPr lang="en-US" altLang="en-US" sz="1800" dirty="0">
                <a:solidFill>
                  <a:srgbClr val="7030A0"/>
                </a:solidFill>
                <a:latin typeface="Arial" panose="020B0604020202020204" pitchFamily="34" charset="0"/>
              </a:rPr>
              <a:t> </a:t>
            </a:r>
            <a:r>
              <a:rPr lang="en-US" altLang="en-US" sz="1800" dirty="0">
                <a:solidFill>
                  <a:schemeClr val="bg2">
                    <a:lumMod val="50000"/>
                  </a:schemeClr>
                </a:solidFill>
                <a:latin typeface="Arial" panose="020B0604020202020204" pitchFamily="34" charset="0"/>
              </a:rPr>
              <a:t>}</a:t>
            </a:r>
          </a:p>
          <a:p>
            <a:pPr marL="285750" indent="-285750">
              <a:buFont typeface="Wingdings" panose="05000000000000000000" pitchFamily="2" charset="2"/>
              <a:buChar char="§"/>
            </a:pPr>
            <a:r>
              <a:rPr lang="en-US" altLang="en-US" sz="1800" dirty="0">
                <a:solidFill>
                  <a:schemeClr val="tx1"/>
                </a:solidFill>
                <a:latin typeface="Arial" panose="020B0604020202020204" pitchFamily="34" charset="0"/>
              </a:rPr>
              <a:t>0x82 -&gt; 1000 0010 (npt000ss)</a:t>
            </a:r>
          </a:p>
          <a:p>
            <a:r>
              <a:rPr lang="en-US" altLang="en-US" sz="1800" dirty="0">
                <a:solidFill>
                  <a:schemeClr val="tx1"/>
                </a:solidFill>
                <a:latin typeface="Arial" panose="020B0604020202020204" pitchFamily="34" charset="0"/>
              </a:rPr>
              <a:t>     So, the bit field 0x82000000 specifies non-prefetchable, 32-bit memory space. The second </a:t>
            </a:r>
            <a:br>
              <a:rPr lang="en-US" altLang="en-US" sz="1800" dirty="0">
                <a:solidFill>
                  <a:schemeClr val="tx1"/>
                </a:solidFill>
                <a:latin typeface="Arial" panose="020B0604020202020204" pitchFamily="34" charset="0"/>
              </a:rPr>
            </a:br>
            <a:r>
              <a:rPr lang="en-US" altLang="en-US" sz="1800" dirty="0">
                <a:solidFill>
                  <a:schemeClr val="tx1"/>
                </a:solidFill>
                <a:latin typeface="Arial" panose="020B0604020202020204" pitchFamily="34" charset="0"/>
              </a:rPr>
              <a:t>     and third value i.e., "0 0x70000000" is high and low parts of the 64-bit PCI address to be</a:t>
            </a:r>
            <a:br>
              <a:rPr lang="en-US" altLang="en-US" sz="1800" dirty="0">
                <a:solidFill>
                  <a:schemeClr val="tx1"/>
                </a:solidFill>
                <a:latin typeface="Arial" panose="020B0604020202020204" pitchFamily="34" charset="0"/>
              </a:rPr>
            </a:br>
            <a:r>
              <a:rPr lang="en-US" altLang="en-US" sz="1800" dirty="0">
                <a:solidFill>
                  <a:schemeClr val="tx1"/>
                </a:solidFill>
                <a:latin typeface="Arial" panose="020B0604020202020204" pitchFamily="34" charset="0"/>
              </a:rPr>
              <a:t>     mapped in. As the high part of address is 0, so actual address is 0x70000000. </a:t>
            </a:r>
          </a:p>
          <a:p>
            <a:pPr marL="285750" indent="-285750">
              <a:buFont typeface="Wingdings" panose="05000000000000000000" pitchFamily="2" charset="2"/>
              <a:buChar char="§"/>
            </a:pPr>
            <a:r>
              <a:rPr lang="en-US" altLang="en-US" sz="1800" dirty="0">
                <a:solidFill>
                  <a:schemeClr val="tx1"/>
                </a:solidFill>
                <a:latin typeface="Arial" panose="020B0604020202020204" pitchFamily="34" charset="0"/>
              </a:rPr>
              <a:t>The fourth and fifth value specifies the address on the CPU's bus to map the segment of the PCI bus. Thus, PCI address 0x70000000 maps CPU bus at address 0x70000000. 	</a:t>
            </a:r>
          </a:p>
          <a:p>
            <a:pPr marL="285750" indent="-285750">
              <a:buFont typeface="Wingdings" panose="05000000000000000000" pitchFamily="2" charset="2"/>
              <a:buChar char="§"/>
            </a:pPr>
            <a:r>
              <a:rPr lang="en-US" altLang="en-US" sz="1800" dirty="0">
                <a:solidFill>
                  <a:schemeClr val="tx1"/>
                </a:solidFill>
                <a:latin typeface="Arial" panose="020B0604020202020204" pitchFamily="34" charset="0"/>
              </a:rPr>
              <a:t>The sixth and seventh value (i.e., "0 0x0FFFD000" = 0x0FFFD000 or 255 MB) specifies size of the segment to map in.</a:t>
            </a:r>
          </a:p>
          <a:p>
            <a:pPr marL="285750" indent="-285750">
              <a:buFont typeface="Wingdings" panose="05000000000000000000" pitchFamily="2" charset="2"/>
              <a:buChar char="§"/>
            </a:pPr>
            <a:r>
              <a:rPr lang="en-US" altLang="en-US" sz="1800" dirty="0">
                <a:solidFill>
                  <a:schemeClr val="tx1"/>
                </a:solidFill>
                <a:latin typeface="Arial" panose="020B0604020202020204" pitchFamily="34" charset="0"/>
              </a:rPr>
              <a:t>Similarly, Configuration space mapping as per DTS is from memory location “</a:t>
            </a:r>
            <a:r>
              <a:rPr lang="en-US" altLang="en-US" sz="1800" dirty="0">
                <a:solidFill>
                  <a:srgbClr val="7030A0"/>
                </a:solidFill>
                <a:latin typeface="Arial" panose="020B0604020202020204" pitchFamily="34" charset="0"/>
              </a:rPr>
              <a:t>0x7FFFD000” </a:t>
            </a:r>
            <a:r>
              <a:rPr lang="en-US" altLang="en-US" sz="1800" dirty="0">
                <a:solidFill>
                  <a:schemeClr val="tx1"/>
                </a:solidFill>
                <a:latin typeface="Arial" panose="020B0604020202020204" pitchFamily="34" charset="0"/>
              </a:rPr>
              <a:t>and its size is 8K bytes.</a:t>
            </a:r>
          </a:p>
          <a:p>
            <a:pPr marL="285750" indent="-285750">
              <a:buFont typeface="Wingdings" panose="05000000000000000000" pitchFamily="2" charset="2"/>
              <a:buChar char="§"/>
            </a:pPr>
            <a:r>
              <a:rPr lang="en-US" altLang="en-US" sz="1800" dirty="0">
                <a:solidFill>
                  <a:schemeClr val="tx1"/>
                </a:solidFill>
                <a:latin typeface="Arial" panose="020B0604020202020204" pitchFamily="34" charset="0"/>
              </a:rPr>
              <a:t>Above resources can be seen in “proc/</a:t>
            </a:r>
            <a:r>
              <a:rPr lang="en-US" altLang="en-US" sz="1800" dirty="0" err="1">
                <a:solidFill>
                  <a:schemeClr val="tx1"/>
                </a:solidFill>
                <a:latin typeface="Arial" panose="020B0604020202020204" pitchFamily="34" charset="0"/>
              </a:rPr>
              <a:t>iomem</a:t>
            </a:r>
            <a:r>
              <a:rPr lang="en-US" altLang="en-US" sz="1800" dirty="0">
                <a:solidFill>
                  <a:schemeClr val="tx1"/>
                </a:solidFill>
                <a:latin typeface="Arial" panose="020B0604020202020204" pitchFamily="34" charset="0"/>
              </a:rPr>
              <a:t>”.</a:t>
            </a:r>
          </a:p>
          <a:p>
            <a:endParaRPr lang="en-US" sz="1800" kern="0" dirty="0">
              <a:latin typeface="Arial" panose="020B0604020202020204" pitchFamily="34" charset="0"/>
            </a:endParaRPr>
          </a:p>
        </p:txBody>
      </p:sp>
    </p:spTree>
    <p:extLst>
      <p:ext uri="{BB962C8B-B14F-4D97-AF65-F5344CB8AC3E}">
        <p14:creationId xmlns:p14="http://schemas.microsoft.com/office/powerpoint/2010/main" val="222836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PCIe Enumeration</a:t>
            </a:r>
          </a:p>
        </p:txBody>
      </p:sp>
      <p:sp>
        <p:nvSpPr>
          <p:cNvPr id="3" name="Content Placeholder 3">
            <a:extLst>
              <a:ext uri="{FF2B5EF4-FFF2-40B4-BE49-F238E27FC236}">
                <a16:creationId xmlns:a16="http://schemas.microsoft.com/office/drawing/2014/main" id="{7C0056E7-01D6-9D91-97AA-39E9314970D3}"/>
              </a:ext>
            </a:extLst>
          </p:cNvPr>
          <p:cNvSpPr txBox="1">
            <a:spLocks/>
          </p:cNvSpPr>
          <p:nvPr/>
        </p:nvSpPr>
        <p:spPr>
          <a:xfrm>
            <a:off x="744847" y="1149950"/>
            <a:ext cx="9843796" cy="483061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r>
              <a:rPr lang="en-US" sz="1800" kern="0" dirty="0">
                <a:latin typeface="Arial" panose="020B0604020202020204" pitchFamily="34" charset="0"/>
              </a:rPr>
              <a:t>PCIe Enumeration: -</a:t>
            </a:r>
          </a:p>
          <a:p>
            <a:pPr marL="285750" indent="-285750">
              <a:buFont typeface="Wingdings" panose="05000000000000000000" pitchFamily="2" charset="2"/>
              <a:buChar char="§"/>
            </a:pPr>
            <a:r>
              <a:rPr lang="en-US" altLang="en-US" sz="1800" kern="0" dirty="0">
                <a:solidFill>
                  <a:schemeClr val="tx1"/>
                </a:solidFill>
                <a:latin typeface="Arial" panose="020B0604020202020204" pitchFamily="34" charset="0"/>
              </a:rPr>
              <a:t>PCIe enumeration is a process by which configuration software accesses configuration space registers for each peripherals to discover topology and assigns bus numbers and system resources.</a:t>
            </a:r>
          </a:p>
          <a:p>
            <a:pPr marL="285750" indent="-285750">
              <a:buFont typeface="Wingdings" panose="05000000000000000000" pitchFamily="2" charset="2"/>
              <a:buChar char="§"/>
            </a:pPr>
            <a:r>
              <a:rPr lang="en-US" altLang="en-US" sz="1800" kern="0" dirty="0">
                <a:solidFill>
                  <a:schemeClr val="tx1"/>
                </a:solidFill>
                <a:latin typeface="Arial" panose="020B0604020202020204" pitchFamily="34" charset="0"/>
              </a:rPr>
              <a:t>By the time PCI enumeration is complete, address space is fully assigned, link is established, and  device is ready for use.</a:t>
            </a:r>
          </a:p>
          <a:p>
            <a:pPr marL="285750" indent="-285750">
              <a:buFont typeface="Wingdings" panose="05000000000000000000" pitchFamily="2" charset="2"/>
              <a:buChar char="§"/>
            </a:pPr>
            <a:r>
              <a:rPr lang="en-US" altLang="en-US" sz="1800" kern="0" dirty="0">
                <a:solidFill>
                  <a:schemeClr val="tx1"/>
                </a:solidFill>
                <a:latin typeface="Arial" panose="020B0604020202020204" pitchFamily="34" charset="0"/>
              </a:rPr>
              <a:t>On x86, PCIe hierarchy enumeration is done by BIOS on hardware initialization time. But on ARM64 (for ex. – </a:t>
            </a:r>
            <a:r>
              <a:rPr lang="en-US" altLang="en-US" sz="1800" kern="0" dirty="0" err="1">
                <a:solidFill>
                  <a:schemeClr val="tx1"/>
                </a:solidFill>
                <a:latin typeface="Arial" panose="020B0604020202020204" pitchFamily="34" charset="0"/>
              </a:rPr>
              <a:t>exynos</a:t>
            </a:r>
            <a:r>
              <a:rPr lang="en-US" altLang="en-US" sz="1800" kern="0" dirty="0">
                <a:solidFill>
                  <a:schemeClr val="tx1"/>
                </a:solidFill>
                <a:latin typeface="Arial" panose="020B0604020202020204" pitchFamily="34" charset="0"/>
              </a:rPr>
              <a:t> v920), it is done at user space using a “</a:t>
            </a:r>
            <a:r>
              <a:rPr lang="en-US" altLang="en-US" sz="1800" kern="0" dirty="0" err="1">
                <a:solidFill>
                  <a:schemeClr val="tx1"/>
                </a:solidFill>
                <a:latin typeface="Arial" panose="020B0604020202020204" pitchFamily="34" charset="0"/>
              </a:rPr>
              <a:t>sysfs</a:t>
            </a:r>
            <a:r>
              <a:rPr lang="en-US" altLang="en-US" sz="1800" kern="0" dirty="0">
                <a:solidFill>
                  <a:schemeClr val="tx1"/>
                </a:solidFill>
                <a:latin typeface="Arial" panose="020B0604020202020204" pitchFamily="34" charset="0"/>
              </a:rPr>
              <a:t>” command.</a:t>
            </a:r>
          </a:p>
          <a:p>
            <a:r>
              <a:rPr lang="en-US" sz="1600" b="0" i="0" dirty="0">
                <a:solidFill>
                  <a:srgbClr val="000000"/>
                </a:solidFill>
                <a:effectLst/>
                <a:latin typeface="Arial" panose="020B0604020202020204" pitchFamily="34" charset="0"/>
              </a:rPr>
              <a:t>	</a:t>
            </a:r>
          </a:p>
          <a:p>
            <a:r>
              <a:rPr lang="en-US" sz="1600" dirty="0">
                <a:solidFill>
                  <a:srgbClr val="000000"/>
                </a:solidFill>
                <a:latin typeface="Arial" panose="020B0604020202020204" pitchFamily="34" charset="0"/>
              </a:rPr>
              <a:t>	 </a:t>
            </a:r>
            <a:r>
              <a:rPr lang="en-US" altLang="en-US" sz="1800" kern="0" dirty="0">
                <a:solidFill>
                  <a:srgbClr val="0070C0"/>
                </a:solidFill>
                <a:latin typeface="Arial" panose="020B0604020202020204" pitchFamily="34" charset="0"/>
              </a:rPr>
              <a:t># echo 1 &gt; /sys/devices/platform/161c0000.pcie/</a:t>
            </a:r>
            <a:r>
              <a:rPr lang="en-US" altLang="en-US" sz="1800" kern="0" dirty="0" err="1">
                <a:solidFill>
                  <a:srgbClr val="0070C0"/>
                </a:solidFill>
                <a:latin typeface="Arial" panose="020B0604020202020204" pitchFamily="34" charset="0"/>
              </a:rPr>
              <a:t>pcie_sysfs</a:t>
            </a:r>
            <a:r>
              <a:rPr lang="en-US" altLang="en-US" sz="1800" kern="0" dirty="0">
                <a:solidFill>
                  <a:srgbClr val="0070C0"/>
                </a:solidFill>
                <a:latin typeface="Arial" panose="020B0604020202020204" pitchFamily="34" charset="0"/>
              </a:rPr>
              <a:t>      (For PCIe channel - 2)</a:t>
            </a:r>
            <a:br>
              <a:rPr lang="en-US" altLang="en-US" sz="1800" kern="0" dirty="0">
                <a:solidFill>
                  <a:srgbClr val="0070C0"/>
                </a:solidFill>
                <a:latin typeface="Arial" panose="020B0604020202020204" pitchFamily="34" charset="0"/>
              </a:rPr>
            </a:br>
            <a:r>
              <a:rPr lang="en-US" altLang="en-US" sz="1800" kern="0" dirty="0">
                <a:solidFill>
                  <a:srgbClr val="0070C0"/>
                </a:solidFill>
                <a:latin typeface="Arial" panose="020B0604020202020204" pitchFamily="34" charset="0"/>
              </a:rPr>
              <a:t>        # echo 1 &gt; /sys/devices/platform/161c1000.pcie/</a:t>
            </a:r>
            <a:r>
              <a:rPr lang="en-US" altLang="en-US" sz="1800" kern="0" dirty="0" err="1">
                <a:solidFill>
                  <a:srgbClr val="0070C0"/>
                </a:solidFill>
                <a:latin typeface="Arial" panose="020B0604020202020204" pitchFamily="34" charset="0"/>
              </a:rPr>
              <a:t>pcie_sysfs</a:t>
            </a:r>
            <a:r>
              <a:rPr lang="en-US" altLang="en-US" sz="1800" kern="0" dirty="0">
                <a:solidFill>
                  <a:srgbClr val="0070C0"/>
                </a:solidFill>
                <a:latin typeface="Arial" panose="020B0604020202020204" pitchFamily="34" charset="0"/>
              </a:rPr>
              <a:t>      (For PCIe channel - 3)</a:t>
            </a:r>
          </a:p>
          <a:p>
            <a:endParaRPr lang="en-US" sz="1800" kern="0" dirty="0">
              <a:solidFill>
                <a:schemeClr val="tx1"/>
              </a:solidFill>
              <a:latin typeface="Arial" panose="020B0604020202020204" pitchFamily="34" charset="0"/>
            </a:endParaRPr>
          </a:p>
          <a:p>
            <a:endParaRPr lang="en-US" sz="1800" kern="0" dirty="0">
              <a:solidFill>
                <a:schemeClr val="tx1"/>
              </a:solidFill>
              <a:latin typeface="Arial" panose="020B0604020202020204" pitchFamily="34" charset="0"/>
            </a:endParaRPr>
          </a:p>
          <a:p>
            <a:endParaRPr lang="en-US" sz="1800" kern="0" dirty="0">
              <a:solidFill>
                <a:schemeClr val="tx1"/>
              </a:solidFill>
              <a:latin typeface="Arial" panose="020B0604020202020204" pitchFamily="34" charset="0"/>
            </a:endParaRPr>
          </a:p>
          <a:p>
            <a:endParaRPr lang="en-US" sz="1800" kern="0" dirty="0">
              <a:solidFill>
                <a:schemeClr val="tx1"/>
              </a:solidFill>
              <a:latin typeface="Arial" panose="020B0604020202020204" pitchFamily="34" charset="0"/>
            </a:endParaRPr>
          </a:p>
          <a:p>
            <a:endParaRPr lang="en-US" sz="1800" kern="0" dirty="0">
              <a:solidFill>
                <a:schemeClr val="tx1"/>
              </a:solidFill>
              <a:latin typeface="Arial" panose="020B0604020202020204" pitchFamily="34" charset="0"/>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pPr marL="285750" indent="-285750">
              <a:buFont typeface="Arial" panose="020B0604020202020204" pitchFamily="34" charset="0"/>
              <a:buChar char="•"/>
            </a:pPr>
            <a:endParaRPr lang="en-US" kern="0" dirty="0"/>
          </a:p>
        </p:txBody>
      </p:sp>
    </p:spTree>
    <p:extLst>
      <p:ext uri="{BB962C8B-B14F-4D97-AF65-F5344CB8AC3E}">
        <p14:creationId xmlns:p14="http://schemas.microsoft.com/office/powerpoint/2010/main" val="19247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230410"/>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PCIe Enumeration</a:t>
            </a:r>
          </a:p>
        </p:txBody>
      </p:sp>
      <p:sp>
        <p:nvSpPr>
          <p:cNvPr id="3" name="Content Placeholder 3">
            <a:extLst>
              <a:ext uri="{FF2B5EF4-FFF2-40B4-BE49-F238E27FC236}">
                <a16:creationId xmlns:a16="http://schemas.microsoft.com/office/drawing/2014/main" id="{7C0056E7-01D6-9D91-97AA-39E9314970D3}"/>
              </a:ext>
            </a:extLst>
          </p:cNvPr>
          <p:cNvSpPr txBox="1">
            <a:spLocks/>
          </p:cNvSpPr>
          <p:nvPr/>
        </p:nvSpPr>
        <p:spPr>
          <a:xfrm>
            <a:off x="744847" y="647832"/>
            <a:ext cx="10784680" cy="5562336"/>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buFont typeface="Arial" panose="020B0604020202020204" pitchFamily="34" charset="0"/>
              <a:buChar char="•"/>
            </a:pPr>
            <a:endParaRPr lang="en-US" sz="1800" kern="0" dirty="0">
              <a:latin typeface="Arial" panose="020B0604020202020204" pitchFamily="34" charset="0"/>
            </a:endParaRPr>
          </a:p>
          <a:p>
            <a:endParaRPr lang="en-US" sz="1800" kern="0" dirty="0">
              <a:solidFill>
                <a:schemeClr val="tx1"/>
              </a:solidFill>
              <a:latin typeface="Arial" panose="020B0604020202020204" pitchFamily="34" charset="0"/>
            </a:endParaRPr>
          </a:p>
          <a:p>
            <a:endParaRPr lang="en-US" sz="1800" kern="0" dirty="0">
              <a:solidFill>
                <a:schemeClr val="tx1"/>
              </a:solidFill>
              <a:latin typeface="Arial" panose="020B0604020202020204" pitchFamily="34" charset="0"/>
            </a:endParaRPr>
          </a:p>
          <a:p>
            <a:endParaRPr lang="en-US" sz="1800" kern="0" dirty="0">
              <a:solidFill>
                <a:schemeClr val="tx1"/>
              </a:solidFill>
              <a:latin typeface="Arial" panose="020B0604020202020204" pitchFamily="34" charset="0"/>
            </a:endParaRPr>
          </a:p>
          <a:p>
            <a:endParaRPr lang="en-US" sz="1800" kern="0" dirty="0">
              <a:solidFill>
                <a:schemeClr val="tx1"/>
              </a:solidFill>
              <a:latin typeface="Arial" panose="020B0604020202020204" pitchFamily="34" charset="0"/>
            </a:endParaRPr>
          </a:p>
          <a:p>
            <a:endParaRPr lang="en-US" sz="1800" kern="0" dirty="0">
              <a:solidFill>
                <a:schemeClr val="tx1"/>
              </a:solidFill>
              <a:latin typeface="Arial" panose="020B0604020202020204" pitchFamily="34" charset="0"/>
            </a:endParaRPr>
          </a:p>
          <a:p>
            <a:endParaRPr lang="en-US" sz="1800" kern="0" dirty="0">
              <a:solidFill>
                <a:schemeClr val="tx1"/>
              </a:solidFill>
              <a:latin typeface="Arial" panose="020B0604020202020204" pitchFamily="34" charset="0"/>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pPr marL="285750" indent="-285750">
              <a:buFont typeface="Arial" panose="020B0604020202020204" pitchFamily="34" charset="0"/>
              <a:buChar char="•"/>
            </a:pPr>
            <a:endParaRPr lang="en-US" kern="0" dirty="0"/>
          </a:p>
        </p:txBody>
      </p:sp>
      <p:pic>
        <p:nvPicPr>
          <p:cNvPr id="11" name="Picture 10">
            <a:extLst>
              <a:ext uri="{FF2B5EF4-FFF2-40B4-BE49-F238E27FC236}">
                <a16:creationId xmlns:a16="http://schemas.microsoft.com/office/drawing/2014/main" id="{62BA6BF4-233C-9F03-37A4-E623DD3712A5}"/>
              </a:ext>
            </a:extLst>
          </p:cNvPr>
          <p:cNvPicPr>
            <a:picLocks noChangeAspect="1"/>
          </p:cNvPicPr>
          <p:nvPr/>
        </p:nvPicPr>
        <p:blipFill>
          <a:blip r:embed="rId2"/>
          <a:stretch>
            <a:fillRect/>
          </a:stretch>
        </p:blipFill>
        <p:spPr>
          <a:xfrm>
            <a:off x="559837" y="980558"/>
            <a:ext cx="11159412" cy="5408856"/>
          </a:xfrm>
          <a:prstGeom prst="rect">
            <a:avLst/>
          </a:prstGeom>
        </p:spPr>
      </p:pic>
    </p:spTree>
    <p:extLst>
      <p:ext uri="{BB962C8B-B14F-4D97-AF65-F5344CB8AC3E}">
        <p14:creationId xmlns:p14="http://schemas.microsoft.com/office/powerpoint/2010/main" val="1300101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230410"/>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PCIe Enumeration</a:t>
            </a:r>
          </a:p>
        </p:txBody>
      </p:sp>
      <p:sp>
        <p:nvSpPr>
          <p:cNvPr id="3" name="Content Placeholder 3">
            <a:extLst>
              <a:ext uri="{FF2B5EF4-FFF2-40B4-BE49-F238E27FC236}">
                <a16:creationId xmlns:a16="http://schemas.microsoft.com/office/drawing/2014/main" id="{7C0056E7-01D6-9D91-97AA-39E9314970D3}"/>
              </a:ext>
            </a:extLst>
          </p:cNvPr>
          <p:cNvSpPr txBox="1">
            <a:spLocks/>
          </p:cNvSpPr>
          <p:nvPr/>
        </p:nvSpPr>
        <p:spPr>
          <a:xfrm>
            <a:off x="744847" y="647832"/>
            <a:ext cx="10784680" cy="5562336"/>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r>
              <a:rPr lang="en-US" sz="1800" kern="0" dirty="0">
                <a:latin typeface="Arial" panose="020B0604020202020204" pitchFamily="34" charset="0"/>
              </a:rPr>
              <a:t>“</a:t>
            </a:r>
            <a:r>
              <a:rPr lang="en-US" sz="1800" kern="0" dirty="0" err="1">
                <a:latin typeface="Arial" panose="020B0604020202020204" pitchFamily="34" charset="0"/>
              </a:rPr>
              <a:t>lspci</a:t>
            </a:r>
            <a:r>
              <a:rPr lang="en-US" sz="1800" kern="0" dirty="0">
                <a:latin typeface="Arial" panose="020B0604020202020204" pitchFamily="34" charset="0"/>
              </a:rPr>
              <a:t>” output: -</a:t>
            </a:r>
          </a:p>
          <a:p>
            <a:endParaRPr lang="en-US" sz="1800" kern="0" dirty="0">
              <a:latin typeface="Arial" panose="020B0604020202020204" pitchFamily="34" charset="0"/>
            </a:endParaRPr>
          </a:p>
          <a:p>
            <a:r>
              <a:rPr lang="en-US" sz="1600" kern="0" dirty="0">
                <a:solidFill>
                  <a:schemeClr val="tx1"/>
                </a:solidFill>
                <a:latin typeface="Arial" panose="020B0604020202020204" pitchFamily="34" charset="0"/>
              </a:rPr>
              <a:t>console:/data # ./</a:t>
            </a:r>
            <a:r>
              <a:rPr lang="en-US" sz="1600" kern="0" dirty="0" err="1">
                <a:solidFill>
                  <a:schemeClr val="tx1"/>
                </a:solidFill>
                <a:latin typeface="Arial" panose="020B0604020202020204" pitchFamily="34" charset="0"/>
              </a:rPr>
              <a:t>lspci</a:t>
            </a:r>
            <a:r>
              <a:rPr lang="en-US" sz="1600" kern="0" dirty="0">
                <a:solidFill>
                  <a:schemeClr val="tx1"/>
                </a:solidFill>
                <a:latin typeface="Arial" panose="020B0604020202020204" pitchFamily="34" charset="0"/>
              </a:rPr>
              <a:t> -</a:t>
            </a:r>
            <a:r>
              <a:rPr lang="en-US" sz="1600" kern="0" dirty="0" err="1">
                <a:solidFill>
                  <a:schemeClr val="tx1"/>
                </a:solidFill>
                <a:latin typeface="Arial" panose="020B0604020202020204" pitchFamily="34" charset="0"/>
              </a:rPr>
              <a:t>tvvv</a:t>
            </a:r>
            <a:endParaRPr lang="en-US" sz="1600" kern="0" dirty="0">
              <a:solidFill>
                <a:schemeClr val="tx1"/>
              </a:solidFill>
              <a:latin typeface="Arial" panose="020B0604020202020204" pitchFamily="34" charset="0"/>
            </a:endParaRPr>
          </a:p>
          <a:p>
            <a:r>
              <a:rPr lang="en-US" sz="1600" kern="0" dirty="0">
                <a:solidFill>
                  <a:schemeClr val="tx1"/>
                </a:solidFill>
                <a:latin typeface="Arial" panose="020B0604020202020204" pitchFamily="34" charset="0"/>
              </a:rPr>
              <a:t>-+-[0002:00]-+-00.0  Device 8086:1237</a:t>
            </a:r>
          </a:p>
          <a:p>
            <a:r>
              <a:rPr lang="en-US" sz="1600" kern="0" dirty="0">
                <a:solidFill>
                  <a:schemeClr val="tx1"/>
                </a:solidFill>
                <a:latin typeface="Arial" panose="020B0604020202020204" pitchFamily="34" charset="0"/>
              </a:rPr>
              <a:t> |           +-01.0  Device 1af4:1043</a:t>
            </a:r>
          </a:p>
          <a:p>
            <a:r>
              <a:rPr lang="en-US" sz="1600" kern="0" dirty="0">
                <a:solidFill>
                  <a:schemeClr val="tx1"/>
                </a:solidFill>
                <a:latin typeface="Arial" panose="020B0604020202020204" pitchFamily="34" charset="0"/>
              </a:rPr>
              <a:t> |           +-02.0  Device 1af4:1042</a:t>
            </a:r>
          </a:p>
          <a:p>
            <a:r>
              <a:rPr lang="en-US" sz="1600" kern="0" dirty="0">
                <a:solidFill>
                  <a:schemeClr val="tx1"/>
                </a:solidFill>
                <a:latin typeface="Arial" panose="020B0604020202020204" pitchFamily="34" charset="0"/>
              </a:rPr>
              <a:t> |           +-03.0  Device 1af4:1044</a:t>
            </a:r>
          </a:p>
          <a:p>
            <a:r>
              <a:rPr lang="en-US" sz="1600" kern="0" dirty="0">
                <a:solidFill>
                  <a:schemeClr val="tx1"/>
                </a:solidFill>
                <a:latin typeface="Arial" panose="020B0604020202020204" pitchFamily="34" charset="0"/>
              </a:rPr>
              <a:t> |           +-04.0  Device 1af4:1052</a:t>
            </a:r>
          </a:p>
          <a:p>
            <a:r>
              <a:rPr lang="en-US" sz="1600" kern="0" dirty="0">
                <a:solidFill>
                  <a:schemeClr val="tx1"/>
                </a:solidFill>
                <a:latin typeface="Arial" panose="020B0604020202020204" pitchFamily="34" charset="0"/>
              </a:rPr>
              <a:t> |           +-05.0  Device 1af4:1041</a:t>
            </a:r>
          </a:p>
          <a:p>
            <a:r>
              <a:rPr lang="en-US" sz="1600" kern="0" dirty="0">
                <a:solidFill>
                  <a:schemeClr val="tx1"/>
                </a:solidFill>
                <a:latin typeface="Arial" panose="020B0604020202020204" pitchFamily="34" charset="0"/>
              </a:rPr>
              <a:t> |           \-06.0  Device 1af4:1053</a:t>
            </a:r>
          </a:p>
          <a:p>
            <a:r>
              <a:rPr lang="en-US" sz="1600" kern="0" dirty="0">
                <a:solidFill>
                  <a:schemeClr val="tx1"/>
                </a:solidFill>
                <a:latin typeface="Arial" panose="020B0604020202020204" pitchFamily="34" charset="0"/>
              </a:rPr>
              <a:t> +-[0001:00]---00.0-[01-ff]----00.0  Device 12be:bd31</a:t>
            </a:r>
          </a:p>
          <a:p>
            <a:r>
              <a:rPr lang="en-US" sz="1600" kern="0" dirty="0">
                <a:solidFill>
                  <a:schemeClr val="tx1"/>
                </a:solidFill>
                <a:latin typeface="Arial" panose="020B0604020202020204" pitchFamily="34" charset="0"/>
              </a:rPr>
              <a:t> \-[0000:00]---00.0-[01-ff]----00.0  Device 12be:bd31</a:t>
            </a:r>
          </a:p>
        </p:txBody>
      </p:sp>
    </p:spTree>
    <p:extLst>
      <p:ext uri="{BB962C8B-B14F-4D97-AF65-F5344CB8AC3E}">
        <p14:creationId xmlns:p14="http://schemas.microsoft.com/office/powerpoint/2010/main" val="21389776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230410"/>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PCIe Enumeration</a:t>
            </a:r>
          </a:p>
        </p:txBody>
      </p:sp>
      <p:sp>
        <p:nvSpPr>
          <p:cNvPr id="3" name="Content Placeholder 3">
            <a:extLst>
              <a:ext uri="{FF2B5EF4-FFF2-40B4-BE49-F238E27FC236}">
                <a16:creationId xmlns:a16="http://schemas.microsoft.com/office/drawing/2014/main" id="{7C0056E7-01D6-9D91-97AA-39E9314970D3}"/>
              </a:ext>
            </a:extLst>
          </p:cNvPr>
          <p:cNvSpPr txBox="1">
            <a:spLocks/>
          </p:cNvSpPr>
          <p:nvPr/>
        </p:nvSpPr>
        <p:spPr>
          <a:xfrm>
            <a:off x="464929" y="732528"/>
            <a:ext cx="10784680" cy="5562336"/>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r>
              <a:rPr lang="en-US" sz="1800" kern="0" dirty="0">
                <a:solidFill>
                  <a:schemeClr val="accent2"/>
                </a:solidFill>
                <a:latin typeface="Arial" panose="020B0604020202020204" pitchFamily="34" charset="0"/>
              </a:rPr>
              <a:t>“</a:t>
            </a:r>
            <a:r>
              <a:rPr lang="en-US" sz="1800" kern="0" dirty="0" err="1">
                <a:solidFill>
                  <a:schemeClr val="accent2"/>
                </a:solidFill>
                <a:latin typeface="Arial" panose="020B0604020202020204" pitchFamily="34" charset="0"/>
              </a:rPr>
              <a:t>lspci</a:t>
            </a:r>
            <a:r>
              <a:rPr lang="en-US" sz="1800" kern="0" dirty="0">
                <a:solidFill>
                  <a:schemeClr val="accent2"/>
                </a:solidFill>
                <a:latin typeface="Arial" panose="020B0604020202020204" pitchFamily="34" charset="0"/>
              </a:rPr>
              <a:t>” output: -</a:t>
            </a:r>
          </a:p>
          <a:p>
            <a:r>
              <a:rPr lang="en-US" sz="900" kern="0" dirty="0">
                <a:solidFill>
                  <a:schemeClr val="tx1"/>
                </a:solidFill>
                <a:latin typeface="Arial" panose="020B0604020202020204" pitchFamily="34" charset="0"/>
              </a:rPr>
              <a:t>console:/data # ./</a:t>
            </a:r>
            <a:r>
              <a:rPr lang="en-US" sz="900" kern="0" dirty="0" err="1">
                <a:solidFill>
                  <a:schemeClr val="tx1"/>
                </a:solidFill>
                <a:latin typeface="Arial" panose="020B0604020202020204" pitchFamily="34" charset="0"/>
              </a:rPr>
              <a:t>lspci</a:t>
            </a:r>
            <a:r>
              <a:rPr lang="en-US" sz="900" kern="0" dirty="0">
                <a:solidFill>
                  <a:schemeClr val="tx1"/>
                </a:solidFill>
                <a:latin typeface="Arial" panose="020B0604020202020204" pitchFamily="34" charset="0"/>
              </a:rPr>
              <a:t> -</a:t>
            </a:r>
            <a:r>
              <a:rPr lang="en-US" sz="900" kern="0" dirty="0" err="1">
                <a:solidFill>
                  <a:schemeClr val="tx1"/>
                </a:solidFill>
                <a:latin typeface="Arial" panose="020B0604020202020204" pitchFamily="34" charset="0"/>
              </a:rPr>
              <a:t>vvv</a:t>
            </a:r>
            <a:r>
              <a:rPr lang="en-US" sz="900" kern="0" dirty="0">
                <a:solidFill>
                  <a:schemeClr val="tx1"/>
                </a:solidFill>
                <a:latin typeface="Arial" panose="020B0604020202020204" pitchFamily="34" charset="0"/>
              </a:rPr>
              <a:t> -s 0000:01:00.0</a:t>
            </a:r>
          </a:p>
          <a:p>
            <a:r>
              <a:rPr lang="en-US" sz="900" kern="0" dirty="0">
                <a:solidFill>
                  <a:schemeClr val="tx1"/>
                </a:solidFill>
                <a:latin typeface="Arial" panose="020B0604020202020204" pitchFamily="34" charset="0"/>
              </a:rPr>
              <a:t>0000:01:00.0 Class 0280: Device 12be:bd31 (rev 01)</a:t>
            </a:r>
          </a:p>
          <a:p>
            <a:r>
              <a:rPr lang="en-US" sz="900" kern="0" dirty="0">
                <a:solidFill>
                  <a:schemeClr val="tx1"/>
                </a:solidFill>
                <a:latin typeface="Arial" panose="020B0604020202020204" pitchFamily="34" charset="0"/>
              </a:rPr>
              <a:t>        Subsystem: Device 12be:bd31</a:t>
            </a:r>
          </a:p>
          <a:p>
            <a:r>
              <a:rPr lang="en-US" sz="900" kern="0" dirty="0">
                <a:solidFill>
                  <a:schemeClr val="tx1"/>
                </a:solidFill>
                <a:latin typeface="Arial" panose="020B0604020202020204" pitchFamily="34" charset="0"/>
              </a:rPr>
              <a:t>        Control: I/O- Mem- </a:t>
            </a:r>
            <a:r>
              <a:rPr lang="en-US" sz="900" kern="0" dirty="0" err="1">
                <a:solidFill>
                  <a:schemeClr val="tx1"/>
                </a:solidFill>
                <a:latin typeface="Arial" panose="020B0604020202020204" pitchFamily="34" charset="0"/>
              </a:rPr>
              <a:t>BusMaster</a:t>
            </a:r>
            <a:r>
              <a:rPr lang="en-US" sz="900" kern="0" dirty="0">
                <a:solidFill>
                  <a:schemeClr val="tx1"/>
                </a:solidFill>
                <a:latin typeface="Arial" panose="020B0604020202020204" pitchFamily="34" charset="0"/>
              </a:rPr>
              <a:t>- </a:t>
            </a:r>
            <a:r>
              <a:rPr lang="en-US" sz="900" kern="0" dirty="0" err="1">
                <a:solidFill>
                  <a:schemeClr val="tx1"/>
                </a:solidFill>
                <a:latin typeface="Arial" panose="020B0604020202020204" pitchFamily="34" charset="0"/>
              </a:rPr>
              <a:t>SpecCycle</a:t>
            </a:r>
            <a:r>
              <a:rPr lang="en-US" sz="900" kern="0" dirty="0">
                <a:solidFill>
                  <a:schemeClr val="tx1"/>
                </a:solidFill>
                <a:latin typeface="Arial" panose="020B0604020202020204" pitchFamily="34" charset="0"/>
              </a:rPr>
              <a:t>- </a:t>
            </a:r>
            <a:r>
              <a:rPr lang="en-US" sz="900" kern="0" dirty="0" err="1">
                <a:solidFill>
                  <a:schemeClr val="tx1"/>
                </a:solidFill>
                <a:latin typeface="Arial" panose="020B0604020202020204" pitchFamily="34" charset="0"/>
              </a:rPr>
              <a:t>MemWINV</a:t>
            </a:r>
            <a:r>
              <a:rPr lang="en-US" sz="900" kern="0" dirty="0">
                <a:solidFill>
                  <a:schemeClr val="tx1"/>
                </a:solidFill>
                <a:latin typeface="Arial" panose="020B0604020202020204" pitchFamily="34" charset="0"/>
              </a:rPr>
              <a:t>- </a:t>
            </a:r>
            <a:r>
              <a:rPr lang="en-US" sz="900" kern="0" dirty="0" err="1">
                <a:solidFill>
                  <a:schemeClr val="tx1"/>
                </a:solidFill>
                <a:latin typeface="Arial" panose="020B0604020202020204" pitchFamily="34" charset="0"/>
              </a:rPr>
              <a:t>VGASnoop</a:t>
            </a:r>
            <a:r>
              <a:rPr lang="en-US" sz="900" kern="0" dirty="0">
                <a:solidFill>
                  <a:schemeClr val="tx1"/>
                </a:solidFill>
                <a:latin typeface="Arial" panose="020B0604020202020204" pitchFamily="34" charset="0"/>
              </a:rPr>
              <a:t>- </a:t>
            </a:r>
            <a:r>
              <a:rPr lang="en-US" sz="900" kern="0" dirty="0" err="1">
                <a:solidFill>
                  <a:schemeClr val="tx1"/>
                </a:solidFill>
                <a:latin typeface="Arial" panose="020B0604020202020204" pitchFamily="34" charset="0"/>
              </a:rPr>
              <a:t>ParErr</a:t>
            </a:r>
            <a:r>
              <a:rPr lang="en-US" sz="900" kern="0" dirty="0">
                <a:solidFill>
                  <a:schemeClr val="tx1"/>
                </a:solidFill>
                <a:latin typeface="Arial" panose="020B0604020202020204" pitchFamily="34" charset="0"/>
              </a:rPr>
              <a:t>- Stepping- SERR- FastB2B- </a:t>
            </a:r>
            <a:r>
              <a:rPr lang="en-US" sz="900" kern="0" dirty="0" err="1">
                <a:solidFill>
                  <a:schemeClr val="tx1"/>
                </a:solidFill>
                <a:latin typeface="Arial" panose="020B0604020202020204" pitchFamily="34" charset="0"/>
              </a:rPr>
              <a:t>DisINTx</a:t>
            </a:r>
            <a:r>
              <a:rPr lang="en-US" sz="900" kern="0" dirty="0">
                <a:solidFill>
                  <a:schemeClr val="tx1"/>
                </a:solidFill>
                <a:latin typeface="Arial" panose="020B0604020202020204" pitchFamily="34" charset="0"/>
              </a:rPr>
              <a:t>-</a:t>
            </a:r>
          </a:p>
          <a:p>
            <a:r>
              <a:rPr lang="en-US" sz="900" kern="0" dirty="0">
                <a:solidFill>
                  <a:schemeClr val="tx1"/>
                </a:solidFill>
                <a:latin typeface="Arial" panose="020B0604020202020204" pitchFamily="34" charset="0"/>
              </a:rPr>
              <a:t>        Status: Cap+ 66MHz- UDF- FastB2B- </a:t>
            </a:r>
            <a:r>
              <a:rPr lang="en-US" sz="900" kern="0" dirty="0" err="1">
                <a:solidFill>
                  <a:schemeClr val="tx1"/>
                </a:solidFill>
                <a:latin typeface="Arial" panose="020B0604020202020204" pitchFamily="34" charset="0"/>
              </a:rPr>
              <a:t>ParErr</a:t>
            </a:r>
            <a:r>
              <a:rPr lang="en-US" sz="900" kern="0" dirty="0">
                <a:solidFill>
                  <a:schemeClr val="tx1"/>
                </a:solidFill>
                <a:latin typeface="Arial" panose="020B0604020202020204" pitchFamily="34" charset="0"/>
              </a:rPr>
              <a:t>- DEVSEL=fast &gt;</a:t>
            </a:r>
            <a:r>
              <a:rPr lang="en-US" sz="900" kern="0" dirty="0" err="1">
                <a:solidFill>
                  <a:schemeClr val="tx1"/>
                </a:solidFill>
                <a:latin typeface="Arial" panose="020B0604020202020204" pitchFamily="34" charset="0"/>
              </a:rPr>
              <a:t>TAbort</a:t>
            </a:r>
            <a:r>
              <a:rPr lang="en-US" sz="900" kern="0" dirty="0">
                <a:solidFill>
                  <a:schemeClr val="tx1"/>
                </a:solidFill>
                <a:latin typeface="Arial" panose="020B0604020202020204" pitchFamily="34" charset="0"/>
              </a:rPr>
              <a:t>- &lt;</a:t>
            </a:r>
            <a:r>
              <a:rPr lang="en-US" sz="900" kern="0" dirty="0" err="1">
                <a:solidFill>
                  <a:schemeClr val="tx1"/>
                </a:solidFill>
                <a:latin typeface="Arial" panose="020B0604020202020204" pitchFamily="34" charset="0"/>
              </a:rPr>
              <a:t>TAbort</a:t>
            </a:r>
            <a:r>
              <a:rPr lang="en-US" sz="900" kern="0" dirty="0">
                <a:solidFill>
                  <a:schemeClr val="tx1"/>
                </a:solidFill>
                <a:latin typeface="Arial" panose="020B0604020202020204" pitchFamily="34" charset="0"/>
              </a:rPr>
              <a:t>- &lt;</a:t>
            </a:r>
            <a:r>
              <a:rPr lang="en-US" sz="900" kern="0" dirty="0" err="1">
                <a:solidFill>
                  <a:schemeClr val="tx1"/>
                </a:solidFill>
                <a:latin typeface="Arial" panose="020B0604020202020204" pitchFamily="34" charset="0"/>
              </a:rPr>
              <a:t>MAbort</a:t>
            </a:r>
            <a:r>
              <a:rPr lang="en-US" sz="900" kern="0" dirty="0">
                <a:solidFill>
                  <a:schemeClr val="tx1"/>
                </a:solidFill>
                <a:latin typeface="Arial" panose="020B0604020202020204" pitchFamily="34" charset="0"/>
              </a:rPr>
              <a:t>- &gt;SERR- &lt;PERR- </a:t>
            </a:r>
            <a:r>
              <a:rPr lang="en-US" sz="900" kern="0" dirty="0" err="1">
                <a:solidFill>
                  <a:schemeClr val="tx1"/>
                </a:solidFill>
                <a:latin typeface="Arial" panose="020B0604020202020204" pitchFamily="34" charset="0"/>
              </a:rPr>
              <a:t>INTx</a:t>
            </a:r>
            <a:r>
              <a:rPr lang="en-US" sz="900" kern="0" dirty="0">
                <a:solidFill>
                  <a:schemeClr val="tx1"/>
                </a:solidFill>
                <a:latin typeface="Arial" panose="020B0604020202020204" pitchFamily="34" charset="0"/>
              </a:rPr>
              <a:t>-</a:t>
            </a:r>
          </a:p>
          <a:p>
            <a:r>
              <a:rPr lang="en-US" sz="900" kern="0" dirty="0">
                <a:solidFill>
                  <a:schemeClr val="tx1"/>
                </a:solidFill>
                <a:latin typeface="Arial" panose="020B0604020202020204" pitchFamily="34" charset="0"/>
              </a:rPr>
              <a:t>        Interrupt: pin A routed to IRQ 0</a:t>
            </a:r>
          </a:p>
          <a:p>
            <a:r>
              <a:rPr lang="en-US" sz="900" kern="0" dirty="0">
                <a:solidFill>
                  <a:schemeClr val="tx1"/>
                </a:solidFill>
                <a:latin typeface="Arial" panose="020B0604020202020204" pitchFamily="34" charset="0"/>
              </a:rPr>
              <a:t>        Region 0: Memory at 60800000 (64-bit, non-prefetchable) [disabled] [size=64K]</a:t>
            </a:r>
          </a:p>
          <a:p>
            <a:r>
              <a:rPr lang="en-US" sz="900" kern="0" dirty="0">
                <a:solidFill>
                  <a:schemeClr val="tx1"/>
                </a:solidFill>
                <a:latin typeface="Arial" panose="020B0604020202020204" pitchFamily="34" charset="0"/>
              </a:rPr>
              <a:t>        Region 2: Memory at 60000000 (64-bit, non-prefetchable) [disabled] [size=8M]</a:t>
            </a:r>
          </a:p>
          <a:p>
            <a:r>
              <a:rPr lang="en-US" sz="900" kern="0" dirty="0">
                <a:solidFill>
                  <a:schemeClr val="tx1"/>
                </a:solidFill>
                <a:latin typeface="Arial" panose="020B0604020202020204" pitchFamily="34" charset="0"/>
              </a:rPr>
              <a:t>        Capabilities: [48] Power Management version 3</a:t>
            </a:r>
          </a:p>
          <a:p>
            <a:r>
              <a:rPr lang="en-US" sz="900" kern="0" dirty="0">
                <a:solidFill>
                  <a:schemeClr val="tx1"/>
                </a:solidFill>
                <a:latin typeface="Arial" panose="020B0604020202020204" pitchFamily="34" charset="0"/>
              </a:rPr>
              <a:t>                Flags: </a:t>
            </a:r>
            <a:r>
              <a:rPr lang="en-US" sz="900" kern="0" dirty="0" err="1">
                <a:solidFill>
                  <a:schemeClr val="tx1"/>
                </a:solidFill>
                <a:latin typeface="Arial" panose="020B0604020202020204" pitchFamily="34" charset="0"/>
              </a:rPr>
              <a:t>PMEClk</a:t>
            </a:r>
            <a:r>
              <a:rPr lang="en-US" sz="900" kern="0" dirty="0">
                <a:solidFill>
                  <a:schemeClr val="tx1"/>
                </a:solidFill>
                <a:latin typeface="Arial" panose="020B0604020202020204" pitchFamily="34" charset="0"/>
              </a:rPr>
              <a:t>- DSI- D1+ D2+ </a:t>
            </a:r>
            <a:r>
              <a:rPr lang="en-US" sz="900" kern="0" dirty="0" err="1">
                <a:solidFill>
                  <a:schemeClr val="tx1"/>
                </a:solidFill>
                <a:latin typeface="Arial" panose="020B0604020202020204" pitchFamily="34" charset="0"/>
              </a:rPr>
              <a:t>AuxCurrent</a:t>
            </a:r>
            <a:r>
              <a:rPr lang="en-US" sz="900" kern="0" dirty="0">
                <a:solidFill>
                  <a:schemeClr val="tx1"/>
                </a:solidFill>
                <a:latin typeface="Arial" panose="020B0604020202020204" pitchFamily="34" charset="0"/>
              </a:rPr>
              <a:t>=0mA PME(D0-,D1-,D2-,D3hot-,D3cold-)</a:t>
            </a:r>
          </a:p>
          <a:p>
            <a:r>
              <a:rPr lang="en-US" sz="900" kern="0" dirty="0">
                <a:solidFill>
                  <a:schemeClr val="tx1"/>
                </a:solidFill>
                <a:latin typeface="Arial" panose="020B0604020202020204" pitchFamily="34" charset="0"/>
              </a:rPr>
              <a:t>                Status: D0 </a:t>
            </a:r>
            <a:r>
              <a:rPr lang="en-US" sz="900" kern="0" dirty="0" err="1">
                <a:solidFill>
                  <a:schemeClr val="tx1"/>
                </a:solidFill>
                <a:latin typeface="Arial" panose="020B0604020202020204" pitchFamily="34" charset="0"/>
              </a:rPr>
              <a:t>NoSoftRst</a:t>
            </a:r>
            <a:r>
              <a:rPr lang="en-US" sz="900" kern="0" dirty="0">
                <a:solidFill>
                  <a:schemeClr val="tx1"/>
                </a:solidFill>
                <a:latin typeface="Arial" panose="020B0604020202020204" pitchFamily="34" charset="0"/>
              </a:rPr>
              <a:t>+ PME-Enable+ </a:t>
            </a:r>
            <a:r>
              <a:rPr lang="en-US" sz="900" kern="0" dirty="0" err="1">
                <a:solidFill>
                  <a:schemeClr val="tx1"/>
                </a:solidFill>
                <a:latin typeface="Arial" panose="020B0604020202020204" pitchFamily="34" charset="0"/>
              </a:rPr>
              <a:t>DSel</a:t>
            </a:r>
            <a:r>
              <a:rPr lang="en-US" sz="900" kern="0" dirty="0">
                <a:solidFill>
                  <a:schemeClr val="tx1"/>
                </a:solidFill>
                <a:latin typeface="Arial" panose="020B0604020202020204" pitchFamily="34" charset="0"/>
              </a:rPr>
              <a:t>=0 </a:t>
            </a:r>
            <a:r>
              <a:rPr lang="en-US" sz="900" kern="0" dirty="0" err="1">
                <a:solidFill>
                  <a:schemeClr val="tx1"/>
                </a:solidFill>
                <a:latin typeface="Arial" panose="020B0604020202020204" pitchFamily="34" charset="0"/>
              </a:rPr>
              <a:t>DScale</a:t>
            </a:r>
            <a:r>
              <a:rPr lang="en-US" sz="900" kern="0" dirty="0">
                <a:solidFill>
                  <a:schemeClr val="tx1"/>
                </a:solidFill>
                <a:latin typeface="Arial" panose="020B0604020202020204" pitchFamily="34" charset="0"/>
              </a:rPr>
              <a:t>=2 PME-</a:t>
            </a:r>
          </a:p>
          <a:p>
            <a:r>
              <a:rPr lang="en-US" sz="900" kern="0" dirty="0">
                <a:solidFill>
                  <a:schemeClr val="tx1"/>
                </a:solidFill>
                <a:latin typeface="Arial" panose="020B0604020202020204" pitchFamily="34" charset="0"/>
              </a:rPr>
              <a:t>        Capabilities: [58] MSI: Enable- Count=1/32 Maskable- 64bit+</a:t>
            </a:r>
          </a:p>
          <a:p>
            <a:r>
              <a:rPr lang="en-US" sz="900" kern="0" dirty="0">
                <a:solidFill>
                  <a:schemeClr val="tx1"/>
                </a:solidFill>
                <a:latin typeface="Arial" panose="020B0604020202020204" pitchFamily="34" charset="0"/>
              </a:rPr>
              <a:t>                Address: 0000000000000000  Data: 0000</a:t>
            </a:r>
          </a:p>
          <a:p>
            <a:r>
              <a:rPr lang="en-US" sz="900" kern="0" dirty="0">
                <a:solidFill>
                  <a:schemeClr val="tx1"/>
                </a:solidFill>
                <a:latin typeface="Arial" panose="020B0604020202020204" pitchFamily="34" charset="0"/>
              </a:rPr>
              <a:t>        Capabilities: [68] Vendor Specific Information: Len=38 &lt;?&gt;</a:t>
            </a:r>
          </a:p>
          <a:p>
            <a:r>
              <a:rPr lang="en-US" sz="1800" kern="0" dirty="0">
                <a:solidFill>
                  <a:schemeClr val="tx1"/>
                </a:solidFill>
                <a:latin typeface="Arial" panose="020B0604020202020204" pitchFamily="34" charset="0"/>
              </a:rPr>
              <a:t>        ………….</a:t>
            </a:r>
          </a:p>
          <a:p>
            <a:r>
              <a:rPr lang="en-US" sz="900" kern="0" dirty="0">
                <a:solidFill>
                  <a:schemeClr val="tx1"/>
                </a:solidFill>
                <a:latin typeface="Arial" panose="020B0604020202020204" pitchFamily="34" charset="0"/>
              </a:rPr>
              <a:t>                        Status: </a:t>
            </a:r>
            <a:r>
              <a:rPr lang="en-US" sz="900" kern="0" dirty="0" err="1">
                <a:solidFill>
                  <a:schemeClr val="tx1"/>
                </a:solidFill>
                <a:latin typeface="Arial" panose="020B0604020202020204" pitchFamily="34" charset="0"/>
              </a:rPr>
              <a:t>NegoPending</a:t>
            </a:r>
            <a:r>
              <a:rPr lang="en-US" sz="900" kern="0" dirty="0">
                <a:solidFill>
                  <a:schemeClr val="tx1"/>
                </a:solidFill>
                <a:latin typeface="Arial" panose="020B0604020202020204" pitchFamily="34" charset="0"/>
              </a:rPr>
              <a:t>- InProgress-</a:t>
            </a:r>
          </a:p>
          <a:p>
            <a:r>
              <a:rPr lang="en-US" sz="900" kern="0" dirty="0">
                <a:solidFill>
                  <a:schemeClr val="tx1"/>
                </a:solidFill>
                <a:latin typeface="Arial" panose="020B0604020202020204" pitchFamily="34" charset="0"/>
              </a:rPr>
              <a:t>        Capabilities: [1b0 v1] Latency Tolerance Reporting</a:t>
            </a:r>
          </a:p>
          <a:p>
            <a:r>
              <a:rPr lang="en-US" sz="900" kern="0" dirty="0">
                <a:solidFill>
                  <a:schemeClr val="tx1"/>
                </a:solidFill>
                <a:latin typeface="Arial" panose="020B0604020202020204" pitchFamily="34" charset="0"/>
              </a:rPr>
              <a:t>       Capabilities: [200 v1] #1f</a:t>
            </a:r>
          </a:p>
        </p:txBody>
      </p:sp>
    </p:spTree>
    <p:extLst>
      <p:ext uri="{BB962C8B-B14F-4D97-AF65-F5344CB8AC3E}">
        <p14:creationId xmlns:p14="http://schemas.microsoft.com/office/powerpoint/2010/main" val="13170364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230410"/>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Interrupts in PCIe</a:t>
            </a:r>
          </a:p>
        </p:txBody>
      </p:sp>
      <p:sp>
        <p:nvSpPr>
          <p:cNvPr id="3" name="Content Placeholder 3">
            <a:extLst>
              <a:ext uri="{FF2B5EF4-FFF2-40B4-BE49-F238E27FC236}">
                <a16:creationId xmlns:a16="http://schemas.microsoft.com/office/drawing/2014/main" id="{7C0056E7-01D6-9D91-97AA-39E9314970D3}"/>
              </a:ext>
            </a:extLst>
          </p:cNvPr>
          <p:cNvSpPr txBox="1">
            <a:spLocks/>
          </p:cNvSpPr>
          <p:nvPr/>
        </p:nvSpPr>
        <p:spPr>
          <a:xfrm>
            <a:off x="662473" y="744753"/>
            <a:ext cx="10784680" cy="5562336"/>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endParaRPr lang="en-US" sz="1800" kern="0" dirty="0">
              <a:solidFill>
                <a:schemeClr val="accent2"/>
              </a:solidFill>
              <a:latin typeface="Arial" panose="020B0604020202020204" pitchFamily="34" charset="0"/>
            </a:endParaRPr>
          </a:p>
          <a:p>
            <a:r>
              <a:rPr lang="en-US" sz="1800" kern="0" dirty="0">
                <a:solidFill>
                  <a:schemeClr val="accent2"/>
                </a:solidFill>
                <a:latin typeface="Arial" panose="020B0604020202020204" pitchFamily="34" charset="0"/>
              </a:rPr>
              <a:t>PCIe supports three types of interrupts: -</a:t>
            </a:r>
          </a:p>
          <a:p>
            <a:pPr marL="627062" lvl="1" indent="-342900">
              <a:buAutoNum type="arabicPeriod"/>
            </a:pPr>
            <a:r>
              <a:rPr lang="en-US" kern="0" dirty="0" err="1">
                <a:solidFill>
                  <a:schemeClr val="tx1"/>
                </a:solidFill>
                <a:latin typeface="Arial" panose="020B0604020202020204" pitchFamily="34" charset="0"/>
              </a:rPr>
              <a:t>INTx</a:t>
            </a:r>
            <a:r>
              <a:rPr lang="en-US" kern="0" dirty="0">
                <a:solidFill>
                  <a:schemeClr val="tx1"/>
                </a:solidFill>
                <a:latin typeface="Arial" panose="020B0604020202020204" pitchFamily="34" charset="0"/>
              </a:rPr>
              <a:t> Emulation for legacy Interrupts</a:t>
            </a:r>
          </a:p>
          <a:p>
            <a:pPr marL="627062" lvl="1" indent="-342900">
              <a:buAutoNum type="arabicPeriod"/>
            </a:pPr>
            <a:r>
              <a:rPr lang="en-US" kern="0" dirty="0">
                <a:solidFill>
                  <a:schemeClr val="tx1"/>
                </a:solidFill>
                <a:latin typeface="Arial" panose="020B0604020202020204" pitchFamily="34" charset="0"/>
              </a:rPr>
              <a:t>MSI Interrupts</a:t>
            </a:r>
          </a:p>
          <a:p>
            <a:pPr marL="627062" lvl="1" indent="-342900">
              <a:buAutoNum type="arabicPeriod"/>
            </a:pPr>
            <a:r>
              <a:rPr lang="en-US" kern="0" dirty="0">
                <a:solidFill>
                  <a:schemeClr val="tx1"/>
                </a:solidFill>
                <a:latin typeface="Arial" panose="020B0604020202020204" pitchFamily="34" charset="0"/>
              </a:rPr>
              <a:t>MSI-X interrupts</a:t>
            </a:r>
          </a:p>
          <a:p>
            <a:r>
              <a:rPr lang="en-US" sz="1800" kern="0" dirty="0">
                <a:solidFill>
                  <a:schemeClr val="bg2">
                    <a:lumMod val="50000"/>
                  </a:schemeClr>
                </a:solidFill>
                <a:latin typeface="Arial" panose="020B0604020202020204" pitchFamily="34" charset="0"/>
              </a:rPr>
              <a:t>Legacy Interrupts: - </a:t>
            </a:r>
          </a:p>
          <a:p>
            <a:r>
              <a:rPr lang="en-US" sz="1800" kern="0" dirty="0">
                <a:solidFill>
                  <a:schemeClr val="tx1"/>
                </a:solidFill>
                <a:latin typeface="Arial" panose="020B0604020202020204" pitchFamily="34" charset="0"/>
              </a:rPr>
              <a:t>Legacy interrupts are dedicated side-band signals. Multiple interrupt signals may share a single physical line.</a:t>
            </a:r>
          </a:p>
          <a:p>
            <a:endParaRPr lang="en-US" sz="1800" kern="0" dirty="0">
              <a:solidFill>
                <a:schemeClr val="tx1"/>
              </a:solidFill>
              <a:latin typeface="Arial" panose="020B0604020202020204" pitchFamily="34" charset="0"/>
            </a:endParaRPr>
          </a:p>
        </p:txBody>
      </p:sp>
      <p:grpSp>
        <p:nvGrpSpPr>
          <p:cNvPr id="33" name="Group 32">
            <a:extLst>
              <a:ext uri="{FF2B5EF4-FFF2-40B4-BE49-F238E27FC236}">
                <a16:creationId xmlns:a16="http://schemas.microsoft.com/office/drawing/2014/main" id="{E2F3DBAE-0398-C92E-1AF4-E0147852901E}"/>
              </a:ext>
            </a:extLst>
          </p:cNvPr>
          <p:cNvGrpSpPr/>
          <p:nvPr/>
        </p:nvGrpSpPr>
        <p:grpSpPr>
          <a:xfrm>
            <a:off x="1379376" y="3587620"/>
            <a:ext cx="8745894" cy="2493044"/>
            <a:chOff x="1379376" y="3587620"/>
            <a:chExt cx="8745894" cy="2493044"/>
          </a:xfrm>
        </p:grpSpPr>
        <p:sp>
          <p:nvSpPr>
            <p:cNvPr id="6" name="Rectangle 5">
              <a:extLst>
                <a:ext uri="{FF2B5EF4-FFF2-40B4-BE49-F238E27FC236}">
                  <a16:creationId xmlns:a16="http://schemas.microsoft.com/office/drawing/2014/main" id="{53C21DB4-212D-35BA-6013-64DB89E68B99}"/>
                </a:ext>
              </a:extLst>
            </p:cNvPr>
            <p:cNvSpPr/>
            <p:nvPr/>
          </p:nvSpPr>
          <p:spPr>
            <a:xfrm>
              <a:off x="1399592" y="3587620"/>
              <a:ext cx="858416" cy="513184"/>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Device 1</a:t>
              </a:r>
            </a:p>
          </p:txBody>
        </p:sp>
        <p:sp>
          <p:nvSpPr>
            <p:cNvPr id="7" name="Rectangle 6">
              <a:extLst>
                <a:ext uri="{FF2B5EF4-FFF2-40B4-BE49-F238E27FC236}">
                  <a16:creationId xmlns:a16="http://schemas.microsoft.com/office/drawing/2014/main" id="{D27AAE52-7AA0-B759-5243-DE9D82FC09AD}"/>
                </a:ext>
              </a:extLst>
            </p:cNvPr>
            <p:cNvSpPr/>
            <p:nvPr/>
          </p:nvSpPr>
          <p:spPr>
            <a:xfrm>
              <a:off x="1399592" y="4448931"/>
              <a:ext cx="858416" cy="513184"/>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Device 2</a:t>
              </a:r>
            </a:p>
          </p:txBody>
        </p:sp>
        <p:sp>
          <p:nvSpPr>
            <p:cNvPr id="8" name="Rectangle 7">
              <a:extLst>
                <a:ext uri="{FF2B5EF4-FFF2-40B4-BE49-F238E27FC236}">
                  <a16:creationId xmlns:a16="http://schemas.microsoft.com/office/drawing/2014/main" id="{44EDD0A9-4A42-911B-861B-29A9CC2B6194}"/>
                </a:ext>
              </a:extLst>
            </p:cNvPr>
            <p:cNvSpPr/>
            <p:nvPr/>
          </p:nvSpPr>
          <p:spPr>
            <a:xfrm>
              <a:off x="1379376" y="5567480"/>
              <a:ext cx="858416" cy="513184"/>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Device N</a:t>
              </a:r>
            </a:p>
          </p:txBody>
        </p:sp>
        <p:cxnSp>
          <p:nvCxnSpPr>
            <p:cNvPr id="10" name="Straight Connector 9">
              <a:extLst>
                <a:ext uri="{FF2B5EF4-FFF2-40B4-BE49-F238E27FC236}">
                  <a16:creationId xmlns:a16="http://schemas.microsoft.com/office/drawing/2014/main" id="{D5480A2C-9F29-5292-E34B-7407A724B329}"/>
                </a:ext>
              </a:extLst>
            </p:cNvPr>
            <p:cNvCxnSpPr/>
            <p:nvPr/>
          </p:nvCxnSpPr>
          <p:spPr>
            <a:xfrm>
              <a:off x="1808584" y="5085184"/>
              <a:ext cx="0" cy="382555"/>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9C9382BC-D136-2730-A2CF-A56C51F52DB7}"/>
                </a:ext>
              </a:extLst>
            </p:cNvPr>
            <p:cNvSpPr/>
            <p:nvPr/>
          </p:nvSpPr>
          <p:spPr>
            <a:xfrm>
              <a:off x="3730690" y="3685591"/>
              <a:ext cx="1156995" cy="2091753"/>
            </a:xfrm>
            <a:prstGeom prst="rect">
              <a:avLst/>
            </a:prstGeom>
            <a:solidFill>
              <a:srgbClr val="00B0EF"/>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PIC</a:t>
              </a:r>
            </a:p>
          </p:txBody>
        </p:sp>
        <p:cxnSp>
          <p:nvCxnSpPr>
            <p:cNvPr id="15" name="Connector: Elbow 14">
              <a:extLst>
                <a:ext uri="{FF2B5EF4-FFF2-40B4-BE49-F238E27FC236}">
                  <a16:creationId xmlns:a16="http://schemas.microsoft.com/office/drawing/2014/main" id="{878183CB-6574-ECB9-022C-1DA4763736F8}"/>
                </a:ext>
              </a:extLst>
            </p:cNvPr>
            <p:cNvCxnSpPr/>
            <p:nvPr/>
          </p:nvCxnSpPr>
          <p:spPr>
            <a:xfrm>
              <a:off x="2332653" y="3844212"/>
              <a:ext cx="1398037" cy="363894"/>
            </a:xfrm>
            <a:prstGeom prst="bentConnector3">
              <a:avLst>
                <a:gd name="adj1" fmla="val 6268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65D09DEA-702C-7DC6-C09B-75C1A9DA7707}"/>
                </a:ext>
              </a:extLst>
            </p:cNvPr>
            <p:cNvCxnSpPr>
              <a:cxnSpLocks/>
            </p:cNvCxnSpPr>
            <p:nvPr/>
          </p:nvCxnSpPr>
          <p:spPr>
            <a:xfrm>
              <a:off x="2332653" y="4731467"/>
              <a:ext cx="139803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Connector: Elbow 21">
              <a:extLst>
                <a:ext uri="{FF2B5EF4-FFF2-40B4-BE49-F238E27FC236}">
                  <a16:creationId xmlns:a16="http://schemas.microsoft.com/office/drawing/2014/main" id="{C5EA6ED9-B330-3AF5-A9D4-549232F7F6F2}"/>
                </a:ext>
              </a:extLst>
            </p:cNvPr>
            <p:cNvCxnSpPr/>
            <p:nvPr/>
          </p:nvCxnSpPr>
          <p:spPr>
            <a:xfrm flipV="1">
              <a:off x="2258008" y="5276461"/>
              <a:ext cx="1472682" cy="547611"/>
            </a:xfrm>
            <a:prstGeom prst="bentConnector3">
              <a:avLst>
                <a:gd name="adj1" fmla="val 6077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Rectangle: Rounded Corners 24">
              <a:extLst>
                <a:ext uri="{FF2B5EF4-FFF2-40B4-BE49-F238E27FC236}">
                  <a16:creationId xmlns:a16="http://schemas.microsoft.com/office/drawing/2014/main" id="{904BB76D-E973-E10A-BD8B-46068343D9DF}"/>
                </a:ext>
              </a:extLst>
            </p:cNvPr>
            <p:cNvSpPr/>
            <p:nvPr/>
          </p:nvSpPr>
          <p:spPr>
            <a:xfrm>
              <a:off x="6578082" y="3692027"/>
              <a:ext cx="1856791" cy="1875453"/>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solidFill>
                    <a:srgbClr val="7030A0"/>
                  </a:solidFill>
                </a:rPr>
                <a:t>CPU CORE</a:t>
              </a:r>
            </a:p>
          </p:txBody>
        </p:sp>
        <p:cxnSp>
          <p:nvCxnSpPr>
            <p:cNvPr id="27" name="Straight Arrow Connector 26">
              <a:extLst>
                <a:ext uri="{FF2B5EF4-FFF2-40B4-BE49-F238E27FC236}">
                  <a16:creationId xmlns:a16="http://schemas.microsoft.com/office/drawing/2014/main" id="{4552C595-0138-F229-9ECB-188DF4002C0A}"/>
                </a:ext>
              </a:extLst>
            </p:cNvPr>
            <p:cNvCxnSpPr/>
            <p:nvPr/>
          </p:nvCxnSpPr>
          <p:spPr>
            <a:xfrm flipV="1">
              <a:off x="7977673" y="4448931"/>
              <a:ext cx="1101013" cy="6362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1B4EF278-75FE-17A1-BD78-501150BB9527}"/>
                </a:ext>
              </a:extLst>
            </p:cNvPr>
            <p:cNvSpPr txBox="1"/>
            <p:nvPr/>
          </p:nvSpPr>
          <p:spPr>
            <a:xfrm>
              <a:off x="9144000" y="4026159"/>
              <a:ext cx="981270" cy="923330"/>
            </a:xfrm>
            <a:prstGeom prst="rect">
              <a:avLst/>
            </a:prstGeom>
            <a:noFill/>
          </p:spPr>
          <p:txBody>
            <a:bodyPr wrap="square" rtlCol="0">
              <a:spAutoFit/>
            </a:bodyPr>
            <a:lstStyle/>
            <a:p>
              <a:r>
                <a:rPr lang="en-US" dirty="0" err="1"/>
                <a:t>isr</a:t>
              </a:r>
              <a:r>
                <a:rPr lang="en-US" dirty="0"/>
                <a:t>{ </a:t>
              </a:r>
            </a:p>
            <a:p>
              <a:r>
                <a:rPr lang="en-US" dirty="0"/>
                <a:t>     ….</a:t>
              </a:r>
            </a:p>
            <a:p>
              <a:r>
                <a:rPr lang="en-US" dirty="0"/>
                <a:t>}</a:t>
              </a:r>
            </a:p>
          </p:txBody>
        </p:sp>
        <p:cxnSp>
          <p:nvCxnSpPr>
            <p:cNvPr id="30" name="Straight Arrow Connector 29">
              <a:extLst>
                <a:ext uri="{FF2B5EF4-FFF2-40B4-BE49-F238E27FC236}">
                  <a16:creationId xmlns:a16="http://schemas.microsoft.com/office/drawing/2014/main" id="{B00E7DF5-B5EE-C74F-B2D7-98DA29F6C2AE}"/>
                </a:ext>
              </a:extLst>
            </p:cNvPr>
            <p:cNvCxnSpPr/>
            <p:nvPr/>
          </p:nvCxnSpPr>
          <p:spPr>
            <a:xfrm>
              <a:off x="4887685" y="4562669"/>
              <a:ext cx="161575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Arrow: Left-Right 30">
              <a:extLst>
                <a:ext uri="{FF2B5EF4-FFF2-40B4-BE49-F238E27FC236}">
                  <a16:creationId xmlns:a16="http://schemas.microsoft.com/office/drawing/2014/main" id="{E87B8A08-A985-400E-70FC-AF728BEFD681}"/>
                </a:ext>
              </a:extLst>
            </p:cNvPr>
            <p:cNvSpPr/>
            <p:nvPr/>
          </p:nvSpPr>
          <p:spPr>
            <a:xfrm>
              <a:off x="4963108" y="5059689"/>
              <a:ext cx="1436914" cy="354564"/>
            </a:xfrm>
            <a:prstGeom prst="leftRightArrow">
              <a:avLst/>
            </a:prstGeom>
            <a:noFill/>
            <a:ln>
              <a:solidFill>
                <a:schemeClr val="tx1">
                  <a:lumMod val="90000"/>
                  <a:lumOff val="1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p>
          </p:txBody>
        </p:sp>
        <p:sp>
          <p:nvSpPr>
            <p:cNvPr id="32" name="TextBox 31">
              <a:extLst>
                <a:ext uri="{FF2B5EF4-FFF2-40B4-BE49-F238E27FC236}">
                  <a16:creationId xmlns:a16="http://schemas.microsoft.com/office/drawing/2014/main" id="{AB6559B7-68C2-4D97-8022-06E087C61FEA}"/>
                </a:ext>
              </a:extLst>
            </p:cNvPr>
            <p:cNvSpPr txBox="1"/>
            <p:nvPr/>
          </p:nvSpPr>
          <p:spPr>
            <a:xfrm>
              <a:off x="4914125" y="5454740"/>
              <a:ext cx="1856790" cy="369332"/>
            </a:xfrm>
            <a:prstGeom prst="rect">
              <a:avLst/>
            </a:prstGeom>
            <a:noFill/>
          </p:spPr>
          <p:txBody>
            <a:bodyPr wrap="square" rtlCol="0">
              <a:spAutoFit/>
            </a:bodyPr>
            <a:lstStyle/>
            <a:p>
              <a:r>
                <a:rPr lang="en-US" dirty="0"/>
                <a:t>Interrupt vector</a:t>
              </a:r>
            </a:p>
          </p:txBody>
        </p:sp>
      </p:grpSp>
    </p:spTree>
    <p:extLst>
      <p:ext uri="{BB962C8B-B14F-4D97-AF65-F5344CB8AC3E}">
        <p14:creationId xmlns:p14="http://schemas.microsoft.com/office/powerpoint/2010/main" val="40550903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230410"/>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Interrupts in PCIe</a:t>
            </a:r>
          </a:p>
        </p:txBody>
      </p:sp>
      <p:sp>
        <p:nvSpPr>
          <p:cNvPr id="3" name="Content Placeholder 3">
            <a:extLst>
              <a:ext uri="{FF2B5EF4-FFF2-40B4-BE49-F238E27FC236}">
                <a16:creationId xmlns:a16="http://schemas.microsoft.com/office/drawing/2014/main" id="{7C0056E7-01D6-9D91-97AA-39E9314970D3}"/>
              </a:ext>
            </a:extLst>
          </p:cNvPr>
          <p:cNvSpPr txBox="1">
            <a:spLocks/>
          </p:cNvSpPr>
          <p:nvPr/>
        </p:nvSpPr>
        <p:spPr>
          <a:xfrm>
            <a:off x="438538" y="813827"/>
            <a:ext cx="10784680" cy="5562336"/>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endParaRPr lang="en-US" sz="1800" kern="0" dirty="0">
              <a:solidFill>
                <a:schemeClr val="accent2"/>
              </a:solidFill>
              <a:latin typeface="Arial" panose="020B0604020202020204" pitchFamily="34" charset="0"/>
            </a:endParaRPr>
          </a:p>
          <a:p>
            <a:r>
              <a:rPr lang="en-US" sz="1800" kern="0" dirty="0">
                <a:solidFill>
                  <a:schemeClr val="bg2">
                    <a:lumMod val="50000"/>
                  </a:schemeClr>
                </a:solidFill>
                <a:latin typeface="Arial" panose="020B0604020202020204" pitchFamily="34" charset="0"/>
              </a:rPr>
              <a:t>1. </a:t>
            </a:r>
            <a:r>
              <a:rPr lang="en-US" sz="1800" kern="0" dirty="0" err="1">
                <a:solidFill>
                  <a:schemeClr val="bg2">
                    <a:lumMod val="50000"/>
                  </a:schemeClr>
                </a:solidFill>
                <a:latin typeface="Arial" panose="020B0604020202020204" pitchFamily="34" charset="0"/>
              </a:rPr>
              <a:t>INTx</a:t>
            </a:r>
            <a:r>
              <a:rPr lang="en-US" sz="1800" kern="0" dirty="0">
                <a:solidFill>
                  <a:schemeClr val="bg2">
                    <a:lumMod val="50000"/>
                  </a:schemeClr>
                </a:solidFill>
                <a:latin typeface="Arial" panose="020B0604020202020204" pitchFamily="34" charset="0"/>
              </a:rPr>
              <a:t> Emulation for legacy Interrupts: - </a:t>
            </a:r>
          </a:p>
          <a:p>
            <a:pPr marL="285750" indent="-285750">
              <a:buFont typeface="Wingdings" panose="05000000000000000000" pitchFamily="2" charset="2"/>
              <a:buChar char="§"/>
            </a:pPr>
            <a:r>
              <a:rPr lang="en-US" sz="1800" kern="0" dirty="0">
                <a:solidFill>
                  <a:schemeClr val="tx1"/>
                </a:solidFill>
                <a:latin typeface="Arial" panose="020B0604020202020204" pitchFamily="34" charset="0"/>
              </a:rPr>
              <a:t>Legacy PCI introduced INTA#, INTB#, INTC#, INTD#, which are collectively called as </a:t>
            </a:r>
            <a:r>
              <a:rPr lang="en-US" sz="1800" kern="0" dirty="0" err="1">
                <a:solidFill>
                  <a:schemeClr val="tx1"/>
                </a:solidFill>
                <a:latin typeface="Arial" panose="020B0604020202020204" pitchFamily="34" charset="0"/>
              </a:rPr>
              <a:t>INTx</a:t>
            </a:r>
            <a:r>
              <a:rPr lang="en-US" sz="1800" kern="0" dirty="0">
                <a:solidFill>
                  <a:schemeClr val="tx1"/>
                </a:solidFill>
                <a:latin typeface="Arial" panose="020B0604020202020204" pitchFamily="34" charset="0"/>
              </a:rPr>
              <a:t>.</a:t>
            </a:r>
          </a:p>
          <a:p>
            <a:pPr marL="285750" indent="-285750">
              <a:buFont typeface="Wingdings" panose="05000000000000000000" pitchFamily="2" charset="2"/>
              <a:buChar char="§"/>
            </a:pPr>
            <a:r>
              <a:rPr lang="en-US" sz="1800" kern="0" dirty="0">
                <a:solidFill>
                  <a:schemeClr val="tx1"/>
                </a:solidFill>
                <a:latin typeface="Arial" panose="020B0604020202020204" pitchFamily="34" charset="0"/>
              </a:rPr>
              <a:t>PCIe mimics this via “virtual wire” messages</a:t>
            </a:r>
          </a:p>
          <a:p>
            <a:pPr marL="569912" lvl="1" indent="-285750">
              <a:buFont typeface="Wingdings" panose="05000000000000000000" pitchFamily="2" charset="2"/>
              <a:buChar char="ü"/>
            </a:pPr>
            <a:r>
              <a:rPr lang="en-US" kern="0" dirty="0" err="1">
                <a:solidFill>
                  <a:schemeClr val="tx1"/>
                </a:solidFill>
                <a:latin typeface="Arial" panose="020B0604020202020204" pitchFamily="34" charset="0"/>
              </a:rPr>
              <a:t>Assert_INTx</a:t>
            </a:r>
            <a:endParaRPr lang="en-US" kern="0" dirty="0">
              <a:solidFill>
                <a:schemeClr val="tx1"/>
              </a:solidFill>
              <a:latin typeface="Arial" panose="020B0604020202020204" pitchFamily="34" charset="0"/>
            </a:endParaRPr>
          </a:p>
          <a:p>
            <a:pPr marL="569912" lvl="1" indent="-285750">
              <a:buFont typeface="Wingdings" panose="05000000000000000000" pitchFamily="2" charset="2"/>
              <a:buChar char="ü"/>
            </a:pPr>
            <a:r>
              <a:rPr lang="en-US" kern="0" dirty="0" err="1">
                <a:solidFill>
                  <a:schemeClr val="tx1"/>
                </a:solidFill>
                <a:latin typeface="Arial" panose="020B0604020202020204" pitchFamily="34" charset="0"/>
              </a:rPr>
              <a:t>Deassert_INTx</a:t>
            </a:r>
            <a:endParaRPr lang="en-US" kern="0" dirty="0">
              <a:solidFill>
                <a:schemeClr val="tx1"/>
              </a:solidFill>
              <a:latin typeface="Arial" panose="020B0604020202020204" pitchFamily="34" charset="0"/>
            </a:endParaRPr>
          </a:p>
          <a:p>
            <a:pPr marL="285750" indent="-285750">
              <a:buFont typeface="Wingdings" panose="05000000000000000000" pitchFamily="2" charset="2"/>
              <a:buChar char="§"/>
            </a:pPr>
            <a:r>
              <a:rPr lang="en-US" sz="1800" kern="0" dirty="0">
                <a:solidFill>
                  <a:schemeClr val="tx1"/>
                </a:solidFill>
                <a:latin typeface="Arial" panose="020B0604020202020204" pitchFamily="34" charset="0"/>
              </a:rPr>
              <a:t>PCIe devices stop sending </a:t>
            </a:r>
            <a:r>
              <a:rPr lang="en-US" sz="1800" kern="0" dirty="0" err="1">
                <a:solidFill>
                  <a:schemeClr val="tx1"/>
                </a:solidFill>
                <a:latin typeface="Arial" panose="020B0604020202020204" pitchFamily="34" charset="0"/>
              </a:rPr>
              <a:t>Assert_INTx</a:t>
            </a:r>
            <a:r>
              <a:rPr lang="en-US" sz="1800" kern="0" dirty="0">
                <a:solidFill>
                  <a:schemeClr val="tx1"/>
                </a:solidFill>
                <a:latin typeface="Arial" panose="020B0604020202020204" pitchFamily="34" charset="0"/>
              </a:rPr>
              <a:t> messages once MSI or MSI-X mode is enabled.</a:t>
            </a:r>
          </a:p>
          <a:p>
            <a:endParaRPr lang="en-US" sz="1800" kern="0" dirty="0">
              <a:solidFill>
                <a:schemeClr val="tx1"/>
              </a:solidFill>
              <a:latin typeface="Arial" panose="020B0604020202020204" pitchFamily="34" charset="0"/>
            </a:endParaRPr>
          </a:p>
        </p:txBody>
      </p:sp>
    </p:spTree>
    <p:extLst>
      <p:ext uri="{BB962C8B-B14F-4D97-AF65-F5344CB8AC3E}">
        <p14:creationId xmlns:p14="http://schemas.microsoft.com/office/powerpoint/2010/main" val="22276905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PCI Express(PCIe) Introduction</a:t>
            </a: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814873" y="1233055"/>
            <a:ext cx="9843796" cy="483061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buFont typeface="Arial" panose="020B0604020202020204" pitchFamily="34" charset="0"/>
              <a:buChar char="•"/>
            </a:pPr>
            <a:endParaRPr lang="en-US" sz="1800" kern="0" dirty="0">
              <a:latin typeface="Arial" panose="020B0604020202020204" pitchFamily="34" charset="0"/>
            </a:endParaRPr>
          </a:p>
          <a:p>
            <a:pPr marL="285750" indent="-285750" algn="l">
              <a:buFont typeface="Wingdings" panose="05000000000000000000" pitchFamily="2" charset="2"/>
              <a:buChar char="§"/>
            </a:pPr>
            <a:r>
              <a:rPr lang="en-US" altLang="en-US" sz="1800" dirty="0">
                <a:solidFill>
                  <a:srgbClr val="282829"/>
                </a:solidFill>
                <a:latin typeface="Arial" panose="020B0604020202020204" pitchFamily="34" charset="0"/>
                <a:cs typeface="Arial" panose="020B0604020202020204" pitchFamily="34" charset="0"/>
              </a:rPr>
              <a:t>The PCI Express bus connects each device directly to the CPU and other system devices through a pair of high-speed unidirectional differential links (transmit and receive, respectively). PCI Express uses serial interface (compared to the parallel interface used by PCI).</a:t>
            </a:r>
          </a:p>
          <a:p>
            <a:pPr marL="285750" indent="-285750">
              <a:buFont typeface="Wingdings" panose="05000000000000000000" pitchFamily="2" charset="2"/>
              <a:buChar char="§"/>
            </a:pPr>
            <a:r>
              <a:rPr lang="en-US" sz="1800" kern="0" dirty="0">
                <a:solidFill>
                  <a:srgbClr val="282829"/>
                </a:solidFill>
                <a:latin typeface="Arial" panose="020B0604020202020204" pitchFamily="34" charset="0"/>
                <a:cs typeface="Arial" panose="020B0604020202020204" pitchFamily="34" charset="0"/>
              </a:rPr>
              <a:t>PCIe is a serial point-to-point interconnect between two devices, and it is packet-based protocol for information transfer. Serial bus means fewer pins.</a:t>
            </a:r>
          </a:p>
          <a:p>
            <a:pPr marL="285750" indent="-285750">
              <a:buFont typeface="Wingdings" panose="05000000000000000000" pitchFamily="2" charset="2"/>
              <a:buChar char="§"/>
            </a:pPr>
            <a:r>
              <a:rPr lang="en-US" sz="1800" kern="0" dirty="0">
                <a:solidFill>
                  <a:srgbClr val="282829"/>
                </a:solidFill>
                <a:latin typeface="Arial" panose="020B0604020202020204" pitchFamily="34" charset="0"/>
                <a:cs typeface="Arial" panose="020B0604020202020204" pitchFamily="34" charset="0"/>
              </a:rPr>
              <a:t>Scalable performance based on number of signal Lanes implemented on the PCIe interconnect</a:t>
            </a:r>
          </a:p>
          <a:p>
            <a:pPr marL="285750" indent="-285750">
              <a:buFont typeface="Wingdings" panose="05000000000000000000" pitchFamily="2" charset="2"/>
              <a:buChar char="§"/>
            </a:pPr>
            <a:r>
              <a:rPr lang="en-US" sz="1800" kern="0" dirty="0">
                <a:solidFill>
                  <a:srgbClr val="282829"/>
                </a:solidFill>
                <a:latin typeface="Arial" panose="020B0604020202020204" pitchFamily="34" charset="0"/>
                <a:cs typeface="Arial" panose="020B0604020202020204" pitchFamily="34" charset="0"/>
              </a:rPr>
              <a:t>PCIe offers very high data rate. PCIe Gen 5 products can communicate at data rate as high as ~64Gbps using 16 lanes. PCIe 5.0 based SSD has recently launched.</a:t>
            </a:r>
          </a:p>
          <a:p>
            <a:pPr marL="285750" indent="-285750">
              <a:buFont typeface="Wingdings" panose="05000000000000000000" pitchFamily="2" charset="2"/>
              <a:buChar char="§"/>
            </a:pPr>
            <a:r>
              <a:rPr lang="en-US" sz="1800" kern="0" dirty="0">
                <a:solidFill>
                  <a:srgbClr val="282829"/>
                </a:solidFill>
                <a:latin typeface="Arial" panose="020B0604020202020204" pitchFamily="34" charset="0"/>
                <a:cs typeface="Arial" panose="020B0604020202020204" pitchFamily="34" charset="0"/>
              </a:rPr>
              <a:t>PCIe uses differential signaling on wire or PCB traces. PCIe Gen 1 to Gen 5 use NRZ line coding. New released specification of PCIe that is PCIe 6.0 and PCIe 7.0 use PAM4 line coding.</a:t>
            </a:r>
          </a:p>
          <a:p>
            <a:pPr marL="285750" indent="-285750">
              <a:buFont typeface="Wingdings" panose="05000000000000000000" pitchFamily="2" charset="2"/>
              <a:buChar char="§"/>
            </a:pPr>
            <a:r>
              <a:rPr lang="en-US" sz="1800" kern="0" dirty="0">
                <a:solidFill>
                  <a:srgbClr val="282829"/>
                </a:solidFill>
                <a:latin typeface="Arial" panose="020B0604020202020204" pitchFamily="34" charset="0"/>
                <a:cs typeface="Arial" panose="020B0604020202020204" pitchFamily="34" charset="0"/>
              </a:rPr>
              <a:t>PCIe is Hot plug. </a:t>
            </a:r>
          </a:p>
          <a:p>
            <a:pPr marL="285750" indent="-285750">
              <a:buFont typeface="Wingdings" panose="05000000000000000000" pitchFamily="2" charset="2"/>
              <a:buChar char="§"/>
            </a:pPr>
            <a:endParaRPr lang="en-US" sz="1600" kern="0" dirty="0">
              <a:solidFill>
                <a:srgbClr val="282829"/>
              </a:solidFill>
              <a:latin typeface="-apple-system"/>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pPr marL="285750" indent="-285750">
              <a:buFont typeface="Arial" panose="020B0604020202020204" pitchFamily="34" charset="0"/>
              <a:buChar char="•"/>
            </a:pPr>
            <a:endParaRPr lang="en-US" kern="0" dirty="0"/>
          </a:p>
        </p:txBody>
      </p:sp>
    </p:spTree>
    <p:extLst>
      <p:ext uri="{BB962C8B-B14F-4D97-AF65-F5344CB8AC3E}">
        <p14:creationId xmlns:p14="http://schemas.microsoft.com/office/powerpoint/2010/main" val="6013283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230410"/>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Interrupts in PCIe</a:t>
            </a:r>
          </a:p>
        </p:txBody>
      </p:sp>
      <p:sp>
        <p:nvSpPr>
          <p:cNvPr id="3" name="Content Placeholder 3">
            <a:extLst>
              <a:ext uri="{FF2B5EF4-FFF2-40B4-BE49-F238E27FC236}">
                <a16:creationId xmlns:a16="http://schemas.microsoft.com/office/drawing/2014/main" id="{7C0056E7-01D6-9D91-97AA-39E9314970D3}"/>
              </a:ext>
            </a:extLst>
          </p:cNvPr>
          <p:cNvSpPr txBox="1">
            <a:spLocks/>
          </p:cNvSpPr>
          <p:nvPr/>
        </p:nvSpPr>
        <p:spPr>
          <a:xfrm>
            <a:off x="662473" y="714795"/>
            <a:ext cx="10784680" cy="5562336"/>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endParaRPr lang="en-US" sz="1800" kern="0" dirty="0">
              <a:solidFill>
                <a:schemeClr val="accent2"/>
              </a:solidFill>
              <a:latin typeface="Arial" panose="020B0604020202020204" pitchFamily="34" charset="0"/>
            </a:endParaRPr>
          </a:p>
          <a:p>
            <a:r>
              <a:rPr lang="en-US" sz="1800" kern="0" dirty="0">
                <a:solidFill>
                  <a:schemeClr val="accent2"/>
                </a:solidFill>
                <a:latin typeface="Arial" panose="020B0604020202020204" pitchFamily="34" charset="0"/>
              </a:rPr>
              <a:t>2. MSI interrupts: -</a:t>
            </a:r>
          </a:p>
          <a:p>
            <a:pPr marL="342900" indent="-342900">
              <a:buFont typeface="Wingdings" panose="05000000000000000000" pitchFamily="2" charset="2"/>
              <a:buChar char="§"/>
            </a:pPr>
            <a:r>
              <a:rPr lang="en-US" sz="1800" kern="0" dirty="0">
                <a:solidFill>
                  <a:schemeClr val="tx1"/>
                </a:solidFill>
                <a:latin typeface="Arial" panose="020B0604020202020204" pitchFamily="34" charset="0"/>
              </a:rPr>
              <a:t>A Message Signaled Interrupt is a write from the device to a special address which causes an interrupt to be received by the CPU.</a:t>
            </a:r>
          </a:p>
          <a:p>
            <a:pPr marL="342900" indent="-342900">
              <a:buFont typeface="Wingdings" panose="05000000000000000000" pitchFamily="2" charset="2"/>
              <a:buChar char="§"/>
            </a:pPr>
            <a:r>
              <a:rPr lang="en-US" sz="1800" kern="0" dirty="0">
                <a:solidFill>
                  <a:schemeClr val="tx1"/>
                </a:solidFill>
                <a:latin typeface="Arial" panose="020B0604020202020204" pitchFamily="34" charset="0"/>
              </a:rPr>
              <a:t>Using MSI, a device can support multiple interrupts per function, allowing each interrupts specialized for different purpose.</a:t>
            </a:r>
          </a:p>
          <a:p>
            <a:pPr marL="342900" indent="-342900">
              <a:buFont typeface="Wingdings" panose="05000000000000000000" pitchFamily="2" charset="2"/>
              <a:buChar char="§"/>
            </a:pPr>
            <a:r>
              <a:rPr lang="en-US" sz="1800" kern="0" dirty="0">
                <a:solidFill>
                  <a:schemeClr val="tx1"/>
                </a:solidFill>
                <a:latin typeface="Arial" panose="020B0604020202020204" pitchFamily="34" charset="0"/>
              </a:rPr>
              <a:t>There can be maximum of 32 MSIs per function. </a:t>
            </a:r>
          </a:p>
          <a:p>
            <a:pPr marL="342900" indent="-342900">
              <a:buFont typeface="Wingdings" panose="05000000000000000000" pitchFamily="2" charset="2"/>
              <a:buChar char="§"/>
            </a:pPr>
            <a:r>
              <a:rPr lang="en-US" sz="1800" kern="0" dirty="0">
                <a:solidFill>
                  <a:schemeClr val="tx1"/>
                </a:solidFill>
                <a:latin typeface="Arial" panose="020B0604020202020204" pitchFamily="34" charset="0"/>
              </a:rPr>
              <a:t>MSI-X is similar to MSI, which can support maximum of 2048 MSI-X’s per function.</a:t>
            </a:r>
          </a:p>
          <a:p>
            <a:pPr marL="342900" indent="-342900">
              <a:buFont typeface="Wingdings" panose="05000000000000000000" pitchFamily="2" charset="2"/>
              <a:buChar char="§"/>
            </a:pPr>
            <a:r>
              <a:rPr lang="en-US" sz="1800" kern="0" dirty="0">
                <a:solidFill>
                  <a:schemeClr val="tx1"/>
                </a:solidFill>
                <a:latin typeface="Arial" panose="020B0604020202020204" pitchFamily="34" charset="0"/>
              </a:rPr>
              <a:t>At a time, either MSI or MSI-X can be enabled by a device driver.</a:t>
            </a:r>
          </a:p>
          <a:p>
            <a:pPr marL="342900" indent="-342900">
              <a:buFont typeface="Wingdings" panose="05000000000000000000" pitchFamily="2" charset="2"/>
              <a:buChar char="§"/>
            </a:pPr>
            <a:r>
              <a:rPr lang="en-US" sz="1800" kern="0" dirty="0">
                <a:solidFill>
                  <a:schemeClr val="tx1"/>
                </a:solidFill>
                <a:latin typeface="Arial" panose="020B0604020202020204" pitchFamily="34" charset="0"/>
              </a:rPr>
              <a:t>PCIe devices are initialized to use pin-based interrupts.  The device driver has to set up the device to use MSI or MSI-X.</a:t>
            </a:r>
          </a:p>
          <a:p>
            <a:pPr marL="342900" indent="-342900">
              <a:buFont typeface="Wingdings" panose="05000000000000000000" pitchFamily="2" charset="2"/>
              <a:buChar char="§"/>
            </a:pPr>
            <a:r>
              <a:rPr lang="en-US" sz="1800" kern="0" dirty="0">
                <a:solidFill>
                  <a:schemeClr val="tx1"/>
                </a:solidFill>
                <a:latin typeface="Arial" panose="020B0604020202020204" pitchFamily="34" charset="0"/>
              </a:rPr>
              <a:t>MSI uses one address with a variable data value indicating which vector is asserting.</a:t>
            </a:r>
          </a:p>
          <a:p>
            <a:pPr marL="285750" indent="-285750">
              <a:buFont typeface="Wingdings" panose="05000000000000000000" pitchFamily="2" charset="2"/>
              <a:buChar char="§"/>
            </a:pPr>
            <a:endParaRPr lang="en-US" sz="1800" kern="0" dirty="0">
              <a:solidFill>
                <a:schemeClr val="tx1"/>
              </a:solidFill>
              <a:latin typeface="Arial" panose="020B0604020202020204" pitchFamily="34" charset="0"/>
            </a:endParaRPr>
          </a:p>
        </p:txBody>
      </p:sp>
    </p:spTree>
    <p:extLst>
      <p:ext uri="{BB962C8B-B14F-4D97-AF65-F5344CB8AC3E}">
        <p14:creationId xmlns:p14="http://schemas.microsoft.com/office/powerpoint/2010/main" val="357669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230410"/>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PCIe transaction example</a:t>
            </a:r>
          </a:p>
        </p:txBody>
      </p:sp>
      <p:sp>
        <p:nvSpPr>
          <p:cNvPr id="3" name="Content Placeholder 3">
            <a:extLst>
              <a:ext uri="{FF2B5EF4-FFF2-40B4-BE49-F238E27FC236}">
                <a16:creationId xmlns:a16="http://schemas.microsoft.com/office/drawing/2014/main" id="{7C0056E7-01D6-9D91-97AA-39E9314970D3}"/>
              </a:ext>
            </a:extLst>
          </p:cNvPr>
          <p:cNvSpPr txBox="1">
            <a:spLocks/>
          </p:cNvSpPr>
          <p:nvPr/>
        </p:nvSpPr>
        <p:spPr>
          <a:xfrm>
            <a:off x="662473" y="714795"/>
            <a:ext cx="10784680" cy="6053184"/>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r>
              <a:rPr lang="en-US" sz="1800" kern="0" dirty="0">
                <a:solidFill>
                  <a:schemeClr val="accent2"/>
                </a:solidFill>
                <a:latin typeface="Arial" panose="020B0604020202020204" pitchFamily="34" charset="0"/>
              </a:rPr>
              <a:t>A simple PCIe transaction example: -</a:t>
            </a:r>
          </a:p>
          <a:p>
            <a:endParaRPr lang="en-US" sz="1800" kern="0" dirty="0">
              <a:solidFill>
                <a:schemeClr val="tx1"/>
              </a:solidFill>
              <a:latin typeface="Arial" panose="020B0604020202020204" pitchFamily="34" charset="0"/>
            </a:endParaRPr>
          </a:p>
        </p:txBody>
      </p:sp>
      <p:pic>
        <p:nvPicPr>
          <p:cNvPr id="7" name="Picture 6" descr="A diagram of a computer process&#10;&#10;Description automatically generated">
            <a:extLst>
              <a:ext uri="{FF2B5EF4-FFF2-40B4-BE49-F238E27FC236}">
                <a16:creationId xmlns:a16="http://schemas.microsoft.com/office/drawing/2014/main" id="{62DBC97D-4564-3D4A-D52E-17D5F715FE6B}"/>
              </a:ext>
            </a:extLst>
          </p:cNvPr>
          <p:cNvPicPr>
            <a:picLocks noChangeAspect="1"/>
          </p:cNvPicPr>
          <p:nvPr/>
        </p:nvPicPr>
        <p:blipFill>
          <a:blip r:embed="rId2"/>
          <a:stretch>
            <a:fillRect/>
          </a:stretch>
        </p:blipFill>
        <p:spPr>
          <a:xfrm>
            <a:off x="830424" y="1080655"/>
            <a:ext cx="9946433" cy="5687324"/>
          </a:xfrm>
          <a:prstGeom prst="rect">
            <a:avLst/>
          </a:prstGeom>
        </p:spPr>
      </p:pic>
    </p:spTree>
    <p:extLst>
      <p:ext uri="{BB962C8B-B14F-4D97-AF65-F5344CB8AC3E}">
        <p14:creationId xmlns:p14="http://schemas.microsoft.com/office/powerpoint/2010/main" val="40040714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230410"/>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PCIe Device driver code walk through</a:t>
            </a:r>
          </a:p>
        </p:txBody>
      </p:sp>
      <p:sp>
        <p:nvSpPr>
          <p:cNvPr id="3" name="Content Placeholder 3">
            <a:extLst>
              <a:ext uri="{FF2B5EF4-FFF2-40B4-BE49-F238E27FC236}">
                <a16:creationId xmlns:a16="http://schemas.microsoft.com/office/drawing/2014/main" id="{7C0056E7-01D6-9D91-97AA-39E9314970D3}"/>
              </a:ext>
            </a:extLst>
          </p:cNvPr>
          <p:cNvSpPr txBox="1">
            <a:spLocks/>
          </p:cNvSpPr>
          <p:nvPr/>
        </p:nvSpPr>
        <p:spPr>
          <a:xfrm>
            <a:off x="662473" y="714795"/>
            <a:ext cx="10784680" cy="6053184"/>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endParaRPr lang="en-US" sz="1800" kern="0" dirty="0">
              <a:solidFill>
                <a:schemeClr val="tx1"/>
              </a:solidFill>
              <a:latin typeface="Arial" panose="020B0604020202020204" pitchFamily="34" charset="0"/>
            </a:endParaRPr>
          </a:p>
          <a:p>
            <a:endParaRPr lang="en-US" sz="1800" kern="0" dirty="0">
              <a:solidFill>
                <a:schemeClr val="tx1"/>
              </a:solidFill>
              <a:latin typeface="Arial" panose="020B0604020202020204" pitchFamily="34" charset="0"/>
            </a:endParaRPr>
          </a:p>
          <a:p>
            <a:endParaRPr lang="en-US" sz="1800" kern="0" dirty="0">
              <a:solidFill>
                <a:schemeClr val="tx1"/>
              </a:solidFill>
              <a:latin typeface="Arial" panose="020B0604020202020204" pitchFamily="34" charset="0"/>
            </a:endParaRPr>
          </a:p>
        </p:txBody>
      </p:sp>
      <p:pic>
        <p:nvPicPr>
          <p:cNvPr id="8" name="Picture 7" descr="A computer screen with many colorful lines&#10;&#10;Description automatically generated">
            <a:extLst>
              <a:ext uri="{FF2B5EF4-FFF2-40B4-BE49-F238E27FC236}">
                <a16:creationId xmlns:a16="http://schemas.microsoft.com/office/drawing/2014/main" id="{C5417B37-55A4-863E-F91D-984545E61A6A}"/>
              </a:ext>
            </a:extLst>
          </p:cNvPr>
          <p:cNvPicPr>
            <a:picLocks noChangeAspect="1"/>
          </p:cNvPicPr>
          <p:nvPr/>
        </p:nvPicPr>
        <p:blipFill>
          <a:blip r:embed="rId2"/>
          <a:stretch>
            <a:fillRect/>
          </a:stretch>
        </p:blipFill>
        <p:spPr>
          <a:xfrm>
            <a:off x="1101012" y="1744824"/>
            <a:ext cx="8612155" cy="3722915"/>
          </a:xfrm>
          <a:prstGeom prst="rect">
            <a:avLst/>
          </a:prstGeom>
        </p:spPr>
      </p:pic>
    </p:spTree>
    <p:extLst>
      <p:ext uri="{BB962C8B-B14F-4D97-AF65-F5344CB8AC3E}">
        <p14:creationId xmlns:p14="http://schemas.microsoft.com/office/powerpoint/2010/main" val="20796901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D958444-E55C-4BFA-8AF0-A5EB6D739A86}"/>
              </a:ext>
            </a:extLst>
          </p:cNvPr>
          <p:cNvSpPr>
            <a:spLocks noGrp="1"/>
          </p:cNvSpPr>
          <p:nvPr>
            <p:ph sz="quarter" idx="25"/>
          </p:nvPr>
        </p:nvSpPr>
        <p:spPr>
          <a:xfrm>
            <a:off x="561550" y="1955260"/>
            <a:ext cx="9926154" cy="1158809"/>
          </a:xfrm>
        </p:spPr>
        <p:txBody>
          <a:bodyPr/>
          <a:lstStyle/>
          <a:p>
            <a:r>
              <a:rPr lang="en-US" sz="4000" dirty="0"/>
              <a:t>                   THANK YOU !</a:t>
            </a:r>
          </a:p>
        </p:txBody>
      </p:sp>
    </p:spTree>
    <p:extLst>
      <p:ext uri="{BB962C8B-B14F-4D97-AF65-F5344CB8AC3E}">
        <p14:creationId xmlns:p14="http://schemas.microsoft.com/office/powerpoint/2010/main" val="423550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PCI Express(PCIe) Introduction</a:t>
            </a: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677743" y="1224468"/>
            <a:ext cx="9996196" cy="483061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r>
              <a:rPr lang="en-US" sz="1800" dirty="0">
                <a:latin typeface="Arial" panose="020B0604020202020204" pitchFamily="34" charset="0"/>
              </a:rPr>
              <a:t>PCIe generation and data rate: -</a:t>
            </a:r>
            <a:endParaRPr lang="en-US" kern="0" dirty="0"/>
          </a:p>
        </p:txBody>
      </p:sp>
      <p:graphicFrame>
        <p:nvGraphicFramePr>
          <p:cNvPr id="3" name="Table 6">
            <a:extLst>
              <a:ext uri="{FF2B5EF4-FFF2-40B4-BE49-F238E27FC236}">
                <a16:creationId xmlns:a16="http://schemas.microsoft.com/office/drawing/2014/main" id="{1DA7830C-5F03-F8D7-FE21-25E759D22A55}"/>
              </a:ext>
            </a:extLst>
          </p:cNvPr>
          <p:cNvGraphicFramePr>
            <a:graphicFrameLocks noGrp="1"/>
          </p:cNvGraphicFramePr>
          <p:nvPr>
            <p:extLst>
              <p:ext uri="{D42A27DB-BD31-4B8C-83A1-F6EECF244321}">
                <p14:modId xmlns:p14="http://schemas.microsoft.com/office/powerpoint/2010/main" val="3331905984"/>
              </p:ext>
            </p:extLst>
          </p:nvPr>
        </p:nvGraphicFramePr>
        <p:xfrm>
          <a:off x="587829" y="1778783"/>
          <a:ext cx="10176025" cy="2865120"/>
        </p:xfrm>
        <a:graphic>
          <a:graphicData uri="http://schemas.openxmlformats.org/drawingml/2006/table">
            <a:tbl>
              <a:tblPr firstRow="1" bandRow="1">
                <a:tableStyleId>{5C22544A-7EE6-4342-B048-85BDC9FD1C3A}</a:tableStyleId>
              </a:tblPr>
              <a:tblGrid>
                <a:gridCol w="1917138">
                  <a:extLst>
                    <a:ext uri="{9D8B030D-6E8A-4147-A177-3AD203B41FA5}">
                      <a16:colId xmlns:a16="http://schemas.microsoft.com/office/drawing/2014/main" val="696356682"/>
                    </a:ext>
                  </a:extLst>
                </a:gridCol>
                <a:gridCol w="1415759">
                  <a:extLst>
                    <a:ext uri="{9D8B030D-6E8A-4147-A177-3AD203B41FA5}">
                      <a16:colId xmlns:a16="http://schemas.microsoft.com/office/drawing/2014/main" val="3189639757"/>
                    </a:ext>
                  </a:extLst>
                </a:gridCol>
                <a:gridCol w="1710782">
                  <a:extLst>
                    <a:ext uri="{9D8B030D-6E8A-4147-A177-3AD203B41FA5}">
                      <a16:colId xmlns:a16="http://schemas.microsoft.com/office/drawing/2014/main" val="2232202329"/>
                    </a:ext>
                  </a:extLst>
                </a:gridCol>
                <a:gridCol w="1710782">
                  <a:extLst>
                    <a:ext uri="{9D8B030D-6E8A-4147-A177-3AD203B41FA5}">
                      <a16:colId xmlns:a16="http://schemas.microsoft.com/office/drawing/2014/main" val="1171767740"/>
                    </a:ext>
                  </a:extLst>
                </a:gridCol>
                <a:gridCol w="1710782">
                  <a:extLst>
                    <a:ext uri="{9D8B030D-6E8A-4147-A177-3AD203B41FA5}">
                      <a16:colId xmlns:a16="http://schemas.microsoft.com/office/drawing/2014/main" val="3512467174"/>
                    </a:ext>
                  </a:extLst>
                </a:gridCol>
                <a:gridCol w="1710782">
                  <a:extLst>
                    <a:ext uri="{9D8B030D-6E8A-4147-A177-3AD203B41FA5}">
                      <a16:colId xmlns:a16="http://schemas.microsoft.com/office/drawing/2014/main" val="4003382307"/>
                    </a:ext>
                  </a:extLst>
                </a:gridCol>
              </a:tblGrid>
              <a:tr h="370840">
                <a:tc>
                  <a:txBody>
                    <a:bodyPr/>
                    <a:lstStyle/>
                    <a:p>
                      <a:r>
                        <a:rPr lang="en-US" sz="1800" dirty="0">
                          <a:latin typeface="Arial" panose="020B0604020202020204" pitchFamily="34" charset="0"/>
                          <a:cs typeface="Arial" panose="020B0604020202020204" pitchFamily="34" charset="0"/>
                        </a:rPr>
                        <a:t>PCIe Generation</a:t>
                      </a:r>
                    </a:p>
                  </a:txBody>
                  <a:tcPr/>
                </a:tc>
                <a:tc>
                  <a:txBody>
                    <a:bodyPr/>
                    <a:lstStyle/>
                    <a:p>
                      <a:r>
                        <a:rPr lang="en-US" sz="1800" dirty="0">
                          <a:latin typeface="Arial" panose="020B0604020202020204" pitchFamily="34" charset="0"/>
                          <a:cs typeface="Arial" panose="020B0604020202020204" pitchFamily="34" charset="0"/>
                        </a:rPr>
                        <a:t>Transfer rate</a:t>
                      </a:r>
                    </a:p>
                  </a:txBody>
                  <a:tcPr/>
                </a:tc>
                <a:tc>
                  <a:txBody>
                    <a:bodyPr/>
                    <a:lstStyle/>
                    <a:p>
                      <a:r>
                        <a:rPr lang="en-US" sz="1800" dirty="0">
                          <a:latin typeface="Arial" panose="020B0604020202020204" pitchFamily="34" charset="0"/>
                          <a:cs typeface="Arial" panose="020B0604020202020204" pitchFamily="34" charset="0"/>
                        </a:rPr>
                        <a:t>Bandwidth per lane (x1)</a:t>
                      </a:r>
                    </a:p>
                  </a:txBody>
                  <a:tcPr/>
                </a:tc>
                <a:tc>
                  <a:txBody>
                    <a:bodyPr/>
                    <a:lstStyle/>
                    <a:p>
                      <a:r>
                        <a:rPr lang="en-US" sz="1800" dirty="0">
                          <a:latin typeface="Arial" panose="020B0604020202020204" pitchFamily="34" charset="0"/>
                          <a:cs typeface="Arial" panose="020B0604020202020204" pitchFamily="34" charset="0"/>
                        </a:rPr>
                        <a:t>Throughput per lane (x1)</a:t>
                      </a:r>
                    </a:p>
                  </a:txBody>
                  <a:tcPr/>
                </a:tc>
                <a:tc>
                  <a:txBody>
                    <a:bodyPr/>
                    <a:lstStyle/>
                    <a:p>
                      <a:r>
                        <a:rPr lang="en-US" sz="1800" dirty="0">
                          <a:latin typeface="Arial" panose="020B0604020202020204" pitchFamily="34" charset="0"/>
                          <a:cs typeface="Arial" panose="020B0604020202020204" pitchFamily="34" charset="0"/>
                        </a:rPr>
                        <a:t>Introduced in year</a:t>
                      </a:r>
                    </a:p>
                  </a:txBody>
                  <a:tcPr/>
                </a:tc>
                <a:tc>
                  <a:txBody>
                    <a:bodyPr/>
                    <a:lstStyle/>
                    <a:p>
                      <a:r>
                        <a:rPr lang="en-US" sz="1800" dirty="0">
                          <a:latin typeface="Arial" panose="020B0604020202020204" pitchFamily="34" charset="0"/>
                          <a:cs typeface="Arial" panose="020B0604020202020204" pitchFamily="34" charset="0"/>
                        </a:rPr>
                        <a:t>Line Code</a:t>
                      </a:r>
                    </a:p>
                  </a:txBody>
                  <a:tcPr/>
                </a:tc>
                <a:extLst>
                  <a:ext uri="{0D108BD9-81ED-4DB2-BD59-A6C34878D82A}">
                    <a16:rowId xmlns:a16="http://schemas.microsoft.com/office/drawing/2014/main" val="145250880"/>
                  </a:ext>
                </a:extLst>
              </a:tr>
              <a:tr h="370840">
                <a:tc>
                  <a:txBody>
                    <a:bodyPr/>
                    <a:lstStyle/>
                    <a:p>
                      <a:r>
                        <a:rPr lang="en-US" sz="1600" dirty="0">
                          <a:latin typeface="Arial" panose="020B0604020202020204" pitchFamily="34" charset="0"/>
                          <a:cs typeface="Arial" panose="020B0604020202020204" pitchFamily="34" charset="0"/>
                        </a:rPr>
                        <a:t>PCIe Gen1</a:t>
                      </a:r>
                    </a:p>
                  </a:txBody>
                  <a:tcPr/>
                </a:tc>
                <a:tc>
                  <a:txBody>
                    <a:bodyPr/>
                    <a:lstStyle/>
                    <a:p>
                      <a:r>
                        <a:rPr lang="en-US" sz="1600" dirty="0">
                          <a:latin typeface="Arial" panose="020B0604020202020204" pitchFamily="34" charset="0"/>
                          <a:cs typeface="Arial" panose="020B0604020202020204" pitchFamily="34" charset="0"/>
                        </a:rPr>
                        <a:t>2.5 GT/s</a:t>
                      </a:r>
                    </a:p>
                  </a:txBody>
                  <a:tcPr/>
                </a:tc>
                <a:tc>
                  <a:txBody>
                    <a:bodyPr/>
                    <a:lstStyle/>
                    <a:p>
                      <a:r>
                        <a:rPr lang="en-US" sz="1600" dirty="0">
                          <a:latin typeface="Arial" panose="020B0604020202020204" pitchFamily="34" charset="0"/>
                          <a:cs typeface="Arial" panose="020B0604020202020204" pitchFamily="34" charset="0"/>
                        </a:rPr>
                        <a:t>250 MB/s</a:t>
                      </a:r>
                    </a:p>
                  </a:txBody>
                  <a:tcPr/>
                </a:tc>
                <a:tc>
                  <a:txBody>
                    <a:bodyPr/>
                    <a:lstStyle/>
                    <a:p>
                      <a:r>
                        <a:rPr lang="en-US" sz="1600" dirty="0">
                          <a:latin typeface="Arial" panose="020B0604020202020204" pitchFamily="34" charset="0"/>
                          <a:cs typeface="Arial" panose="020B0604020202020204" pitchFamily="34" charset="0"/>
                        </a:rPr>
                        <a:t>250 MB/s</a:t>
                      </a:r>
                    </a:p>
                  </a:txBody>
                  <a:tcPr/>
                </a:tc>
                <a:tc>
                  <a:txBody>
                    <a:bodyPr/>
                    <a:lstStyle/>
                    <a:p>
                      <a:r>
                        <a:rPr lang="en-US" sz="1600" dirty="0">
                          <a:latin typeface="Arial" panose="020B0604020202020204" pitchFamily="34" charset="0"/>
                          <a:cs typeface="Arial" panose="020B0604020202020204" pitchFamily="34" charset="0"/>
                        </a:rPr>
                        <a:t>2003</a:t>
                      </a:r>
                    </a:p>
                  </a:txBody>
                  <a:tcPr/>
                </a:tc>
                <a:tc>
                  <a:txBody>
                    <a:bodyPr/>
                    <a:lstStyle/>
                    <a:p>
                      <a:r>
                        <a:rPr lang="en-US" sz="1600" dirty="0">
                          <a:latin typeface="Arial" panose="020B0604020202020204" pitchFamily="34" charset="0"/>
                          <a:cs typeface="Arial" panose="020B0604020202020204" pitchFamily="34" charset="0"/>
                        </a:rPr>
                        <a:t>NRZ</a:t>
                      </a:r>
                    </a:p>
                  </a:txBody>
                  <a:tcPr/>
                </a:tc>
                <a:extLst>
                  <a:ext uri="{0D108BD9-81ED-4DB2-BD59-A6C34878D82A}">
                    <a16:rowId xmlns:a16="http://schemas.microsoft.com/office/drawing/2014/main" val="2833027530"/>
                  </a:ext>
                </a:extLst>
              </a:tr>
              <a:tr h="370840">
                <a:tc>
                  <a:txBody>
                    <a:bodyPr/>
                    <a:lstStyle/>
                    <a:p>
                      <a:pPr marL="0" marR="0" lvl="0" indent="0" algn="l" defTabSz="607451"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PCIe Gen 2</a:t>
                      </a:r>
                    </a:p>
                  </a:txBody>
                  <a:tcPr/>
                </a:tc>
                <a:tc>
                  <a:txBody>
                    <a:bodyPr/>
                    <a:lstStyle/>
                    <a:p>
                      <a:r>
                        <a:rPr lang="en-US" sz="1600" dirty="0">
                          <a:latin typeface="Arial" panose="020B0604020202020204" pitchFamily="34" charset="0"/>
                          <a:cs typeface="Arial" panose="020B0604020202020204" pitchFamily="34" charset="0"/>
                        </a:rPr>
                        <a:t>5.0 GT/s</a:t>
                      </a:r>
                    </a:p>
                  </a:txBody>
                  <a:tcPr/>
                </a:tc>
                <a:tc>
                  <a:txBody>
                    <a:bodyPr/>
                    <a:lstStyle/>
                    <a:p>
                      <a:r>
                        <a:rPr lang="en-US" sz="1600" dirty="0">
                          <a:latin typeface="Arial" panose="020B0604020202020204" pitchFamily="34" charset="0"/>
                          <a:cs typeface="Arial" panose="020B0604020202020204" pitchFamily="34" charset="0"/>
                        </a:rPr>
                        <a:t>500MB/s</a:t>
                      </a:r>
                    </a:p>
                  </a:txBody>
                  <a:tcPr/>
                </a:tc>
                <a:tc>
                  <a:txBody>
                    <a:bodyPr/>
                    <a:lstStyle/>
                    <a:p>
                      <a:r>
                        <a:rPr lang="en-US" sz="1600" dirty="0">
                          <a:latin typeface="Arial" panose="020B0604020202020204" pitchFamily="34" charset="0"/>
                          <a:cs typeface="Arial" panose="020B0604020202020204" pitchFamily="34" charset="0"/>
                        </a:rPr>
                        <a:t>500 MB/s</a:t>
                      </a:r>
                    </a:p>
                  </a:txBody>
                  <a:tcPr/>
                </a:tc>
                <a:tc>
                  <a:txBody>
                    <a:bodyPr/>
                    <a:lstStyle/>
                    <a:p>
                      <a:r>
                        <a:rPr lang="en-US" sz="1600" dirty="0">
                          <a:latin typeface="Arial" panose="020B0604020202020204" pitchFamily="34" charset="0"/>
                          <a:cs typeface="Arial" panose="020B0604020202020204" pitchFamily="34" charset="0"/>
                        </a:rPr>
                        <a:t>2007</a:t>
                      </a:r>
                    </a:p>
                  </a:txBody>
                  <a:tcPr/>
                </a:tc>
                <a:tc>
                  <a:txBody>
                    <a:bodyPr/>
                    <a:lstStyle/>
                    <a:p>
                      <a:r>
                        <a:rPr lang="en-US" sz="1600" dirty="0">
                          <a:latin typeface="Arial" panose="020B0604020202020204" pitchFamily="34" charset="0"/>
                          <a:cs typeface="Arial" panose="020B0604020202020204" pitchFamily="34" charset="0"/>
                        </a:rPr>
                        <a:t>NRZ</a:t>
                      </a:r>
                    </a:p>
                  </a:txBody>
                  <a:tcPr/>
                </a:tc>
                <a:extLst>
                  <a:ext uri="{0D108BD9-81ED-4DB2-BD59-A6C34878D82A}">
                    <a16:rowId xmlns:a16="http://schemas.microsoft.com/office/drawing/2014/main" val="1201059142"/>
                  </a:ext>
                </a:extLst>
              </a:tr>
              <a:tr h="370840">
                <a:tc>
                  <a:txBody>
                    <a:bodyPr/>
                    <a:lstStyle/>
                    <a:p>
                      <a:pPr marL="0" marR="0" lvl="0" indent="0" algn="l" defTabSz="607451"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PCIe Gen 3</a:t>
                      </a:r>
                    </a:p>
                  </a:txBody>
                  <a:tcPr/>
                </a:tc>
                <a:tc>
                  <a:txBody>
                    <a:bodyPr/>
                    <a:lstStyle/>
                    <a:p>
                      <a:r>
                        <a:rPr lang="en-US" sz="1600" dirty="0">
                          <a:latin typeface="Arial" panose="020B0604020202020204" pitchFamily="34" charset="0"/>
                          <a:cs typeface="Arial" panose="020B0604020202020204" pitchFamily="34" charset="0"/>
                        </a:rPr>
                        <a:t>8.0 GT/s</a:t>
                      </a:r>
                    </a:p>
                  </a:txBody>
                  <a:tcPr/>
                </a:tc>
                <a:tc>
                  <a:txBody>
                    <a:bodyPr/>
                    <a:lstStyle/>
                    <a:p>
                      <a:r>
                        <a:rPr lang="en-US" sz="1600" dirty="0">
                          <a:latin typeface="Arial" panose="020B0604020202020204" pitchFamily="34" charset="0"/>
                          <a:cs typeface="Arial" panose="020B0604020202020204" pitchFamily="34" charset="0"/>
                        </a:rPr>
                        <a:t>1GB/s</a:t>
                      </a:r>
                    </a:p>
                  </a:txBody>
                  <a:tcPr/>
                </a:tc>
                <a:tc>
                  <a:txBody>
                    <a:bodyPr/>
                    <a:lstStyle/>
                    <a:p>
                      <a:r>
                        <a:rPr lang="en-US" sz="1600" dirty="0">
                          <a:latin typeface="Arial" panose="020B0604020202020204" pitchFamily="34" charset="0"/>
                          <a:cs typeface="Arial" panose="020B0604020202020204" pitchFamily="34" charset="0"/>
                        </a:rPr>
                        <a:t>0/98 GB/s</a:t>
                      </a:r>
                    </a:p>
                  </a:txBody>
                  <a:tcPr/>
                </a:tc>
                <a:tc>
                  <a:txBody>
                    <a:bodyPr/>
                    <a:lstStyle/>
                    <a:p>
                      <a:r>
                        <a:rPr lang="en-US" sz="1600" dirty="0">
                          <a:latin typeface="Arial" panose="020B0604020202020204" pitchFamily="34" charset="0"/>
                          <a:cs typeface="Arial" panose="020B0604020202020204" pitchFamily="34" charset="0"/>
                        </a:rPr>
                        <a:t>2010</a:t>
                      </a:r>
                    </a:p>
                  </a:txBody>
                  <a:tcPr/>
                </a:tc>
                <a:tc>
                  <a:txBody>
                    <a:bodyPr/>
                    <a:lstStyle/>
                    <a:p>
                      <a:r>
                        <a:rPr lang="en-US" sz="1600" dirty="0">
                          <a:latin typeface="Arial" panose="020B0604020202020204" pitchFamily="34" charset="0"/>
                          <a:cs typeface="Arial" panose="020B0604020202020204" pitchFamily="34" charset="0"/>
                        </a:rPr>
                        <a:t>NRZ</a:t>
                      </a:r>
                    </a:p>
                  </a:txBody>
                  <a:tcPr/>
                </a:tc>
                <a:extLst>
                  <a:ext uri="{0D108BD9-81ED-4DB2-BD59-A6C34878D82A}">
                    <a16:rowId xmlns:a16="http://schemas.microsoft.com/office/drawing/2014/main" val="3283560937"/>
                  </a:ext>
                </a:extLst>
              </a:tr>
              <a:tr h="370840">
                <a:tc>
                  <a:txBody>
                    <a:bodyPr/>
                    <a:lstStyle/>
                    <a:p>
                      <a:pPr marL="0" marR="0" lvl="0" indent="0" algn="l" defTabSz="607451"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PCIe Gen 4</a:t>
                      </a:r>
                    </a:p>
                  </a:txBody>
                  <a:tcPr/>
                </a:tc>
                <a:tc>
                  <a:txBody>
                    <a:bodyPr/>
                    <a:lstStyle/>
                    <a:p>
                      <a:r>
                        <a:rPr lang="en-US" sz="1600" dirty="0">
                          <a:latin typeface="Arial" panose="020B0604020202020204" pitchFamily="34" charset="0"/>
                          <a:cs typeface="Arial" panose="020B0604020202020204" pitchFamily="34" charset="0"/>
                        </a:rPr>
                        <a:t>16 GT/s</a:t>
                      </a:r>
                    </a:p>
                  </a:txBody>
                  <a:tcPr/>
                </a:tc>
                <a:tc>
                  <a:txBody>
                    <a:bodyPr/>
                    <a:lstStyle/>
                    <a:p>
                      <a:r>
                        <a:rPr lang="en-US" sz="1600" dirty="0">
                          <a:latin typeface="Arial" panose="020B0604020202020204" pitchFamily="34" charset="0"/>
                          <a:cs typeface="Arial" panose="020B0604020202020204" pitchFamily="34" charset="0"/>
                        </a:rPr>
                        <a:t>2GB/s</a:t>
                      </a:r>
                    </a:p>
                  </a:txBody>
                  <a:tcPr/>
                </a:tc>
                <a:tc>
                  <a:txBody>
                    <a:bodyPr/>
                    <a:lstStyle/>
                    <a:p>
                      <a:r>
                        <a:rPr lang="en-US" sz="1600" dirty="0">
                          <a:latin typeface="Arial" panose="020B0604020202020204" pitchFamily="34" charset="0"/>
                          <a:cs typeface="Arial" panose="020B0604020202020204" pitchFamily="34" charset="0"/>
                        </a:rPr>
                        <a:t>1.97 GB/s</a:t>
                      </a:r>
                    </a:p>
                  </a:txBody>
                  <a:tcPr/>
                </a:tc>
                <a:tc>
                  <a:txBody>
                    <a:bodyPr/>
                    <a:lstStyle/>
                    <a:p>
                      <a:r>
                        <a:rPr lang="en-US" sz="1600" dirty="0">
                          <a:latin typeface="Arial" panose="020B0604020202020204" pitchFamily="34" charset="0"/>
                          <a:cs typeface="Arial" panose="020B0604020202020204" pitchFamily="34" charset="0"/>
                        </a:rPr>
                        <a:t>2017</a:t>
                      </a:r>
                    </a:p>
                  </a:txBody>
                  <a:tcPr/>
                </a:tc>
                <a:tc>
                  <a:txBody>
                    <a:bodyPr/>
                    <a:lstStyle/>
                    <a:p>
                      <a:r>
                        <a:rPr lang="en-US" sz="1600" dirty="0">
                          <a:latin typeface="Arial" panose="020B0604020202020204" pitchFamily="34" charset="0"/>
                          <a:cs typeface="Arial" panose="020B0604020202020204" pitchFamily="34" charset="0"/>
                        </a:rPr>
                        <a:t>NRZ</a:t>
                      </a:r>
                    </a:p>
                  </a:txBody>
                  <a:tcPr/>
                </a:tc>
                <a:extLst>
                  <a:ext uri="{0D108BD9-81ED-4DB2-BD59-A6C34878D82A}">
                    <a16:rowId xmlns:a16="http://schemas.microsoft.com/office/drawing/2014/main" val="2593832407"/>
                  </a:ext>
                </a:extLst>
              </a:tr>
              <a:tr h="370840">
                <a:tc>
                  <a:txBody>
                    <a:bodyPr/>
                    <a:lstStyle/>
                    <a:p>
                      <a:r>
                        <a:rPr lang="en-US" sz="1600" dirty="0">
                          <a:latin typeface="Arial" panose="020B0604020202020204" pitchFamily="34" charset="0"/>
                          <a:cs typeface="Arial" panose="020B0604020202020204" pitchFamily="34" charset="0"/>
                        </a:rPr>
                        <a:t>PCIe Gen 5</a:t>
                      </a:r>
                    </a:p>
                  </a:txBody>
                  <a:tcPr/>
                </a:tc>
                <a:tc>
                  <a:txBody>
                    <a:bodyPr/>
                    <a:lstStyle/>
                    <a:p>
                      <a:r>
                        <a:rPr lang="en-US" sz="1600" dirty="0">
                          <a:latin typeface="Arial" panose="020B0604020202020204" pitchFamily="34" charset="0"/>
                          <a:cs typeface="Arial" panose="020B0604020202020204" pitchFamily="34" charset="0"/>
                        </a:rPr>
                        <a:t>32 GT/s</a:t>
                      </a:r>
                    </a:p>
                  </a:txBody>
                  <a:tcPr/>
                </a:tc>
                <a:tc>
                  <a:txBody>
                    <a:bodyPr/>
                    <a:lstStyle/>
                    <a:p>
                      <a:r>
                        <a:rPr lang="en-US" sz="1600" dirty="0">
                          <a:latin typeface="Arial" panose="020B0604020202020204" pitchFamily="34" charset="0"/>
                          <a:cs typeface="Arial" panose="020B0604020202020204" pitchFamily="34" charset="0"/>
                        </a:rPr>
                        <a:t>4GB/s</a:t>
                      </a:r>
                    </a:p>
                  </a:txBody>
                  <a:tcPr/>
                </a:tc>
                <a:tc>
                  <a:txBody>
                    <a:bodyPr/>
                    <a:lstStyle/>
                    <a:p>
                      <a:r>
                        <a:rPr lang="en-US" sz="1600" dirty="0">
                          <a:latin typeface="Arial" panose="020B0604020202020204" pitchFamily="34" charset="0"/>
                          <a:cs typeface="Arial" panose="020B0604020202020204" pitchFamily="34" charset="0"/>
                        </a:rPr>
                        <a:t>3.94 GB/s</a:t>
                      </a:r>
                    </a:p>
                  </a:txBody>
                  <a:tcPr/>
                </a:tc>
                <a:tc>
                  <a:txBody>
                    <a:bodyPr/>
                    <a:lstStyle/>
                    <a:p>
                      <a:r>
                        <a:rPr lang="en-US" sz="1600" dirty="0">
                          <a:latin typeface="Arial" panose="020B0604020202020204" pitchFamily="34" charset="0"/>
                          <a:cs typeface="Arial" panose="020B0604020202020204" pitchFamily="34" charset="0"/>
                        </a:rPr>
                        <a:t>2019</a:t>
                      </a:r>
                    </a:p>
                  </a:txBody>
                  <a:tcPr/>
                </a:tc>
                <a:tc>
                  <a:txBody>
                    <a:bodyPr/>
                    <a:lstStyle/>
                    <a:p>
                      <a:r>
                        <a:rPr lang="en-US" sz="1600" dirty="0">
                          <a:latin typeface="Arial" panose="020B0604020202020204" pitchFamily="34" charset="0"/>
                          <a:cs typeface="Arial" panose="020B0604020202020204" pitchFamily="34" charset="0"/>
                        </a:rPr>
                        <a:t>NRZ</a:t>
                      </a:r>
                    </a:p>
                  </a:txBody>
                  <a:tcPr/>
                </a:tc>
                <a:extLst>
                  <a:ext uri="{0D108BD9-81ED-4DB2-BD59-A6C34878D82A}">
                    <a16:rowId xmlns:a16="http://schemas.microsoft.com/office/drawing/2014/main" val="2344764213"/>
                  </a:ext>
                </a:extLst>
              </a:tr>
              <a:tr h="370840">
                <a:tc>
                  <a:txBody>
                    <a:bodyPr/>
                    <a:lstStyle/>
                    <a:p>
                      <a:r>
                        <a:rPr lang="en-US" sz="1600" dirty="0">
                          <a:latin typeface="Arial" panose="020B0604020202020204" pitchFamily="34" charset="0"/>
                          <a:cs typeface="Arial" panose="020B0604020202020204" pitchFamily="34" charset="0"/>
                        </a:rPr>
                        <a:t>PCIe Gen 6</a:t>
                      </a:r>
                    </a:p>
                  </a:txBody>
                  <a:tcPr/>
                </a:tc>
                <a:tc>
                  <a:txBody>
                    <a:bodyPr/>
                    <a:lstStyle/>
                    <a:p>
                      <a:r>
                        <a:rPr lang="en-US" sz="1600" dirty="0">
                          <a:latin typeface="Arial" panose="020B0604020202020204" pitchFamily="34" charset="0"/>
                          <a:cs typeface="Arial" panose="020B0604020202020204" pitchFamily="34" charset="0"/>
                        </a:rPr>
                        <a:t>64GT/s</a:t>
                      </a:r>
                    </a:p>
                  </a:txBody>
                  <a:tcPr/>
                </a:tc>
                <a:tc>
                  <a:txBody>
                    <a:bodyPr/>
                    <a:lstStyle/>
                    <a:p>
                      <a:r>
                        <a:rPr lang="en-US" sz="1600" dirty="0">
                          <a:latin typeface="Arial" panose="020B0604020202020204" pitchFamily="34" charset="0"/>
                          <a:cs typeface="Arial" panose="020B0604020202020204" pitchFamily="34" charset="0"/>
                        </a:rPr>
                        <a:t>8GB/s</a:t>
                      </a:r>
                    </a:p>
                  </a:txBody>
                  <a:tcPr/>
                </a:tc>
                <a:tc>
                  <a:txBody>
                    <a:bodyPr/>
                    <a:lstStyle/>
                    <a:p>
                      <a:r>
                        <a:rPr lang="en-US" sz="1600" dirty="0">
                          <a:latin typeface="Arial" panose="020B0604020202020204" pitchFamily="34" charset="0"/>
                          <a:cs typeface="Arial" panose="020B0604020202020204" pitchFamily="34" charset="0"/>
                        </a:rPr>
                        <a:t>7.56 GB/s</a:t>
                      </a:r>
                    </a:p>
                  </a:txBody>
                  <a:tcPr/>
                </a:tc>
                <a:tc>
                  <a:txBody>
                    <a:bodyPr/>
                    <a:lstStyle/>
                    <a:p>
                      <a:r>
                        <a:rPr lang="en-US" sz="1600" dirty="0">
                          <a:latin typeface="Arial" panose="020B0604020202020204" pitchFamily="34" charset="0"/>
                          <a:cs typeface="Arial" panose="020B0604020202020204" pitchFamily="34" charset="0"/>
                        </a:rPr>
                        <a:t>2022</a:t>
                      </a:r>
                    </a:p>
                  </a:txBody>
                  <a:tcPr/>
                </a:tc>
                <a:tc>
                  <a:txBody>
                    <a:bodyPr/>
                    <a:lstStyle/>
                    <a:p>
                      <a:r>
                        <a:rPr lang="en-US" sz="1600" dirty="0">
                          <a:latin typeface="Arial" panose="020B0604020202020204" pitchFamily="34" charset="0"/>
                          <a:cs typeface="Arial" panose="020B0604020202020204" pitchFamily="34" charset="0"/>
                        </a:rPr>
                        <a:t>PAM-4</a:t>
                      </a:r>
                    </a:p>
                  </a:txBody>
                  <a:tcPr/>
                </a:tc>
                <a:extLst>
                  <a:ext uri="{0D108BD9-81ED-4DB2-BD59-A6C34878D82A}">
                    <a16:rowId xmlns:a16="http://schemas.microsoft.com/office/drawing/2014/main" val="182767299"/>
                  </a:ext>
                </a:extLst>
              </a:tr>
            </a:tbl>
          </a:graphicData>
        </a:graphic>
      </p:graphicFrame>
    </p:spTree>
    <p:extLst>
      <p:ext uri="{BB962C8B-B14F-4D97-AF65-F5344CB8AC3E}">
        <p14:creationId xmlns:p14="http://schemas.microsoft.com/office/powerpoint/2010/main" val="4013537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algn="l" rtl="0"/>
            <a:r>
              <a:rPr lang="en-US" sz="1800" b="0" i="0" dirty="0">
                <a:solidFill>
                  <a:srgbClr val="282829"/>
                </a:solidFill>
                <a:effectLst/>
                <a:latin typeface="Arial" panose="020B0604020202020204" pitchFamily="34" charset="0"/>
                <a:cs typeface="Arial" panose="020B0604020202020204" pitchFamily="34" charset="0"/>
              </a:rPr>
              <a:t>PCI Express is a very high-speed serial protocol. The protocol is little bit complex. But it is one of the interfaces which offers,</a:t>
            </a:r>
            <a:endParaRPr lang="en-US" sz="1800" dirty="0">
              <a:latin typeface="Arial" panose="020B0604020202020204" pitchFamily="34" charset="0"/>
              <a:cs typeface="Arial" panose="020B0604020202020204" pitchFamily="34" charset="0"/>
            </a:endParaRPr>
          </a:p>
          <a:p>
            <a:pPr algn="l" rtl="0"/>
            <a:r>
              <a:rPr lang="en-US" sz="1800" b="0" i="0" dirty="0">
                <a:solidFill>
                  <a:schemeClr val="accent1">
                    <a:lumMod val="50000"/>
                  </a:schemeClr>
                </a:solidFill>
                <a:effectLst/>
                <a:latin typeface="Arial" panose="020B0604020202020204" pitchFamily="34" charset="0"/>
                <a:cs typeface="Arial" panose="020B0604020202020204" pitchFamily="34" charset="0"/>
              </a:rPr>
              <a:t>High Speed: </a:t>
            </a:r>
          </a:p>
          <a:p>
            <a:pPr algn="l" rtl="0"/>
            <a:r>
              <a:rPr lang="en-US" sz="1800" b="0" i="0" dirty="0">
                <a:solidFill>
                  <a:schemeClr val="tx1"/>
                </a:solidFill>
                <a:effectLst/>
                <a:latin typeface="Arial" panose="020B0604020202020204" pitchFamily="34" charset="0"/>
                <a:cs typeface="Arial" panose="020B0604020202020204" pitchFamily="34" charset="0"/>
              </a:rPr>
              <a:t>PCIe provides faster data transfer speeds compared to the traditional PCI bus, which can be limited to a maximum of 133 MB/s. PCI-E can provide data transfer speeds of up to 16 GB/s or higher, depending on the version.</a:t>
            </a:r>
          </a:p>
          <a:p>
            <a:pPr algn="l" rtl="0"/>
            <a:r>
              <a:rPr lang="en-US" sz="1800" b="0" i="0" dirty="0">
                <a:solidFill>
                  <a:schemeClr val="accent1">
                    <a:lumMod val="50000"/>
                  </a:schemeClr>
                </a:solidFill>
                <a:effectLst/>
                <a:latin typeface="Arial" panose="020B0604020202020204" pitchFamily="34" charset="0"/>
                <a:cs typeface="Arial" panose="020B0604020202020204" pitchFamily="34" charset="0"/>
              </a:rPr>
              <a:t>Scalability:</a:t>
            </a:r>
          </a:p>
          <a:p>
            <a:pPr algn="l" rtl="0"/>
            <a:r>
              <a:rPr lang="en-US" sz="1800" b="0" i="0" dirty="0">
                <a:solidFill>
                  <a:schemeClr val="tx1"/>
                </a:solidFill>
                <a:effectLst/>
                <a:latin typeface="Arial" panose="020B0604020202020204" pitchFamily="34" charset="0"/>
                <a:cs typeface="Arial" panose="020B0604020202020204" pitchFamily="34" charset="0"/>
              </a:rPr>
              <a:t>PCIe is highly scalable, which is achieved by implementing scalable number of pins and signal lanes per interconnect bus. </a:t>
            </a:r>
          </a:p>
          <a:p>
            <a:r>
              <a:rPr lang="en-US" sz="1800" b="0" i="0" dirty="0">
                <a:solidFill>
                  <a:schemeClr val="accent1">
                    <a:lumMod val="50000"/>
                  </a:schemeClr>
                </a:solidFill>
                <a:effectLst/>
                <a:latin typeface="Arial" panose="020B0604020202020204" pitchFamily="34" charset="0"/>
                <a:cs typeface="Arial" panose="020B0604020202020204" pitchFamily="34" charset="0"/>
              </a:rPr>
              <a:t>Power Management:</a:t>
            </a:r>
          </a:p>
          <a:p>
            <a:r>
              <a:rPr lang="en-US" sz="1800" b="0" i="0" dirty="0">
                <a:solidFill>
                  <a:schemeClr val="tx1"/>
                </a:solidFill>
                <a:effectLst/>
                <a:latin typeface="Arial" panose="020B0604020202020204" pitchFamily="34" charset="0"/>
                <a:cs typeface="Arial" panose="020B0604020202020204" pitchFamily="34" charset="0"/>
              </a:rPr>
              <a:t>PCIe supports </a:t>
            </a:r>
            <a:r>
              <a:rPr lang="en-US" sz="1800" dirty="0">
                <a:solidFill>
                  <a:schemeClr val="tx1"/>
                </a:solidFill>
                <a:latin typeface="Arial" panose="020B0604020202020204" pitchFamily="34" charset="0"/>
                <a:cs typeface="Arial" panose="020B0604020202020204" pitchFamily="34" charset="0"/>
              </a:rPr>
              <a:t>good </a:t>
            </a:r>
            <a:r>
              <a:rPr lang="en-US" sz="1800" b="0" i="0" dirty="0">
                <a:solidFill>
                  <a:schemeClr val="tx1"/>
                </a:solidFill>
                <a:effectLst/>
                <a:latin typeface="Arial" panose="020B0604020202020204" pitchFamily="34" charset="0"/>
                <a:cs typeface="Arial" panose="020B0604020202020204" pitchFamily="34" charset="0"/>
              </a:rPr>
              <a:t>power management features, which can reduce power consumption and extend battery life in mobile devices. </a:t>
            </a:r>
            <a:r>
              <a:rPr lang="en-US" sz="1800" dirty="0">
                <a:solidFill>
                  <a:schemeClr val="tx1"/>
                </a:solidFill>
                <a:latin typeface="Arial" panose="020B0604020202020204" pitchFamily="34" charset="0"/>
                <a:cs typeface="Arial" panose="020B0604020202020204" pitchFamily="34" charset="0"/>
              </a:rPr>
              <a:t>I</a:t>
            </a:r>
            <a:r>
              <a:rPr lang="en-US" sz="1800" b="0" i="0" dirty="0">
                <a:solidFill>
                  <a:schemeClr val="tx1"/>
                </a:solidFill>
                <a:effectLst/>
                <a:latin typeface="Arial" panose="020B0604020202020204" pitchFamily="34" charset="0"/>
                <a:cs typeface="Arial" panose="020B0604020202020204" pitchFamily="34" charset="0"/>
              </a:rPr>
              <a:t>t also supports ASPM which is a huge advantage.</a:t>
            </a:r>
            <a:endParaRPr lang="en-US" sz="1800" dirty="0">
              <a:solidFill>
                <a:schemeClr val="tx1"/>
              </a:solidFill>
              <a:latin typeface="Arial" panose="020B0604020202020204" pitchFamily="34" charset="0"/>
              <a:cs typeface="Arial" panose="020B0604020202020204" pitchFamily="34" charset="0"/>
            </a:endParaRPr>
          </a:p>
          <a:p>
            <a:r>
              <a:rPr lang="en-US" sz="1800" dirty="0">
                <a:solidFill>
                  <a:schemeClr val="accent1">
                    <a:lumMod val="50000"/>
                  </a:schemeClr>
                </a:solidFill>
                <a:latin typeface="Arial" panose="020B0604020202020204" pitchFamily="34" charset="0"/>
                <a:cs typeface="Arial" panose="020B0604020202020204" pitchFamily="34" charset="0"/>
              </a:rPr>
              <a:t>Low Pin count:   </a:t>
            </a:r>
            <a:r>
              <a:rPr lang="en-US" sz="1800" dirty="0">
                <a:solidFill>
                  <a:schemeClr val="tx1"/>
                </a:solidFill>
                <a:latin typeface="Arial" panose="020B0604020202020204" pitchFamily="34" charset="0"/>
                <a:cs typeface="Arial" panose="020B0604020202020204" pitchFamily="34" charset="0"/>
              </a:rPr>
              <a:t>Hot plug, power management, error handling and interrupt signaling are accomplished using packet-based messaging rather than side-band signals. This keeps the device pin count low and reduces system cost.</a:t>
            </a:r>
            <a:endParaRPr lang="en-US" sz="1800" b="0" i="0" dirty="0">
              <a:solidFill>
                <a:schemeClr val="tx1"/>
              </a:solidFill>
              <a:effectLst/>
              <a:latin typeface="Arial" panose="020B0604020202020204" pitchFamily="34" charset="0"/>
              <a:cs typeface="Arial" panose="020B0604020202020204" pitchFamily="34" charset="0"/>
            </a:endParaRPr>
          </a:p>
          <a:p>
            <a:pPr algn="l"/>
            <a:endParaRPr lang="en-US" sz="1800" dirty="0">
              <a:latin typeface="Arial" panose="020B0604020202020204" pitchFamily="34" charset="0"/>
              <a:cs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Why PCIe ?</a:t>
            </a:r>
          </a:p>
        </p:txBody>
      </p:sp>
    </p:spTree>
    <p:extLst>
      <p:ext uri="{BB962C8B-B14F-4D97-AF65-F5344CB8AC3E}">
        <p14:creationId xmlns:p14="http://schemas.microsoft.com/office/powerpoint/2010/main" val="1442952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301164" y="1149950"/>
            <a:ext cx="9843796" cy="5144914"/>
          </a:xfrm>
        </p:spPr>
        <p:txBody>
          <a:bodyPr/>
          <a:lstStyle/>
          <a:p>
            <a:r>
              <a:rPr lang="en-US" sz="1800" dirty="0">
                <a:latin typeface="Arial" panose="020B0604020202020204" pitchFamily="34" charset="0"/>
              </a:rPr>
              <a:t>PCIe Root Complex: - </a:t>
            </a:r>
          </a:p>
          <a:p>
            <a:pPr marL="285750" indent="-285750">
              <a:buFont typeface="Wingdings" panose="05000000000000000000" pitchFamily="2" charset="2"/>
              <a:buChar char="§"/>
            </a:pPr>
            <a:r>
              <a:rPr lang="en-US" sz="1800" dirty="0">
                <a:solidFill>
                  <a:schemeClr val="tx1"/>
                </a:solidFill>
                <a:latin typeface="Arial" panose="020B0604020202020204" pitchFamily="34" charset="0"/>
              </a:rPr>
              <a:t>CPU communicates with PCIe devices through root complex.</a:t>
            </a:r>
          </a:p>
          <a:p>
            <a:pPr marL="285750" indent="-285750">
              <a:buFont typeface="Wingdings" panose="05000000000000000000" pitchFamily="2" charset="2"/>
              <a:buChar char="§"/>
            </a:pPr>
            <a:r>
              <a:rPr lang="en-US" sz="1800" dirty="0">
                <a:solidFill>
                  <a:schemeClr val="tx1"/>
                </a:solidFill>
                <a:latin typeface="Arial" panose="020B0604020202020204" pitchFamily="34" charset="0"/>
              </a:rPr>
              <a:t>Root complex connects CPU, Memory and PCIe components. Root complex generates </a:t>
            </a:r>
            <a:r>
              <a:rPr lang="en-US" sz="1600" b="0" i="0" dirty="0">
                <a:solidFill>
                  <a:srgbClr val="202122"/>
                </a:solidFill>
                <a:effectLst/>
                <a:latin typeface="Arial" panose="020B0604020202020204" pitchFamily="34" charset="0"/>
              </a:rPr>
              <a:t> </a:t>
            </a:r>
            <a:r>
              <a:rPr lang="en-US" altLang="en-US" sz="1800" dirty="0">
                <a:solidFill>
                  <a:schemeClr val="tx1"/>
                </a:solidFill>
                <a:latin typeface="Arial" panose="020B0604020202020204" pitchFamily="34" charset="0"/>
              </a:rPr>
              <a:t>transaction requests on behalf of the CPU, which is interconnected through a local bus. </a:t>
            </a:r>
          </a:p>
          <a:p>
            <a:pPr marL="285750" indent="-285750">
              <a:buFont typeface="Wingdings" panose="05000000000000000000" pitchFamily="2" charset="2"/>
              <a:buChar char="§"/>
            </a:pPr>
            <a:r>
              <a:rPr lang="en-US" sz="1800" b="0" i="0" dirty="0">
                <a:solidFill>
                  <a:srgbClr val="000000"/>
                </a:solidFill>
                <a:effectLst/>
                <a:latin typeface="ArialMT"/>
              </a:rPr>
              <a:t>The root complex is either integrated into the CPU directly or is external to the CPU as a discrete component.</a:t>
            </a:r>
          </a:p>
          <a:p>
            <a:pPr marL="285750" indent="-285750">
              <a:buFont typeface="Wingdings" panose="05000000000000000000" pitchFamily="2" charset="2"/>
              <a:buChar char="§"/>
            </a:pPr>
            <a:r>
              <a:rPr lang="en-US" sz="1600" dirty="0"/>
              <a:t> </a:t>
            </a:r>
            <a:r>
              <a:rPr lang="en-US" altLang="en-US" sz="1800" dirty="0">
                <a:solidFill>
                  <a:srgbClr val="000000"/>
                </a:solidFill>
                <a:latin typeface="ArialMT"/>
              </a:rPr>
              <a:t>A root complex may contain more than one PCI Express port and multiple switch devices can be connected to ports on the root complex or cascaded.</a:t>
            </a:r>
          </a:p>
          <a:p>
            <a:pPr marL="285750" indent="-285750">
              <a:buFont typeface="Wingdings" panose="05000000000000000000" pitchFamily="2" charset="2"/>
              <a:buChar char="§"/>
            </a:pPr>
            <a:r>
              <a:rPr lang="en-US" altLang="en-US" sz="1800" dirty="0">
                <a:solidFill>
                  <a:srgbClr val="000000"/>
                </a:solidFill>
                <a:latin typeface="ArialMT"/>
              </a:rPr>
              <a:t>The PCIe Root Complex holds a master copy of a 'Type 1 Configuration Table' that defines the host memory space that is accessible from each Endpoint device. </a:t>
            </a:r>
          </a:p>
          <a:p>
            <a:pPr marL="285750" indent="-285750">
              <a:buFont typeface="Wingdings" panose="05000000000000000000" pitchFamily="2" charset="2"/>
              <a:buChar char="§"/>
            </a:pPr>
            <a:r>
              <a:rPr lang="en-US" altLang="en-US" sz="1800" dirty="0">
                <a:solidFill>
                  <a:srgbClr val="000000"/>
                </a:solidFill>
                <a:latin typeface="ArialMT"/>
              </a:rPr>
              <a:t>In addition, each PCIe Endpoint device holds a master copy of their own memory space map in the host system memory as a 'Type 0 Configuration Table', this configuration table in each device allows the host to access the local memory of a PCIe device. </a:t>
            </a:r>
            <a:br>
              <a:rPr lang="en-US" altLang="en-US" sz="1800" dirty="0">
                <a:solidFill>
                  <a:srgbClr val="000000"/>
                </a:solidFill>
                <a:latin typeface="ArialMT"/>
              </a:rPr>
            </a:br>
            <a:endParaRPr lang="en-US" altLang="en-US" sz="1800" dirty="0">
              <a:solidFill>
                <a:srgbClr val="000000"/>
              </a:solidFill>
              <a:latin typeface="ArialMT"/>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PCIe Components</a:t>
            </a:r>
          </a:p>
        </p:txBody>
      </p:sp>
    </p:spTree>
    <p:extLst>
      <p:ext uri="{BB962C8B-B14F-4D97-AF65-F5344CB8AC3E}">
        <p14:creationId xmlns:p14="http://schemas.microsoft.com/office/powerpoint/2010/main" val="2364289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301164" y="1149950"/>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r>
              <a:rPr lang="en-US" sz="1800" dirty="0">
                <a:latin typeface="Arial" panose="020B0604020202020204" pitchFamily="34" charset="0"/>
              </a:rPr>
              <a:t>PCIe Root Complex: - (…continued)</a:t>
            </a:r>
          </a:p>
          <a:p>
            <a:pPr marL="285750" indent="-285750">
              <a:buFont typeface="Wingdings" panose="05000000000000000000" pitchFamily="2" charset="2"/>
              <a:buChar char="§"/>
            </a:pPr>
            <a:r>
              <a:rPr lang="en-US" sz="1800" b="0" i="0" dirty="0">
                <a:solidFill>
                  <a:srgbClr val="202122"/>
                </a:solidFill>
                <a:effectLst/>
                <a:latin typeface="ArialMT"/>
              </a:rPr>
              <a:t>The PCIe Root Complex holds a master copy of a 'Type 1 Configuration Table' that defines the host memory space that is accessible from each Endpoint device.</a:t>
            </a:r>
          </a:p>
          <a:p>
            <a:pPr marL="285750" indent="-285750">
              <a:buFont typeface="Wingdings" panose="05000000000000000000" pitchFamily="2" charset="2"/>
              <a:buChar char="§"/>
            </a:pPr>
            <a:r>
              <a:rPr lang="en-US" sz="1800" b="0" i="0" dirty="0">
                <a:solidFill>
                  <a:srgbClr val="202122"/>
                </a:solidFill>
                <a:effectLst/>
                <a:latin typeface="ArialMT"/>
              </a:rPr>
              <a:t> In addition, each PCIe Endpoint device holds a master copy of their own memory space map in the host system memory as a 'Type 0 Configuration Table', this configuration table in each device allows the host to access the local memory of a PCIe device. </a:t>
            </a:r>
          </a:p>
          <a:p>
            <a:pPr marL="285750" indent="-285750">
              <a:buFont typeface="Wingdings" panose="05000000000000000000" pitchFamily="2" charset="2"/>
              <a:buChar char="§"/>
            </a:pPr>
            <a:r>
              <a:rPr lang="en-US" sz="1800" b="0" i="0" dirty="0">
                <a:solidFill>
                  <a:srgbClr val="202122"/>
                </a:solidFill>
                <a:effectLst/>
                <a:latin typeface="ArialMT"/>
              </a:rPr>
              <a:t>Both the Type 1 and Type 0 configuration tables are set up by the Host Operating System that controls the Root Complex by a process known as enumeration and which acts to build a device memory map for the system by querying each bridge, and endpoint device connected on the bus network. </a:t>
            </a:r>
          </a:p>
          <a:p>
            <a:pPr marL="285750" indent="-285750">
              <a:buFont typeface="Wingdings" panose="05000000000000000000" pitchFamily="2" charset="2"/>
              <a:buChar char="§"/>
            </a:pPr>
            <a:r>
              <a:rPr lang="en-US" altLang="en-US" sz="1800" dirty="0">
                <a:solidFill>
                  <a:srgbClr val="202122"/>
                </a:solidFill>
                <a:latin typeface="ArialMT"/>
              </a:rPr>
              <a:t>Root Complex may support various PCIe ports. Each port is connected to an endpoint device or else to a switch that then forms a sub-hierarchy.</a:t>
            </a:r>
          </a:p>
          <a:p>
            <a:br>
              <a:rPr lang="en-US" altLang="en-US" sz="1800" dirty="0">
                <a:solidFill>
                  <a:srgbClr val="000000"/>
                </a:solidFill>
                <a:latin typeface="ArialMT"/>
              </a:rPr>
            </a:br>
            <a:endParaRPr lang="en-US" altLang="en-US" sz="1800" dirty="0">
              <a:solidFill>
                <a:srgbClr val="000000"/>
              </a:solidFill>
              <a:latin typeface="ArialMT"/>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PCIe Components</a:t>
            </a:r>
          </a:p>
        </p:txBody>
      </p:sp>
    </p:spTree>
    <p:extLst>
      <p:ext uri="{BB962C8B-B14F-4D97-AF65-F5344CB8AC3E}">
        <p14:creationId xmlns:p14="http://schemas.microsoft.com/office/powerpoint/2010/main" val="216749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301164" y="1149950"/>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r>
              <a:rPr lang="en-US" sz="1800" dirty="0">
                <a:latin typeface="Arial" panose="020B0604020202020204" pitchFamily="34" charset="0"/>
              </a:rPr>
              <a:t>PCIe Root Complex: - (…continued)</a:t>
            </a:r>
          </a:p>
          <a:p>
            <a:pPr marL="285750" indent="-285750">
              <a:buFont typeface="Wingdings" panose="05000000000000000000" pitchFamily="2" charset="2"/>
              <a:buChar char="§"/>
            </a:pPr>
            <a:r>
              <a:rPr lang="en-US" sz="1800" b="0" i="0" dirty="0">
                <a:solidFill>
                  <a:srgbClr val="202122"/>
                </a:solidFill>
                <a:effectLst/>
                <a:latin typeface="ArialMT"/>
              </a:rPr>
              <a:t>A Root complex can be used to implement central system resources such as: hot plug controllers, power management controller, interrupt controller, and error detection and reporting logic.</a:t>
            </a:r>
          </a:p>
          <a:p>
            <a:pPr marL="285750" indent="-285750">
              <a:buFont typeface="Wingdings" panose="05000000000000000000" pitchFamily="2" charset="2"/>
              <a:buChar char="§"/>
            </a:pPr>
            <a:r>
              <a:rPr lang="en-US" sz="1800" b="0" i="0" dirty="0">
                <a:solidFill>
                  <a:srgbClr val="202122"/>
                </a:solidFill>
                <a:effectLst/>
                <a:latin typeface="ArialMT"/>
              </a:rPr>
              <a:t>The root complex has a bus number, device number and function number which are used to form a requester ID or completer ID for its transactions, and these all initialize to zeroes.</a:t>
            </a:r>
          </a:p>
          <a:p>
            <a:pPr marL="285750" indent="-285750">
              <a:buFont typeface="Wingdings" panose="05000000000000000000" pitchFamily="2" charset="2"/>
              <a:buChar char="§"/>
            </a:pPr>
            <a:r>
              <a:rPr lang="en-US" sz="1800" b="0" i="0" dirty="0">
                <a:solidFill>
                  <a:srgbClr val="202122"/>
                </a:solidFill>
                <a:effectLst/>
                <a:latin typeface="ArialMT"/>
              </a:rPr>
              <a:t>The root complex generates transaction requests on behalf of the CPU. In response to CPU commands, it generates configuration, memory and IO requests as well as locked transaction requests on the PCI Express fabric. </a:t>
            </a:r>
          </a:p>
          <a:p>
            <a:pPr marL="285750" indent="-285750">
              <a:buFont typeface="Wingdings" panose="05000000000000000000" pitchFamily="2" charset="2"/>
              <a:buChar char="§"/>
            </a:pPr>
            <a:r>
              <a:rPr lang="en-US" altLang="en-US" sz="1800" dirty="0">
                <a:solidFill>
                  <a:srgbClr val="000000"/>
                </a:solidFill>
                <a:latin typeface="ArialMT"/>
              </a:rPr>
              <a:t>The Root complex transmits packets out of its ports and also receives packets into its ports which it then forwards to memory or the CPU. </a:t>
            </a:r>
            <a:endParaRPr lang="en-US" altLang="en-US" sz="1800" dirty="0">
              <a:solidFill>
                <a:srgbClr val="202122"/>
              </a:solidFill>
              <a:latin typeface="ArialMT"/>
            </a:endParaRPr>
          </a:p>
          <a:p>
            <a:br>
              <a:rPr lang="en-US" altLang="en-US" sz="1800" dirty="0">
                <a:solidFill>
                  <a:srgbClr val="000000"/>
                </a:solidFill>
                <a:latin typeface="ArialMT"/>
              </a:rPr>
            </a:br>
            <a:endParaRPr lang="en-US" altLang="en-US" sz="1800" dirty="0">
              <a:solidFill>
                <a:srgbClr val="000000"/>
              </a:solidFill>
              <a:latin typeface="ArialMT"/>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solidFill>
                <a:schemeClr val="tx1"/>
              </a:solidFill>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PCIe Components</a:t>
            </a:r>
          </a:p>
        </p:txBody>
      </p:sp>
    </p:spTree>
    <p:extLst>
      <p:ext uri="{BB962C8B-B14F-4D97-AF65-F5344CB8AC3E}">
        <p14:creationId xmlns:p14="http://schemas.microsoft.com/office/powerpoint/2010/main" val="2899123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HARMAN Tmpt 2020">
  <a:themeElements>
    <a:clrScheme name="HARMAN CORPORATE 2020">
      <a:dk1>
        <a:srgbClr val="080808"/>
      </a:dk1>
      <a:lt1>
        <a:srgbClr val="FFFFFF"/>
      </a:lt1>
      <a:dk2>
        <a:srgbClr val="0073AD"/>
      </a:dk2>
      <a:lt2>
        <a:srgbClr val="55CFFE"/>
      </a:lt2>
      <a:accent1>
        <a:srgbClr val="00B0EF"/>
      </a:accent1>
      <a:accent2>
        <a:srgbClr val="0070BF"/>
      </a:accent2>
      <a:accent3>
        <a:srgbClr val="007DAA"/>
      </a:accent3>
      <a:accent4>
        <a:srgbClr val="014C76"/>
      </a:accent4>
      <a:accent5>
        <a:srgbClr val="8EB4E3"/>
      </a:accent5>
      <a:accent6>
        <a:srgbClr val="F7B100"/>
      </a:accent6>
      <a:hlink>
        <a:srgbClr val="079E48"/>
      </a:hlink>
      <a:folHlink>
        <a:srgbClr val="FA9300"/>
      </a:folHlink>
    </a:clrScheme>
    <a:fontScheme name="Gill Sans MT">
      <a:majorFont>
        <a:latin typeface="Gill Sans MT"/>
        <a:ea typeface="Arial"/>
        <a:cs typeface="Arial"/>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Arial"/>
        <a:cs typeface="Arial"/>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6D1538014A3754D851EECF95718EB87" ma:contentTypeVersion="3" ma:contentTypeDescription="Create a new document." ma:contentTypeScope="" ma:versionID="20b0ffc7c28f4d0eac0c450a4a04184a">
  <xsd:schema xmlns:xsd="http://www.w3.org/2001/XMLSchema" xmlns:xs="http://www.w3.org/2001/XMLSchema" xmlns:p="http://schemas.microsoft.com/office/2006/metadata/properties" xmlns:ns2="e5ad7a85-9a7f-4076-9dbf-b003b53d4e64" targetNamespace="http://schemas.microsoft.com/office/2006/metadata/properties" ma:root="true" ma:fieldsID="106afe6109195a17f1b747c8cffcb86c" ns2:_="">
    <xsd:import namespace="e5ad7a85-9a7f-4076-9dbf-b003b53d4e6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d7a85-9a7f-4076-9dbf-b003b53d4e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5A6CF7-65BC-4047-9CC6-95E9F76DF80C}">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d7a85-9a7f-4076-9dbf-b003b53d4e64"/>
    <ds:schemaRef ds:uri="http://www.w3.org/XML/1998/namespace"/>
    <ds:schemaRef ds:uri="http://purl.org/dc/dcmitype/"/>
  </ds:schemaRefs>
</ds:datastoreItem>
</file>

<file path=customXml/itemProps2.xml><?xml version="1.0" encoding="utf-8"?>
<ds:datastoreItem xmlns:ds="http://schemas.openxmlformats.org/officeDocument/2006/customXml" ds:itemID="{AF9C8A73-5923-4FCC-B08C-5DF3645DB9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d7a85-9a7f-4076-9dbf-b003b53d4e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4BB1A0F-F80F-43CE-B024-A6B38C00C8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40773</TotalTime>
  <Words>4197</Words>
  <Application>Microsoft Office PowerPoint</Application>
  <PresentationFormat>Widescreen</PresentationFormat>
  <Paragraphs>909</Paragraphs>
  <Slides>43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-apple-system</vt:lpstr>
      <vt:lpstr>Arial</vt:lpstr>
      <vt:lpstr>ArialMT</vt:lpstr>
      <vt:lpstr>Arimo</vt:lpstr>
      <vt:lpstr>Calibri</vt:lpstr>
      <vt:lpstr>Gill Sans MT</vt:lpstr>
      <vt:lpstr>Lato</vt:lpstr>
      <vt:lpstr>Tahoma</vt:lpstr>
      <vt:lpstr>Wingdings</vt:lpstr>
      <vt:lpstr>1_HARMAN Tmpt 2020</vt:lpstr>
      <vt:lpstr>PCI Express Basics,  Session - 1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HARMAN Corporate Template</dc:title>
  <dc:creator>Morgan van Heerden</dc:creator>
  <cp:lastModifiedBy>Faisal, Mir</cp:lastModifiedBy>
  <cp:revision>813</cp:revision>
  <cp:lastPrinted>2020-06-01T18:03:35Z</cp:lastPrinted>
  <dcterms:created xsi:type="dcterms:W3CDTF">2020-01-15T08:57:14Z</dcterms:created>
  <dcterms:modified xsi:type="dcterms:W3CDTF">2023-08-17T10:43:43Z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0x010100A6D1538014A3754D851EECF95718EB87</vt:lpwstr>
  </property>
</Properties>
</file>