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01" r:id="rId2"/>
  </p:sldMasterIdLst>
  <p:sldIdLst>
    <p:sldId id="256" r:id="rId3"/>
    <p:sldId id="274" r:id="rId4"/>
    <p:sldId id="268" r:id="rId5"/>
    <p:sldId id="269" r:id="rId6"/>
    <p:sldId id="270" r:id="rId7"/>
    <p:sldId id="271" r:id="rId8"/>
    <p:sldId id="260" r:id="rId9"/>
    <p:sldId id="272" r:id="rId10"/>
    <p:sldId id="262" r:id="rId11"/>
    <p:sldId id="264" r:id="rId12"/>
    <p:sldId id="265" r:id="rId13"/>
    <p:sldId id="266" r:id="rId14"/>
    <p:sldId id="267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239AA-0588-4C60-8646-0F41526B7309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C487AF5-254B-40CA-B62B-3788791ED59A}">
      <dgm:prSet phldrT="[Text]"/>
      <dgm:spPr/>
      <dgm:t>
        <a:bodyPr/>
        <a:lstStyle/>
        <a:p>
          <a:r>
            <a:rPr lang="en-US" dirty="0"/>
            <a:t>Ke-16 </a:t>
          </a:r>
          <a:r>
            <a:rPr lang="en-US" dirty="0" err="1"/>
            <a:t>genotipe</a:t>
          </a:r>
          <a:r>
            <a:rPr lang="en-US" dirty="0"/>
            <a:t> </a:t>
          </a:r>
          <a:r>
            <a:rPr lang="en-US" dirty="0" err="1"/>
            <a:t>tebu</a:t>
          </a:r>
          <a:r>
            <a:rPr lang="en-US" dirty="0"/>
            <a:t> </a:t>
          </a:r>
          <a:r>
            <a:rPr lang="en-US" dirty="0" err="1"/>
            <a:t>ditanam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pot </a:t>
          </a:r>
          <a:r>
            <a:rPr lang="en-US" dirty="0" err="1"/>
            <a:t>berukuran</a:t>
          </a:r>
          <a:r>
            <a:rPr lang="en-US" dirty="0"/>
            <a:t> 43 L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jumlah</a:t>
          </a:r>
          <a:r>
            <a:rPr lang="en-US" dirty="0"/>
            <a:t> </a:t>
          </a:r>
          <a:r>
            <a:rPr lang="en-US" dirty="0" err="1"/>
            <a:t>tanah</a:t>
          </a:r>
          <a:r>
            <a:rPr lang="en-US" dirty="0"/>
            <a:t> </a:t>
          </a:r>
          <a:r>
            <a:rPr lang="en-US" dirty="0" err="1"/>
            <a:t>liat</a:t>
          </a:r>
          <a:r>
            <a:rPr lang="en-US" dirty="0"/>
            <a:t>, </a:t>
          </a:r>
          <a:r>
            <a:rPr lang="en-US" dirty="0" err="1"/>
            <a:t>pasir</a:t>
          </a:r>
          <a:r>
            <a:rPr lang="en-US" dirty="0"/>
            <a:t>, dan </a:t>
          </a:r>
          <a:r>
            <a:rPr lang="en-US" dirty="0" err="1"/>
            <a:t>substrat</a:t>
          </a:r>
          <a:r>
            <a:rPr lang="en-US" dirty="0"/>
            <a:t> yang </a:t>
          </a:r>
          <a:r>
            <a:rPr lang="en-US" dirty="0" err="1"/>
            <a:t>sama</a:t>
          </a:r>
          <a:r>
            <a:rPr lang="en-US" dirty="0"/>
            <a:t> (</a:t>
          </a:r>
          <a:r>
            <a:rPr lang="en-US" dirty="0" err="1"/>
            <a:t>Plantmax</a:t>
          </a:r>
          <a:r>
            <a:rPr lang="en-US" dirty="0"/>
            <a:t>)</a:t>
          </a:r>
        </a:p>
      </dgm:t>
    </dgm:pt>
    <dgm:pt modelId="{DB2986B4-BBAA-4471-AFEA-99DAD5DEF9CB}" type="parTrans" cxnId="{1E307621-5DF0-414D-9041-38256856B8B2}">
      <dgm:prSet/>
      <dgm:spPr/>
      <dgm:t>
        <a:bodyPr/>
        <a:lstStyle/>
        <a:p>
          <a:endParaRPr lang="en-US"/>
        </a:p>
      </dgm:t>
    </dgm:pt>
    <dgm:pt modelId="{A4592C30-F9D8-46F7-8044-016BC866DE22}" type="sibTrans" cxnId="{1E307621-5DF0-414D-9041-38256856B8B2}">
      <dgm:prSet/>
      <dgm:spPr/>
      <dgm:t>
        <a:bodyPr/>
        <a:lstStyle/>
        <a:p>
          <a:endParaRPr lang="en-US"/>
        </a:p>
      </dgm:t>
    </dgm:pt>
    <dgm:pt modelId="{55DB227C-004F-43FD-9F8A-1283FB8D89E3}">
      <dgm:prSet phldrT="[Text]"/>
      <dgm:spPr/>
      <dgm:t>
        <a:bodyPr/>
        <a:lstStyle/>
        <a:p>
          <a:r>
            <a:rPr lang="en-US" dirty="0" err="1"/>
            <a:t>Tanaman</a:t>
          </a:r>
          <a:r>
            <a:rPr lang="en-US" dirty="0"/>
            <a:t> </a:t>
          </a:r>
          <a:r>
            <a:rPr lang="en-US" dirty="0" err="1"/>
            <a:t>diberikan</a:t>
          </a:r>
          <a:r>
            <a:rPr lang="en-US" dirty="0"/>
            <a:t> </a:t>
          </a:r>
          <a:r>
            <a:rPr lang="en-US" dirty="0" err="1"/>
            <a:t>pemupukan</a:t>
          </a:r>
          <a:r>
            <a:rPr lang="en-US" dirty="0"/>
            <a:t> yang </a:t>
          </a:r>
          <a:r>
            <a:rPr lang="en-US" dirty="0" err="1"/>
            <a:t>direkomendasikan</a:t>
          </a:r>
          <a:endParaRPr lang="en-US" dirty="0"/>
        </a:p>
      </dgm:t>
    </dgm:pt>
    <dgm:pt modelId="{68B9E5C3-CB94-48D2-B2AC-848D9EFFA4E1}" type="parTrans" cxnId="{4EC3095E-5E46-4D61-8436-CB984B73EDE7}">
      <dgm:prSet/>
      <dgm:spPr/>
      <dgm:t>
        <a:bodyPr/>
        <a:lstStyle/>
        <a:p>
          <a:endParaRPr lang="en-US"/>
        </a:p>
      </dgm:t>
    </dgm:pt>
    <dgm:pt modelId="{F9307EA3-8884-4D23-881D-C972106C6EAD}" type="sibTrans" cxnId="{4EC3095E-5E46-4D61-8436-CB984B73EDE7}">
      <dgm:prSet/>
      <dgm:spPr/>
      <dgm:t>
        <a:bodyPr/>
        <a:lstStyle/>
        <a:p>
          <a:endParaRPr lang="en-US"/>
        </a:p>
      </dgm:t>
    </dgm:pt>
    <dgm:pt modelId="{CB1A7373-382A-452B-AD10-BED4C9642B1E}">
      <dgm:prSet phldrT="[Text]"/>
      <dgm:spPr/>
      <dgm:t>
        <a:bodyPr/>
        <a:lstStyle/>
        <a:p>
          <a:r>
            <a:rPr lang="en-US" dirty="0" err="1"/>
            <a:t>Tanaman</a:t>
          </a:r>
          <a:r>
            <a:rPr lang="en-US" dirty="0"/>
            <a:t> </a:t>
          </a:r>
          <a:r>
            <a:rPr lang="en-US" dirty="0" err="1"/>
            <a:t>dipertahankan</a:t>
          </a:r>
          <a:r>
            <a:rPr lang="en-US" dirty="0"/>
            <a:t> </a:t>
          </a:r>
          <a:r>
            <a:rPr lang="en-US" dirty="0" err="1"/>
            <a:t>tiga</a:t>
          </a:r>
          <a:r>
            <a:rPr lang="en-US" dirty="0"/>
            <a:t> </a:t>
          </a:r>
          <a:r>
            <a:rPr lang="en-US" dirty="0" err="1"/>
            <a:t>anakan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setiap</a:t>
          </a:r>
          <a:r>
            <a:rPr lang="en-US" dirty="0"/>
            <a:t> </a:t>
          </a:r>
          <a:r>
            <a:rPr lang="en-US" dirty="0" err="1"/>
            <a:t>genotipe</a:t>
          </a:r>
          <a:r>
            <a:rPr lang="en-US" dirty="0"/>
            <a:t> per pot. </a:t>
          </a:r>
        </a:p>
      </dgm:t>
    </dgm:pt>
    <dgm:pt modelId="{F1629E59-5B21-42A3-9F74-44EDACCCB0C8}" type="parTrans" cxnId="{11A0FB37-FABE-47A4-9C83-092788AFC88D}">
      <dgm:prSet/>
      <dgm:spPr/>
      <dgm:t>
        <a:bodyPr/>
        <a:lstStyle/>
        <a:p>
          <a:endParaRPr lang="en-US"/>
        </a:p>
      </dgm:t>
    </dgm:pt>
    <dgm:pt modelId="{41DA3D67-7F56-4889-8CC8-48D497C4CB4D}" type="sibTrans" cxnId="{11A0FB37-FABE-47A4-9C83-092788AFC88D}">
      <dgm:prSet/>
      <dgm:spPr/>
      <dgm:t>
        <a:bodyPr/>
        <a:lstStyle/>
        <a:p>
          <a:endParaRPr lang="en-US"/>
        </a:p>
      </dgm:t>
    </dgm:pt>
    <dgm:pt modelId="{016B0452-6EC6-4DC0-AD61-21F1D07029E5}">
      <dgm:prSet phldrT="[Text]"/>
      <dgm:spPr/>
      <dgm:t>
        <a:bodyPr/>
        <a:lstStyle/>
        <a:p>
          <a:r>
            <a:rPr lang="en-US" dirty="0"/>
            <a:t>Pot </a:t>
          </a:r>
          <a:r>
            <a:rPr lang="en-US" dirty="0" err="1"/>
            <a:t>ditempatkan</a:t>
          </a:r>
          <a:r>
            <a:rPr lang="en-US" dirty="0"/>
            <a:t> </a:t>
          </a:r>
          <a:r>
            <a:rPr lang="en-US" dirty="0" err="1"/>
            <a:t>secara</a:t>
          </a:r>
          <a:r>
            <a:rPr lang="en-US" dirty="0"/>
            <a:t> </a:t>
          </a:r>
          <a:r>
            <a:rPr lang="en-US" dirty="0" err="1"/>
            <a:t>acak</a:t>
          </a:r>
          <a:r>
            <a:rPr lang="en-US" dirty="0"/>
            <a:t> pada </a:t>
          </a:r>
          <a:r>
            <a:rPr lang="en-US" dirty="0" err="1"/>
            <a:t>tiga</a:t>
          </a:r>
          <a:r>
            <a:rPr lang="en-US" dirty="0"/>
            <a:t> </a:t>
          </a:r>
          <a:r>
            <a:rPr lang="en-US" dirty="0" err="1"/>
            <a:t>gerobak</a:t>
          </a:r>
          <a:r>
            <a:rPr lang="en-US" dirty="0"/>
            <a:t> </a:t>
          </a:r>
          <a:r>
            <a:rPr lang="en-US" dirty="0" err="1"/>
            <a:t>bergerak</a:t>
          </a:r>
          <a:r>
            <a:rPr lang="en-US" dirty="0"/>
            <a:t> di </a:t>
          </a:r>
          <a:r>
            <a:rPr lang="en-US" dirty="0" err="1"/>
            <a:t>ruang</a:t>
          </a:r>
          <a:r>
            <a:rPr lang="en-US" dirty="0"/>
            <a:t> </a:t>
          </a:r>
          <a:r>
            <a:rPr lang="en-US" dirty="0" err="1"/>
            <a:t>terpisah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fotoperiode</a:t>
          </a:r>
          <a:r>
            <a:rPr lang="en-US" dirty="0"/>
            <a:t> </a:t>
          </a:r>
          <a:r>
            <a:rPr lang="en-US" dirty="0" err="1"/>
            <a:t>terkontrol</a:t>
          </a:r>
          <a:endParaRPr lang="en-US" dirty="0"/>
        </a:p>
      </dgm:t>
    </dgm:pt>
    <dgm:pt modelId="{4B49147D-0F04-4F95-BAEE-989CA7F01011}" type="parTrans" cxnId="{B4238626-BF72-4C51-8DDD-161C2827A67D}">
      <dgm:prSet/>
      <dgm:spPr/>
      <dgm:t>
        <a:bodyPr/>
        <a:lstStyle/>
        <a:p>
          <a:endParaRPr lang="en-US"/>
        </a:p>
      </dgm:t>
    </dgm:pt>
    <dgm:pt modelId="{99AC67B9-0B4C-4FC3-99B2-87B587494C1F}" type="sibTrans" cxnId="{B4238626-BF72-4C51-8DDD-161C2827A67D}">
      <dgm:prSet/>
      <dgm:spPr/>
      <dgm:t>
        <a:bodyPr/>
        <a:lstStyle/>
        <a:p>
          <a:endParaRPr lang="en-US"/>
        </a:p>
      </dgm:t>
    </dgm:pt>
    <dgm:pt modelId="{12FD8766-106C-4ADB-9F2D-C028F0D3DF79}">
      <dgm:prSet phldrT="[Text]"/>
      <dgm:spPr/>
      <dgm:t>
        <a:bodyPr/>
        <a:lstStyle/>
        <a:p>
          <a:r>
            <a:rPr lang="en-US"/>
            <a:t>Induksi dimulai ketika genotipe memiliki 4 sampai 6 ruas yang terbentuk dengan baik untuk memastikan kematangan untuk berbunga</a:t>
          </a:r>
          <a:endParaRPr lang="en-US" dirty="0"/>
        </a:p>
      </dgm:t>
    </dgm:pt>
    <dgm:pt modelId="{06B6CCEA-3BF8-4B06-B7DA-35D49E332541}" type="parTrans" cxnId="{89F48535-E84D-496E-B3D0-A4CE278D78B5}">
      <dgm:prSet/>
      <dgm:spPr/>
      <dgm:t>
        <a:bodyPr/>
        <a:lstStyle/>
        <a:p>
          <a:endParaRPr lang="en-US"/>
        </a:p>
      </dgm:t>
    </dgm:pt>
    <dgm:pt modelId="{9EB317D9-0CD8-4335-86FD-A9504800E04D}" type="sibTrans" cxnId="{89F48535-E84D-496E-B3D0-A4CE278D78B5}">
      <dgm:prSet/>
      <dgm:spPr/>
      <dgm:t>
        <a:bodyPr/>
        <a:lstStyle/>
        <a:p>
          <a:endParaRPr lang="en-US"/>
        </a:p>
      </dgm:t>
    </dgm:pt>
    <dgm:pt modelId="{FF631194-92D4-4397-98D2-BABFF0351CDC}" type="pres">
      <dgm:prSet presAssocID="{2C3239AA-0588-4C60-8646-0F41526B730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C98AAB-A488-4238-A173-2DBF0CA74E68}" type="pres">
      <dgm:prSet presAssocID="{2C3239AA-0588-4C60-8646-0F41526B7309}" presName="dummyMaxCanvas" presStyleCnt="0">
        <dgm:presLayoutVars/>
      </dgm:prSet>
      <dgm:spPr/>
    </dgm:pt>
    <dgm:pt modelId="{F59AFC7C-D844-4417-A203-EAE4468B32F1}" type="pres">
      <dgm:prSet presAssocID="{2C3239AA-0588-4C60-8646-0F41526B730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A1602-FC68-41C6-97AA-8C913ECB4E7F}" type="pres">
      <dgm:prSet presAssocID="{2C3239AA-0588-4C60-8646-0F41526B730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59EF9A-FEA9-4FB3-A6C5-7082C05B33D9}" type="pres">
      <dgm:prSet presAssocID="{2C3239AA-0588-4C60-8646-0F41526B730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8AB6F-B1BF-4717-B77A-EB9878A333CC}" type="pres">
      <dgm:prSet presAssocID="{2C3239AA-0588-4C60-8646-0F41526B730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650E7-0737-44F2-9B1E-32FB555B08D4}" type="pres">
      <dgm:prSet presAssocID="{2C3239AA-0588-4C60-8646-0F41526B730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7037FA-1113-4F55-BE07-DD1EDB36AFF2}" type="pres">
      <dgm:prSet presAssocID="{2C3239AA-0588-4C60-8646-0F41526B730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29CA6-38F4-42CE-98CA-C19793932348}" type="pres">
      <dgm:prSet presAssocID="{2C3239AA-0588-4C60-8646-0F41526B730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09AAC-B3C0-47EC-A7B5-1851DD2A01DF}" type="pres">
      <dgm:prSet presAssocID="{2C3239AA-0588-4C60-8646-0F41526B730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493780-D168-46EE-A877-F522182A7EAE}" type="pres">
      <dgm:prSet presAssocID="{2C3239AA-0588-4C60-8646-0F41526B730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5458FF-3A4C-41B9-95C6-6C2CC10E0BF9}" type="pres">
      <dgm:prSet presAssocID="{2C3239AA-0588-4C60-8646-0F41526B730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5431F7-72BB-4592-9FDD-C50D77DBB03D}" type="pres">
      <dgm:prSet presAssocID="{2C3239AA-0588-4C60-8646-0F41526B730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25E79-6B86-4277-B477-E357DA1DB673}" type="pres">
      <dgm:prSet presAssocID="{2C3239AA-0588-4C60-8646-0F41526B730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E4A70-4116-48A6-A639-6A2B8505586D}" type="pres">
      <dgm:prSet presAssocID="{2C3239AA-0588-4C60-8646-0F41526B730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2E817-097F-409C-83E9-3C0F6189365E}" type="pres">
      <dgm:prSet presAssocID="{2C3239AA-0588-4C60-8646-0F41526B730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A9818C-FF36-425D-9CCD-2A50F48570A0}" type="presOf" srcId="{2C3239AA-0588-4C60-8646-0F41526B7309}" destId="{FF631194-92D4-4397-98D2-BABFF0351CDC}" srcOrd="0" destOrd="0" presId="urn:microsoft.com/office/officeart/2005/8/layout/vProcess5"/>
    <dgm:cxn modelId="{4129CACD-10A4-407B-BC51-4A32789D74FE}" type="presOf" srcId="{F9307EA3-8884-4D23-881D-C972106C6EAD}" destId="{57C29CA6-38F4-42CE-98CA-C19793932348}" srcOrd="0" destOrd="0" presId="urn:microsoft.com/office/officeart/2005/8/layout/vProcess5"/>
    <dgm:cxn modelId="{94A7DB8E-E809-47B2-BB68-78BF938CBF6C}" type="presOf" srcId="{A4592C30-F9D8-46F7-8044-016BC866DE22}" destId="{277037FA-1113-4F55-BE07-DD1EDB36AFF2}" srcOrd="0" destOrd="0" presId="urn:microsoft.com/office/officeart/2005/8/layout/vProcess5"/>
    <dgm:cxn modelId="{1E307621-5DF0-414D-9041-38256856B8B2}" srcId="{2C3239AA-0588-4C60-8646-0F41526B7309}" destId="{4C487AF5-254B-40CA-B62B-3788791ED59A}" srcOrd="0" destOrd="0" parTransId="{DB2986B4-BBAA-4471-AFEA-99DAD5DEF9CB}" sibTransId="{A4592C30-F9D8-46F7-8044-016BC866DE22}"/>
    <dgm:cxn modelId="{3E49C709-DFAC-4F9D-BE8A-C1472ECFF8C5}" type="presOf" srcId="{55DB227C-004F-43FD-9F8A-1283FB8D89E3}" destId="{D75431F7-72BB-4592-9FDD-C50D77DBB03D}" srcOrd="1" destOrd="0" presId="urn:microsoft.com/office/officeart/2005/8/layout/vProcess5"/>
    <dgm:cxn modelId="{89F48535-E84D-496E-B3D0-A4CE278D78B5}" srcId="{2C3239AA-0588-4C60-8646-0F41526B7309}" destId="{12FD8766-106C-4ADB-9F2D-C028F0D3DF79}" srcOrd="4" destOrd="0" parTransId="{06B6CCEA-3BF8-4B06-B7DA-35D49E332541}" sibTransId="{9EB317D9-0CD8-4335-86FD-A9504800E04D}"/>
    <dgm:cxn modelId="{7BF621CF-7656-49D8-930F-D15DE969E324}" type="presOf" srcId="{016B0452-6EC6-4DC0-AD61-21F1D07029E5}" destId="{9CCE4A70-4116-48A6-A639-6A2B8505586D}" srcOrd="1" destOrd="0" presId="urn:microsoft.com/office/officeart/2005/8/layout/vProcess5"/>
    <dgm:cxn modelId="{9157ED8A-7DEC-4F0C-9214-F759D3FCE118}" type="presOf" srcId="{99AC67B9-0B4C-4FC3-99B2-87B587494C1F}" destId="{5C493780-D168-46EE-A877-F522182A7EAE}" srcOrd="0" destOrd="0" presId="urn:microsoft.com/office/officeart/2005/8/layout/vProcess5"/>
    <dgm:cxn modelId="{11A0FB37-FABE-47A4-9C83-092788AFC88D}" srcId="{2C3239AA-0588-4C60-8646-0F41526B7309}" destId="{CB1A7373-382A-452B-AD10-BED4C9642B1E}" srcOrd="2" destOrd="0" parTransId="{F1629E59-5B21-42A3-9F74-44EDACCCB0C8}" sibTransId="{41DA3D67-7F56-4889-8CC8-48D497C4CB4D}"/>
    <dgm:cxn modelId="{4EC3095E-5E46-4D61-8436-CB984B73EDE7}" srcId="{2C3239AA-0588-4C60-8646-0F41526B7309}" destId="{55DB227C-004F-43FD-9F8A-1283FB8D89E3}" srcOrd="1" destOrd="0" parTransId="{68B9E5C3-CB94-48D2-B2AC-848D9EFFA4E1}" sibTransId="{F9307EA3-8884-4D23-881D-C972106C6EAD}"/>
    <dgm:cxn modelId="{AAC76912-51C3-4063-8F9C-91BE69869510}" type="presOf" srcId="{4C487AF5-254B-40CA-B62B-3788791ED59A}" destId="{F59AFC7C-D844-4417-A203-EAE4468B32F1}" srcOrd="0" destOrd="0" presId="urn:microsoft.com/office/officeart/2005/8/layout/vProcess5"/>
    <dgm:cxn modelId="{E0CF2CFD-0BC2-4314-A0FF-8EE9BC5DBF4B}" type="presOf" srcId="{CB1A7373-382A-452B-AD10-BED4C9642B1E}" destId="{FF825E79-6B86-4277-B477-E357DA1DB673}" srcOrd="1" destOrd="0" presId="urn:microsoft.com/office/officeart/2005/8/layout/vProcess5"/>
    <dgm:cxn modelId="{B4238626-BF72-4C51-8DDD-161C2827A67D}" srcId="{2C3239AA-0588-4C60-8646-0F41526B7309}" destId="{016B0452-6EC6-4DC0-AD61-21F1D07029E5}" srcOrd="3" destOrd="0" parTransId="{4B49147D-0F04-4F95-BAEE-989CA7F01011}" sibTransId="{99AC67B9-0B4C-4FC3-99B2-87B587494C1F}"/>
    <dgm:cxn modelId="{CE4118FB-443F-4029-9200-0BF0E077149C}" type="presOf" srcId="{CB1A7373-382A-452B-AD10-BED4C9642B1E}" destId="{1A59EF9A-FEA9-4FB3-A6C5-7082C05B33D9}" srcOrd="0" destOrd="0" presId="urn:microsoft.com/office/officeart/2005/8/layout/vProcess5"/>
    <dgm:cxn modelId="{32348A16-2F8D-405D-BDD6-F3702E8BCF7F}" type="presOf" srcId="{12FD8766-106C-4ADB-9F2D-C028F0D3DF79}" destId="{1F7650E7-0737-44F2-9B1E-32FB555B08D4}" srcOrd="0" destOrd="0" presId="urn:microsoft.com/office/officeart/2005/8/layout/vProcess5"/>
    <dgm:cxn modelId="{EB358F5C-C867-4BB9-BBAF-70D80A572271}" type="presOf" srcId="{016B0452-6EC6-4DC0-AD61-21F1D07029E5}" destId="{5B98AB6F-B1BF-4717-B77A-EB9878A333CC}" srcOrd="0" destOrd="0" presId="urn:microsoft.com/office/officeart/2005/8/layout/vProcess5"/>
    <dgm:cxn modelId="{67F3726F-B269-4B2B-9C6C-A6602677182D}" type="presOf" srcId="{12FD8766-106C-4ADB-9F2D-C028F0D3DF79}" destId="{DD22E817-097F-409C-83E9-3C0F6189365E}" srcOrd="1" destOrd="0" presId="urn:microsoft.com/office/officeart/2005/8/layout/vProcess5"/>
    <dgm:cxn modelId="{31C299D5-9B30-4A3F-92EC-2BAACBE65005}" type="presOf" srcId="{4C487AF5-254B-40CA-B62B-3788791ED59A}" destId="{995458FF-3A4C-41B9-95C6-6C2CC10E0BF9}" srcOrd="1" destOrd="0" presId="urn:microsoft.com/office/officeart/2005/8/layout/vProcess5"/>
    <dgm:cxn modelId="{1C985019-8012-41CE-8841-30B455C8ED25}" type="presOf" srcId="{41DA3D67-7F56-4889-8CC8-48D497C4CB4D}" destId="{C9609AAC-B3C0-47EC-A7B5-1851DD2A01DF}" srcOrd="0" destOrd="0" presId="urn:microsoft.com/office/officeart/2005/8/layout/vProcess5"/>
    <dgm:cxn modelId="{E8FADB29-8275-431B-9AF6-E64042693D69}" type="presOf" srcId="{55DB227C-004F-43FD-9F8A-1283FB8D89E3}" destId="{557A1602-FC68-41C6-97AA-8C913ECB4E7F}" srcOrd="0" destOrd="0" presId="urn:microsoft.com/office/officeart/2005/8/layout/vProcess5"/>
    <dgm:cxn modelId="{30334C19-1513-4B98-A578-E1C0BC341A10}" type="presParOf" srcId="{FF631194-92D4-4397-98D2-BABFF0351CDC}" destId="{F8C98AAB-A488-4238-A173-2DBF0CA74E68}" srcOrd="0" destOrd="0" presId="urn:microsoft.com/office/officeart/2005/8/layout/vProcess5"/>
    <dgm:cxn modelId="{7B657E45-36A4-4F69-911E-CCFDF7D50B5B}" type="presParOf" srcId="{FF631194-92D4-4397-98D2-BABFF0351CDC}" destId="{F59AFC7C-D844-4417-A203-EAE4468B32F1}" srcOrd="1" destOrd="0" presId="urn:microsoft.com/office/officeart/2005/8/layout/vProcess5"/>
    <dgm:cxn modelId="{EDC2F8BE-3848-472C-B785-CCBF12FB9032}" type="presParOf" srcId="{FF631194-92D4-4397-98D2-BABFF0351CDC}" destId="{557A1602-FC68-41C6-97AA-8C913ECB4E7F}" srcOrd="2" destOrd="0" presId="urn:microsoft.com/office/officeart/2005/8/layout/vProcess5"/>
    <dgm:cxn modelId="{4A706248-7540-436D-AFCF-39D99D0FB547}" type="presParOf" srcId="{FF631194-92D4-4397-98D2-BABFF0351CDC}" destId="{1A59EF9A-FEA9-4FB3-A6C5-7082C05B33D9}" srcOrd="3" destOrd="0" presId="urn:microsoft.com/office/officeart/2005/8/layout/vProcess5"/>
    <dgm:cxn modelId="{4ECF8024-C171-481E-93AA-308ABF463E51}" type="presParOf" srcId="{FF631194-92D4-4397-98D2-BABFF0351CDC}" destId="{5B98AB6F-B1BF-4717-B77A-EB9878A333CC}" srcOrd="4" destOrd="0" presId="urn:microsoft.com/office/officeart/2005/8/layout/vProcess5"/>
    <dgm:cxn modelId="{5D1D81A1-ACAC-4C99-99CD-C5468B284B8D}" type="presParOf" srcId="{FF631194-92D4-4397-98D2-BABFF0351CDC}" destId="{1F7650E7-0737-44F2-9B1E-32FB555B08D4}" srcOrd="5" destOrd="0" presId="urn:microsoft.com/office/officeart/2005/8/layout/vProcess5"/>
    <dgm:cxn modelId="{895D9504-A2A0-4872-8293-1CDF35C8242B}" type="presParOf" srcId="{FF631194-92D4-4397-98D2-BABFF0351CDC}" destId="{277037FA-1113-4F55-BE07-DD1EDB36AFF2}" srcOrd="6" destOrd="0" presId="urn:microsoft.com/office/officeart/2005/8/layout/vProcess5"/>
    <dgm:cxn modelId="{66D21E9A-252D-46A5-B789-478FEA6F2A15}" type="presParOf" srcId="{FF631194-92D4-4397-98D2-BABFF0351CDC}" destId="{57C29CA6-38F4-42CE-98CA-C19793932348}" srcOrd="7" destOrd="0" presId="urn:microsoft.com/office/officeart/2005/8/layout/vProcess5"/>
    <dgm:cxn modelId="{CE17BC2F-FE9F-4E5C-B4F6-87E202FD1107}" type="presParOf" srcId="{FF631194-92D4-4397-98D2-BABFF0351CDC}" destId="{C9609AAC-B3C0-47EC-A7B5-1851DD2A01DF}" srcOrd="8" destOrd="0" presId="urn:microsoft.com/office/officeart/2005/8/layout/vProcess5"/>
    <dgm:cxn modelId="{2C699283-32FF-437C-8D5A-422AC46B8537}" type="presParOf" srcId="{FF631194-92D4-4397-98D2-BABFF0351CDC}" destId="{5C493780-D168-46EE-A877-F522182A7EAE}" srcOrd="9" destOrd="0" presId="urn:microsoft.com/office/officeart/2005/8/layout/vProcess5"/>
    <dgm:cxn modelId="{B0B1105A-3624-4785-9A9A-16CE03A981F9}" type="presParOf" srcId="{FF631194-92D4-4397-98D2-BABFF0351CDC}" destId="{995458FF-3A4C-41B9-95C6-6C2CC10E0BF9}" srcOrd="10" destOrd="0" presId="urn:microsoft.com/office/officeart/2005/8/layout/vProcess5"/>
    <dgm:cxn modelId="{5124FE61-0D1E-4DF1-B809-3442A59062A2}" type="presParOf" srcId="{FF631194-92D4-4397-98D2-BABFF0351CDC}" destId="{D75431F7-72BB-4592-9FDD-C50D77DBB03D}" srcOrd="11" destOrd="0" presId="urn:microsoft.com/office/officeart/2005/8/layout/vProcess5"/>
    <dgm:cxn modelId="{48A6FBAF-9C3B-40BD-BCAF-8F4C9632690A}" type="presParOf" srcId="{FF631194-92D4-4397-98D2-BABFF0351CDC}" destId="{FF825E79-6B86-4277-B477-E357DA1DB673}" srcOrd="12" destOrd="0" presId="urn:microsoft.com/office/officeart/2005/8/layout/vProcess5"/>
    <dgm:cxn modelId="{4B1B23C9-52C6-45A6-BC63-9CE3822AEFA4}" type="presParOf" srcId="{FF631194-92D4-4397-98D2-BABFF0351CDC}" destId="{9CCE4A70-4116-48A6-A639-6A2B8505586D}" srcOrd="13" destOrd="0" presId="urn:microsoft.com/office/officeart/2005/8/layout/vProcess5"/>
    <dgm:cxn modelId="{AA6C2264-A9EB-4EF7-93D5-9629EDB23E7D}" type="presParOf" srcId="{FF631194-92D4-4397-98D2-BABFF0351CDC}" destId="{DD22E817-097F-409C-83E9-3C0F6189365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AFC7C-D844-4417-A203-EAE4468B32F1}">
      <dsp:nvSpPr>
        <dsp:cNvPr id="0" name=""/>
        <dsp:cNvSpPr/>
      </dsp:nvSpPr>
      <dsp:spPr>
        <a:xfrm>
          <a:off x="0" y="0"/>
          <a:ext cx="7744967" cy="7821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Ke-16 </a:t>
          </a:r>
          <a:r>
            <a:rPr lang="en-US" sz="1400" kern="1200" dirty="0" err="1"/>
            <a:t>genotipe</a:t>
          </a:r>
          <a:r>
            <a:rPr lang="en-US" sz="1400" kern="1200" dirty="0"/>
            <a:t> </a:t>
          </a:r>
          <a:r>
            <a:rPr lang="en-US" sz="1400" kern="1200" dirty="0" err="1"/>
            <a:t>tebu</a:t>
          </a:r>
          <a:r>
            <a:rPr lang="en-US" sz="1400" kern="1200" dirty="0"/>
            <a:t> </a:t>
          </a:r>
          <a:r>
            <a:rPr lang="en-US" sz="1400" kern="1200" dirty="0" err="1"/>
            <a:t>ditanam</a:t>
          </a:r>
          <a:r>
            <a:rPr lang="en-US" sz="1400" kern="1200" dirty="0"/>
            <a:t> </a:t>
          </a:r>
          <a:r>
            <a:rPr lang="en-US" sz="1400" kern="1200" dirty="0" err="1"/>
            <a:t>dalam</a:t>
          </a:r>
          <a:r>
            <a:rPr lang="en-US" sz="1400" kern="1200" dirty="0"/>
            <a:t> pot </a:t>
          </a:r>
          <a:r>
            <a:rPr lang="en-US" sz="1400" kern="1200" dirty="0" err="1"/>
            <a:t>berukuran</a:t>
          </a:r>
          <a:r>
            <a:rPr lang="en-US" sz="1400" kern="1200" dirty="0"/>
            <a:t> 43 L </a:t>
          </a:r>
          <a:r>
            <a:rPr lang="en-US" sz="1400" kern="1200" dirty="0" err="1"/>
            <a:t>dengan</a:t>
          </a:r>
          <a:r>
            <a:rPr lang="en-US" sz="1400" kern="1200" dirty="0"/>
            <a:t> </a:t>
          </a:r>
          <a:r>
            <a:rPr lang="en-US" sz="1400" kern="1200" dirty="0" err="1"/>
            <a:t>jumlah</a:t>
          </a:r>
          <a:r>
            <a:rPr lang="en-US" sz="1400" kern="1200" dirty="0"/>
            <a:t> </a:t>
          </a:r>
          <a:r>
            <a:rPr lang="en-US" sz="1400" kern="1200" dirty="0" err="1"/>
            <a:t>tanah</a:t>
          </a:r>
          <a:r>
            <a:rPr lang="en-US" sz="1400" kern="1200" dirty="0"/>
            <a:t> </a:t>
          </a:r>
          <a:r>
            <a:rPr lang="en-US" sz="1400" kern="1200" dirty="0" err="1"/>
            <a:t>liat</a:t>
          </a:r>
          <a:r>
            <a:rPr lang="en-US" sz="1400" kern="1200" dirty="0"/>
            <a:t>, </a:t>
          </a:r>
          <a:r>
            <a:rPr lang="en-US" sz="1400" kern="1200" dirty="0" err="1"/>
            <a:t>pasir</a:t>
          </a:r>
          <a:r>
            <a:rPr lang="en-US" sz="1400" kern="1200" dirty="0"/>
            <a:t>, dan </a:t>
          </a:r>
          <a:r>
            <a:rPr lang="en-US" sz="1400" kern="1200" dirty="0" err="1"/>
            <a:t>substrat</a:t>
          </a:r>
          <a:r>
            <a:rPr lang="en-US" sz="1400" kern="1200" dirty="0"/>
            <a:t> yang </a:t>
          </a:r>
          <a:r>
            <a:rPr lang="en-US" sz="1400" kern="1200" dirty="0" err="1"/>
            <a:t>sama</a:t>
          </a:r>
          <a:r>
            <a:rPr lang="en-US" sz="1400" kern="1200" dirty="0"/>
            <a:t> (</a:t>
          </a:r>
          <a:r>
            <a:rPr lang="en-US" sz="1400" kern="1200" dirty="0" err="1"/>
            <a:t>Plantmax</a:t>
          </a:r>
          <a:r>
            <a:rPr lang="en-US" sz="1400" kern="1200" dirty="0"/>
            <a:t>)</a:t>
          </a:r>
        </a:p>
      </dsp:txBody>
      <dsp:txXfrm>
        <a:off x="22909" y="22909"/>
        <a:ext cx="6809425" cy="736357"/>
      </dsp:txXfrm>
    </dsp:sp>
    <dsp:sp modelId="{557A1602-FC68-41C6-97AA-8C913ECB4E7F}">
      <dsp:nvSpPr>
        <dsp:cNvPr id="0" name=""/>
        <dsp:cNvSpPr/>
      </dsp:nvSpPr>
      <dsp:spPr>
        <a:xfrm>
          <a:off x="578358" y="890811"/>
          <a:ext cx="7744967" cy="782175"/>
        </a:xfrm>
        <a:prstGeom prst="roundRect">
          <a:avLst>
            <a:gd name="adj" fmla="val 10000"/>
          </a:avLst>
        </a:prstGeom>
        <a:solidFill>
          <a:schemeClr val="accent4">
            <a:hueOff val="-382089"/>
            <a:satOff val="-2561"/>
            <a:lumOff val="-2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Tanaman</a:t>
          </a:r>
          <a:r>
            <a:rPr lang="en-US" sz="1400" kern="1200" dirty="0"/>
            <a:t> </a:t>
          </a:r>
          <a:r>
            <a:rPr lang="en-US" sz="1400" kern="1200" dirty="0" err="1"/>
            <a:t>diberikan</a:t>
          </a:r>
          <a:r>
            <a:rPr lang="en-US" sz="1400" kern="1200" dirty="0"/>
            <a:t> </a:t>
          </a:r>
          <a:r>
            <a:rPr lang="en-US" sz="1400" kern="1200" dirty="0" err="1"/>
            <a:t>pemupukan</a:t>
          </a:r>
          <a:r>
            <a:rPr lang="en-US" sz="1400" kern="1200" dirty="0"/>
            <a:t> yang </a:t>
          </a:r>
          <a:r>
            <a:rPr lang="en-US" sz="1400" kern="1200" dirty="0" err="1"/>
            <a:t>direkomendasikan</a:t>
          </a:r>
          <a:endParaRPr lang="en-US" sz="1400" kern="1200" dirty="0"/>
        </a:p>
      </dsp:txBody>
      <dsp:txXfrm>
        <a:off x="601267" y="913720"/>
        <a:ext cx="6612377" cy="736357"/>
      </dsp:txXfrm>
    </dsp:sp>
    <dsp:sp modelId="{1A59EF9A-FEA9-4FB3-A6C5-7082C05B33D9}">
      <dsp:nvSpPr>
        <dsp:cNvPr id="0" name=""/>
        <dsp:cNvSpPr/>
      </dsp:nvSpPr>
      <dsp:spPr>
        <a:xfrm>
          <a:off x="1156716" y="1781622"/>
          <a:ext cx="7744967" cy="782175"/>
        </a:xfrm>
        <a:prstGeom prst="roundRect">
          <a:avLst>
            <a:gd name="adj" fmla="val 10000"/>
          </a:avLst>
        </a:prstGeom>
        <a:solidFill>
          <a:schemeClr val="accent4">
            <a:hueOff val="-764177"/>
            <a:satOff val="-5123"/>
            <a:lumOff val="-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Tanaman</a:t>
          </a:r>
          <a:r>
            <a:rPr lang="en-US" sz="1400" kern="1200" dirty="0"/>
            <a:t> </a:t>
          </a:r>
          <a:r>
            <a:rPr lang="en-US" sz="1400" kern="1200" dirty="0" err="1"/>
            <a:t>dipertahankan</a:t>
          </a:r>
          <a:r>
            <a:rPr lang="en-US" sz="1400" kern="1200" dirty="0"/>
            <a:t> </a:t>
          </a:r>
          <a:r>
            <a:rPr lang="en-US" sz="1400" kern="1200" dirty="0" err="1"/>
            <a:t>tiga</a:t>
          </a:r>
          <a:r>
            <a:rPr lang="en-US" sz="1400" kern="1200" dirty="0"/>
            <a:t> </a:t>
          </a:r>
          <a:r>
            <a:rPr lang="en-US" sz="1400" kern="1200" dirty="0" err="1"/>
            <a:t>anakan</a:t>
          </a:r>
          <a:r>
            <a:rPr lang="en-US" sz="1400" kern="1200" dirty="0"/>
            <a:t> </a:t>
          </a:r>
          <a:r>
            <a:rPr lang="en-US" sz="1400" kern="1200" dirty="0" err="1"/>
            <a:t>dari</a:t>
          </a:r>
          <a:r>
            <a:rPr lang="en-US" sz="1400" kern="1200" dirty="0"/>
            <a:t> </a:t>
          </a:r>
          <a:r>
            <a:rPr lang="en-US" sz="1400" kern="1200" dirty="0" err="1"/>
            <a:t>setiap</a:t>
          </a:r>
          <a:r>
            <a:rPr lang="en-US" sz="1400" kern="1200" dirty="0"/>
            <a:t> </a:t>
          </a:r>
          <a:r>
            <a:rPr lang="en-US" sz="1400" kern="1200" dirty="0" err="1"/>
            <a:t>genotipe</a:t>
          </a:r>
          <a:r>
            <a:rPr lang="en-US" sz="1400" kern="1200" dirty="0"/>
            <a:t> per pot. </a:t>
          </a:r>
        </a:p>
      </dsp:txBody>
      <dsp:txXfrm>
        <a:off x="1179625" y="1804531"/>
        <a:ext cx="6612377" cy="736357"/>
      </dsp:txXfrm>
    </dsp:sp>
    <dsp:sp modelId="{5B98AB6F-B1BF-4717-B77A-EB9878A333CC}">
      <dsp:nvSpPr>
        <dsp:cNvPr id="0" name=""/>
        <dsp:cNvSpPr/>
      </dsp:nvSpPr>
      <dsp:spPr>
        <a:xfrm>
          <a:off x="1735073" y="2672433"/>
          <a:ext cx="7744967" cy="782175"/>
        </a:xfrm>
        <a:prstGeom prst="roundRect">
          <a:avLst>
            <a:gd name="adj" fmla="val 10000"/>
          </a:avLst>
        </a:prstGeom>
        <a:solidFill>
          <a:schemeClr val="accent4">
            <a:hueOff val="-1146266"/>
            <a:satOff val="-7684"/>
            <a:lumOff val="-7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Pot </a:t>
          </a:r>
          <a:r>
            <a:rPr lang="en-US" sz="1400" kern="1200" dirty="0" err="1"/>
            <a:t>ditempatkan</a:t>
          </a:r>
          <a:r>
            <a:rPr lang="en-US" sz="1400" kern="1200" dirty="0"/>
            <a:t> </a:t>
          </a:r>
          <a:r>
            <a:rPr lang="en-US" sz="1400" kern="1200" dirty="0" err="1"/>
            <a:t>secara</a:t>
          </a:r>
          <a:r>
            <a:rPr lang="en-US" sz="1400" kern="1200" dirty="0"/>
            <a:t> </a:t>
          </a:r>
          <a:r>
            <a:rPr lang="en-US" sz="1400" kern="1200" dirty="0" err="1"/>
            <a:t>acak</a:t>
          </a:r>
          <a:r>
            <a:rPr lang="en-US" sz="1400" kern="1200" dirty="0"/>
            <a:t> pada </a:t>
          </a:r>
          <a:r>
            <a:rPr lang="en-US" sz="1400" kern="1200" dirty="0" err="1"/>
            <a:t>tiga</a:t>
          </a:r>
          <a:r>
            <a:rPr lang="en-US" sz="1400" kern="1200" dirty="0"/>
            <a:t> </a:t>
          </a:r>
          <a:r>
            <a:rPr lang="en-US" sz="1400" kern="1200" dirty="0" err="1"/>
            <a:t>gerobak</a:t>
          </a:r>
          <a:r>
            <a:rPr lang="en-US" sz="1400" kern="1200" dirty="0"/>
            <a:t> </a:t>
          </a:r>
          <a:r>
            <a:rPr lang="en-US" sz="1400" kern="1200" dirty="0" err="1"/>
            <a:t>bergerak</a:t>
          </a:r>
          <a:r>
            <a:rPr lang="en-US" sz="1400" kern="1200" dirty="0"/>
            <a:t> di </a:t>
          </a:r>
          <a:r>
            <a:rPr lang="en-US" sz="1400" kern="1200" dirty="0" err="1"/>
            <a:t>ruang</a:t>
          </a:r>
          <a:r>
            <a:rPr lang="en-US" sz="1400" kern="1200" dirty="0"/>
            <a:t> </a:t>
          </a:r>
          <a:r>
            <a:rPr lang="en-US" sz="1400" kern="1200" dirty="0" err="1"/>
            <a:t>terpisah</a:t>
          </a:r>
          <a:r>
            <a:rPr lang="en-US" sz="1400" kern="1200" dirty="0"/>
            <a:t> </a:t>
          </a:r>
          <a:r>
            <a:rPr lang="en-US" sz="1400" kern="1200" dirty="0" err="1"/>
            <a:t>dengan</a:t>
          </a:r>
          <a:r>
            <a:rPr lang="en-US" sz="1400" kern="1200" dirty="0"/>
            <a:t> </a:t>
          </a:r>
          <a:r>
            <a:rPr lang="en-US" sz="1400" kern="1200" dirty="0" err="1"/>
            <a:t>fotoperiode</a:t>
          </a:r>
          <a:r>
            <a:rPr lang="en-US" sz="1400" kern="1200" dirty="0"/>
            <a:t> </a:t>
          </a:r>
          <a:r>
            <a:rPr lang="en-US" sz="1400" kern="1200" dirty="0" err="1"/>
            <a:t>terkontrol</a:t>
          </a:r>
          <a:endParaRPr lang="en-US" sz="1400" kern="1200" dirty="0"/>
        </a:p>
      </dsp:txBody>
      <dsp:txXfrm>
        <a:off x="1757982" y="2695342"/>
        <a:ext cx="6612377" cy="736357"/>
      </dsp:txXfrm>
    </dsp:sp>
    <dsp:sp modelId="{1F7650E7-0737-44F2-9B1E-32FB555B08D4}">
      <dsp:nvSpPr>
        <dsp:cNvPr id="0" name=""/>
        <dsp:cNvSpPr/>
      </dsp:nvSpPr>
      <dsp:spPr>
        <a:xfrm>
          <a:off x="2313432" y="3563244"/>
          <a:ext cx="7744967" cy="782175"/>
        </a:xfrm>
        <a:prstGeom prst="roundRect">
          <a:avLst>
            <a:gd name="adj" fmla="val 10000"/>
          </a:avLst>
        </a:prstGeom>
        <a:solidFill>
          <a:schemeClr val="accent4">
            <a:hueOff val="-1528355"/>
            <a:satOff val="-10245"/>
            <a:lumOff val="-10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Induksi dimulai ketika genotipe memiliki 4 sampai 6 ruas yang terbentuk dengan baik untuk memastikan kematangan untuk berbunga</a:t>
          </a:r>
          <a:endParaRPr lang="en-US" sz="1400" kern="1200" dirty="0"/>
        </a:p>
      </dsp:txBody>
      <dsp:txXfrm>
        <a:off x="2336341" y="3586153"/>
        <a:ext cx="6612377" cy="736357"/>
      </dsp:txXfrm>
    </dsp:sp>
    <dsp:sp modelId="{277037FA-1113-4F55-BE07-DD1EDB36AFF2}">
      <dsp:nvSpPr>
        <dsp:cNvPr id="0" name=""/>
        <dsp:cNvSpPr/>
      </dsp:nvSpPr>
      <dsp:spPr>
        <a:xfrm>
          <a:off x="7236553" y="571422"/>
          <a:ext cx="508414" cy="50841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7350946" y="571422"/>
        <a:ext cx="279628" cy="382582"/>
      </dsp:txXfrm>
    </dsp:sp>
    <dsp:sp modelId="{57C29CA6-38F4-42CE-98CA-C19793932348}">
      <dsp:nvSpPr>
        <dsp:cNvPr id="0" name=""/>
        <dsp:cNvSpPr/>
      </dsp:nvSpPr>
      <dsp:spPr>
        <a:xfrm>
          <a:off x="7814911" y="1462233"/>
          <a:ext cx="508414" cy="50841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482776"/>
            <a:satOff val="-6609"/>
            <a:lumOff val="-87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482776"/>
              <a:satOff val="-6609"/>
              <a:lumOff val="-8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7929304" y="1462233"/>
        <a:ext cx="279628" cy="382582"/>
      </dsp:txXfrm>
    </dsp:sp>
    <dsp:sp modelId="{C9609AAC-B3C0-47EC-A7B5-1851DD2A01DF}">
      <dsp:nvSpPr>
        <dsp:cNvPr id="0" name=""/>
        <dsp:cNvSpPr/>
      </dsp:nvSpPr>
      <dsp:spPr>
        <a:xfrm>
          <a:off x="8393269" y="2340008"/>
          <a:ext cx="508414" cy="50841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965551"/>
            <a:satOff val="-13219"/>
            <a:lumOff val="-17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965551"/>
              <a:satOff val="-13219"/>
              <a:lumOff val="-17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8507662" y="2340008"/>
        <a:ext cx="279628" cy="382582"/>
      </dsp:txXfrm>
    </dsp:sp>
    <dsp:sp modelId="{5C493780-D168-46EE-A877-F522182A7EAE}">
      <dsp:nvSpPr>
        <dsp:cNvPr id="0" name=""/>
        <dsp:cNvSpPr/>
      </dsp:nvSpPr>
      <dsp:spPr>
        <a:xfrm>
          <a:off x="8971627" y="3239510"/>
          <a:ext cx="508414" cy="50841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1448327"/>
            <a:satOff val="-19828"/>
            <a:lumOff val="-2626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448327"/>
              <a:satOff val="-19828"/>
              <a:lumOff val="-2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9086020" y="3239510"/>
        <a:ext cx="279628" cy="382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9D3B4B1-C519-40A2-A18E-97BCB879CA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38ABEE-EFA9-4575-B143-ACCFAEF8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B4B1-C519-40A2-A18E-97BCB879CA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ABEE-EFA9-4575-B143-ACCFAEF8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0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B4B1-C519-40A2-A18E-97BCB879CA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ABEE-EFA9-4575-B143-ACCFAEF8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01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9D3B4B1-C519-40A2-A18E-97BCB879CA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38ABEE-EFA9-4575-B143-ACCFAEF8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76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D3B4B1-C519-40A2-A18E-97BCB879CA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38ABEE-EFA9-4575-B143-ACCFAEF8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8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9D3B4B1-C519-40A2-A18E-97BCB879CA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38ABEE-EFA9-4575-B143-ACCFAEF8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47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D3B4B1-C519-40A2-A18E-97BCB879CA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38ABEE-EFA9-4575-B143-ACCFAEF8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93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D3B4B1-C519-40A2-A18E-97BCB879CA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38ABEE-EFA9-4575-B143-ACCFAEF8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1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D3B4B1-C519-40A2-A18E-97BCB879CA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38ABEE-EFA9-4575-B143-ACCFAEF8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35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D3B4B1-C519-40A2-A18E-97BCB879CA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38ABEE-EFA9-4575-B143-ACCFAEF8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3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D3B4B1-C519-40A2-A18E-97BCB879CA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B38ABEE-EFA9-4575-B143-ACCFAEF87C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432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B4B1-C519-40A2-A18E-97BCB879CA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ABEE-EFA9-4575-B143-ACCFAEF8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41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9D3B4B1-C519-40A2-A18E-97BCB879CA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38ABEE-EFA9-4575-B143-ACCFAEF8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50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D3B4B1-C519-40A2-A18E-97BCB879CA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38ABEE-EFA9-4575-B143-ACCFAEF8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02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D3B4B1-C519-40A2-A18E-97BCB879CA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38ABEE-EFA9-4575-B143-ACCFAEF8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8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9D3B4B1-C519-40A2-A18E-97BCB879CA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B38ABEE-EFA9-4575-B143-ACCFAEF8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27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B4B1-C519-40A2-A18E-97BCB879CA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ABEE-EFA9-4575-B143-ACCFAEF8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2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B4B1-C519-40A2-A18E-97BCB879CA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ABEE-EFA9-4575-B143-ACCFAEF8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2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B4B1-C519-40A2-A18E-97BCB879CA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ABEE-EFA9-4575-B143-ACCFAEF8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9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B4B1-C519-40A2-A18E-97BCB879CA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ABEE-EFA9-4575-B143-ACCFAEF8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1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B4B1-C519-40A2-A18E-97BCB879CA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38ABEE-EFA9-4575-B143-ACCFAEF87C0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49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9D3B4B1-C519-40A2-A18E-97BCB879CA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38ABEE-EFA9-4575-B143-ACCFAEF87C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130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9D3B4B1-C519-40A2-A18E-97BCB879CA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38ABEE-EFA9-4575-B143-ACCFAEF8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2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99D3B4B1-C519-40A2-A18E-97BCB879CA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8B38ABEE-EFA9-4575-B143-ACCFAEF87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2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80DB-B9DA-4429-97C1-7625E2090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292" y="1783959"/>
            <a:ext cx="9185564" cy="1929059"/>
          </a:xfrm>
        </p:spPr>
        <p:txBody>
          <a:bodyPr anchor="b">
            <a:normAutofit/>
          </a:bodyPr>
          <a:lstStyle/>
          <a:p>
            <a:r>
              <a:rPr lang="en-US" sz="4000" b="1" dirty="0" err="1"/>
              <a:t>Pembungaan</a:t>
            </a:r>
            <a:r>
              <a:rPr lang="en-US" sz="4000" b="1" dirty="0"/>
              <a:t> </a:t>
            </a:r>
            <a:r>
              <a:rPr lang="en-US" sz="4000" b="1" dirty="0" err="1"/>
              <a:t>genotipe</a:t>
            </a:r>
            <a:r>
              <a:rPr lang="en-US" sz="4000" b="1" dirty="0"/>
              <a:t> </a:t>
            </a:r>
            <a:r>
              <a:rPr lang="en-US" sz="4000" b="1" dirty="0" err="1"/>
              <a:t>tebu</a:t>
            </a:r>
            <a:r>
              <a:rPr lang="en-US" sz="4000" b="1" dirty="0"/>
              <a:t> pada </a:t>
            </a:r>
            <a:r>
              <a:rPr lang="en-US" sz="4000" b="1" dirty="0" err="1"/>
              <a:t>kondisi</a:t>
            </a:r>
            <a:r>
              <a:rPr lang="en-US" sz="4000" b="1" dirty="0"/>
              <a:t> </a:t>
            </a:r>
            <a:r>
              <a:rPr lang="en-US" sz="4000" b="1" dirty="0" err="1"/>
              <a:t>fotoperiode</a:t>
            </a:r>
            <a:r>
              <a:rPr lang="en-US" sz="4000" b="1" dirty="0"/>
              <a:t> </a:t>
            </a:r>
            <a:r>
              <a:rPr lang="en-US" sz="4000" b="1" dirty="0" err="1"/>
              <a:t>buatan</a:t>
            </a:r>
            <a:r>
              <a:rPr lang="en-US" sz="4000" b="1" dirty="0"/>
              <a:t> yang </a:t>
            </a:r>
            <a:r>
              <a:rPr lang="en-US" sz="4000" b="1" dirty="0" err="1"/>
              <a:t>berbeda</a:t>
            </a:r>
            <a:r>
              <a:rPr lang="en-US" sz="4000" b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613C-8A21-4230-931B-D019ACA63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421" y="4099730"/>
            <a:ext cx="4087305" cy="1147863"/>
          </a:xfrm>
        </p:spPr>
        <p:txBody>
          <a:bodyPr anchor="t">
            <a:normAutofit/>
          </a:bodyPr>
          <a:lstStyle/>
          <a:p>
            <a:r>
              <a:rPr lang="en-US" sz="2400" dirty="0"/>
              <a:t>Putri Mariska Fahmi</a:t>
            </a:r>
          </a:p>
          <a:p>
            <a:r>
              <a:rPr lang="en-US" sz="2400" dirty="0"/>
              <a:t>2124011014</a:t>
            </a:r>
          </a:p>
        </p:txBody>
      </p:sp>
    </p:spTree>
    <p:extLst>
      <p:ext uri="{BB962C8B-B14F-4D97-AF65-F5344CB8AC3E}">
        <p14:creationId xmlns:p14="http://schemas.microsoft.com/office/powerpoint/2010/main" val="926565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210A-30CD-4520-BAA9-C28D1335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0921"/>
            <a:ext cx="10418618" cy="909115"/>
          </a:xfrm>
        </p:spPr>
        <p:txBody>
          <a:bodyPr>
            <a:noAutofit/>
          </a:bodyPr>
          <a:lstStyle/>
          <a:p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hari</a:t>
            </a:r>
            <a:r>
              <a:rPr lang="en-US" sz="2400" dirty="0"/>
              <a:t> </a:t>
            </a:r>
            <a:r>
              <a:rPr lang="en-US" sz="2400" dirty="0" err="1"/>
              <a:t>induksi</a:t>
            </a:r>
            <a:r>
              <a:rPr lang="en-US" sz="2400" dirty="0"/>
              <a:t> </a:t>
            </a:r>
            <a:r>
              <a:rPr lang="en-US" sz="2400" dirty="0" err="1"/>
              <a:t>fotoperiode</a:t>
            </a:r>
            <a:r>
              <a:rPr lang="en-US" sz="2400" dirty="0"/>
              <a:t> </a:t>
            </a:r>
            <a:r>
              <a:rPr lang="en-US" sz="2400" dirty="0" err="1"/>
              <a:t>buatan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daun</a:t>
            </a:r>
            <a:r>
              <a:rPr lang="en-US" sz="2400" dirty="0"/>
              <a:t> </a:t>
            </a:r>
            <a:r>
              <a:rPr lang="en-US" sz="2400" dirty="0" err="1"/>
              <a:t>bendera</a:t>
            </a:r>
            <a:r>
              <a:rPr lang="en-US" sz="2400" dirty="0"/>
              <a:t> dan </a:t>
            </a:r>
            <a:r>
              <a:rPr lang="en-US" sz="2400" dirty="0" err="1"/>
              <a:t>emisi</a:t>
            </a:r>
            <a:r>
              <a:rPr lang="en-US" sz="2400" dirty="0"/>
              <a:t> </a:t>
            </a:r>
            <a:r>
              <a:rPr lang="en-US" sz="2400" dirty="0" err="1"/>
              <a:t>pembungaan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16 </a:t>
            </a:r>
            <a:r>
              <a:rPr lang="en-US" sz="2400" dirty="0" err="1"/>
              <a:t>genotipe</a:t>
            </a:r>
            <a:r>
              <a:rPr lang="en-US" sz="2400" dirty="0"/>
              <a:t> </a:t>
            </a:r>
            <a:r>
              <a:rPr lang="en-US" sz="2400" dirty="0" err="1"/>
              <a:t>tebu</a:t>
            </a:r>
            <a:r>
              <a:rPr lang="en-US" sz="2400" dirty="0"/>
              <a:t> pada </a:t>
            </a: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/>
              <a:t>perlakuan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5653B3-EBD5-4380-84C9-81F30388D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2611" t="19495" r="19031" b="8865"/>
          <a:stretch/>
        </p:blipFill>
        <p:spPr>
          <a:xfrm>
            <a:off x="2022765" y="1504862"/>
            <a:ext cx="7481454" cy="485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FF4B-ECA3-42F9-85B6-DD8D4660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0194"/>
            <a:ext cx="1005840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Waktu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hari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emisi</a:t>
            </a:r>
            <a:r>
              <a:rPr lang="en-US" sz="2800" dirty="0"/>
              <a:t> </a:t>
            </a:r>
            <a:r>
              <a:rPr lang="en-US" sz="2800" dirty="0" err="1"/>
              <a:t>perbungaan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emisi</a:t>
            </a:r>
            <a:r>
              <a:rPr lang="en-US" sz="2800" dirty="0"/>
              <a:t> </a:t>
            </a:r>
            <a:r>
              <a:rPr lang="en-US" sz="2800" dirty="0" err="1"/>
              <a:t>daun</a:t>
            </a:r>
            <a:r>
              <a:rPr lang="en-US" sz="2800" dirty="0"/>
              <a:t> </a:t>
            </a:r>
            <a:r>
              <a:rPr lang="en-US" sz="2800" dirty="0" err="1"/>
              <a:t>bendera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16 </a:t>
            </a:r>
            <a:r>
              <a:rPr lang="en-US" sz="2800" dirty="0" err="1"/>
              <a:t>genotipe</a:t>
            </a:r>
            <a:r>
              <a:rPr lang="en-US" sz="2800" dirty="0"/>
              <a:t> </a:t>
            </a:r>
            <a:r>
              <a:rPr lang="en-US" sz="2800" dirty="0" err="1"/>
              <a:t>tebu</a:t>
            </a:r>
            <a:r>
              <a:rPr lang="en-US" sz="2800" dirty="0"/>
              <a:t> di </a:t>
            </a:r>
            <a:r>
              <a:rPr lang="en-US" sz="2800" dirty="0" err="1"/>
              <a:t>bawah</a:t>
            </a:r>
            <a:r>
              <a:rPr lang="en-US" sz="2800" dirty="0"/>
              <a:t> </a:t>
            </a:r>
            <a:r>
              <a:rPr lang="en-US" sz="2800" dirty="0" err="1"/>
              <a:t>kondisi</a:t>
            </a:r>
            <a:r>
              <a:rPr lang="en-US" sz="2800" dirty="0"/>
              <a:t> </a:t>
            </a:r>
            <a:r>
              <a:rPr lang="en-US" sz="2800" dirty="0" err="1"/>
              <a:t>induksi</a:t>
            </a:r>
            <a:r>
              <a:rPr lang="en-US" sz="2800" dirty="0"/>
              <a:t> </a:t>
            </a:r>
            <a:r>
              <a:rPr lang="en-US" sz="2800" dirty="0" err="1"/>
              <a:t>bunga</a:t>
            </a:r>
            <a:r>
              <a:rPr lang="en-US" sz="2800" dirty="0"/>
              <a:t>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470507-2938-435A-8BAB-419B582D1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3685" t="15993" r="19747" b="8547"/>
          <a:stretch/>
        </p:blipFill>
        <p:spPr>
          <a:xfrm>
            <a:off x="3110345" y="1861794"/>
            <a:ext cx="5971309" cy="44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34C9-0F81-4774-8C8F-C8EC839B5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249" y="385875"/>
            <a:ext cx="9339502" cy="1320800"/>
          </a:xfrm>
        </p:spPr>
        <p:txBody>
          <a:bodyPr>
            <a:noAutofit/>
          </a:bodyPr>
          <a:lstStyle/>
          <a:p>
            <a:r>
              <a:rPr lang="en-US" sz="3200" dirty="0" err="1"/>
              <a:t>Skor</a:t>
            </a:r>
            <a:r>
              <a:rPr lang="en-US" sz="3200" dirty="0"/>
              <a:t> </a:t>
            </a:r>
            <a:r>
              <a:rPr lang="en-US" sz="3200" dirty="0" err="1"/>
              <a:t>viabilitas</a:t>
            </a:r>
            <a:r>
              <a:rPr lang="en-US" sz="3200" dirty="0"/>
              <a:t> </a:t>
            </a:r>
            <a:r>
              <a:rPr lang="en-US" sz="3200" dirty="0" err="1"/>
              <a:t>polen</a:t>
            </a:r>
            <a:r>
              <a:rPr lang="en-US" sz="3200" dirty="0"/>
              <a:t> </a:t>
            </a:r>
            <a:r>
              <a:rPr lang="en-US" sz="3200" dirty="0" err="1"/>
              <a:t>genotipe</a:t>
            </a:r>
            <a:r>
              <a:rPr lang="en-US" sz="3200" dirty="0"/>
              <a:t> </a:t>
            </a:r>
            <a:r>
              <a:rPr lang="en-US" sz="3200" dirty="0" err="1"/>
              <a:t>tebu</a:t>
            </a:r>
            <a:r>
              <a:rPr lang="en-US" sz="3200" dirty="0"/>
              <a:t> yang </a:t>
            </a:r>
            <a:r>
              <a:rPr lang="en-US" sz="3200" dirty="0" err="1"/>
              <a:t>mengeluarkan</a:t>
            </a:r>
            <a:r>
              <a:rPr lang="en-US" sz="3200" dirty="0"/>
              <a:t> </a:t>
            </a:r>
            <a:r>
              <a:rPr lang="en-US" sz="3200" dirty="0" err="1"/>
              <a:t>bunga</a:t>
            </a:r>
            <a:r>
              <a:rPr lang="en-US" sz="3200" dirty="0"/>
              <a:t> pada </a:t>
            </a:r>
            <a:r>
              <a:rPr lang="en-US" sz="3200" dirty="0" err="1"/>
              <a:t>kondisi</a:t>
            </a:r>
            <a:r>
              <a:rPr lang="en-US" sz="3200" dirty="0"/>
              <a:t> </a:t>
            </a:r>
            <a:r>
              <a:rPr lang="en-US" sz="3200" dirty="0" err="1"/>
              <a:t>induksi</a:t>
            </a:r>
            <a:r>
              <a:rPr lang="en-US" sz="3200" dirty="0"/>
              <a:t> </a:t>
            </a:r>
            <a:r>
              <a:rPr lang="en-US" sz="3200" dirty="0" err="1"/>
              <a:t>bunga</a:t>
            </a:r>
            <a:r>
              <a:rPr lang="en-US" sz="3200" dirty="0"/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E4D572-C5FE-492E-B43D-25AFA432C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3506" t="17266" r="19210" b="13641"/>
          <a:stretch/>
        </p:blipFill>
        <p:spPr>
          <a:xfrm>
            <a:off x="1094509" y="1775948"/>
            <a:ext cx="6941128" cy="4706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6F86C0-9729-4411-8DA7-6837B37BF2F1}"/>
              </a:ext>
            </a:extLst>
          </p:cNvPr>
          <p:cNvSpPr txBox="1"/>
          <p:nvPr/>
        </p:nvSpPr>
        <p:spPr>
          <a:xfrm>
            <a:off x="8409710" y="4451576"/>
            <a:ext cx="3394364" cy="203132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Perbungaan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menerima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skor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mulai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dari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1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betina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atau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reseptor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polen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sampai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9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jantan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atau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pendonor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polen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berdasarkan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jumlah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butir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polen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diwarnai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biru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85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8331-5F16-4EE8-9FB1-7BC9DA61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A2F8B-6FC4-4E04-A785-8F0A0BF1D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842953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Sebagian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besar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induksi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pembungaan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terjadi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pada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dua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perlakuan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pertama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sedangkan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tanaman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diinduksi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paling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sedikit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diamati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pada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Perlakuan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III.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SP80-1842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perlakuan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II), IACSP00-8095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perlakuan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I), CTC12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perlakuan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I), CTC8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perlakuan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 dan II), IACSP95-5094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perlakuan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 dan III), SP90-1638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perlakuan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II) dan Co213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Perlakuan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II)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genotipe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menunjukkan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skor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viabilitas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polen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tinggi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skor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1 dan 2).</a:t>
            </a:r>
          </a:p>
        </p:txBody>
      </p:sp>
    </p:spTree>
    <p:extLst>
      <p:ext uri="{BB962C8B-B14F-4D97-AF65-F5344CB8AC3E}">
        <p14:creationId xmlns:p14="http://schemas.microsoft.com/office/powerpoint/2010/main" val="11141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9B06-7A17-497B-A44E-176E3820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Sumber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DAF0-7BBF-4BB0-A803-3921997D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7713" indent="-747713">
              <a:buNone/>
            </a:pPr>
            <a:r>
              <a:rPr lang="en-US" dirty="0" err="1"/>
              <a:t>Melloni</a:t>
            </a:r>
            <a:r>
              <a:rPr lang="en-US" dirty="0"/>
              <a:t> M. L. G., </a:t>
            </a:r>
            <a:r>
              <a:rPr lang="en-US" dirty="0" err="1"/>
              <a:t>Melloni</a:t>
            </a:r>
            <a:r>
              <a:rPr lang="en-US" dirty="0"/>
              <a:t>, M. N. G., </a:t>
            </a:r>
            <a:r>
              <a:rPr lang="en-US" dirty="0" err="1"/>
              <a:t>Scarpari</a:t>
            </a:r>
            <a:r>
              <a:rPr lang="en-US" dirty="0"/>
              <a:t> M. S., Garcia J. C., </a:t>
            </a:r>
            <a:r>
              <a:rPr lang="en-US" dirty="0" err="1"/>
              <a:t>Landell</a:t>
            </a:r>
            <a:r>
              <a:rPr lang="en-US" dirty="0"/>
              <a:t> M. G.A. Pinto, L. R. 2015. Flowering of sugarcane genotypes under different artificial photoperiod conditions. </a:t>
            </a:r>
            <a:r>
              <a:rPr lang="en-US" i="1" dirty="0"/>
              <a:t>American Journal of Plant Sciences</a:t>
            </a:r>
            <a:r>
              <a:rPr lang="en-US" dirty="0"/>
              <a:t>. 6:456-463</a:t>
            </a:r>
          </a:p>
        </p:txBody>
      </p:sp>
    </p:spTree>
    <p:extLst>
      <p:ext uri="{BB962C8B-B14F-4D97-AF65-F5344CB8AC3E}">
        <p14:creationId xmlns:p14="http://schemas.microsoft.com/office/powerpoint/2010/main" val="608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243957"/>
            <a:ext cx="4765589" cy="13716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/>
          <a:lstStyle/>
          <a:p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Latar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Belakang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973858"/>
            <a:ext cx="10058400" cy="17628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Pemulia</a:t>
            </a:r>
            <a:r>
              <a:rPr lang="en-US" dirty="0" smtClean="0"/>
              <a:t> </a:t>
            </a:r>
            <a:r>
              <a:rPr lang="en-US" dirty="0" err="1" smtClean="0"/>
              <a:t>tebu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menyelaraskan</a:t>
            </a:r>
            <a:r>
              <a:rPr lang="en-US" dirty="0" smtClean="0"/>
              <a:t> </a:t>
            </a:r>
            <a:r>
              <a:rPr lang="en-US" dirty="0" err="1" smtClean="0"/>
              <a:t>pembungaan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persilangan</a:t>
            </a:r>
            <a:r>
              <a:rPr lang="en-US" dirty="0" smtClean="0"/>
              <a:t> </a:t>
            </a:r>
            <a:r>
              <a:rPr lang="en-US" dirty="0" err="1" smtClean="0"/>
              <a:t>tebu</a:t>
            </a:r>
            <a:r>
              <a:rPr lang="en-US" dirty="0" smtClean="0"/>
              <a:t>. Proses </a:t>
            </a:r>
            <a:r>
              <a:rPr lang="en-US" dirty="0" err="1" smtClean="0"/>
              <a:t>pembentukan</a:t>
            </a:r>
            <a:r>
              <a:rPr lang="en-US" dirty="0" smtClean="0"/>
              <a:t> </a:t>
            </a:r>
            <a:r>
              <a:rPr lang="en-US" dirty="0" err="1" smtClean="0"/>
              <a:t>bunga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induksi</a:t>
            </a:r>
            <a:r>
              <a:rPr lang="en-US" dirty="0" smtClean="0"/>
              <a:t> </a:t>
            </a:r>
            <a:r>
              <a:rPr lang="en-US" dirty="0" err="1" smtClean="0"/>
              <a:t>pembungaan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482BCB3-909A-413A-A6E5-09A3FF3C1E58}"/>
              </a:ext>
            </a:extLst>
          </p:cNvPr>
          <p:cNvSpPr/>
          <p:nvPr/>
        </p:nvSpPr>
        <p:spPr>
          <a:xfrm>
            <a:off x="1066800" y="4121727"/>
            <a:ext cx="2424545" cy="12607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Genotipe</a:t>
            </a:r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D20059-731F-4875-9955-CA097BB62A62}"/>
              </a:ext>
            </a:extLst>
          </p:cNvPr>
          <p:cNvSpPr/>
          <p:nvPr/>
        </p:nvSpPr>
        <p:spPr>
          <a:xfrm>
            <a:off x="4745181" y="4121727"/>
            <a:ext cx="2424545" cy="126076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Cuaca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C8377D-1E67-4C78-8ACC-A129D0C9E59B}"/>
              </a:ext>
            </a:extLst>
          </p:cNvPr>
          <p:cNvSpPr/>
          <p:nvPr/>
        </p:nvSpPr>
        <p:spPr>
          <a:xfrm>
            <a:off x="8423562" y="4121727"/>
            <a:ext cx="2424545" cy="12607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Perubahan</a:t>
            </a:r>
            <a:r>
              <a:rPr lang="en-US" b="1" dirty="0"/>
              <a:t> </a:t>
            </a:r>
            <a:r>
              <a:rPr lang="en-US" b="1" dirty="0" err="1"/>
              <a:t>selama</a:t>
            </a:r>
            <a:r>
              <a:rPr lang="en-US" b="1" dirty="0"/>
              <a:t> </a:t>
            </a:r>
            <a:r>
              <a:rPr lang="en-US" b="1" dirty="0" err="1"/>
              <a:t>Musim</a:t>
            </a:r>
            <a:r>
              <a:rPr lang="en-US" b="1" dirty="0"/>
              <a:t> </a:t>
            </a:r>
            <a:r>
              <a:rPr lang="en-US" b="1" dirty="0" err="1"/>
              <a:t>Tanam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532D83-638F-4807-8001-3A01D9EE7194}"/>
              </a:ext>
            </a:extLst>
          </p:cNvPr>
          <p:cNvSpPr/>
          <p:nvPr/>
        </p:nvSpPr>
        <p:spPr>
          <a:xfrm>
            <a:off x="3491345" y="1260764"/>
            <a:ext cx="4932219" cy="845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INDUKSI PEMBUNGAAN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3EC3C5-772E-4365-8FB3-779BD5C40853}"/>
              </a:ext>
            </a:extLst>
          </p:cNvPr>
          <p:cNvCxnSpPr/>
          <p:nvPr/>
        </p:nvCxnSpPr>
        <p:spPr>
          <a:xfrm flipH="1">
            <a:off x="2798618" y="2286000"/>
            <a:ext cx="2244437" cy="114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3900E7-F989-4119-862E-6841D19F3665}"/>
              </a:ext>
            </a:extLst>
          </p:cNvPr>
          <p:cNvCxnSpPr/>
          <p:nvPr/>
        </p:nvCxnSpPr>
        <p:spPr>
          <a:xfrm>
            <a:off x="6747164" y="2286000"/>
            <a:ext cx="2341418" cy="114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E00979-0E76-4B0E-AA42-4FC8F8757311}"/>
              </a:ext>
            </a:extLst>
          </p:cNvPr>
          <p:cNvCxnSpPr>
            <a:cxnSpLocks/>
          </p:cNvCxnSpPr>
          <p:nvPr/>
        </p:nvCxnSpPr>
        <p:spPr>
          <a:xfrm>
            <a:off x="5957454" y="2286000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FDF155-1FBA-4E44-8858-13CE813BABED}"/>
              </a:ext>
            </a:extLst>
          </p:cNvPr>
          <p:cNvSpPr txBox="1"/>
          <p:nvPr/>
        </p:nvSpPr>
        <p:spPr>
          <a:xfrm>
            <a:off x="1579418" y="3584863"/>
            <a:ext cx="8381991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Internal										</a:t>
            </a:r>
            <a:r>
              <a:rPr lang="en-US" b="1" dirty="0" err="1"/>
              <a:t>Eksternal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349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A8F6-7AFD-4905-B44A-786421BF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Fotoperiode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DFE4-EAC5-44DA-BA9A-328862831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64722"/>
            <a:ext cx="5029200" cy="723207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/>
              <a:t>Panjang </a:t>
            </a:r>
            <a:r>
              <a:rPr lang="en-US" dirty="0" err="1"/>
              <a:t>hari</a:t>
            </a:r>
            <a:r>
              <a:rPr lang="en-US" dirty="0"/>
              <a:t> yang ideal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berbunga</a:t>
            </a:r>
            <a:r>
              <a:rPr lang="en-US" dirty="0"/>
              <a:t>  </a:t>
            </a:r>
            <a:r>
              <a:rPr lang="en-US" dirty="0" err="1"/>
              <a:t>sekitar</a:t>
            </a:r>
            <a:r>
              <a:rPr lang="en-US" dirty="0"/>
              <a:t> 12 jam 55 </a:t>
            </a:r>
            <a:r>
              <a:rPr lang="en-US" dirty="0" err="1"/>
              <a:t>menit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115014-983B-4EC2-946A-F563819251C9}"/>
              </a:ext>
            </a:extLst>
          </p:cNvPr>
          <p:cNvSpPr/>
          <p:nvPr/>
        </p:nvSpPr>
        <p:spPr>
          <a:xfrm>
            <a:off x="6096000" y="4475019"/>
            <a:ext cx="5320145" cy="12399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fotoperiode</a:t>
            </a:r>
            <a:r>
              <a:rPr lang="en-US" dirty="0"/>
              <a:t> pada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</a:t>
            </a:r>
            <a:r>
              <a:rPr lang="en-US" dirty="0" err="1"/>
              <a:t>pembungaan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fotoperiode</a:t>
            </a:r>
            <a:endParaRPr lang="en-US" dirty="0"/>
          </a:p>
        </p:txBody>
      </p:sp>
      <p:pic>
        <p:nvPicPr>
          <p:cNvPr id="18" name="Picture 2" descr="Gunung Madu Plantations | Pioner Industri Gula di Lampung">
            <a:extLst>
              <a:ext uri="{FF2B5EF4-FFF2-40B4-BE49-F238E27FC236}">
                <a16:creationId xmlns:a16="http://schemas.microsoft.com/office/drawing/2014/main" id="{183E253F-5FEF-4EFC-BAE8-62156B81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829" y="3740728"/>
            <a:ext cx="3299571" cy="247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7 Tanaman Tebu (Lengkap dengan khasiat dan teknik budidaya)">
            <a:extLst>
              <a:ext uri="{FF2B5EF4-FFF2-40B4-BE49-F238E27FC236}">
                <a16:creationId xmlns:a16="http://schemas.microsoft.com/office/drawing/2014/main" id="{82FBD92B-0E02-41F0-97BF-CC01DA21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2" y="1716662"/>
            <a:ext cx="33337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43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8049-79C5-4D01-B98B-FC046915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254667"/>
            <a:ext cx="4641273" cy="58188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Penelitian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D241-C647-4BC4-965D-78E61893C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35321"/>
            <a:ext cx="10058400" cy="108922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16 </a:t>
            </a:r>
            <a:r>
              <a:rPr lang="en-US" dirty="0" err="1"/>
              <a:t>genotipe</a:t>
            </a:r>
            <a:r>
              <a:rPr lang="en-US" dirty="0"/>
              <a:t> </a:t>
            </a:r>
            <a:r>
              <a:rPr lang="en-US" dirty="0" err="1"/>
              <a:t>tebu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perlakuan</a:t>
            </a:r>
            <a:r>
              <a:rPr lang="en-US" dirty="0"/>
              <a:t> </a:t>
            </a:r>
            <a:r>
              <a:rPr lang="en-US" dirty="0" err="1"/>
              <a:t>fotoperiode</a:t>
            </a:r>
            <a:r>
              <a:rPr lang="en-US" dirty="0"/>
              <a:t> </a:t>
            </a:r>
            <a:r>
              <a:rPr lang="en-US" dirty="0" err="1"/>
              <a:t>pembungaan</a:t>
            </a:r>
            <a:r>
              <a:rPr lang="en-US" dirty="0"/>
              <a:t> </a:t>
            </a:r>
            <a:r>
              <a:rPr lang="en-US" dirty="0" err="1"/>
              <a:t>induktif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FED8EC-881D-4833-AECA-9A40C20374B5}"/>
              </a:ext>
            </a:extLst>
          </p:cNvPr>
          <p:cNvSpPr/>
          <p:nvPr/>
        </p:nvSpPr>
        <p:spPr>
          <a:xfrm>
            <a:off x="1253836" y="1058230"/>
            <a:ext cx="1620981" cy="554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B5030A-8916-4DD4-A043-3EBA127B4E43}"/>
              </a:ext>
            </a:extLst>
          </p:cNvPr>
          <p:cNvSpPr txBox="1">
            <a:spLocks/>
          </p:cNvSpPr>
          <p:nvPr/>
        </p:nvSpPr>
        <p:spPr>
          <a:xfrm>
            <a:off x="1066800" y="2812971"/>
            <a:ext cx="10058400" cy="15192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IAC—Pusat Tebu di </a:t>
            </a:r>
            <a:r>
              <a:rPr lang="en-US" dirty="0" err="1"/>
              <a:t>Ribeirão</a:t>
            </a:r>
            <a:r>
              <a:rPr lang="en-US" dirty="0"/>
              <a:t> Preto, Negara </a:t>
            </a:r>
            <a:r>
              <a:rPr lang="en-US" dirty="0" err="1"/>
              <a:t>Bagian</a:t>
            </a:r>
            <a:r>
              <a:rPr lang="en-US" dirty="0"/>
              <a:t> São Paulo pada </a:t>
            </a:r>
            <a:r>
              <a:rPr lang="en-US" dirty="0" err="1"/>
              <a:t>periode</a:t>
            </a:r>
            <a:r>
              <a:rPr lang="en-US" dirty="0"/>
              <a:t> September 2010 </a:t>
            </a:r>
            <a:r>
              <a:rPr lang="en-US" dirty="0" err="1"/>
              <a:t>hingga</a:t>
            </a:r>
            <a:r>
              <a:rPr lang="en-US" dirty="0"/>
              <a:t> April 2011. </a:t>
            </a:r>
            <a:r>
              <a:rPr lang="en-US" dirty="0" err="1"/>
              <a:t>Enam</a:t>
            </a:r>
            <a:r>
              <a:rPr lang="en-US" dirty="0"/>
              <a:t> </a:t>
            </a:r>
            <a:r>
              <a:rPr lang="en-US" dirty="0" err="1"/>
              <a:t>belas</a:t>
            </a:r>
            <a:r>
              <a:rPr lang="en-US" dirty="0"/>
              <a:t> </a:t>
            </a:r>
            <a:r>
              <a:rPr lang="en-US" dirty="0" err="1"/>
              <a:t>genotipe</a:t>
            </a:r>
            <a:r>
              <a:rPr lang="en-US" dirty="0"/>
              <a:t> </a:t>
            </a:r>
            <a:r>
              <a:rPr lang="en-US" dirty="0" err="1"/>
              <a:t>tebu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kandungan</a:t>
            </a:r>
            <a:r>
              <a:rPr lang="en-US" dirty="0"/>
              <a:t> </a:t>
            </a:r>
            <a:r>
              <a:rPr lang="en-US" dirty="0" err="1"/>
              <a:t>sukrosa</a:t>
            </a:r>
            <a:r>
              <a:rPr lang="en-US" dirty="0"/>
              <a:t> dan </a:t>
            </a:r>
            <a:r>
              <a:rPr lang="en-US" dirty="0" err="1"/>
              <a:t>serat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dievaluasi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induksi</a:t>
            </a:r>
            <a:r>
              <a:rPr lang="en-US" dirty="0"/>
              <a:t> </a:t>
            </a:r>
            <a:r>
              <a:rPr lang="en-US" dirty="0" err="1"/>
              <a:t>pembungaan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fotoperiode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451CF7-6410-4AC1-9E45-0D08A8115C02}"/>
              </a:ext>
            </a:extLst>
          </p:cNvPr>
          <p:cNvSpPr/>
          <p:nvPr/>
        </p:nvSpPr>
        <p:spPr>
          <a:xfrm>
            <a:off x="1253836" y="2577443"/>
            <a:ext cx="2403764" cy="5035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Waktu dan </a:t>
            </a:r>
            <a:r>
              <a:rPr lang="en-US" dirty="0" err="1"/>
              <a:t>Bahan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4FF3C-11B0-4D14-8E0D-B9582A82E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68" t="29422" r="26363" b="52526"/>
          <a:stretch/>
        </p:blipFill>
        <p:spPr>
          <a:xfrm>
            <a:off x="1762991" y="4503229"/>
            <a:ext cx="7585364" cy="19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FF8F-4C0E-4B87-8645-9920D79A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235527"/>
            <a:ext cx="10058400" cy="1272596"/>
          </a:xfrm>
        </p:spPr>
        <p:txBody>
          <a:bodyPr/>
          <a:lstStyle/>
          <a:p>
            <a:r>
              <a:rPr lang="en-US" b="1" dirty="0" err="1"/>
              <a:t>Desain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5E96AD-6A2B-446F-8404-148FCE197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972845"/>
              </p:ext>
            </p:extLst>
          </p:nvPr>
        </p:nvGraphicFramePr>
        <p:xfrm>
          <a:off x="1066800" y="1690256"/>
          <a:ext cx="10058400" cy="4345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65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8A49-7B63-4E3D-8F21-F7FDB795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76910"/>
            <a:ext cx="10058400" cy="1371600"/>
          </a:xfrm>
        </p:spPr>
        <p:txBody>
          <a:bodyPr/>
          <a:lstStyle/>
          <a:p>
            <a:r>
              <a:rPr lang="en-US" b="1" dirty="0" err="1"/>
              <a:t>Fasilitas</a:t>
            </a:r>
            <a:r>
              <a:rPr lang="en-US" b="1" dirty="0"/>
              <a:t> </a:t>
            </a:r>
            <a:r>
              <a:rPr lang="en-US" b="1" dirty="0" err="1"/>
              <a:t>Fotoperiode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EA7046-1EF0-4955-BED6-8732A3DD4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4153" t="24725" r="32568" b="24187"/>
          <a:stretch/>
        </p:blipFill>
        <p:spPr>
          <a:xfrm>
            <a:off x="3186545" y="1848510"/>
            <a:ext cx="5278582" cy="455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41B3-B2C3-4DEC-8B9E-DF843A86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3" y="221673"/>
            <a:ext cx="10058400" cy="919684"/>
          </a:xfrm>
        </p:spPr>
        <p:txBody>
          <a:bodyPr/>
          <a:lstStyle/>
          <a:p>
            <a:r>
              <a:rPr lang="en-US" b="1" dirty="0" err="1"/>
              <a:t>Induksi</a:t>
            </a:r>
            <a:r>
              <a:rPr lang="en-US" b="1" dirty="0"/>
              <a:t> </a:t>
            </a:r>
            <a:r>
              <a:rPr lang="en-US" b="1" dirty="0" err="1"/>
              <a:t>Pembungaan</a:t>
            </a:r>
            <a:endParaRPr lang="en-US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8C4B0C-1E21-4A61-B700-E2E40ED10279}"/>
              </a:ext>
            </a:extLst>
          </p:cNvPr>
          <p:cNvGrpSpPr/>
          <p:nvPr/>
        </p:nvGrpSpPr>
        <p:grpSpPr>
          <a:xfrm>
            <a:off x="1226127" y="1335320"/>
            <a:ext cx="9739745" cy="1802734"/>
            <a:chOff x="1385455" y="1626266"/>
            <a:chExt cx="9739745" cy="18027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270570-CAA4-4E26-8FF9-08F3E08AECED}"/>
                </a:ext>
              </a:extLst>
            </p:cNvPr>
            <p:cNvSpPr/>
            <p:nvPr/>
          </p:nvSpPr>
          <p:spPr>
            <a:xfrm>
              <a:off x="1385455" y="1626266"/>
              <a:ext cx="9739745" cy="18027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</a:rPr>
                <a:t>Perlakuan</a:t>
              </a: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</a:rPr>
                <a:t>Penurunan</a:t>
              </a: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</a:rPr>
                <a:t>Fotoperiode</a:t>
              </a:r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bg2">
                      <a:lumMod val="50000"/>
                    </a:schemeClr>
                  </a:solidFill>
                </a:rPr>
                <a:t>Harian</a:t>
              </a:r>
              <a:endParaRPr 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8AF177-1071-43C7-8E3A-14A045F75D73}"/>
                </a:ext>
              </a:extLst>
            </p:cNvPr>
            <p:cNvSpPr/>
            <p:nvPr/>
          </p:nvSpPr>
          <p:spPr>
            <a:xfrm>
              <a:off x="1995055" y="2272145"/>
              <a:ext cx="2202872" cy="87283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Perlakuan</a:t>
              </a:r>
              <a:r>
                <a:rPr lang="en-US" dirty="0"/>
                <a:t> 1</a:t>
              </a:r>
            </a:p>
            <a:p>
              <a:pPr algn="ctr"/>
              <a:r>
                <a:rPr lang="en-US" dirty="0"/>
                <a:t>30 </a:t>
              </a:r>
              <a:r>
                <a:rPr lang="en-US" dirty="0" err="1"/>
                <a:t>detik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9DF6F2-2FD0-4E16-AE8A-D3D508A72CC0}"/>
                </a:ext>
              </a:extLst>
            </p:cNvPr>
            <p:cNvSpPr/>
            <p:nvPr/>
          </p:nvSpPr>
          <p:spPr>
            <a:xfrm>
              <a:off x="4959927" y="2272145"/>
              <a:ext cx="2202872" cy="87283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Perlakuan</a:t>
              </a:r>
              <a:r>
                <a:rPr lang="en-US" dirty="0"/>
                <a:t> 2</a:t>
              </a:r>
            </a:p>
            <a:p>
              <a:pPr algn="ctr"/>
              <a:r>
                <a:rPr lang="en-US" dirty="0"/>
                <a:t>45 </a:t>
              </a:r>
              <a:r>
                <a:rPr lang="en-US" dirty="0" err="1"/>
                <a:t>detik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96403E-F593-4B92-87BA-01EE2068733A}"/>
                </a:ext>
              </a:extLst>
            </p:cNvPr>
            <p:cNvSpPr/>
            <p:nvPr/>
          </p:nvSpPr>
          <p:spPr>
            <a:xfrm>
              <a:off x="7924799" y="2272145"/>
              <a:ext cx="2202872" cy="872837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Perlakuan</a:t>
              </a:r>
              <a:r>
                <a:rPr lang="en-US" dirty="0"/>
                <a:t> 3</a:t>
              </a:r>
            </a:p>
            <a:p>
              <a:pPr algn="ctr"/>
              <a:r>
                <a:rPr lang="en-US" dirty="0"/>
                <a:t>60 </a:t>
              </a:r>
              <a:r>
                <a:rPr lang="en-US" dirty="0" err="1"/>
                <a:t>detik</a:t>
              </a:r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14178F-99A8-482D-A13B-BB45EFDF50D9}"/>
              </a:ext>
            </a:extLst>
          </p:cNvPr>
          <p:cNvSpPr/>
          <p:nvPr/>
        </p:nvSpPr>
        <p:spPr>
          <a:xfrm>
            <a:off x="498762" y="3431463"/>
            <a:ext cx="2133601" cy="111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Iradiasi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dikontrol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dalam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fasilitas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fotoperiode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dengan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kombinasi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bola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lampu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pijar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dan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fluoresen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398E54-E459-4F37-8B60-20B59CC159B2}"/>
              </a:ext>
            </a:extLst>
          </p:cNvPr>
          <p:cNvSpPr/>
          <p:nvPr/>
        </p:nvSpPr>
        <p:spPr>
          <a:xfrm>
            <a:off x="3426399" y="3433784"/>
            <a:ext cx="2133601" cy="111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Pembukaan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dan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penutupan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gerbang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ruang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fotoperiode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dan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pergerakan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gerobak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dikontrol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secara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otomatis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838547D-EAD9-416C-88CE-6617B96931FA}"/>
              </a:ext>
            </a:extLst>
          </p:cNvPr>
          <p:cNvSpPr/>
          <p:nvPr/>
        </p:nvSpPr>
        <p:spPr>
          <a:xfrm>
            <a:off x="6213328" y="3429000"/>
            <a:ext cx="2537552" cy="1121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Suhu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dikontrol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pada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kisaran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21˚C - 32˚C,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dengan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kontrol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internal optimum pada 27˚C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untuk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ketiga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perlakuan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Perangkat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pendeteksi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suhu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dipasang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di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luar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dan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dalam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87D864-DB07-4F13-A904-6D2AF49D3181}"/>
              </a:ext>
            </a:extLst>
          </p:cNvPr>
          <p:cNvSpPr/>
          <p:nvPr/>
        </p:nvSpPr>
        <p:spPr>
          <a:xfrm>
            <a:off x="9281673" y="3421896"/>
            <a:ext cx="2133598" cy="11215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Induksi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dimulai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pada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bulan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September 2010, dan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evaluasi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harian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dilakukan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hingga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akhir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April 2011.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E98A65-B07B-4360-9B85-E2BFE45B16FD}"/>
              </a:ext>
            </a:extLst>
          </p:cNvPr>
          <p:cNvSpPr/>
          <p:nvPr/>
        </p:nvSpPr>
        <p:spPr>
          <a:xfrm>
            <a:off x="7910940" y="5160640"/>
            <a:ext cx="2396843" cy="11120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Selama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periode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induksi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semua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perubahan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morfologi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yang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menunjukkan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pembungaan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seperti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pemanjangan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dan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tanggal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munculnya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daun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bendera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dicatat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6BEAF83-D216-44A5-97FF-73C0D52E695B}"/>
              </a:ext>
            </a:extLst>
          </p:cNvPr>
          <p:cNvSpPr/>
          <p:nvPr/>
        </p:nvSpPr>
        <p:spPr>
          <a:xfrm>
            <a:off x="5029198" y="4966676"/>
            <a:ext cx="2133601" cy="11120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bg2">
                    <a:lumMod val="50000"/>
                  </a:schemeClr>
                </a:solidFill>
              </a:rPr>
              <a:t>kelembaban relatif dipertahankan di atas 80% (untuk mensimulasikan periode hujan yang intens).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507449-CEA0-42D2-8242-293495CD08A1}"/>
              </a:ext>
            </a:extLst>
          </p:cNvPr>
          <p:cNvSpPr/>
          <p:nvPr/>
        </p:nvSpPr>
        <p:spPr>
          <a:xfrm>
            <a:off x="2147456" y="4975248"/>
            <a:ext cx="2133601" cy="1103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Perbungaan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dipanen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untuk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menguji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viabilitas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serbuk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sari di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bawah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induksi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bunga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artifisial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EE28C7D-D946-40CB-B179-3EC7E3F0E0DD}"/>
              </a:ext>
            </a:extLst>
          </p:cNvPr>
          <p:cNvSpPr/>
          <p:nvPr/>
        </p:nvSpPr>
        <p:spPr>
          <a:xfrm>
            <a:off x="2798618" y="3796145"/>
            <a:ext cx="512618" cy="38792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35FFB4E-07F3-41A2-8C30-3E612727748B}"/>
              </a:ext>
            </a:extLst>
          </p:cNvPr>
          <p:cNvSpPr/>
          <p:nvPr/>
        </p:nvSpPr>
        <p:spPr>
          <a:xfrm>
            <a:off x="5700709" y="3796145"/>
            <a:ext cx="512618" cy="38792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A15C5F0-2388-4BCB-BF5E-51581219D0EB}"/>
              </a:ext>
            </a:extLst>
          </p:cNvPr>
          <p:cNvSpPr/>
          <p:nvPr/>
        </p:nvSpPr>
        <p:spPr>
          <a:xfrm>
            <a:off x="8610598" y="3783933"/>
            <a:ext cx="512618" cy="38792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CDFD89D-EC06-4D90-A5A3-DF487BD7D677}"/>
              </a:ext>
            </a:extLst>
          </p:cNvPr>
          <p:cNvSpPr/>
          <p:nvPr/>
        </p:nvSpPr>
        <p:spPr>
          <a:xfrm rot="10800000">
            <a:off x="7280560" y="5328714"/>
            <a:ext cx="512618" cy="38792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CA0239B-6C1B-44C4-B417-A0C5B7E954E7}"/>
              </a:ext>
            </a:extLst>
          </p:cNvPr>
          <p:cNvSpPr/>
          <p:nvPr/>
        </p:nvSpPr>
        <p:spPr>
          <a:xfrm rot="10800000">
            <a:off x="4391888" y="5328715"/>
            <a:ext cx="512618" cy="38792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D6BE1724-A43B-4BFF-9BE8-DB6BD3AD2AB1}"/>
              </a:ext>
            </a:extLst>
          </p:cNvPr>
          <p:cNvSpPr/>
          <p:nvPr/>
        </p:nvSpPr>
        <p:spPr>
          <a:xfrm rot="10800000">
            <a:off x="10355399" y="4939011"/>
            <a:ext cx="735165" cy="779405"/>
          </a:xfrm>
          <a:prstGeom prst="ben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4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2353-50A4-464C-A268-0DB8BC89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55" y="717666"/>
            <a:ext cx="10058400" cy="145749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Perbungaan</a:t>
            </a:r>
            <a:r>
              <a:rPr lang="en-US" dirty="0"/>
              <a:t> </a:t>
            </a:r>
            <a:r>
              <a:rPr lang="en-US" dirty="0" err="1"/>
              <a:t>dipanen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viabilitas</a:t>
            </a:r>
            <a:r>
              <a:rPr lang="en-US" dirty="0"/>
              <a:t> </a:t>
            </a:r>
            <a:r>
              <a:rPr lang="en-US" dirty="0" err="1"/>
              <a:t>serbuk</a:t>
            </a:r>
            <a:r>
              <a:rPr lang="en-US" dirty="0"/>
              <a:t> sari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induksi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 </a:t>
            </a:r>
            <a:r>
              <a:rPr lang="en-US" dirty="0" err="1"/>
              <a:t>artifisial</a:t>
            </a:r>
            <a:r>
              <a:rPr lang="en-US" dirty="0"/>
              <a:t>. </a:t>
            </a:r>
            <a:r>
              <a:rPr lang="en-US" dirty="0" err="1"/>
              <a:t>Kepala</a:t>
            </a:r>
            <a:r>
              <a:rPr lang="en-US" dirty="0"/>
              <a:t> sari </a:t>
            </a:r>
            <a:r>
              <a:rPr lang="en-US" dirty="0" err="1"/>
              <a:t>matang</a:t>
            </a:r>
            <a:r>
              <a:rPr lang="en-US" dirty="0"/>
              <a:t> </a:t>
            </a:r>
            <a:r>
              <a:rPr lang="en-US" dirty="0" err="1"/>
              <a:t>dicampur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larutan</a:t>
            </a:r>
            <a:r>
              <a:rPr lang="en-US" dirty="0"/>
              <a:t> </a:t>
            </a:r>
            <a:r>
              <a:rPr lang="en-US" dirty="0" err="1"/>
              <a:t>yodium</a:t>
            </a:r>
            <a:r>
              <a:rPr lang="en-US" dirty="0"/>
              <a:t> 0,1 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memvisualisasikan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butiran</a:t>
            </a:r>
            <a:r>
              <a:rPr lang="en-US" dirty="0"/>
              <a:t> </a:t>
            </a:r>
            <a:r>
              <a:rPr lang="en-US" dirty="0" err="1"/>
              <a:t>serbuk</a:t>
            </a:r>
            <a:r>
              <a:rPr lang="en-US" dirty="0"/>
              <a:t> sari </a:t>
            </a:r>
            <a:r>
              <a:rPr lang="en-US" dirty="0" err="1"/>
              <a:t>biru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kaitannya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total </a:t>
            </a:r>
            <a:r>
              <a:rPr lang="en-US" dirty="0" err="1"/>
              <a:t>butiran</a:t>
            </a:r>
            <a:r>
              <a:rPr lang="en-US" dirty="0"/>
              <a:t> </a:t>
            </a:r>
            <a:r>
              <a:rPr lang="en-US" dirty="0" err="1"/>
              <a:t>serbuk</a:t>
            </a:r>
            <a:r>
              <a:rPr lang="en-US" dirty="0"/>
              <a:t> sari yang </a:t>
            </a:r>
            <a:r>
              <a:rPr lang="en-US" dirty="0" err="1"/>
              <a:t>diwarnai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slide </a:t>
            </a:r>
            <a:r>
              <a:rPr lang="en-US" dirty="0" err="1"/>
              <a:t>mikroskop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BF443-92D7-46A6-B121-2B0644506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7386" t="36963" r="38523" b="32719"/>
          <a:stretch/>
        </p:blipFill>
        <p:spPr>
          <a:xfrm>
            <a:off x="2299854" y="2341419"/>
            <a:ext cx="4793673" cy="3632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D2A789-4E75-4A05-9E8E-CBF91C7FDAF8}"/>
              </a:ext>
            </a:extLst>
          </p:cNvPr>
          <p:cNvSpPr txBox="1"/>
          <p:nvPr/>
        </p:nvSpPr>
        <p:spPr>
          <a:xfrm>
            <a:off x="8049492" y="4516582"/>
            <a:ext cx="3394364" cy="203132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Perbungaan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menerima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skor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mulai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dari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1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betina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atau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reseptor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polen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sampai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9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jantan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atau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pendonor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polen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berdasarkan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jumlah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butir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polen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diwarnai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biru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04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636</TotalTime>
  <Words>633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Garamond</vt:lpstr>
      <vt:lpstr>Savon</vt:lpstr>
      <vt:lpstr>1_Savon</vt:lpstr>
      <vt:lpstr>Pembungaan genotipe tebu pada kondisi fotoperiode buatan yang berbeda </vt:lpstr>
      <vt:lpstr>Latar Belakang</vt:lpstr>
      <vt:lpstr>PowerPoint Presentation</vt:lpstr>
      <vt:lpstr>Fotoperiode</vt:lpstr>
      <vt:lpstr>Penelitian</vt:lpstr>
      <vt:lpstr>Desain Penelitian</vt:lpstr>
      <vt:lpstr>Fasilitas Fotoperiode</vt:lpstr>
      <vt:lpstr>Induksi Pembungaan</vt:lpstr>
      <vt:lpstr>PowerPoint Presentation</vt:lpstr>
      <vt:lpstr>Jumlah hari induksi fotoperiode buatan sampai daun bendera dan emisi pembungaan untuk 16 genotipe tebu pada tiga perlakuan yang berbeda</vt:lpstr>
      <vt:lpstr>Waktu dalam hari untuk emisi perbungaan dari emisi daun bendera dari 16 genotipe tebu di bawah kondisi induksi bunga. </vt:lpstr>
      <vt:lpstr>Skor viabilitas polen genotipe tebu yang mengeluarkan bunga pada kondisi induksi bunga.</vt:lpstr>
      <vt:lpstr>Kesimpulan</vt:lpstr>
      <vt:lpstr>Sumber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putri</dc:creator>
  <cp:lastModifiedBy>USER</cp:lastModifiedBy>
  <cp:revision>33</cp:revision>
  <dcterms:created xsi:type="dcterms:W3CDTF">2021-12-03T13:03:53Z</dcterms:created>
  <dcterms:modified xsi:type="dcterms:W3CDTF">2021-12-07T14:39:47Z</dcterms:modified>
</cp:coreProperties>
</file>