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320" r:id="rId3"/>
    <p:sldId id="321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259" r:id="rId12"/>
    <p:sldId id="260" r:id="rId13"/>
    <p:sldId id="261" r:id="rId14"/>
    <p:sldId id="262" r:id="rId15"/>
    <p:sldId id="263" r:id="rId16"/>
    <p:sldId id="274" r:id="rId17"/>
    <p:sldId id="275" r:id="rId18"/>
    <p:sldId id="276" r:id="rId19"/>
    <p:sldId id="282" r:id="rId20"/>
    <p:sldId id="278" r:id="rId21"/>
    <p:sldId id="281" r:id="rId22"/>
    <p:sldId id="283" r:id="rId23"/>
    <p:sldId id="286" r:id="rId24"/>
    <p:sldId id="288" r:id="rId25"/>
    <p:sldId id="289" r:id="rId26"/>
    <p:sldId id="267" r:id="rId27"/>
    <p:sldId id="269" r:id="rId28"/>
    <p:sldId id="270" r:id="rId29"/>
    <p:sldId id="271" r:id="rId30"/>
    <p:sldId id="299" r:id="rId31"/>
    <p:sldId id="300" r:id="rId32"/>
    <p:sldId id="291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307" r:id="rId41"/>
    <p:sldId id="308" r:id="rId42"/>
    <p:sldId id="310" r:id="rId43"/>
    <p:sldId id="309" r:id="rId44"/>
    <p:sldId id="311" r:id="rId45"/>
    <p:sldId id="317" r:id="rId46"/>
    <p:sldId id="312" r:id="rId47"/>
    <p:sldId id="313" r:id="rId48"/>
    <p:sldId id="314" r:id="rId49"/>
    <p:sldId id="315" r:id="rId50"/>
    <p:sldId id="318" r:id="rId51"/>
    <p:sldId id="319" r:id="rId52"/>
    <p:sldId id="331" r:id="rId53"/>
    <p:sldId id="332" r:id="rId54"/>
    <p:sldId id="333" r:id="rId55"/>
    <p:sldId id="334" r:id="rId56"/>
    <p:sldId id="30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69A98-07C7-1548-8C2E-A9EA09C19985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82FB4-6D34-C848-810E-079C91DAB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8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comparing different </a:t>
            </a:r>
            <a:r>
              <a:rPr lang="en-US" dirty="0" err="1"/>
              <a:t>hyperparameters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comparing different pre-processin</a:t>
            </a:r>
            <a:r>
              <a:rPr lang="en-US" baseline="0" dirty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comparing different </a:t>
            </a:r>
            <a:r>
              <a:rPr lang="en-US" dirty="0" err="1"/>
              <a:t>hyperparameters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comparing different pre-processin</a:t>
            </a:r>
            <a:r>
              <a:rPr lang="en-US" baseline="0" dirty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</a:t>
            </a:r>
            <a:r>
              <a:rPr lang="en-US" baseline="0" dirty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</a:t>
            </a:r>
            <a:r>
              <a:rPr lang="en-US" baseline="0" dirty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9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No…</a:t>
            </a:r>
            <a:r>
              <a:rPr lang="en-US" baseline="0" dirty="0"/>
              <a:t> the problem is that we only have one test set and we can’t resample, etc. because then we’ll have looked at the test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1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5/7/24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tudent's_t-tes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pre-processing summary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927926" y="2446915"/>
            <a:ext cx="4216074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1800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1800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1800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1600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1600" dirty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1800" dirty="0"/>
              <a:t>Normalize example length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81865" y="1709110"/>
            <a:ext cx="0" cy="466015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1099" y="1731776"/>
            <a:ext cx="46092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techniques for preprocessing data</a:t>
            </a:r>
          </a:p>
          <a:p>
            <a:endParaRPr lang="en-US" sz="2400" dirty="0"/>
          </a:p>
          <a:p>
            <a:r>
              <a:rPr lang="en-US" sz="2400" dirty="0"/>
              <a:t>Which ones will work well will depend on the data and the classifier</a:t>
            </a:r>
          </a:p>
          <a:p>
            <a:endParaRPr lang="en-US" sz="2400" dirty="0"/>
          </a:p>
          <a:p>
            <a:r>
              <a:rPr lang="en-US" sz="2400" dirty="0"/>
              <a:t>Try them out and evaluate how they affect performance on </a:t>
            </a:r>
            <a:r>
              <a:rPr lang="en-US" sz="2400" dirty="0" err="1"/>
              <a:t>dev</a:t>
            </a:r>
            <a:r>
              <a:rPr lang="en-US" sz="2400" dirty="0"/>
              <a:t> data</a:t>
            </a:r>
          </a:p>
          <a:p>
            <a:endParaRPr lang="en-US" sz="2400" dirty="0"/>
          </a:p>
          <a:p>
            <a:r>
              <a:rPr lang="en-US" sz="2400" dirty="0"/>
              <a:t>Make sure to do the </a:t>
            </a:r>
            <a:r>
              <a:rPr lang="en-US" sz="2400" b="1" dirty="0"/>
              <a:t>exact same</a:t>
            </a:r>
            <a:r>
              <a:rPr lang="en-US" sz="2400" dirty="0"/>
              <a:t> pre-processing on train and test</a:t>
            </a:r>
          </a:p>
        </p:txBody>
      </p:sp>
    </p:spTree>
    <p:extLst>
      <p:ext uri="{BB962C8B-B14F-4D97-AF65-F5344CB8AC3E}">
        <p14:creationId xmlns:p14="http://schemas.microsoft.com/office/powerpoint/2010/main" val="31027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</p:spTree>
    <p:extLst>
      <p:ext uri="{BB962C8B-B14F-4D97-AF65-F5344CB8AC3E}">
        <p14:creationId xmlns:p14="http://schemas.microsoft.com/office/powerpoint/2010/main" val="95401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 a </a:t>
            </a:r>
          </a:p>
          <a:p>
            <a:r>
              <a:rPr lang="en-US" sz="2000" dirty="0"/>
              <a:t>classifier</a:t>
            </a:r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475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</p:spTree>
    <p:extLst>
      <p:ext uri="{BB962C8B-B14F-4D97-AF65-F5344CB8AC3E}">
        <p14:creationId xmlns:p14="http://schemas.microsoft.com/office/powerpoint/2010/main" val="376309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2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9744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Classify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CCCCC"/>
                </a:solidFill>
              </a:rPr>
              <a:t>Pretend like we don’t know the labels</a:t>
            </a:r>
          </a:p>
        </p:txBody>
      </p:sp>
    </p:spTree>
    <p:extLst>
      <p:ext uri="{BB962C8B-B14F-4D97-AF65-F5344CB8AC3E}">
        <p14:creationId xmlns:p14="http://schemas.microsoft.com/office/powerpoint/2010/main" val="16420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CCCCC"/>
                </a:solidFill>
              </a:rPr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837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CCCCC"/>
                </a:solidFill>
              </a:rPr>
              <a:t>Classify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Compare predicted labels to actual labels</a:t>
            </a:r>
          </a:p>
        </p:txBody>
      </p:sp>
    </p:spTree>
    <p:extLst>
      <p:ext uri="{BB962C8B-B14F-4D97-AF65-F5344CB8AC3E}">
        <p14:creationId xmlns:p14="http://schemas.microsoft.com/office/powerpoint/2010/main" val="335958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232" y="3368289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7632" y="3368289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01832" y="41436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1832" y="47532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0676" y="415533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92432" y="475326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49432" y="3991269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19197696">
            <a:off x="2082435" y="285866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21432" y="2090602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68832" y="23954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68832" y="30050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59432" y="24716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97832" y="23954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4276" y="233087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36032" y="292880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5" name="Group 37"/>
          <p:cNvGrpSpPr/>
          <p:nvPr/>
        </p:nvGrpSpPr>
        <p:grpSpPr>
          <a:xfrm>
            <a:off x="4821432" y="5069494"/>
            <a:ext cx="1371600" cy="1371600"/>
            <a:chOff x="7391400" y="3505200"/>
            <a:chExt cx="1371600" cy="13716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068832" y="53742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68832" y="59838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4059432" y="54504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6497832" y="53742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44276" y="53097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36032" y="5907694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5416" y="4101569"/>
            <a:ext cx="409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  <p:sp>
        <p:nvSpPr>
          <p:cNvPr id="38" name="Right Arrow 37"/>
          <p:cNvSpPr/>
          <p:nvPr/>
        </p:nvSpPr>
        <p:spPr bwMode="auto">
          <a:xfrm rot="2402304" flipV="1">
            <a:off x="2082437" y="520486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8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Evaluation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22451" y="3401316"/>
            <a:ext cx="274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model 2 better if score 2 &gt; score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1707" y="5891611"/>
            <a:ext cx="661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would we want to do this type of comparison?</a:t>
            </a:r>
          </a:p>
        </p:txBody>
      </p:sp>
    </p:spTree>
    <p:extLst>
      <p:ext uri="{BB962C8B-B14F-4D97-AF65-F5344CB8AC3E}">
        <p14:creationId xmlns:p14="http://schemas.microsoft.com/office/powerpoint/2010/main" val="8480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Evaluation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33157" y="3401316"/>
            <a:ext cx="217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compare and pick better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112" y="5891611"/>
            <a:ext cx="1878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concerns?</a:t>
            </a:r>
          </a:p>
        </p:txBody>
      </p:sp>
    </p:spTree>
    <p:extLst>
      <p:ext uri="{BB962C8B-B14F-4D97-AF65-F5344CB8AC3E}">
        <p14:creationId xmlns:p14="http://schemas.microsoft.com/office/powerpoint/2010/main" val="2053298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model 2 better?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3561" y="1652201"/>
            <a:ext cx="4239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 1:  85% accuracy</a:t>
            </a:r>
          </a:p>
          <a:p>
            <a:r>
              <a:rPr lang="en-US" sz="3200" dirty="0"/>
              <a:t>Model 2:  80% accuracy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3561" y="3060820"/>
            <a:ext cx="4556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 1:  85.5% accuracy</a:t>
            </a:r>
          </a:p>
          <a:p>
            <a:r>
              <a:rPr lang="en-US" sz="3200" dirty="0"/>
              <a:t>Model 2:  85.0% accuracy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3561" y="4687911"/>
            <a:ext cx="4466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 1:  0% accuracy</a:t>
            </a:r>
          </a:p>
          <a:p>
            <a:r>
              <a:rPr lang="en-US" sz="3200" dirty="0"/>
              <a:t>Model 2:  100% accuracy</a:t>
            </a:r>
          </a:p>
        </p:txBody>
      </p:sp>
    </p:spTree>
    <p:extLst>
      <p:ext uri="{BB962C8B-B14F-4D97-AF65-F5344CB8AC3E}">
        <p14:creationId xmlns:p14="http://schemas.microsoft.com/office/powerpoint/2010/main" val="24962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7208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dirty="0"/>
              <a:t>Normalize example length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Finally, train your model!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36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scores: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Just comparing scores on one data set isn’t enough!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don’t just want to know which system is better on </a:t>
            </a:r>
            <a:r>
              <a:rPr lang="en-US" b="1" i="1" dirty="0">
                <a:solidFill>
                  <a:srgbClr val="FF6600"/>
                </a:solidFill>
              </a:rPr>
              <a:t>this particular data</a:t>
            </a:r>
            <a:r>
              <a:rPr lang="en-US" dirty="0"/>
              <a:t>, we want to know if model 1 is better than model 2 </a:t>
            </a:r>
            <a:r>
              <a:rPr lang="en-US" b="1" i="1" dirty="0">
                <a:solidFill>
                  <a:srgbClr val="FF6600"/>
                </a:solidFill>
              </a:rPr>
              <a:t>in general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 another way, we want to be confident that the difference is real and not just due to random chance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Evaluation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model 2 better if 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score 2 + c &gt; score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37356" y="5796029"/>
            <a:ext cx="231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this any better?</a:t>
            </a:r>
          </a:p>
        </p:txBody>
      </p:sp>
    </p:spTree>
    <p:extLst>
      <p:ext uri="{BB962C8B-B14F-4D97-AF65-F5344CB8AC3E}">
        <p14:creationId xmlns:p14="http://schemas.microsoft.com/office/powerpoint/2010/main" val="30125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Evaluation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model 2 better if 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score 2 + c &gt; score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89618" y="5802527"/>
            <a:ext cx="5828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NO!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Key:</a:t>
            </a:r>
            <a:r>
              <a:rPr lang="en-US" sz="2400" dirty="0">
                <a:solidFill>
                  <a:srgbClr val="0000FF"/>
                </a:solidFill>
              </a:rPr>
              <a:t> we don’t know the variance of the output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1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Recall that variance (or standard deviation) helped us predict how likely certain events are: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6753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know how variable a model’s accuracy is?</a:t>
            </a:r>
          </a:p>
        </p:txBody>
      </p:sp>
    </p:spTree>
    <p:extLst>
      <p:ext uri="{BB962C8B-B14F-4D97-AF65-F5344CB8AC3E}">
        <p14:creationId xmlns:p14="http://schemas.microsoft.com/office/powerpoint/2010/main" val="1735622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Recall that variance (or standard deviation) helped us predict how likely certain events are: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536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need multiple accuracy scores!</a:t>
            </a:r>
            <a:r>
              <a:rPr lang="en-US" sz="2400" dirty="0">
                <a:solidFill>
                  <a:srgbClr val="FF0000"/>
                </a:solidFill>
              </a:rPr>
              <a:t>  Ideas?</a:t>
            </a:r>
          </a:p>
        </p:txBody>
      </p:sp>
    </p:spTree>
    <p:extLst>
      <p:ext uri="{BB962C8B-B14F-4D97-AF65-F5344CB8AC3E}">
        <p14:creationId xmlns:p14="http://schemas.microsoft.com/office/powerpoint/2010/main" val="420361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experimentation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56493" y="3475166"/>
            <a:ext cx="4109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Rather than just splitting once, split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3030633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experimentation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914400" y="2057400"/>
            <a:ext cx="1676400" cy="2486924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14400" y="4561543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18331" y="3570867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8766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81166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281166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281166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281166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281166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3166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80010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80010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0010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0010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71766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281166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0010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128766" y="2069018"/>
            <a:ext cx="1676400" cy="648237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8766" y="2717255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129200" y="3907046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29200" y="4530668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129200" y="3354532"/>
            <a:ext cx="1676400" cy="558509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91120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91120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91120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591120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91120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9964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9964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89964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89964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81720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5591120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89964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438720" y="2717255"/>
            <a:ext cx="1676400" cy="1254903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436345" y="2069018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439154" y="3975028"/>
            <a:ext cx="1676400" cy="569296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436345" y="4530669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88937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03337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480244" y="38236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144837" y="6407763"/>
            <a:ext cx="435294" cy="303589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2897" y="6355675"/>
            <a:ext cx="15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development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3038" y="5897262"/>
            <a:ext cx="81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train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44838" y="5881534"/>
            <a:ext cx="435294" cy="35775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8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 validation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-418329" y="39941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14401" y="2471477"/>
            <a:ext cx="956390" cy="3249784"/>
          </a:xfrm>
          <a:prstGeom prst="rect">
            <a:avLst/>
          </a:prstGeom>
          <a:solidFill>
            <a:srgbClr val="FFFF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98522" y="3864241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951247" y="2471477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4124" y="1597581"/>
            <a:ext cx="1972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break into n </a:t>
            </a:r>
          </a:p>
          <a:p>
            <a:pPr algn="ctr"/>
            <a:r>
              <a:rPr lang="en-US" sz="2000" dirty="0"/>
              <a:t>equal-sized parts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951247" y="30471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51247" y="36523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235018" y="47632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951247" y="5297970"/>
            <a:ext cx="956390" cy="423291"/>
          </a:xfrm>
          <a:prstGeom prst="rect">
            <a:avLst/>
          </a:prstGeom>
          <a:solidFill>
            <a:srgbClr val="FFFF00">
              <a:alpha val="3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51247" y="4241314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220672" y="3845332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12267" y="1556614"/>
            <a:ext cx="4177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repeat for all parts/splits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train on n-1 parts evaluate on the other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07852" y="2350833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1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01744" y="2394445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2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96778" y="2388243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3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8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6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 validation</a:t>
            </a:r>
          </a:p>
        </p:txBody>
      </p:sp>
      <p:grpSp>
        <p:nvGrpSpPr>
          <p:cNvPr id="58" name="Group 57"/>
          <p:cNvGrpSpPr/>
          <p:nvPr/>
        </p:nvGrpSpPr>
        <p:grpSpPr>
          <a:xfrm rot="16200000">
            <a:off x="1540866" y="399944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1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 rot="16200000">
            <a:off x="1521262" y="1827766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2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6200000">
            <a:off x="1521261" y="3326537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3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>
            <a:off x="4466469" y="3512229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9197" y="6179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9274" y="1568617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8506" y="2201789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score 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270985" y="1965259"/>
            <a:ext cx="11222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75817" y="3653323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75817" y="5169900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score 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96495" y="6175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9727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better utilization of labeled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robust: don’t just rely on one test/development set to evaluate the approach (or for optimizing parameters)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multiplies the computational overhead by </a:t>
            </a:r>
            <a:r>
              <a:rPr lang="en-US" i="1" dirty="0"/>
              <a:t>n</a:t>
            </a:r>
            <a:r>
              <a:rPr lang="en-US" dirty="0"/>
              <a:t> (have to train </a:t>
            </a:r>
            <a:r>
              <a:rPr lang="en-US" i="1" dirty="0"/>
              <a:t>n</a:t>
            </a:r>
            <a:r>
              <a:rPr lang="en-US" dirty="0"/>
              <a:t> models instead of just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 is the most common choice of </a:t>
            </a:r>
            <a:r>
              <a:rPr lang="en-US" i="1" dirty="0"/>
              <a:t>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testing?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pre-process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85312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(labeled examples)</a:t>
            </a:r>
          </a:p>
        </p:txBody>
      </p:sp>
      <p:sp>
        <p:nvSpPr>
          <p:cNvPr id="8" name="Oval 7"/>
          <p:cNvSpPr/>
          <p:nvPr/>
        </p:nvSpPr>
        <p:spPr>
          <a:xfrm>
            <a:off x="6803910" y="351511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1495"/>
              </p:ext>
            </p:extLst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“better”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366993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Leave-one-out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n</a:t>
            </a:r>
            <a:r>
              <a:rPr lang="en-US" dirty="0"/>
              <a:t>-fold cross validation where </a:t>
            </a:r>
            <a:r>
              <a:rPr lang="en-US" i="1" dirty="0"/>
              <a:t>n</a:t>
            </a:r>
            <a:r>
              <a:rPr lang="en-US" dirty="0"/>
              <a:t> = number of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aka “jackknifing”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pros/cons?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when would we use this?</a:t>
            </a:r>
          </a:p>
        </p:txBody>
      </p:sp>
    </p:spTree>
    <p:extLst>
      <p:ext uri="{BB962C8B-B14F-4D97-AF65-F5344CB8AC3E}">
        <p14:creationId xmlns:p14="http://schemas.microsoft.com/office/powerpoint/2010/main" val="3563730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Leave-one-out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be very expensive if training is slow and/or if there are a large number of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in domains with limited training data: </a:t>
            </a:r>
            <a:r>
              <a:rPr lang="en-US" i="1" dirty="0"/>
              <a:t>maximizes the data we can use for training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classifiers are very amenable to this approach (</a:t>
            </a:r>
            <a:r>
              <a:rPr lang="en-US" dirty="0">
                <a:solidFill>
                  <a:srgbClr val="FF0000"/>
                </a:solidFill>
              </a:rPr>
              <a:t>e.g.?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1343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0958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2593315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79247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1840945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52920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1861849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71580"/>
              </p:ext>
            </p:extLst>
          </p:nvPr>
        </p:nvGraphicFramePr>
        <p:xfrm>
          <a:off x="489750" y="1715290"/>
          <a:ext cx="3374730" cy="415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50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11269"/>
              </p:ext>
            </p:extLst>
          </p:nvPr>
        </p:nvGraphicFramePr>
        <p:xfrm>
          <a:off x="5244021" y="1715289"/>
          <a:ext cx="3374730" cy="4183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7506" y="6240131"/>
            <a:ext cx="228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3554657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63965"/>
              </p:ext>
            </p:extLst>
          </p:nvPr>
        </p:nvGraphicFramePr>
        <p:xfrm>
          <a:off x="489750" y="1715289"/>
          <a:ext cx="3374730" cy="449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55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std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5661"/>
              </p:ext>
            </p:extLst>
          </p:nvPr>
        </p:nvGraphicFramePr>
        <p:xfrm>
          <a:off x="5244021" y="1715289"/>
          <a:ext cx="3374730" cy="445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112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std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88858" y="6314902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Even though the averages are same, the variance is different!</a:t>
            </a:r>
          </a:p>
        </p:txBody>
      </p:sp>
    </p:spTree>
    <p:extLst>
      <p:ext uri="{BB962C8B-B14F-4D97-AF65-F5344CB8AC3E}">
        <p14:creationId xmlns:p14="http://schemas.microsoft.com/office/powerpoint/2010/main" val="2919087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1096"/>
              </p:ext>
            </p:extLst>
          </p:nvPr>
        </p:nvGraphicFramePr>
        <p:xfrm>
          <a:off x="544373" y="1742598"/>
          <a:ext cx="514837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std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2986439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07587"/>
              </p:ext>
            </p:extLst>
          </p:nvPr>
        </p:nvGraphicFramePr>
        <p:xfrm>
          <a:off x="544373" y="1554480"/>
          <a:ext cx="560055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 – 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std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6345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1790521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47180"/>
              </p:ext>
            </p:extLst>
          </p:nvPr>
        </p:nvGraphicFramePr>
        <p:xfrm>
          <a:off x="544373" y="1554480"/>
          <a:ext cx="560055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 – 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std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Model 2 is ALWAYS better</a:t>
            </a:r>
          </a:p>
        </p:txBody>
      </p:sp>
    </p:spTree>
    <p:extLst>
      <p:ext uri="{BB962C8B-B14F-4D97-AF65-F5344CB8AC3E}">
        <p14:creationId xmlns:p14="http://schemas.microsoft.com/office/powerpoint/2010/main" val="83034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about testing?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3990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5394782" y="324568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6448" y="347924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645321" y="36245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5033770" y="2634004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classify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133692" y="359593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0438" y="362451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prediction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228660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287826">
            <a:off x="1956880" y="2336177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pre-process data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64686"/>
              </p:ext>
            </p:extLst>
          </p:nvPr>
        </p:nvGraphicFramePr>
        <p:xfrm>
          <a:off x="3020285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7551" y="5514379"/>
            <a:ext cx="549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preprocess the test data?</a:t>
            </a:r>
          </a:p>
        </p:txBody>
      </p:sp>
    </p:spTree>
    <p:extLst>
      <p:ext uri="{BB962C8B-B14F-4D97-AF65-F5344CB8AC3E}">
        <p14:creationId xmlns:p14="http://schemas.microsoft.com/office/powerpoint/2010/main" val="232422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86492"/>
              </p:ext>
            </p:extLst>
          </p:nvPr>
        </p:nvGraphicFramePr>
        <p:xfrm>
          <a:off x="544373" y="1554480"/>
          <a:ext cx="560055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 – 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std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decide if model 2 is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987781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3318" y="1600200"/>
            <a:ext cx="8342730" cy="4940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Setup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Assume some default hypothesis about the data that you’d like to </a:t>
            </a:r>
            <a:r>
              <a:rPr lang="en-US" i="1" dirty="0"/>
              <a:t>disprove</a:t>
            </a:r>
            <a:r>
              <a:rPr lang="en-US" dirty="0"/>
              <a:t>, called the </a:t>
            </a:r>
            <a:r>
              <a:rPr lang="en-US" dirty="0">
                <a:solidFill>
                  <a:srgbClr val="FF6600"/>
                </a:solidFill>
              </a:rPr>
              <a:t>null hypothesis</a:t>
            </a:r>
          </a:p>
          <a:p>
            <a:pPr lvl="1"/>
            <a:r>
              <a:rPr lang="en-US" dirty="0"/>
              <a:t>e.g. model 1 and model 2 are not statistically different in performance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Test:</a:t>
            </a:r>
          </a:p>
          <a:p>
            <a:pPr lvl="1"/>
            <a:r>
              <a:rPr lang="en-US" dirty="0"/>
              <a:t>Calculate a test statistic from the data (often assuming something about the data)</a:t>
            </a:r>
          </a:p>
          <a:p>
            <a:pPr lvl="1"/>
            <a:r>
              <a:rPr lang="en-US" dirty="0"/>
              <a:t>Based on this statistic, with </a:t>
            </a:r>
            <a:r>
              <a:rPr lang="en-US" i="1" dirty="0"/>
              <a:t>some probability</a:t>
            </a:r>
            <a:r>
              <a:rPr lang="en-US" dirty="0"/>
              <a:t> we can </a:t>
            </a:r>
            <a:r>
              <a:rPr lang="en-US" b="1" dirty="0"/>
              <a:t>reject the null hypothesis</a:t>
            </a:r>
            <a:r>
              <a:rPr lang="en-US" dirty="0"/>
              <a:t>, that is, show that it does not hold</a:t>
            </a:r>
          </a:p>
        </p:txBody>
      </p:sp>
    </p:spTree>
    <p:extLst>
      <p:ext uri="{BB962C8B-B14F-4D97-AF65-F5344CB8AC3E}">
        <p14:creationId xmlns:p14="http://schemas.microsoft.com/office/powerpoint/2010/main" val="3351486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27" y="1619164"/>
            <a:ext cx="4737100" cy="469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864" y="1885908"/>
            <a:ext cx="4501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Determines whether two samples come from the same underlying distribution or not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640" r="21218"/>
          <a:stretch/>
        </p:blipFill>
        <p:spPr>
          <a:xfrm>
            <a:off x="612648" y="4118865"/>
            <a:ext cx="2307763" cy="20066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05027" y="3804810"/>
            <a:ext cx="792013" cy="878702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9693" y="4678899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0867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Null hypothesis: model 1 and model 2 accuracies are no different, i.e. come from </a:t>
            </a:r>
            <a:r>
              <a:rPr lang="en-US" b="1" dirty="0"/>
              <a:t>the same</a:t>
            </a:r>
            <a:r>
              <a:rPr lang="en-US" dirty="0"/>
              <a:t>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Assumptions: there are a number that often aren’t completely true, but we’re often not too far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 probability that the difference in accuracies is due to random chance (low values are better)</a:t>
            </a:r>
          </a:p>
        </p:txBody>
      </p:sp>
    </p:spTree>
    <p:extLst>
      <p:ext uri="{BB962C8B-B14F-4D97-AF65-F5344CB8AC3E}">
        <p14:creationId xmlns:p14="http://schemas.microsoft.com/office/powerpoint/2010/main" val="2013241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344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our setup, we’ll do what’s called a </a:t>
            </a:r>
            <a:r>
              <a:rPr lang="en-US"/>
              <a:t>“paired </a:t>
            </a:r>
            <a:r>
              <a:rPr lang="en-US" dirty="0"/>
              <a:t>t-test”</a:t>
            </a:r>
          </a:p>
          <a:p>
            <a:pPr lvl="1"/>
            <a:r>
              <a:rPr lang="en-US" dirty="0"/>
              <a:t>The values can be thought of as pairs, where they were calculated under the same conditions</a:t>
            </a:r>
          </a:p>
          <a:p>
            <a:pPr lvl="1"/>
            <a:r>
              <a:rPr lang="en-US" dirty="0"/>
              <a:t>In our case, the same train/test split</a:t>
            </a:r>
          </a:p>
          <a:p>
            <a:pPr lvl="1"/>
            <a:r>
              <a:rPr lang="en-US" dirty="0"/>
              <a:t>Gives more power than the unpaired t-test (we have more information)</a:t>
            </a:r>
          </a:p>
          <a:p>
            <a:pPr lvl="1"/>
            <a:endParaRPr lang="en-US" dirty="0"/>
          </a:p>
          <a:p>
            <a:pPr marL="45720" indent="0">
              <a:buNone/>
            </a:pPr>
            <a:r>
              <a:rPr lang="en-US" dirty="0"/>
              <a:t>For almost all experiments, we’ll do a “two-tailed” version of the 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calculate by hand or in code, but why reinvent the wheel: use excel or a statistical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http://en.wikipedia.org/wiki/Student's_t-test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5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33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result of a statistical test is often a p-value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p-value: the probability that the null hypothesis holds.  Specifically, if we re-ran this experiment multiple times (say on different data) what is the probability that we would reject the null hypothesis incorrectly (i.e. the probability we’d be wrong)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values to consider “significant”: 0.05 (95% confident), 0.01 (99% confident) and 0.001 (99.9% confident)</a:t>
            </a:r>
          </a:p>
        </p:txBody>
      </p:sp>
    </p:spTree>
    <p:extLst>
      <p:ext uri="{BB962C8B-B14F-4D97-AF65-F5344CB8AC3E}">
        <p14:creationId xmlns:p14="http://schemas.microsoft.com/office/powerpoint/2010/main" val="2775015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06689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28393" y="4699001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34739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83444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8393" y="4699001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 = 0.15</a:t>
            </a:r>
          </a:p>
        </p:txBody>
      </p:sp>
    </p:spTree>
    <p:extLst>
      <p:ext uri="{BB962C8B-B14F-4D97-AF65-F5344CB8AC3E}">
        <p14:creationId xmlns:p14="http://schemas.microsoft.com/office/powerpoint/2010/main" val="19254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01502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8393" y="4699001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 = 0.007</a:t>
            </a:r>
          </a:p>
        </p:txBody>
      </p:sp>
    </p:spTree>
    <p:extLst>
      <p:ext uri="{BB962C8B-B14F-4D97-AF65-F5344CB8AC3E}">
        <p14:creationId xmlns:p14="http://schemas.microsoft.com/office/powerpoint/2010/main" val="20536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86994"/>
              </p:ext>
            </p:extLst>
          </p:nvPr>
        </p:nvGraphicFramePr>
        <p:xfrm>
          <a:off x="614928" y="188370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8393" y="4699001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 = 0.001</a:t>
            </a:r>
          </a:p>
        </p:txBody>
      </p:sp>
    </p:spTree>
    <p:extLst>
      <p:ext uri="{BB962C8B-B14F-4D97-AF65-F5344CB8AC3E}">
        <p14:creationId xmlns:p14="http://schemas.microsoft.com/office/powerpoint/2010/main" val="21133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642742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2400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/>
              <a:t>Normalize example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4939171"/>
            <a:ext cx="6941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Which of these do we need to do on test data?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Any issues?</a:t>
            </a:r>
          </a:p>
        </p:txBody>
      </p:sp>
    </p:spTree>
    <p:extLst>
      <p:ext uri="{BB962C8B-B14F-4D97-AF65-F5344CB8AC3E}">
        <p14:creationId xmlns:p14="http://schemas.microsoft.com/office/powerpoint/2010/main" val="2709362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on test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Labeled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(data with labels)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All</a:t>
            </a:r>
            <a:br>
              <a:rPr lang="en-US" sz="2800" dirty="0"/>
            </a:br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  <a:p>
            <a:pPr algn="ctr"/>
            <a:r>
              <a:rPr lang="en-US" sz="2800" dirty="0"/>
              <a:t>Data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63533" y="3033592"/>
            <a:ext cx="1398667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83552" y="3174057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Development</a:t>
            </a:r>
          </a:p>
          <a:p>
            <a:pPr algn="ctr"/>
            <a:r>
              <a:rPr lang="en-US" sz="2000" dirty="0"/>
              <a:t>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2789" y="4352019"/>
            <a:ext cx="334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cross-validation with t-test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7104" y="5393343"/>
            <a:ext cx="282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do that here?</a:t>
            </a:r>
          </a:p>
        </p:txBody>
      </p:sp>
    </p:spTree>
    <p:extLst>
      <p:ext uri="{BB962C8B-B14F-4D97-AF65-F5344CB8AC3E}">
        <p14:creationId xmlns:p14="http://schemas.microsoft.com/office/powerpoint/2010/main" val="1843146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test set </a:t>
            </a:r>
            <a:r>
              <a:rPr lang="en-US" i="1" dirty="0"/>
              <a:t>t</a:t>
            </a:r>
            <a:r>
              <a:rPr lang="en-US" dirty="0"/>
              <a:t> with n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</a:t>
            </a:r>
            <a:r>
              <a:rPr lang="en-US" i="1" dirty="0"/>
              <a:t>m</a:t>
            </a:r>
            <a:r>
              <a:rPr lang="en-US" dirty="0"/>
              <a:t> times:</a:t>
            </a:r>
          </a:p>
          <a:p>
            <a:pPr>
              <a:buFontTx/>
              <a:buChar char="-"/>
            </a:pPr>
            <a:r>
              <a:rPr lang="en-US" dirty="0"/>
              <a:t>sample </a:t>
            </a:r>
            <a:r>
              <a:rPr lang="en-US" i="1" dirty="0"/>
              <a:t>n</a:t>
            </a:r>
            <a:r>
              <a:rPr lang="en-US" dirty="0"/>
              <a:t> examples </a:t>
            </a:r>
            <a:r>
              <a:rPr lang="en-US" b="1" dirty="0"/>
              <a:t>with replacement</a:t>
            </a:r>
            <a:r>
              <a:rPr lang="en-US" dirty="0"/>
              <a:t> from the test set to create a new test set </a:t>
            </a:r>
            <a:r>
              <a:rPr lang="en-US" i="1" dirty="0"/>
              <a:t>t’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evaluate model(s) on </a:t>
            </a:r>
            <a:r>
              <a:rPr lang="en-US" i="1" dirty="0"/>
              <a:t>t’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calculate t-test (or other statistical test) on the collection of </a:t>
            </a:r>
            <a:r>
              <a:rPr lang="en-US" i="1" dirty="0"/>
              <a:t>m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959809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resampling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24502" y="3078242"/>
            <a:ext cx="1297640" cy="2074333"/>
            <a:chOff x="6782226" y="1943247"/>
            <a:chExt cx="1297640" cy="2074333"/>
          </a:xfrm>
        </p:grpSpPr>
        <p:sp>
          <p:nvSpPr>
            <p:cNvPr id="5" name="Rectangle 4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82942" y="2039957"/>
              <a:ext cx="1085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1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 rot="17744171">
            <a:off x="1994423" y="3237427"/>
            <a:ext cx="15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with replacement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305250" y="4516646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65910" y="3078242"/>
            <a:ext cx="1297640" cy="2074333"/>
            <a:chOff x="6782226" y="1943247"/>
            <a:chExt cx="1297640" cy="2074333"/>
          </a:xfrm>
        </p:grpSpPr>
        <p:sp>
          <p:nvSpPr>
            <p:cNvPr id="12" name="Rectangle 11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78144" y="2039957"/>
              <a:ext cx="895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</a:t>
              </a:r>
            </a:p>
            <a:p>
              <a:pPr algn="ctr"/>
              <a:r>
                <a:rPr lang="en-US" sz="2800" dirty="0"/>
                <a:t>Data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7307031" y="3078242"/>
            <a:ext cx="1297640" cy="2074333"/>
            <a:chOff x="6782226" y="1943247"/>
            <a:chExt cx="1297640" cy="2074333"/>
          </a:xfrm>
        </p:grpSpPr>
        <p:sp>
          <p:nvSpPr>
            <p:cNvPr id="16" name="Rectangle 15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62253" y="2039957"/>
              <a:ext cx="1126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m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707266" y="38199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54429" y="3078242"/>
            <a:ext cx="1297640" cy="2074333"/>
            <a:chOff x="6782226" y="1943247"/>
            <a:chExt cx="1297640" cy="2074333"/>
          </a:xfrm>
        </p:grpSpPr>
        <p:sp>
          <p:nvSpPr>
            <p:cNvPr id="21" name="Rectangle 20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82942" y="2039957"/>
              <a:ext cx="1085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2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925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resampling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841270" y="3344039"/>
            <a:ext cx="1371600" cy="1371600"/>
            <a:chOff x="7391400" y="3505200"/>
            <a:chExt cx="1371600" cy="1371600"/>
          </a:xfrm>
          <a:solidFill>
            <a:srgbClr val="3366FF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35635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60065" y="2433286"/>
            <a:ext cx="1297640" cy="619930"/>
            <a:chOff x="6782226" y="1943247"/>
            <a:chExt cx="1297640" cy="2074333"/>
          </a:xfrm>
        </p:grpSpPr>
        <p:sp>
          <p:nvSpPr>
            <p:cNvPr id="9" name="Rectangle 8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82942" y="2039957"/>
              <a:ext cx="1085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1729" y="3477716"/>
            <a:ext cx="1297640" cy="619930"/>
            <a:chOff x="6782226" y="1943247"/>
            <a:chExt cx="1297640" cy="2074333"/>
          </a:xfrm>
        </p:grpSpPr>
        <p:sp>
          <p:nvSpPr>
            <p:cNvPr id="13" name="Rectangle 12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82942" y="2039959"/>
              <a:ext cx="1085503" cy="175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61729" y="5115396"/>
            <a:ext cx="1297640" cy="619930"/>
            <a:chOff x="6782226" y="1943247"/>
            <a:chExt cx="1297640" cy="2074333"/>
          </a:xfrm>
        </p:grpSpPr>
        <p:sp>
          <p:nvSpPr>
            <p:cNvPr id="16" name="Rectangle 15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62253" y="2039959"/>
              <a:ext cx="1126881" cy="175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m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07792" y="43221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533872" y="3819009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807606" y="3819009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7744171">
            <a:off x="2418262" y="2644599"/>
            <a:ext cx="15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model on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9222" y="2433286"/>
            <a:ext cx="1564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59222" y="3358617"/>
            <a:ext cx="1564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38702" y="5115396"/>
            <a:ext cx="160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3414" y="43319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560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resampling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841270" y="3344039"/>
            <a:ext cx="1371600" cy="1371600"/>
            <a:chOff x="7391400" y="3505200"/>
            <a:chExt cx="1371600" cy="1371600"/>
          </a:xfrm>
          <a:solidFill>
            <a:srgbClr val="660066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0896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B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60065" y="2433286"/>
            <a:ext cx="1297640" cy="619930"/>
            <a:chOff x="6782226" y="1943247"/>
            <a:chExt cx="1297640" cy="2074333"/>
          </a:xfrm>
        </p:grpSpPr>
        <p:sp>
          <p:nvSpPr>
            <p:cNvPr id="9" name="Rectangle 8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82942" y="2039957"/>
              <a:ext cx="1085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1729" y="3477716"/>
            <a:ext cx="1297640" cy="619930"/>
            <a:chOff x="6782226" y="1943247"/>
            <a:chExt cx="1297640" cy="2074333"/>
          </a:xfrm>
        </p:grpSpPr>
        <p:sp>
          <p:nvSpPr>
            <p:cNvPr id="13" name="Rectangle 12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82942" y="2039959"/>
              <a:ext cx="1085503" cy="175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61729" y="5115396"/>
            <a:ext cx="1297640" cy="619930"/>
            <a:chOff x="6782226" y="1943247"/>
            <a:chExt cx="1297640" cy="2074333"/>
          </a:xfrm>
        </p:grpSpPr>
        <p:sp>
          <p:nvSpPr>
            <p:cNvPr id="16" name="Rectangle 15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62253" y="2039959"/>
              <a:ext cx="1126881" cy="175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m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07792" y="43221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533872" y="3819009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807606" y="3819009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7744171">
            <a:off x="2418262" y="2644599"/>
            <a:ext cx="15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model on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9222" y="2433286"/>
            <a:ext cx="153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59222" y="3358617"/>
            <a:ext cx="15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59222" y="5115396"/>
            <a:ext cx="154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3414" y="43319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3395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resampling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0778" y="1811289"/>
            <a:ext cx="1564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0778" y="2736620"/>
            <a:ext cx="1564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0258" y="4493399"/>
            <a:ext cx="160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4970" y="370991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4623" y="1811289"/>
            <a:ext cx="153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4623" y="2736620"/>
            <a:ext cx="15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64623" y="4493399"/>
            <a:ext cx="154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08815" y="370991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91556" y="5136444"/>
            <a:ext cx="703547" cy="5785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82503" y="5136444"/>
            <a:ext cx="917120" cy="5785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2353" y="5870222"/>
            <a:ext cx="4620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paired t-test (or other analysis)</a:t>
            </a:r>
          </a:p>
        </p:txBody>
      </p:sp>
    </p:spTree>
    <p:extLst>
      <p:ext uri="{BB962C8B-B14F-4D97-AF65-F5344CB8AC3E}">
        <p14:creationId xmlns:p14="http://schemas.microsoft.com/office/powerpoint/2010/main" val="38990627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Experimentation good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7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Never look at your test data!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development</a:t>
            </a:r>
          </a:p>
          <a:p>
            <a:pPr lvl="1"/>
            <a:r>
              <a:rPr lang="en-US" dirty="0"/>
              <a:t>Compare different models/</a:t>
            </a:r>
            <a:r>
              <a:rPr lang="en-US" dirty="0" err="1"/>
              <a:t>hyperparameters</a:t>
            </a:r>
            <a:r>
              <a:rPr lang="en-US" dirty="0"/>
              <a:t> on development data</a:t>
            </a:r>
          </a:p>
          <a:p>
            <a:pPr lvl="1"/>
            <a:r>
              <a:rPr lang="en-US" dirty="0"/>
              <a:t>use cross-validation to get more consistent results</a:t>
            </a:r>
          </a:p>
          <a:p>
            <a:pPr lvl="1"/>
            <a:r>
              <a:rPr lang="en-US" dirty="0"/>
              <a:t>If you want to be confident with results, use a t-test and look for p = 0.05 (or </a:t>
            </a:r>
            <a:r>
              <a:rPr lang="en-US"/>
              <a:t>even better)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For final evaluation, use bootstrap resampling combined with a t-test to compare final approaches</a:t>
            </a:r>
          </a:p>
        </p:txBody>
      </p:sp>
    </p:spTree>
    <p:extLst>
      <p:ext uri="{BB962C8B-B14F-4D97-AF65-F5344CB8AC3E}">
        <p14:creationId xmlns:p14="http://schemas.microsoft.com/office/powerpoint/2010/main" val="28082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46990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/>
              <a:t>Remove irrelevant/noisy features</a:t>
            </a:r>
          </a:p>
          <a:p>
            <a:pPr marL="514350" indent="-514350">
              <a:buAutoNum type="arabicPeriod"/>
            </a:pPr>
            <a:r>
              <a:rPr lang="en-US" sz="2400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1292" y="1912949"/>
            <a:ext cx="4294463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2092" y="2241936"/>
            <a:ext cx="3014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Remove/pick same features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2092" y="2915557"/>
            <a:ext cx="106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Do these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2092" y="3757873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Do this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1462" y="5064611"/>
            <a:ext cx="749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Whatever you do on training, you have to do the EXACT same on testing!</a:t>
            </a:r>
          </a:p>
        </p:txBody>
      </p:sp>
    </p:spTree>
    <p:extLst>
      <p:ext uri="{BB962C8B-B14F-4D97-AF65-F5344CB8AC3E}">
        <p14:creationId xmlns:p14="http://schemas.microsoft.com/office/powerpoint/2010/main" val="309493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0: subtract the </a:t>
            </a:r>
            <a:r>
              <a:rPr lang="en-US" dirty="0">
                <a:solidFill>
                  <a:srgbClr val="FF0000"/>
                </a:solidFill>
              </a:rPr>
              <a:t>mean</a:t>
            </a:r>
            <a:r>
              <a:rPr lang="en-US" dirty="0"/>
              <a:t> from all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Rescale/adjust feature values to avoid magnitude bias: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Variance scaling</a:t>
            </a:r>
            <a:r>
              <a:rPr lang="en-US" dirty="0"/>
              <a:t>: divide each value by the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dev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6600"/>
                </a:solidFill>
              </a:rPr>
              <a:t>Absolute scaling</a:t>
            </a:r>
            <a:r>
              <a:rPr lang="en-US" dirty="0"/>
              <a:t>: divide each value by the </a:t>
            </a:r>
            <a:r>
              <a:rPr lang="en-US" dirty="0">
                <a:solidFill>
                  <a:srgbClr val="FF0000"/>
                </a:solidFill>
              </a:rPr>
              <a:t>largest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839" y="5911326"/>
            <a:ext cx="8059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values do we use when normalizing testing data?</a:t>
            </a:r>
          </a:p>
        </p:txBody>
      </p:sp>
    </p:spTree>
    <p:extLst>
      <p:ext uri="{BB962C8B-B14F-4D97-AF65-F5344CB8AC3E}">
        <p14:creationId xmlns:p14="http://schemas.microsoft.com/office/powerpoint/2010/main" val="217591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0: subtract the </a:t>
            </a:r>
            <a:r>
              <a:rPr lang="en-US" dirty="0">
                <a:solidFill>
                  <a:srgbClr val="FF0000"/>
                </a:solidFill>
              </a:rPr>
              <a:t>mean</a:t>
            </a:r>
            <a:r>
              <a:rPr lang="en-US" dirty="0"/>
              <a:t> from all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Rescale/adjust feature values to avoid magnitude bias: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Variance scaling</a:t>
            </a:r>
            <a:r>
              <a:rPr lang="en-US" dirty="0"/>
              <a:t>: divide each value by the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dev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6600"/>
                </a:solidFill>
              </a:rPr>
              <a:t>Absolute scaling</a:t>
            </a:r>
            <a:r>
              <a:rPr lang="en-US" dirty="0"/>
              <a:t>: divide each value by the </a:t>
            </a:r>
            <a:r>
              <a:rPr lang="en-US" dirty="0">
                <a:solidFill>
                  <a:srgbClr val="FF0000"/>
                </a:solidFill>
              </a:rPr>
              <a:t>largest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5899" y="5911326"/>
            <a:ext cx="5759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Save these from training normalization!</a:t>
            </a:r>
          </a:p>
        </p:txBody>
      </p:sp>
    </p:spTree>
    <p:extLst>
      <p:ext uri="{BB962C8B-B14F-4D97-AF65-F5344CB8AC3E}">
        <p14:creationId xmlns:p14="http://schemas.microsoft.com/office/powerpoint/2010/main" val="410136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241925" y="1043157"/>
            <a:ext cx="9385925" cy="71055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657"/>
            <a:ext cx="8153400" cy="990600"/>
          </a:xfrm>
        </p:spPr>
        <p:txBody>
          <a:bodyPr/>
          <a:lstStyle/>
          <a:p>
            <a:r>
              <a:rPr lang="en-US" dirty="0"/>
              <a:t>Normalizing test data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19340"/>
              </p:ext>
            </p:extLst>
          </p:nvPr>
        </p:nvGraphicFramePr>
        <p:xfrm>
          <a:off x="346629" y="5001033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4827" y="4344293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14" name="Oval 13"/>
          <p:cNvSpPr/>
          <p:nvPr/>
        </p:nvSpPr>
        <p:spPr>
          <a:xfrm>
            <a:off x="5376961" y="517049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88627" y="5404050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672860" y="554932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287826">
            <a:off x="5015949" y="4558813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classify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115871" y="552074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32617" y="554932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10839" y="5699347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242693" y="4291762"/>
            <a:ext cx="228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pre-process data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38614"/>
              </p:ext>
            </p:extLst>
          </p:nvPr>
        </p:nvGraphicFramePr>
        <p:xfrm>
          <a:off x="3032704" y="4978301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2321870" y="279579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2244"/>
              </p:ext>
            </p:extLst>
          </p:nvPr>
        </p:nvGraphicFramePr>
        <p:xfrm>
          <a:off x="260487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740" y="1200062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(labeled examples)</a:t>
            </a:r>
          </a:p>
        </p:txBody>
      </p:sp>
      <p:sp>
        <p:nvSpPr>
          <p:cNvPr id="28" name="Oval 27"/>
          <p:cNvSpPr/>
          <p:nvPr/>
        </p:nvSpPr>
        <p:spPr>
          <a:xfrm>
            <a:off x="6068801" y="254799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80467" y="278154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5335018" y="292681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9287826">
            <a:off x="5293138" y="205300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28194"/>
              </p:ext>
            </p:extLst>
          </p:nvPr>
        </p:nvGraphicFramePr>
        <p:xfrm>
          <a:off x="3178814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72598" y="4144509"/>
            <a:ext cx="22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mean,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dev</a:t>
            </a:r>
            <a:r>
              <a:rPr lang="en-US" dirty="0">
                <a:solidFill>
                  <a:srgbClr val="FF0000"/>
                </a:solidFill>
              </a:rPr>
              <a:t>, max,…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855673" y="3823810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1506" y="4532868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87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8244</TotalTime>
  <Words>2992</Words>
  <Application>Microsoft Macintosh PowerPoint</Application>
  <PresentationFormat>On-screen Show (4:3)</PresentationFormat>
  <Paragraphs>1454</Paragraphs>
  <Slides>56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Tw Cen MT</vt:lpstr>
      <vt:lpstr>Wingdings</vt:lpstr>
      <vt:lpstr>Wingdings 2</vt:lpstr>
      <vt:lpstr>Median</vt:lpstr>
      <vt:lpstr>Evaluation</vt:lpstr>
      <vt:lpstr>So far…</vt:lpstr>
      <vt:lpstr>What about testing?</vt:lpstr>
      <vt:lpstr>What about testing?</vt:lpstr>
      <vt:lpstr>Test data preprocessing</vt:lpstr>
      <vt:lpstr>Test data preprocessing</vt:lpstr>
      <vt:lpstr>Normalizing test data</vt:lpstr>
      <vt:lpstr>Normalizing test data</vt:lpstr>
      <vt:lpstr>Normalizing test data</vt:lpstr>
      <vt:lpstr>Features pre-processing summary</vt:lpstr>
      <vt:lpstr>Supervised evaluation</vt:lpstr>
      <vt:lpstr>Supervised evaluation</vt:lpstr>
      <vt:lpstr>Supervised evaluation</vt:lpstr>
      <vt:lpstr>Supervised evaluation</vt:lpstr>
      <vt:lpstr>Supervised evaluation</vt:lpstr>
      <vt:lpstr>Comparing algorithms</vt:lpstr>
      <vt:lpstr>Idea 1</vt:lpstr>
      <vt:lpstr>Idea 1</vt:lpstr>
      <vt:lpstr>Is model 2 better?</vt:lpstr>
      <vt:lpstr>Comparing scores: significance</vt:lpstr>
      <vt:lpstr>Idea 2</vt:lpstr>
      <vt:lpstr>Idea 2</vt:lpstr>
      <vt:lpstr>Variance</vt:lpstr>
      <vt:lpstr>Variance</vt:lpstr>
      <vt:lpstr>Repeated experimentation</vt:lpstr>
      <vt:lpstr>Repeated experimentation</vt:lpstr>
      <vt:lpstr>n-fold cross validation</vt:lpstr>
      <vt:lpstr>n-fold cross validation</vt:lpstr>
      <vt:lpstr>n-fold cross validation</vt:lpstr>
      <vt:lpstr>Leave-one-out cross validation</vt:lpstr>
      <vt:lpstr>Leave-one-out cross validation</vt:lpstr>
      <vt:lpstr>Comparing systems: sample 1</vt:lpstr>
      <vt:lpstr>Comparing systems: sample 2</vt:lpstr>
      <vt:lpstr>Comparing systems: sample 3</vt:lpstr>
      <vt:lpstr>Comparing systems</vt:lpstr>
      <vt:lpstr>Comparing systems</vt:lpstr>
      <vt:lpstr>Comparing systems: sample 4</vt:lpstr>
      <vt:lpstr>Comparing systems: sample 4</vt:lpstr>
      <vt:lpstr>Comparing systems: sample 4</vt:lpstr>
      <vt:lpstr>Comparing systems: sample 4</vt:lpstr>
      <vt:lpstr>Statistical tests</vt:lpstr>
      <vt:lpstr>t-test</vt:lpstr>
      <vt:lpstr>t-test</vt:lpstr>
      <vt:lpstr>Calculating t-test</vt:lpstr>
      <vt:lpstr>p-value</vt:lpstr>
      <vt:lpstr>Comparing systems: sample 1</vt:lpstr>
      <vt:lpstr>Comparing systems: sample 2</vt:lpstr>
      <vt:lpstr>Comparing systems: sample 3</vt:lpstr>
      <vt:lpstr>Comparing systems: sample 4</vt:lpstr>
      <vt:lpstr>Statistical tests on test data</vt:lpstr>
      <vt:lpstr>Bootstrap resampling</vt:lpstr>
      <vt:lpstr>Bootstrap resampling</vt:lpstr>
      <vt:lpstr>Bootstrap resampling</vt:lpstr>
      <vt:lpstr>Bootstrap resampling</vt:lpstr>
      <vt:lpstr>Bootstrap resampling</vt:lpstr>
      <vt:lpstr>Experimentation good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Irfan Ud-Din</cp:lastModifiedBy>
  <cp:revision>1248</cp:revision>
  <cp:lastPrinted>2019-09-19T21:57:56Z</cp:lastPrinted>
  <dcterms:created xsi:type="dcterms:W3CDTF">2013-09-08T20:10:23Z</dcterms:created>
  <dcterms:modified xsi:type="dcterms:W3CDTF">2024-05-07T06:15:58Z</dcterms:modified>
</cp:coreProperties>
</file>