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256" r:id="rId2"/>
    <p:sldId id="272" r:id="rId3"/>
    <p:sldId id="273" r:id="rId4"/>
    <p:sldId id="275" r:id="rId5"/>
    <p:sldId id="276" r:id="rId6"/>
    <p:sldId id="277" r:id="rId7"/>
    <p:sldId id="274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spPr>
              <a:ln w="38100">
                <a:solidFill>
                  <a:srgbClr val="0000FF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Sheet1!$E$3:$E$7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1F-8F4F-B31A-E4AD27115CA7}"/>
            </c:ext>
          </c:extLst>
        </c:ser>
        <c:ser>
          <c:idx val="1"/>
          <c:order val="1"/>
          <c:spPr>
            <a:ln w="47625">
              <a:noFill/>
            </a:ln>
          </c:spP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D1F-8F4F-B31A-E4AD27115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628984"/>
        <c:axId val="-2126162024"/>
      </c:scatterChart>
      <c:valAx>
        <c:axId val="-2066628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6162024"/>
        <c:crosses val="autoZero"/>
        <c:crossBetween val="midCat"/>
      </c:valAx>
      <c:valAx>
        <c:axId val="-2126162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66289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4041-A7F6-7E43-8A7F-B321E865053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5E655-FE6F-6241-8EC2-708A9509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2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less classifiers during training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less classifiers to make a mistake during testing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have to choose with examples to group together (and this can impact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could try and do precision/recall for each class, but there</a:t>
            </a:r>
            <a:r>
              <a:rPr lang="en-US" baseline="0" dirty="0"/>
              <a:t> can be lots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5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</a:t>
            </a:r>
            <a:r>
              <a:rPr lang="en-US" baseline="0" dirty="0"/>
              <a:t> the entries along the diagonal 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</a:t>
            </a:r>
            <a:r>
              <a:rPr lang="en-US"/>
              <a:t>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</a:t>
            </a:r>
            <a:r>
              <a:rPr lang="en-US"/>
              <a:t>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5/20/24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image" Target="../media/image18.png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image" Target="../media/image11.wmf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Beyond 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6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8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0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6635" y="2352736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0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8857" y="2496638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6370" y="3949890"/>
            <a:ext cx="22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banana </a:t>
            </a:r>
            <a:r>
              <a:rPr lang="en-US" i="1" dirty="0">
                <a:solidFill>
                  <a:srgbClr val="FF6600"/>
                </a:solidFill>
              </a:rPr>
              <a:t>OR</a:t>
            </a:r>
            <a:r>
              <a:rPr lang="en-US" dirty="0">
                <a:solidFill>
                  <a:srgbClr val="FF6600"/>
                </a:solidFill>
              </a:rPr>
              <a:t> pineapple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0398" y="3737002"/>
            <a:ext cx="7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none?</a:t>
            </a:r>
          </a:p>
        </p:txBody>
      </p:sp>
    </p:spTree>
    <p:extLst>
      <p:ext uri="{BB962C8B-B14F-4D97-AF65-F5344CB8AC3E}">
        <p14:creationId xmlns:p14="http://schemas.microsoft.com/office/powerpoint/2010/main" val="93116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6" y="3949890"/>
            <a:ext cx="833354" cy="49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4" y="3216103"/>
            <a:ext cx="748463" cy="73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66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one of the ones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confident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</p:spTree>
    <p:extLst>
      <p:ext uri="{BB962C8B-B14F-4D97-AF65-F5344CB8AC3E}">
        <p14:creationId xmlns:p14="http://schemas.microsoft.com/office/powerpoint/2010/main" val="24152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59667" y="5336301"/>
            <a:ext cx="340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002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5222" y="1651000"/>
            <a:ext cx="1001889" cy="197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7111" y="3626556"/>
            <a:ext cx="4430889" cy="70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71949" y="3626556"/>
            <a:ext cx="2025162" cy="20807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05" y="5230623"/>
            <a:ext cx="160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BANANA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436" y="3153468"/>
            <a:ext cx="113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98281" y="2289868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PINEAPPLE</a:t>
            </a:r>
          </a:p>
        </p:txBody>
      </p:sp>
    </p:spTree>
    <p:extLst>
      <p:ext uri="{BB962C8B-B14F-4D97-AF65-F5344CB8AC3E}">
        <p14:creationId xmlns:p14="http://schemas.microsoft.com/office/powerpoint/2010/main" val="63651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/>
              <a:t>Rather than just two labels, now have 3 or more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6667" y="4734082"/>
            <a:ext cx="285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real-world examples?</a:t>
            </a:r>
          </a:p>
        </p:txBody>
      </p:sp>
    </p:spTree>
    <p:extLst>
      <p:ext uri="{BB962C8B-B14F-4D97-AF65-F5344CB8AC3E}">
        <p14:creationId xmlns:p14="http://schemas.microsoft.com/office/powerpoint/2010/main" val="29702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classify,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</a:t>
            </a:r>
            <a:r>
              <a:rPr lang="en-US" dirty="0">
                <a:solidFill>
                  <a:srgbClr val="FF0000"/>
                </a:solidFill>
              </a:rPr>
              <a:t>confident</a:t>
            </a:r>
            <a:r>
              <a:rPr lang="en-US" dirty="0"/>
              <a:t>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77" y="4811889"/>
            <a:ext cx="564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calculate this for the perceptron?</a:t>
            </a:r>
          </a:p>
        </p:txBody>
      </p:sp>
    </p:spTree>
    <p:extLst>
      <p:ext uri="{BB962C8B-B14F-4D97-AF65-F5344CB8AC3E}">
        <p14:creationId xmlns:p14="http://schemas.microsoft.com/office/powerpoint/2010/main" val="268669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classify,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6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</a:t>
            </a:r>
            <a:r>
              <a:rPr lang="en-US" dirty="0">
                <a:solidFill>
                  <a:srgbClr val="FF0000"/>
                </a:solidFill>
              </a:rPr>
              <a:t>confident</a:t>
            </a:r>
            <a:r>
              <a:rPr lang="en-US" dirty="0"/>
              <a:t>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72173"/>
              </p:ext>
            </p:extLst>
          </p:nvPr>
        </p:nvGraphicFramePr>
        <p:xfrm>
          <a:off x="2017655" y="4711649"/>
          <a:ext cx="3874159" cy="7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7655" y="4711649"/>
                        <a:ext cx="3874159" cy="79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9433" y="4910667"/>
            <a:ext cx="1721789" cy="395111"/>
          </a:xfrm>
          <a:prstGeom prst="rect">
            <a:avLst/>
          </a:prstGeom>
          <a:solidFill>
            <a:srgbClr val="0000FF">
              <a:alpha val="3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4222" y="5771444"/>
            <a:ext cx="379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Distance from the </a:t>
            </a:r>
            <a:r>
              <a:rPr lang="en-US" sz="2400" dirty="0" err="1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9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All vs. all (AVA)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777" y="1600200"/>
            <a:ext cx="8805333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Training: </a:t>
            </a:r>
          </a:p>
          <a:p>
            <a:pPr marL="0" indent="0">
              <a:buNone/>
            </a:pPr>
            <a:r>
              <a:rPr lang="en-US" sz="2400" dirty="0"/>
              <a:t>For each pair of labels, train a classifier to distinguish between them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= 1 to number of labels:</a:t>
            </a:r>
            <a:endParaRPr lang="en-US" sz="2400" i="1" dirty="0"/>
          </a:p>
          <a:p>
            <a:pPr marL="320040" lvl="1" indent="0">
              <a:buNone/>
            </a:pPr>
            <a:r>
              <a:rPr lang="en-US" sz="2400" dirty="0"/>
              <a:t>for </a:t>
            </a:r>
            <a:r>
              <a:rPr lang="en-US" sz="2400" i="1" dirty="0"/>
              <a:t>k</a:t>
            </a:r>
            <a:r>
              <a:rPr lang="en-US" sz="2400" dirty="0"/>
              <a:t> = i+1 to number of labels:</a:t>
            </a:r>
          </a:p>
          <a:p>
            <a:pPr marL="320040" lvl="1" indent="0">
              <a:buNone/>
            </a:pPr>
            <a:r>
              <a:rPr lang="en-US" sz="2400" dirty="0"/>
              <a:t>  train a classifier to distinguish between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j</a:t>
            </a:r>
            <a:r>
              <a:rPr lang="en-US" sz="2400" dirty="0"/>
              <a:t> and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k</a:t>
            </a:r>
            <a:r>
              <a:rPr lang="en-US" sz="2400" dirty="0"/>
              <a:t>:</a:t>
            </a:r>
          </a:p>
          <a:p>
            <a:pPr marL="320040" lvl="1" indent="0">
              <a:buNone/>
            </a:pPr>
            <a:r>
              <a:rPr lang="en-US" sz="2400" dirty="0"/>
              <a:t>      - create a dataset with all examples </a:t>
            </a:r>
            <a:r>
              <a:rPr lang="en-US" sz="2400" i="1" dirty="0"/>
              <a:t>with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j</a:t>
            </a:r>
            <a:r>
              <a:rPr lang="en-US" sz="2400" dirty="0"/>
              <a:t> labeled positive      	 and all examples with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k</a:t>
            </a:r>
            <a:r>
              <a:rPr lang="en-US" sz="2400" dirty="0"/>
              <a:t> labeled negative</a:t>
            </a:r>
          </a:p>
          <a:p>
            <a:pPr marL="320040" lvl="1" indent="0">
              <a:buNone/>
            </a:pPr>
            <a:r>
              <a:rPr lang="en-US" sz="2400" dirty="0"/>
              <a:t>      - train classifier on this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56243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training visualized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337384"/>
            <a:ext cx="435932" cy="42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1" y="3580915"/>
            <a:ext cx="440752" cy="4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3" y="4238853"/>
            <a:ext cx="627865" cy="369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4" y="4862942"/>
            <a:ext cx="745934" cy="425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4" y="2998584"/>
            <a:ext cx="355732" cy="32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136" y="2348559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136" y="3633986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136" y="426419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banana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136" y="4944730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banana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0136" y="2981170"/>
            <a:ext cx="8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orange</a:t>
            </a:r>
            <a:endParaRPr lang="en-US" b="1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7875" y="1721556"/>
            <a:ext cx="14111" cy="48683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5" y="2266829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58" y="2864509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3948" y="2278004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948" y="2917580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4257" y="1773987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16" y="3495827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32170" y="344389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7" y="4259197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0" y="4856877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6569" y="427037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6569" y="490994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0434" y="3803263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83" y="5553671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24" y="5993558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6569" y="54231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569" y="5992152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38" y="2174097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76792" y="21221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76" y="2764768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17" y="3204655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78362" y="263422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8362" y="3203249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2790" y="1705321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</p:spTree>
    <p:extLst>
      <p:ext uri="{BB962C8B-B14F-4D97-AF65-F5344CB8AC3E}">
        <p14:creationId xmlns:p14="http://schemas.microsoft.com/office/powerpoint/2010/main" val="75863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0723" y="4302188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class?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7BED2-10AD-B74D-9D74-6ABBEEA5E9A4}"/>
              </a:ext>
            </a:extLst>
          </p:cNvPr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7B9B7-B4FE-B64B-A9AA-2FB2BD4F9810}"/>
              </a:ext>
            </a:extLst>
          </p:cNvPr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0C7C5B-CDCB-4647-AAE3-582BF57C119E}"/>
              </a:ext>
            </a:extLst>
          </p:cNvPr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017933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21560" y="393234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7172" y="5334000"/>
            <a:ext cx="153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general?</a:t>
            </a:r>
          </a:p>
        </p:txBody>
      </p:sp>
    </p:spTree>
    <p:extLst>
      <p:ext uri="{BB962C8B-B14F-4D97-AF65-F5344CB8AC3E}">
        <p14:creationId xmlns:p14="http://schemas.microsoft.com/office/powerpoint/2010/main" val="7833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2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classify example e, classify with each classifier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a few options to choose the final class:</a:t>
            </a:r>
          </a:p>
          <a:p>
            <a:pPr>
              <a:buFontTx/>
              <a:buChar char="-"/>
            </a:pPr>
            <a:r>
              <a:rPr lang="en-US" dirty="0"/>
              <a:t>Take a majority vote</a:t>
            </a:r>
          </a:p>
          <a:p>
            <a:pPr>
              <a:buFontTx/>
              <a:buChar char="-"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/>
              <a:t>y =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r>
              <a:rPr lang="en-US" dirty="0"/>
              <a:t>(e)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j</a:t>
            </a:r>
            <a:r>
              <a:rPr lang="en-US" dirty="0"/>
              <a:t> += y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k</a:t>
            </a:r>
            <a:r>
              <a:rPr lang="en-US" dirty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111" y="4896555"/>
            <a:ext cx="265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does this 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5994780"/>
            <a:ext cx="75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</a:rPr>
              <a:t>Here we’re assuming that y encompasses both the prediction (+1,-1) and the confidence, i.e. </a:t>
            </a:r>
            <a:r>
              <a:rPr lang="en-US" i="1">
                <a:solidFill>
                  <a:srgbClr val="3366FF"/>
                </a:solidFill>
              </a:rPr>
              <a:t>y </a:t>
            </a:r>
            <a:r>
              <a:rPr lang="en-US" i="1" dirty="0">
                <a:solidFill>
                  <a:srgbClr val="3366FF"/>
                </a:solidFill>
              </a:rPr>
              <a:t>= prediction </a:t>
            </a:r>
            <a:r>
              <a:rPr lang="en-US" i="1">
                <a:solidFill>
                  <a:srgbClr val="3366FF"/>
                </a:solidFill>
              </a:rPr>
              <a:t>* confidence.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1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/>
              <a:t>y =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r>
              <a:rPr lang="en-US" dirty="0"/>
              <a:t>(e)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j</a:t>
            </a:r>
            <a:r>
              <a:rPr lang="en-US" dirty="0"/>
              <a:t> += y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k</a:t>
            </a:r>
            <a:r>
              <a:rPr lang="en-US" dirty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2" y="3739445"/>
            <a:ext cx="6241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 is positive, classifier thought it was of type j:</a:t>
            </a:r>
          </a:p>
          <a:p>
            <a:r>
              <a:rPr lang="en-US" sz="2400" dirty="0"/>
              <a:t>  - raise the score for j</a:t>
            </a:r>
          </a:p>
          <a:p>
            <a:r>
              <a:rPr lang="en-US" sz="2400" dirty="0"/>
              <a:t>  - lower the score for k</a:t>
            </a:r>
          </a:p>
          <a:p>
            <a:endParaRPr lang="en-US" sz="2400" dirty="0"/>
          </a:p>
          <a:p>
            <a:r>
              <a:rPr lang="en-US" sz="2400" dirty="0"/>
              <a:t>if y is negative, classifier thought it was of type k:</a:t>
            </a:r>
          </a:p>
          <a:p>
            <a:r>
              <a:rPr lang="en-US" sz="2400" dirty="0"/>
              <a:t>  - lower the score for j</a:t>
            </a:r>
          </a:p>
          <a:p>
            <a:r>
              <a:rPr lang="en-US" sz="2400" dirty="0"/>
              <a:t>  - raise the score for k</a:t>
            </a:r>
          </a:p>
        </p:txBody>
      </p:sp>
    </p:spTree>
    <p:extLst>
      <p:ext uri="{BB962C8B-B14F-4D97-AF65-F5344CB8AC3E}">
        <p14:creationId xmlns:p14="http://schemas.microsoft.com/office/powerpoint/2010/main" val="2379588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 vs. 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Train/classify runtime?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Error?  Assume each binary classifier makes an error with probability </a:t>
            </a:r>
            <a:r>
              <a:rPr lang="en-US" dirty="0" err="1">
                <a:solidFill>
                  <a:srgbClr val="FF0000"/>
                </a:solidFill>
              </a:rPr>
              <a:t>ε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04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 vs. 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Train time:</a:t>
            </a:r>
          </a:p>
          <a:p>
            <a:pPr marL="0" indent="0">
              <a:buNone/>
            </a:pPr>
            <a:r>
              <a:rPr lang="en-US" dirty="0"/>
              <a:t>AVA learns more classifiers, however, they’re trained on much smaller data this tends to make it faster if the labels are equally balanced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time:</a:t>
            </a:r>
          </a:p>
          <a:p>
            <a:pPr marL="0" indent="0">
              <a:buNone/>
            </a:pPr>
            <a:r>
              <a:rPr lang="en-US" dirty="0"/>
              <a:t>AVA has more classifiers, so often it is slower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(see the book for more justification):</a:t>
            </a:r>
          </a:p>
          <a:p>
            <a:pPr>
              <a:buFontTx/>
              <a:buChar char="-"/>
            </a:pPr>
            <a:r>
              <a:rPr lang="en-US" dirty="0"/>
              <a:t>AVA trains on more balanced data sets</a:t>
            </a:r>
          </a:p>
          <a:p>
            <a:pPr>
              <a:buFontTx/>
              <a:buChar char="-"/>
            </a:pPr>
            <a:r>
              <a:rPr lang="en-US" dirty="0"/>
              <a:t>AVA tests with more classifiers and therefore has more chances for errors</a:t>
            </a:r>
          </a:p>
          <a:p>
            <a:pPr marL="0" indent="0">
              <a:buNone/>
            </a:pPr>
            <a:r>
              <a:rPr lang="en-US" dirty="0"/>
              <a:t>- Theoretically:</a:t>
            </a:r>
          </a:p>
          <a:p>
            <a:pPr marL="0" indent="0">
              <a:buNone/>
            </a:pPr>
            <a:r>
              <a:rPr lang="en-US" dirty="0"/>
              <a:t>-- OVA: </a:t>
            </a:r>
            <a:r>
              <a:rPr lang="en-US" dirty="0" err="1"/>
              <a:t>ε</a:t>
            </a:r>
            <a:r>
              <a:rPr lang="en-US" dirty="0"/>
              <a:t> (number of labels -1)</a:t>
            </a:r>
          </a:p>
          <a:p>
            <a:pPr marL="0" indent="0">
              <a:buNone/>
            </a:pPr>
            <a:r>
              <a:rPr lang="en-US" dirty="0"/>
              <a:t>-- AVA: 2 </a:t>
            </a:r>
            <a:r>
              <a:rPr lang="en-US" dirty="0" err="1"/>
              <a:t>ε</a:t>
            </a:r>
            <a:r>
              <a:rPr lang="en-US" dirty="0"/>
              <a:t> (number of labels -1)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8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3" y="1600200"/>
            <a:ext cx="1281289" cy="1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043" y="3272556"/>
            <a:ext cx="16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recognition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27477" y="1904294"/>
            <a:ext cx="2378075" cy="823913"/>
            <a:chOff x="3168" y="480"/>
            <a:chExt cx="1907" cy="720"/>
          </a:xfrm>
        </p:grpSpPr>
        <p:pic>
          <p:nvPicPr>
            <p:cNvPr id="8" name="Picture 20" descr="w51-r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1" descr="w51-e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 descr="w51-b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3" descr="w51-a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80"/>
              <a:ext cx="41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w51-c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01016" y="3620909"/>
            <a:ext cx="22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68" y="1969285"/>
            <a:ext cx="1419578" cy="1651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7179" y="2947497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handwriting recognition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039" y="4224916"/>
            <a:ext cx="1639804" cy="1289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4686" y="559125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7891"/>
          <a:stretch/>
        </p:blipFill>
        <p:spPr>
          <a:xfrm>
            <a:off x="0" y="4796590"/>
            <a:ext cx="2712761" cy="1192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4420" y="6023156"/>
            <a:ext cx="18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4088" y="3901750"/>
            <a:ext cx="41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most real-world applications tend to be multiclass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791" y="5083660"/>
            <a:ext cx="1587229" cy="1056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8292" y="6207822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autonomous vehicles</a:t>
            </a:r>
          </a:p>
        </p:txBody>
      </p:sp>
      <p:pic>
        <p:nvPicPr>
          <p:cNvPr id="23" name="Picture 15" descr="SCOP_figur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1" y="1513808"/>
            <a:ext cx="1145531" cy="1767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2033" y="3350694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39160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3: Divide and conquer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86" y="1890541"/>
            <a:ext cx="748463" cy="733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9" y="2078902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35" y="2107445"/>
            <a:ext cx="563033" cy="51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674" y="2107445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1719424"/>
            <a:ext cx="711142" cy="14300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47986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4745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02" y="4712781"/>
            <a:ext cx="563033" cy="516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95" y="4495877"/>
            <a:ext cx="748463" cy="7337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7810" y="4683333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32" y="4654790"/>
            <a:ext cx="833354" cy="490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4074377"/>
            <a:ext cx="711142" cy="1430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9404" y="4604900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1660" y="5756112"/>
            <a:ext cx="24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 vs. AVA?</a:t>
            </a:r>
          </a:p>
        </p:txBody>
      </p:sp>
    </p:spTree>
    <p:extLst>
      <p:ext uri="{BB962C8B-B14F-4D97-AF65-F5344CB8AC3E}">
        <p14:creationId xmlns:p14="http://schemas.microsoft.com/office/powerpoint/2010/main" val="34004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using a binary classifier, the most common thing to do is 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Otherwise, use a classifier that allows for multiple labels:</a:t>
            </a:r>
          </a:p>
          <a:p>
            <a:pPr lvl="1"/>
            <a:r>
              <a:rPr lang="en-US" dirty="0"/>
              <a:t>DT and k-NN work reasonably well</a:t>
            </a:r>
          </a:p>
          <a:p>
            <a:pPr lvl="1"/>
            <a:r>
              <a:rPr lang="en-US" dirty="0"/>
              <a:t>We’ll see a few more in the coming weeks that will often work better</a:t>
            </a:r>
          </a:p>
        </p:txBody>
      </p:sp>
    </p:spTree>
    <p:extLst>
      <p:ext uri="{BB962C8B-B14F-4D97-AF65-F5344CB8AC3E}">
        <p14:creationId xmlns:p14="http://schemas.microsoft.com/office/powerpoint/2010/main" val="75294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evaluate?</a:t>
            </a:r>
          </a:p>
        </p:txBody>
      </p:sp>
    </p:spTree>
    <p:extLst>
      <p:ext uri="{BB962C8B-B14F-4D97-AF65-F5344CB8AC3E}">
        <p14:creationId xmlns:p14="http://schemas.microsoft.com/office/powerpoint/2010/main" val="1719672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672495"/>
            <a:ext cx="193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Accuracy: 4/6</a:t>
            </a:r>
          </a:p>
        </p:txBody>
      </p:sp>
    </p:spTree>
    <p:extLst>
      <p:ext uri="{BB962C8B-B14F-4D97-AF65-F5344CB8AC3E}">
        <p14:creationId xmlns:p14="http://schemas.microsoft.com/office/powerpoint/2010/main" val="1583797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Multiclass evaluation imbalanced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197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8811" y="2991556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35152" y="4570778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Data imbalance!</a:t>
            </a:r>
          </a:p>
        </p:txBody>
      </p:sp>
    </p:spTree>
    <p:extLst>
      <p:ext uri="{BB962C8B-B14F-4D97-AF65-F5344CB8AC3E}">
        <p14:creationId xmlns:p14="http://schemas.microsoft.com/office/powerpoint/2010/main" val="13592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microaveraging</a:t>
            </a:r>
            <a:r>
              <a:rPr lang="en-US" dirty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macroaveraging</a:t>
            </a:r>
            <a:r>
              <a:rPr lang="en-US" dirty="0"/>
              <a:t>: calculate evaluation score (e.g. accuracy) for each label, then average over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1222" y="4811889"/>
            <a:ext cx="360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this have?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 include it?</a:t>
            </a:r>
          </a:p>
        </p:txBody>
      </p:sp>
    </p:spTree>
    <p:extLst>
      <p:ext uri="{BB962C8B-B14F-4D97-AF65-F5344CB8AC3E}">
        <p14:creationId xmlns:p14="http://schemas.microsoft.com/office/powerpoint/2010/main" val="17516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27601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microaveraging</a:t>
            </a:r>
            <a:r>
              <a:rPr lang="en-US" dirty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macroaveraging</a:t>
            </a:r>
            <a:r>
              <a:rPr lang="en-US" dirty="0"/>
              <a:t>: calculate evaluation score (e.g. accuracy) for each label, then average over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889" y="4811889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Puts more weight/emphasis on rarer labels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Allows another dimension of analysis</a:t>
            </a:r>
          </a:p>
        </p:txBody>
      </p:sp>
    </p:spTree>
    <p:extLst>
      <p:ext uri="{BB962C8B-B14F-4D97-AF65-F5344CB8AC3E}">
        <p14:creationId xmlns:p14="http://schemas.microsoft.com/office/powerpoint/2010/main" val="2006035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microaveraging</a:t>
            </a:r>
            <a:r>
              <a:rPr lang="en-US" sz="2800" dirty="0"/>
              <a:t>: average over examples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macroaveraging</a:t>
            </a:r>
            <a:r>
              <a:rPr lang="en-US" sz="2800" dirty="0"/>
              <a:t>: calculate evaluation score (e.g. accuracy) for each label, then average over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4778" y="5359917"/>
            <a:ext cx="3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9733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microaveraging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00FF"/>
                </a:solidFill>
              </a:rPr>
              <a:t>4/6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macroaveraging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000" dirty="0"/>
              <a:t>apple = 1/2</a:t>
            </a:r>
          </a:p>
          <a:p>
            <a:pPr marL="0" indent="0">
              <a:buNone/>
            </a:pPr>
            <a:r>
              <a:rPr lang="en-US" sz="2000" dirty="0"/>
              <a:t>  orange = 1/1</a:t>
            </a:r>
          </a:p>
          <a:p>
            <a:pPr marL="0" indent="0">
              <a:buNone/>
            </a:pPr>
            <a:r>
              <a:rPr lang="en-US" sz="2000" dirty="0"/>
              <a:t>  banana = 1/2</a:t>
            </a:r>
          </a:p>
          <a:p>
            <a:pPr marL="0" indent="0">
              <a:buNone/>
            </a:pPr>
            <a:r>
              <a:rPr lang="en-US" sz="2000" dirty="0"/>
              <a:t>  pineapple = 1/1</a:t>
            </a:r>
          </a:p>
          <a:p>
            <a:pPr marL="0" indent="0">
              <a:buNone/>
            </a:pPr>
            <a:r>
              <a:rPr lang="en-US" sz="2000" dirty="0"/>
              <a:t>  total = (1/2 + 1 + 1/2 + 1)/4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00FF"/>
                </a:solidFill>
              </a:rPr>
              <a:t>3/4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55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67497"/>
              </p:ext>
            </p:extLst>
          </p:nvPr>
        </p:nvGraphicFramePr>
        <p:xfrm>
          <a:off x="959556" y="3911600"/>
          <a:ext cx="7013222" cy="2773680"/>
        </p:xfrm>
        <a:graphic>
          <a:graphicData uri="http://schemas.openxmlformats.org/drawingml/2006/table">
            <a:tbl>
              <a:tblPr/>
              <a:tblGrid>
                <a:gridCol w="11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759" y="184855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entry </a:t>
            </a:r>
            <a:r>
              <a:rPr lang="en-US" sz="2400" i="1" dirty="0">
                <a:latin typeface="Arial"/>
                <a:cs typeface="Arial"/>
              </a:rPr>
              <a:t>(</a:t>
            </a: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i="1" dirty="0">
                <a:latin typeface="Arial"/>
                <a:cs typeface="Arial"/>
              </a:rPr>
              <a:t>, j)</a:t>
            </a:r>
            <a:r>
              <a:rPr lang="en-US" sz="2400" dirty="0">
                <a:latin typeface="Arial"/>
                <a:cs typeface="Arial"/>
              </a:rPr>
              <a:t> represents the number of examples with label </a:t>
            </a: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 that were predicted to have label </a:t>
            </a:r>
            <a:r>
              <a:rPr lang="en-US" sz="2400" i="1" dirty="0">
                <a:latin typeface="Arial"/>
                <a:cs typeface="Arial"/>
              </a:rPr>
              <a:t>j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another way to understand both the data and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32074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Multiclass: current classifiers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3260" y="5400967"/>
            <a:ext cx="433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of these work out of the box?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With small modifications?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644422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32488" y="364898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6999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6205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7427" y="2649471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01049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3649" y="38489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08937" y="395898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0340" y="41537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739" y="434844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0361" y="417629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2761" y="390536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23804" y="457400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08470" y="483951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89092" y="4667359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2384769"/>
            <a:ext cx="748463" cy="7337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1" y="3857161"/>
            <a:ext cx="681392" cy="6865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" y="4734082"/>
            <a:ext cx="833354" cy="490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9" y="5400967"/>
            <a:ext cx="951713" cy="5432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1" y="3186610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2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12" descr="conf_plot_bl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711589"/>
            <a:ext cx="6807199" cy="41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4332" y="6070559"/>
            <a:ext cx="605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BLAST classification of proteins in 850 </a:t>
            </a:r>
            <a:r>
              <a:rPr lang="en-US" sz="2000" dirty="0" err="1"/>
              <a:t>superfamilies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8555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edible?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9111" y="4868335"/>
            <a:ext cx="535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difference in these labels/categories?</a:t>
            </a:r>
          </a:p>
        </p:txBody>
      </p:sp>
    </p:spTree>
    <p:extLst>
      <p:ext uri="{BB962C8B-B14F-4D97-AF65-F5344CB8AC3E}">
        <p14:creationId xmlns:p14="http://schemas.microsoft.com/office/powerpoint/2010/main" val="1241206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edible?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85800" y="4572000"/>
            <a:ext cx="2133600" cy="1447800"/>
            <a:chOff x="288" y="2688"/>
            <a:chExt cx="1344" cy="912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816" cy="5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288" y="2688"/>
              <a:ext cx="1344" cy="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960" y="3072"/>
              <a:ext cx="480" cy="28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1200" y="3168"/>
              <a:ext cx="144" cy="14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3733800" y="44958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4572000" y="45720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733800" y="518160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4648200" y="5257800"/>
            <a:ext cx="838200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248400" y="44958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781800" y="4572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334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-5400000">
            <a:off x="-1295400" y="4800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Different structures</a:t>
            </a:r>
            <a:endParaRPr lang="fr-FR" sz="2400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09600" y="6248399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Nested/ Hierarchical</a:t>
            </a:r>
            <a:endParaRPr lang="fr-FR" sz="2000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01153" y="6256866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Exclusive/ Multiclass</a:t>
            </a:r>
            <a:endParaRPr lang="fr-FR" sz="2000" dirty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222999" y="6256866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General/Structured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52737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vs. </a:t>
            </a:r>
            <a:r>
              <a:rPr lang="en-US" dirty="0" err="1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Multilabel</a:t>
            </a:r>
            <a:r>
              <a:rPr lang="en-US" dirty="0"/>
              <a:t>: each example has </a:t>
            </a:r>
            <a:r>
              <a:rPr lang="en-US" b="1" i="1" dirty="0"/>
              <a:t>zero or more</a:t>
            </a:r>
            <a:r>
              <a:rPr lang="en-US" dirty="0"/>
              <a:t> labels.  Also called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7444" y="5081222"/>
            <a:ext cx="308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Multilabel</a:t>
            </a:r>
            <a:r>
              <a:rPr lang="en-US" sz="2400" dirty="0">
                <a:solidFill>
                  <a:srgbClr val="FF0000"/>
                </a:solidFill>
              </a:rPr>
              <a:t>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1187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 topics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Labeling people in a picture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8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vital</a:t>
            </a:r>
          </a:p>
        </p:txBody>
      </p:sp>
    </p:spTree>
    <p:extLst>
      <p:ext uri="{BB962C8B-B14F-4D97-AF65-F5344CB8AC3E}">
        <p14:creationId xmlns:p14="http://schemas.microsoft.com/office/powerpoint/2010/main" val="1489657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vital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1113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crucial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86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acquired</a:t>
            </a:r>
          </a:p>
        </p:txBody>
      </p:sp>
    </p:spTree>
    <p:extLst>
      <p:ext uri="{BB962C8B-B14F-4D97-AF65-F5344CB8AC3E}">
        <p14:creationId xmlns:p14="http://schemas.microsoft.com/office/powerpoint/2010/main" val="2431356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acquired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7499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 hold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7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687" y="1576007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vital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243" y="2144889"/>
            <a:ext cx="1204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important</a:t>
            </a:r>
          </a:p>
          <a:p>
            <a:pPr fontAlgn="t"/>
            <a:r>
              <a:rPr lang="en-US" dirty="0"/>
              <a:t>necessary</a:t>
            </a:r>
          </a:p>
          <a:p>
            <a:pPr fontAlgn="t"/>
            <a:r>
              <a:rPr lang="en-US" dirty="0"/>
              <a:t>essential</a:t>
            </a:r>
          </a:p>
          <a:p>
            <a:pPr fontAlgn="t"/>
            <a:r>
              <a:rPr lang="en-US" dirty="0"/>
              <a:t>needed</a:t>
            </a:r>
          </a:p>
          <a:p>
            <a:pPr fontAlgn="t"/>
            <a:r>
              <a:rPr lang="en-US" dirty="0"/>
              <a:t>critical</a:t>
            </a:r>
          </a:p>
          <a:p>
            <a:pPr fontAlgn="t"/>
            <a:r>
              <a:rPr lang="en-US" dirty="0"/>
              <a:t>crucial</a:t>
            </a:r>
          </a:p>
          <a:p>
            <a:r>
              <a:rPr lang="en-US" dirty="0"/>
              <a:t>mandatory</a:t>
            </a:r>
          </a:p>
          <a:p>
            <a:pPr fontAlgn="t"/>
            <a:r>
              <a:rPr lang="en-US" dirty="0"/>
              <a:t>required</a:t>
            </a:r>
          </a:p>
          <a:p>
            <a:pPr fontAlgn="t"/>
            <a:r>
              <a:rPr lang="en-US" dirty="0"/>
              <a:t>vital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40" y="2144889"/>
            <a:ext cx="1210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gotten</a:t>
            </a:r>
          </a:p>
          <a:p>
            <a:pPr fontAlgn="t"/>
            <a:r>
              <a:rPr lang="en-US" dirty="0"/>
              <a:t>received</a:t>
            </a:r>
          </a:p>
          <a:p>
            <a:pPr fontAlgn="t"/>
            <a:r>
              <a:rPr lang="en-US" dirty="0"/>
              <a:t>gained</a:t>
            </a:r>
          </a:p>
          <a:p>
            <a:pPr fontAlgn="t"/>
            <a:r>
              <a:rPr lang="en-US" dirty="0"/>
              <a:t>obtained</a:t>
            </a:r>
          </a:p>
          <a:p>
            <a:pPr fontAlgn="t"/>
            <a:r>
              <a:rPr lang="en-US" dirty="0"/>
              <a:t>got</a:t>
            </a:r>
          </a:p>
          <a:p>
            <a:pPr fontAlgn="t"/>
            <a:r>
              <a:rPr lang="en-US" dirty="0"/>
              <a:t>purchased</a:t>
            </a:r>
          </a:p>
          <a:p>
            <a:r>
              <a:rPr lang="en-US" dirty="0"/>
              <a:t>bought</a:t>
            </a:r>
          </a:p>
          <a:p>
            <a:pPr fontAlgn="t"/>
            <a:r>
              <a:rPr lang="en-US" dirty="0"/>
              <a:t>got hold of</a:t>
            </a:r>
          </a:p>
          <a:p>
            <a:pPr fontAlgn="t"/>
            <a:r>
              <a:rPr lang="en-US" dirty="0"/>
              <a:t>acquired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1848" y="1576007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acquired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334" y="2779888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15000" y="1721556"/>
            <a:ext cx="479778" cy="2935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44847" y="2892778"/>
            <a:ext cx="178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65771" y="4739103"/>
            <a:ext cx="2182449" cy="1845420"/>
            <a:chOff x="3165771" y="4739103"/>
            <a:chExt cx="2182449" cy="1845420"/>
          </a:xfrm>
        </p:grpSpPr>
        <p:sp>
          <p:nvSpPr>
            <p:cNvPr id="14" name="Down Arrow 13"/>
            <p:cNvSpPr/>
            <p:nvPr/>
          </p:nvSpPr>
          <p:spPr>
            <a:xfrm>
              <a:off x="3165771" y="4739103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8564" y="4739103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grpSp>
          <p:nvGrpSpPr>
            <p:cNvPr id="16" name="Group 37"/>
            <p:cNvGrpSpPr/>
            <p:nvPr/>
          </p:nvGrpSpPr>
          <p:grpSpPr>
            <a:xfrm>
              <a:off x="3169224" y="5579442"/>
              <a:ext cx="1274797" cy="1005081"/>
              <a:chOff x="7330723" y="3505200"/>
              <a:chExt cx="1432277" cy="137160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ranker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97409" y="5745535"/>
            <a:ext cx="7077183" cy="485019"/>
            <a:chOff x="697409" y="5745535"/>
            <a:chExt cx="7077183" cy="485019"/>
          </a:xfrm>
        </p:grpSpPr>
        <p:sp>
          <p:nvSpPr>
            <p:cNvPr id="11" name="TextBox 10"/>
            <p:cNvSpPr txBox="1"/>
            <p:nvPr/>
          </p:nvSpPr>
          <p:spPr>
            <a:xfrm>
              <a:off x="697409" y="5745535"/>
              <a:ext cx="2073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of synonyms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866946" y="6053667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44021" y="6055300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46299" y="5768889"/>
              <a:ext cx="3028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ranked by simplicity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3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06795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 majority label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5" y="509522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 algorithmic changes!</a:t>
            </a:r>
          </a:p>
        </p:txBody>
      </p:sp>
      <p:pic>
        <p:nvPicPr>
          <p:cNvPr id="5" name="Picture 3" descr="Voro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378177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5757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 in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data:</a:t>
            </a:r>
          </a:p>
          <a:p>
            <a:r>
              <a:rPr lang="en-US" dirty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01197" y="4545547"/>
            <a:ext cx="7259102" cy="2132670"/>
            <a:chOff x="1501197" y="4545547"/>
            <a:chExt cx="7259102" cy="2132670"/>
          </a:xfrm>
        </p:grpSpPr>
        <p:sp>
          <p:nvSpPr>
            <p:cNvPr id="24" name="Down Arrow 23"/>
            <p:cNvSpPr/>
            <p:nvPr/>
          </p:nvSpPr>
          <p:spPr>
            <a:xfrm>
              <a:off x="3063401" y="4545547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06194" y="4545547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grpSp>
          <p:nvGrpSpPr>
            <p:cNvPr id="26" name="Group 37"/>
            <p:cNvGrpSpPr/>
            <p:nvPr/>
          </p:nvGrpSpPr>
          <p:grpSpPr>
            <a:xfrm>
              <a:off x="3285402" y="5389300"/>
              <a:ext cx="1274797" cy="1005081"/>
              <a:chOff x="7330723" y="3505200"/>
              <a:chExt cx="1432277" cy="1371600"/>
            </a:xfrm>
          </p:grpSpPr>
          <p:sp>
            <p:nvSpPr>
              <p:cNvPr id="27" name="Rounded Rectangle 2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ranker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2983124" y="5863525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560199" y="5865158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62477" y="5578747"/>
              <a:ext cx="3897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ranking/ordering or examples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1197" y="500721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1197" y="543022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1197" y="5869208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1197" y="6278107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0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 in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data:</a:t>
            </a:r>
          </a:p>
          <a:p>
            <a:r>
              <a:rPr lang="en-US" dirty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5578" y="5094111"/>
            <a:ext cx="384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Real-world ranking problems?</a:t>
            </a:r>
          </a:p>
        </p:txBody>
      </p:sp>
    </p:spTree>
    <p:extLst>
      <p:ext uri="{BB962C8B-B14F-4D97-AF65-F5344CB8AC3E}">
        <p14:creationId xmlns:p14="http://schemas.microsoft.com/office/powerpoint/2010/main" val="2390817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</a:t>
            </a:r>
            <a:r>
              <a:rPr lang="en-US" dirty="0" err="1"/>
              <a:t>Recommende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089"/>
            <a:ext cx="9144000" cy="28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0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12" y="1580444"/>
            <a:ext cx="5763402" cy="50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9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reranking</a:t>
            </a:r>
            <a:r>
              <a:rPr lang="en-US" dirty="0"/>
              <a:t> N-best output lists</a:t>
            </a:r>
          </a:p>
          <a:p>
            <a:pPr>
              <a:buFontTx/>
              <a:buChar char="-"/>
            </a:pPr>
            <a:r>
              <a:rPr lang="en-US" dirty="0"/>
              <a:t>machine translation</a:t>
            </a:r>
          </a:p>
          <a:p>
            <a:pPr>
              <a:buFontTx/>
              <a:buChar char="-"/>
            </a:pPr>
            <a:r>
              <a:rPr lang="en-US" dirty="0"/>
              <a:t>computational biology</a:t>
            </a:r>
          </a:p>
          <a:p>
            <a:pPr>
              <a:buFontTx/>
              <a:buChar char="-"/>
            </a:pPr>
            <a:r>
              <a:rPr lang="en-US" dirty="0"/>
              <a:t>parsing</a:t>
            </a:r>
          </a:p>
          <a:p>
            <a:pPr>
              <a:buFontTx/>
              <a:buChar char="-"/>
            </a:pP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flight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37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 to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solve our ranking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542897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a classifier to decide if the first input is better than second:</a:t>
            </a:r>
          </a:p>
          <a:p>
            <a:r>
              <a:rPr lang="en-US" sz="2400" dirty="0"/>
              <a:t>- Consider all possible pairings of the examples in a ranking</a:t>
            </a:r>
          </a:p>
          <a:p>
            <a:r>
              <a:rPr lang="en-US" sz="2400" dirty="0"/>
              <a:t>- Label as positive if the first example is higher ranked, negative otherwise</a:t>
            </a:r>
          </a:p>
        </p:txBody>
      </p:sp>
    </p:spTree>
    <p:extLst>
      <p:ext uri="{BB962C8B-B14F-4D97-AF65-F5344CB8AC3E}">
        <p14:creationId xmlns:p14="http://schemas.microsoft.com/office/powerpoint/2010/main" val="1147778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a classifier to decide if the first input is better than second:</a:t>
            </a:r>
          </a:p>
          <a:p>
            <a:r>
              <a:rPr lang="en-US" sz="2400" dirty="0"/>
              <a:t>- Consider all possible pairings of the examples in a ranking</a:t>
            </a:r>
          </a:p>
          <a:p>
            <a:r>
              <a:rPr lang="en-US" sz="2400" dirty="0"/>
              <a:t>- Label as positive if the first example is higher ranked, negative otherwise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6270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8345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6270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8345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6270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6270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8345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28345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6270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06270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8345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8345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9" name="Down Arrow 28"/>
          <p:cNvSpPr/>
          <p:nvPr/>
        </p:nvSpPr>
        <p:spPr>
          <a:xfrm rot="16200000">
            <a:off x="2224278" y="4781625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65957" y="3209875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04357" y="3209875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label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58213" y="367154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00125A-7E11-4749-B3C9-6508C704AA0B}"/>
              </a:ext>
            </a:extLst>
          </p:cNvPr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58A474-F736-9A42-9F16-44056292AF6B}"/>
              </a:ext>
            </a:extLst>
          </p:cNvPr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2A2F29-AB24-6443-AF29-7FD85D448CED}"/>
              </a:ext>
            </a:extLst>
          </p:cNvPr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292919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Our binary classifier only takes one example as input</a:t>
            </a:r>
          </a:p>
        </p:txBody>
      </p:sp>
    </p:spTree>
    <p:extLst>
      <p:ext uri="{BB962C8B-B14F-4D97-AF65-F5344CB8AC3E}">
        <p14:creationId xmlns:p14="http://schemas.microsoft.com/office/powerpoint/2010/main" val="2422740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Our binary classifier only takes one example as 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3505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a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a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a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6690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b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b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b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4768673" y="466193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38125" y="4723790"/>
            <a:ext cx="1598397" cy="40011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7786" y="5700889"/>
            <a:ext cx="6385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do this?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want features that compare the two examples.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12648" y="4162778"/>
            <a:ext cx="8051574" cy="56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5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Base cases:</a:t>
            </a:r>
          </a:p>
          <a:p>
            <a:pPr marL="514350" indent="-514350">
              <a:buAutoNum type="arabicPeriod"/>
            </a:pPr>
            <a:r>
              <a:rPr lang="en-US" dirty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the we don’t have any data left, pick majority label of </a:t>
            </a:r>
            <a:r>
              <a:rPr lang="en-US" i="1" dirty="0"/>
              <a:t>parent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>
                <a:solidFill>
                  <a:srgbClr val="FF6600"/>
                </a:solidFill>
              </a:rPr>
              <a:t>If some other stopping criteria </a:t>
            </a:r>
            <a:r>
              <a:rPr lang="en-US" dirty="0"/>
              <a:t>exists to avoid </a:t>
            </a:r>
            <a:r>
              <a:rPr lang="en-US" dirty="0" err="1"/>
              <a:t>overfitting</a:t>
            </a:r>
            <a:r>
              <a:rPr lang="en-US" dirty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Otherwise:</a:t>
            </a:r>
          </a:p>
          <a:p>
            <a:pPr>
              <a:buFontTx/>
              <a:buChar char="-"/>
            </a:pPr>
            <a:r>
              <a:rPr lang="en-US" dirty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/>
              <a:t>pick the feature with the highest score, partition the data based on that data value and call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4223" y="596900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 algorithmic changes!</a:t>
            </a:r>
          </a:p>
        </p:txBody>
      </p:sp>
    </p:spTree>
    <p:extLst>
      <p:ext uri="{BB962C8B-B14F-4D97-AF65-F5344CB8AC3E}">
        <p14:creationId xmlns:p14="http://schemas.microsoft.com/office/powerpoint/2010/main" val="25480112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feature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889" y="1600199"/>
            <a:ext cx="8763000" cy="493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Many approaches!  Will depend on domain and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common approaches:</a:t>
            </a:r>
          </a:p>
          <a:p>
            <a:pPr marL="514350" indent="-514350">
              <a:buAutoNum type="arabicPeriod"/>
            </a:pPr>
            <a:r>
              <a:rPr lang="en-US" dirty="0"/>
              <a:t>difference: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greater than/less than: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3628"/>
              </p:ext>
            </p:extLst>
          </p:nvPr>
        </p:nvGraphicFramePr>
        <p:xfrm>
          <a:off x="2049637" y="3716161"/>
          <a:ext cx="158189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215900" progId="Equation.3">
                  <p:embed/>
                </p:oleObj>
              </mc:Choice>
              <mc:Fallback>
                <p:oleObj name="Equation" r:id="rId2" imgW="698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637" y="3716161"/>
                        <a:ext cx="158189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360517"/>
              </p:ext>
            </p:extLst>
          </p:nvPr>
        </p:nvGraphicFramePr>
        <p:xfrm>
          <a:off x="2049637" y="4845579"/>
          <a:ext cx="31908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533400" progId="Equation.3">
                  <p:embed/>
                </p:oleObj>
              </mc:Choice>
              <mc:Fallback>
                <p:oleObj name="Equation" r:id="rId4" imgW="14097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9637" y="4845579"/>
                        <a:ext cx="3190875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1747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3092" y="2151541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0904" y="215154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47348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19" name="Down Arrow 18"/>
          <p:cNvSpPr/>
          <p:nvPr/>
        </p:nvSpPr>
        <p:spPr>
          <a:xfrm rot="16200000">
            <a:off x="3353167" y="376738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6570086" y="388673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5016" y="270498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15016" y="325799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3926" y="377745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1593" y="428812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8753" y="47211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8753" y="527419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789400" y="26355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 rot="16706587">
            <a:off x="6129216" y="286894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classifier</a:t>
            </a:r>
          </a:p>
        </p:txBody>
      </p:sp>
      <p:grpSp>
        <p:nvGrpSpPr>
          <p:cNvPr id="29" name="Group 37"/>
          <p:cNvGrpSpPr/>
          <p:nvPr/>
        </p:nvGrpSpPr>
        <p:grpSpPr>
          <a:xfrm>
            <a:off x="7446659" y="3318091"/>
            <a:ext cx="1432277" cy="1371600"/>
            <a:chOff x="7330723" y="3505200"/>
            <a:chExt cx="1432277" cy="13716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885611A-8B1D-454E-A75E-8F4EB84D927D}"/>
              </a:ext>
            </a:extLst>
          </p:cNvPr>
          <p:cNvSpPr txBox="1"/>
          <p:nvPr/>
        </p:nvSpPr>
        <p:spPr>
          <a:xfrm>
            <a:off x="511955" y="270877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A16E46-B4A2-D941-B303-0C4D847683BC}"/>
              </a:ext>
            </a:extLst>
          </p:cNvPr>
          <p:cNvSpPr txBox="1"/>
          <p:nvPr/>
        </p:nvSpPr>
        <p:spPr>
          <a:xfrm>
            <a:off x="1934030" y="270877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144746-0B8D-404A-ABDA-8F559794F319}"/>
              </a:ext>
            </a:extLst>
          </p:cNvPr>
          <p:cNvSpPr txBox="1"/>
          <p:nvPr/>
        </p:nvSpPr>
        <p:spPr>
          <a:xfrm>
            <a:off x="511955" y="327589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1F0588-B8E1-A543-BD5C-D769CFA37C18}"/>
              </a:ext>
            </a:extLst>
          </p:cNvPr>
          <p:cNvSpPr txBox="1"/>
          <p:nvPr/>
        </p:nvSpPr>
        <p:spPr>
          <a:xfrm>
            <a:off x="1934030" y="327589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C02886-B2B4-3444-A5F9-120C9B9C18FD}"/>
              </a:ext>
            </a:extLst>
          </p:cNvPr>
          <p:cNvSpPr txBox="1"/>
          <p:nvPr/>
        </p:nvSpPr>
        <p:spPr>
          <a:xfrm>
            <a:off x="511955" y="381848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B8190-9BED-3B4E-B78E-13C7EA319D61}"/>
              </a:ext>
            </a:extLst>
          </p:cNvPr>
          <p:cNvSpPr txBox="1"/>
          <p:nvPr/>
        </p:nvSpPr>
        <p:spPr>
          <a:xfrm>
            <a:off x="511955" y="432865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DE641F-5578-E944-ADD1-DFB96643CB34}"/>
              </a:ext>
            </a:extLst>
          </p:cNvPr>
          <p:cNvSpPr txBox="1"/>
          <p:nvPr/>
        </p:nvSpPr>
        <p:spPr>
          <a:xfrm>
            <a:off x="1934030" y="432865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35B2AC-EA3E-6D44-8145-C0B7E5707ECD}"/>
              </a:ext>
            </a:extLst>
          </p:cNvPr>
          <p:cNvSpPr txBox="1"/>
          <p:nvPr/>
        </p:nvSpPr>
        <p:spPr>
          <a:xfrm>
            <a:off x="1934030" y="381848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57F542-BC48-424D-914D-67145DD23F29}"/>
              </a:ext>
            </a:extLst>
          </p:cNvPr>
          <p:cNvSpPr txBox="1"/>
          <p:nvPr/>
        </p:nvSpPr>
        <p:spPr>
          <a:xfrm>
            <a:off x="511955" y="480844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13454B-6AF3-D148-854C-5CC8648E2C6F}"/>
              </a:ext>
            </a:extLst>
          </p:cNvPr>
          <p:cNvSpPr txBox="1"/>
          <p:nvPr/>
        </p:nvSpPr>
        <p:spPr>
          <a:xfrm>
            <a:off x="511955" y="526792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476B8-851E-9342-B905-E4010774569D}"/>
              </a:ext>
            </a:extLst>
          </p:cNvPr>
          <p:cNvSpPr txBox="1"/>
          <p:nvPr/>
        </p:nvSpPr>
        <p:spPr>
          <a:xfrm>
            <a:off x="1934030" y="480844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4CC294-E9CF-E44A-BE83-E50306CD51D3}"/>
              </a:ext>
            </a:extLst>
          </p:cNvPr>
          <p:cNvSpPr txBox="1"/>
          <p:nvPr/>
        </p:nvSpPr>
        <p:spPr>
          <a:xfrm>
            <a:off x="1934030" y="526792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721743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426" y="3670294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unranked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26546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468847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12746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Down Arrow 7"/>
          <p:cNvSpPr/>
          <p:nvPr/>
        </p:nvSpPr>
        <p:spPr>
          <a:xfrm rot="16200000">
            <a:off x="3508391" y="439851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/>
          <p:cNvGrpSpPr/>
          <p:nvPr/>
        </p:nvGrpSpPr>
        <p:grpSpPr>
          <a:xfrm>
            <a:off x="3227437" y="1946491"/>
            <a:ext cx="1432277" cy="1371600"/>
            <a:chOff x="7330723" y="3505200"/>
            <a:chExt cx="1432277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82444" y="4480913"/>
            <a:ext cx="121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ranking?</a:t>
            </a:r>
          </a:p>
        </p:txBody>
      </p:sp>
    </p:spTree>
    <p:extLst>
      <p:ext uri="{BB962C8B-B14F-4D97-AF65-F5344CB8AC3E}">
        <p14:creationId xmlns:p14="http://schemas.microsoft.com/office/powerpoint/2010/main" val="656172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37" y="3271589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unranked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111" y="38667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111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111" y="4728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1575170" y="403868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2240" y="2871479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4296" y="2871479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92240" y="334224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0185" y="3331847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92240" y="3821605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2240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0113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2240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92240" y="5276491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0113" y="429066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0113" y="3821605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20185" y="5276491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6" name="Down Arrow 25"/>
          <p:cNvSpPr/>
          <p:nvPr/>
        </p:nvSpPr>
        <p:spPr>
          <a:xfrm rot="16200000">
            <a:off x="5311793" y="3931321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706587">
            <a:off x="4922033" y="27191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4016" y="273115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4016" y="328416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2371" y="380362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0593" y="431429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7753" y="474735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7753" y="530036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18058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593005" y="2649002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7461" y="267142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7461" y="322443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25816" y="37438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4038" y="4254562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71198" y="4687628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71198" y="524063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5403771" y="3935918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7"/>
          <p:cNvGrpSpPr/>
          <p:nvPr/>
        </p:nvGrpSpPr>
        <p:grpSpPr>
          <a:xfrm>
            <a:off x="5926673" y="3476184"/>
            <a:ext cx="1432277" cy="1371600"/>
            <a:chOff x="7330723" y="3505200"/>
            <a:chExt cx="1432277" cy="13716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3173514" y="3980700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7432950" y="3928923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216792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A0EC7-05EE-8540-8A32-8A4F8776748D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955E4E-A1BC-E844-AA13-A3DDD9A19A2C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14988B-53F9-8D44-9599-A8F9EBDC3363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BAE3BE-BFD5-CE40-AEE9-9B58E42BC6B2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5F83EF-CF20-024C-923F-EDB0759C2283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5620A9-1474-E441-8FC5-AA9E3A53ED25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A2A4A6-EB7A-9947-A085-6FD4CB43B7E5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C85B9D-D7F2-6746-BA17-32250F33F209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41047A1-F83E-BD4F-BA4B-B2420A34F00C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946CED-D210-A341-BA1D-13491078F116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317F30-339B-5041-905F-418B8DA9D4B7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D9060-A08B-6D4A-BB44-4E0E1A6C0A7C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88990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3697111"/>
            <a:ext cx="270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ranking?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Algorithm?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2F1C3-65F4-BA43-9F06-0D85C5A4640C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B30935-869C-CB4E-84C4-7AA7BCDCDF85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719596-E7E6-DC42-AB33-6407502E1E68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151F6-E2FE-854F-B22A-CCEB3B532BB5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B04595-6AA5-4E47-96B4-5860DDFB4F67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2528CC-834D-0343-8903-6F4AAD6BB9CF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B3B95C-DF7A-BE41-AE39-831A86FF9088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A39990-178F-764F-AB2A-33E7C78C2EF0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59D194-1005-324E-BF9F-3927436158E0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B5B835-E9F4-A245-BEE4-BE3E4036E3B9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019079-67F1-684E-95BC-2F718D3CBD41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09DC14-0864-A246-8BBA-A3FFAE9C2A3E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01729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2306" y="4646387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7" name="Down Arrow 26"/>
          <p:cNvSpPr/>
          <p:nvPr/>
        </p:nvSpPr>
        <p:spPr>
          <a:xfrm rot="16200000">
            <a:off x="4032173" y="3928922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42306" y="346440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2306" y="4046405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520" y="1593716"/>
            <a:ext cx="3353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each binary example 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:</a:t>
            </a:r>
          </a:p>
          <a:p>
            <a:r>
              <a:rPr lang="en-US" sz="2000" dirty="0"/>
              <a:t>    label[j] +=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</a:p>
          <a:p>
            <a:r>
              <a:rPr lang="en-US" sz="2000" dirty="0"/>
              <a:t>    label[k] -=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rank according to label scores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CED501-EACB-154C-824C-8EC7A3A98E2C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0DCA2D-F194-2744-92D7-78456A2699FA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6F078-0B3A-5A46-AF4D-3DE2E3F26594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CDA1C0-CD91-AD46-8BAE-E14837DE0639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6ECCC8-BDF4-CD47-A2DB-B93570DEAE1E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F950A8-8DCB-8B4D-9725-D3D865496BD3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B8626-879F-B34B-82DF-D5EF32CA1C58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E3412-7380-7048-A39B-F41298E495F2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3C2073-1817-D642-BF13-9CDF37C7CDF5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8D76E7-F3C5-E646-8BDF-7C2B3A7A7DD6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CD9251-3316-084E-BF76-2D940B155260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797232-DAB3-D046-99D6-5E048390FAE9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287373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34110" y="2542650"/>
            <a:ext cx="4940293" cy="1044895"/>
          </a:xfrm>
          <a:prstGeom prst="rect">
            <a:avLst/>
          </a:prstGeom>
          <a:solidFill>
            <a:srgbClr val="FF0000">
              <a:alpha val="16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8444" y="6039555"/>
            <a:ext cx="440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these two examples the same?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3A6247-FC37-B140-82B8-02C89C126EA1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7CB8E6-411F-8748-85D9-8C93E4E53015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F69DA7-8B77-B049-ABE4-75C3EFF1046D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3515D1-C843-FB4D-90CF-52A62DC6F3F6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284F1-AE71-9743-96E7-3166AD2FD41E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2A0FB-6FA5-874A-A14B-332AC8A1479A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10C6D0-C739-BD43-8CDE-3E788254D531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4C71D4-1C6F-6D49-BB53-9D5ED6DCA94D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26D7DF-126A-FF48-8FC2-BB810ED16697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89C414-D730-C244-A891-B0A5E2064354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0C4C1D-6125-BB45-8B60-1B850380ED58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9C8D06-5558-554B-8A72-84A5DED202B7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86812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binary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weighted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08387" y="5808722"/>
            <a:ext cx="466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Weight based on </a:t>
            </a:r>
            <a:r>
              <a:rPr lang="en-US" sz="2400" b="1" i="1" dirty="0">
                <a:solidFill>
                  <a:srgbClr val="0000FF"/>
                </a:solidFill>
              </a:rPr>
              <a:t>distance</a:t>
            </a:r>
            <a:r>
              <a:rPr lang="en-US" sz="2400" dirty="0">
                <a:solidFill>
                  <a:srgbClr val="0000FF"/>
                </a:solidFill>
              </a:rPr>
              <a:t> in ranking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A1073-FEF1-BE41-836E-3936F072E099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30C28-6CAC-8844-BD7D-995BBFF3344C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BC25F2-A721-B543-A02C-651A97A8135A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9D19E-6039-604C-B552-088E782AD798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3AE83-F010-0348-9A3E-05A70D0BE211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CCB736-8879-3143-9304-E0A5484A8FA2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677D1F-1184-CA4A-B329-91BDA9FA80E4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032250-8B1D-B348-B407-2ADAE02D7EB2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48B5E-11E6-E04F-ADC5-B53E0F074FFA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D237C-4CFD-D04F-9926-F37686C5EC61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EE944C-8AAA-7F4D-9CCB-7DCE940453B4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02E95-D0BA-D642-BB41-CD043617A710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1CDBD6-D369-8740-B855-4D3857519AC8}"/>
              </a:ext>
            </a:extLst>
          </p:cNvPr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5479C-33B9-4440-B7F5-E29FB924A230}"/>
              </a:ext>
            </a:extLst>
          </p:cNvPr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CB69E5-5098-3C42-B667-360CD5A67F8E}"/>
              </a:ext>
            </a:extLst>
          </p:cNvPr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710984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binary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weighted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8835" y="5803666"/>
            <a:ext cx="704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 general can weight with any consistent distance metric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0410" y="6298609"/>
            <a:ext cx="349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solve this problem?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AA85BA-9C3C-5445-BDF5-B41A19AB8255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7A8024-57EA-A74C-A623-6E7348A40CD7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5A9739-CBA8-AD4A-A33A-3EE02AA0316E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49570B-F936-4449-9340-6C1AD775332C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BA7F3-7C09-6D4A-BCEE-984396248DC1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8849EB-BD52-0444-84B3-6FC2B3E1E4AE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9692C-9E25-FD47-82E0-C88807A94920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D3CE88-8D29-F240-8D90-A50B71C8FFFD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8CA25-42AB-3E4E-8DE6-9EF57BD18A5C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D85438-C6B0-2545-9EC8-4FE17B031390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7A90AD-0DCF-904C-99BD-7D58A5501427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094E48-0795-734E-B706-397239805C51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5B910D-E5FB-F549-95FC-8A48FAF1BC1C}"/>
              </a:ext>
            </a:extLst>
          </p:cNvPr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F2CE1-48CC-7F4F-8645-B2092DE7EA28}"/>
              </a:ext>
            </a:extLst>
          </p:cNvPr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0331DC-0CEE-8C47-BF43-1446E5231C42}"/>
              </a:ext>
            </a:extLst>
          </p:cNvPr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2527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16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297" y="6224222"/>
            <a:ext cx="63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354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classifier outputs a confidence, then we’ve learned a </a:t>
            </a:r>
            <a:r>
              <a:rPr lang="en-US" i="1" dirty="0"/>
              <a:t>distance</a:t>
            </a:r>
            <a:r>
              <a:rPr lang="en-US" dirty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9809942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classifier outputs a confidence, then we’ve learned a </a:t>
            </a:r>
            <a:r>
              <a:rPr lang="en-US" i="1" dirty="0"/>
              <a:t>distance</a:t>
            </a:r>
            <a:r>
              <a:rPr lang="en-US" dirty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Sort the examples and use the output of the binary classifier as the similarity between examples!</a:t>
            </a:r>
          </a:p>
        </p:txBody>
      </p:sp>
    </p:spTree>
    <p:extLst>
      <p:ext uri="{BB962C8B-B14F-4D97-AF65-F5344CB8AC3E}">
        <p14:creationId xmlns:p14="http://schemas.microsoft.com/office/powerpoint/2010/main" val="29563219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9224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6912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6912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6912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6912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6912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7686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1081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2248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9224" y="5658556"/>
            <a:ext cx="83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963173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5556" y="3302000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1/5 = 0.2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3333" y="5884333"/>
            <a:ext cx="302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problems with this?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09037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Doesn’t capture “near” correct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0048" y="5588000"/>
            <a:ext cx="146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1/5 = 0.2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2248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3415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501519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75" y="219624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937" y="272762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8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9302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0469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4315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786615"/>
              </p:ext>
            </p:extLst>
          </p:nvPr>
        </p:nvGraphicFramePr>
        <p:xfrm>
          <a:off x="442164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08724" y="5658556"/>
            <a:ext cx="784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Look at the correlation between the ranking and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67391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 to multiclass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solve our multiclass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87874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One vs. all (OVA)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Training: for each label </a:t>
            </a:r>
            <a:r>
              <a:rPr lang="en-US" sz="2400" i="1" dirty="0"/>
              <a:t>L</a:t>
            </a:r>
            <a:r>
              <a:rPr lang="en-US" sz="2400" dirty="0"/>
              <a:t>, pose as a binary problem</a:t>
            </a:r>
          </a:p>
          <a:p>
            <a:pPr lvl="1"/>
            <a:r>
              <a:rPr lang="en-US" sz="2000" dirty="0"/>
              <a:t>all examples with label </a:t>
            </a:r>
            <a:r>
              <a:rPr lang="en-US" sz="2000" i="1" dirty="0"/>
              <a:t>L</a:t>
            </a:r>
            <a:r>
              <a:rPr lang="en-US" sz="2000" dirty="0"/>
              <a:t> are positive</a:t>
            </a:r>
          </a:p>
          <a:p>
            <a:pPr lvl="1"/>
            <a:r>
              <a:rPr lang="en-US" sz="2000" dirty="0"/>
              <a:t>all other examples are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614" y="3626498"/>
            <a:ext cx="1863261" cy="2976678"/>
            <a:chOff x="154614" y="3626498"/>
            <a:chExt cx="1863261" cy="29766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38" y="3626498"/>
              <a:ext cx="435932" cy="42738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91" y="4870029"/>
              <a:ext cx="440752" cy="44409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83" y="5527967"/>
              <a:ext cx="627865" cy="36933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614" y="6152056"/>
              <a:ext cx="745934" cy="4257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964" y="4287698"/>
              <a:ext cx="355732" cy="32657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100136" y="3637673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apple</a:t>
              </a:r>
              <a:endParaRPr 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0136" y="4923100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apple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0136" y="5553311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banana</a:t>
              </a:r>
              <a:endParaRPr lang="en-US" b="1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136" y="6233844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banana</a:t>
              </a:r>
              <a:endParaRPr lang="en-US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0136" y="4270284"/>
              <a:ext cx="8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orange</a:t>
              </a:r>
              <a:endParaRPr lang="en-US" b="1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0" y="3090333"/>
            <a:ext cx="2387657" cy="3487499"/>
            <a:chOff x="2159000" y="3090333"/>
            <a:chExt cx="2387657" cy="3487499"/>
          </a:xfrm>
        </p:grpSpPr>
        <p:sp>
          <p:nvSpPr>
            <p:cNvPr id="4" name="TextBox 3"/>
            <p:cNvSpPr txBox="1"/>
            <p:nvPr/>
          </p:nvSpPr>
          <p:spPr>
            <a:xfrm>
              <a:off x="2787492" y="3090333"/>
              <a:ext cx="1759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apple vs. not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157" y="3626498"/>
              <a:ext cx="435932" cy="4273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010" y="4870029"/>
              <a:ext cx="440752" cy="4440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602" y="5527967"/>
              <a:ext cx="627865" cy="3693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0533" y="6152056"/>
              <a:ext cx="745934" cy="4257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54621" y="3612329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9883" y="4287698"/>
              <a:ext cx="355732" cy="3265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54621" y="4897756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4621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4621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621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59000" y="4614272"/>
              <a:ext cx="493889" cy="913695"/>
            </a:xfrm>
            <a:prstGeom prst="right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1333" y="3090333"/>
            <a:ext cx="2136665" cy="3487499"/>
            <a:chOff x="4741333" y="3090333"/>
            <a:chExt cx="2136665" cy="3487499"/>
          </a:xfrm>
        </p:grpSpPr>
        <p:sp>
          <p:nvSpPr>
            <p:cNvPr id="23" name="TextBox 22"/>
            <p:cNvSpPr txBox="1"/>
            <p:nvPr/>
          </p:nvSpPr>
          <p:spPr>
            <a:xfrm>
              <a:off x="4974111" y="3090333"/>
              <a:ext cx="1903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orange vs. not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109" y="3626498"/>
              <a:ext cx="435932" cy="4273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962" y="4870029"/>
              <a:ext cx="440752" cy="4440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554" y="5527967"/>
              <a:ext cx="627865" cy="3693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485" y="6152056"/>
              <a:ext cx="745934" cy="4257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83573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8835" y="4287698"/>
              <a:ext cx="355732" cy="3265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83573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3573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3573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3573" y="424494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41333" y="3551998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16668" y="3090333"/>
            <a:ext cx="2050602" cy="3487499"/>
            <a:chOff x="7016668" y="3090333"/>
            <a:chExt cx="2050602" cy="3487499"/>
          </a:xfrm>
        </p:grpSpPr>
        <p:sp>
          <p:nvSpPr>
            <p:cNvPr id="34" name="TextBox 33"/>
            <p:cNvSpPr txBox="1"/>
            <p:nvPr/>
          </p:nvSpPr>
          <p:spPr>
            <a:xfrm>
              <a:off x="7090046" y="3090333"/>
              <a:ext cx="197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banana vs. not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44" y="3626498"/>
              <a:ext cx="435932" cy="427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897" y="4870029"/>
              <a:ext cx="440752" cy="4440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89" y="5527967"/>
              <a:ext cx="627865" cy="36933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5420" y="6152056"/>
              <a:ext cx="745934" cy="42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99508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4770" y="4287698"/>
              <a:ext cx="355732" cy="3265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99508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99508" y="5527967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9508" y="620850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508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16668" y="3637673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0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9287</TotalTime>
  <Words>3925</Words>
  <Application>Microsoft Macintosh PowerPoint</Application>
  <PresentationFormat>On-screen Show (4:3)</PresentationFormat>
  <Paragraphs>991</Paragraphs>
  <Slides>75</Slides>
  <Notes>9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Calibri</vt:lpstr>
      <vt:lpstr>Tahoma</vt:lpstr>
      <vt:lpstr>Tw Cen MT</vt:lpstr>
      <vt:lpstr>Wingdings</vt:lpstr>
      <vt:lpstr>Wingdings 2</vt:lpstr>
      <vt:lpstr>Median</vt:lpstr>
      <vt:lpstr>Equation</vt:lpstr>
      <vt:lpstr>Beyond binary classification</vt:lpstr>
      <vt:lpstr>Multiclass classification</vt:lpstr>
      <vt:lpstr>Real world multiclass classification</vt:lpstr>
      <vt:lpstr>Multiclass: current classifiers</vt:lpstr>
      <vt:lpstr>k-Nearest Neighbor (k-NN)</vt:lpstr>
      <vt:lpstr>Decision Tree learning</vt:lpstr>
      <vt:lpstr>Perceptron learning</vt:lpstr>
      <vt:lpstr>Black box approach to multiclass</vt:lpstr>
      <vt:lpstr>Approach 1: One vs. all (OVA)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classify</vt:lpstr>
      <vt:lpstr>OVA: linear classifiers (e.g. perceptron)</vt:lpstr>
      <vt:lpstr>OVA: linear classifiers (e.g. perceptron)</vt:lpstr>
      <vt:lpstr>OVA: classify, perceptron</vt:lpstr>
      <vt:lpstr>OVA: classify, perceptron</vt:lpstr>
      <vt:lpstr>Approach 2: All vs. all (AVA)</vt:lpstr>
      <vt:lpstr>AVA training visualized</vt:lpstr>
      <vt:lpstr>AVA classify</vt:lpstr>
      <vt:lpstr>AVA classify</vt:lpstr>
      <vt:lpstr>AVA classify</vt:lpstr>
      <vt:lpstr>AVA classify</vt:lpstr>
      <vt:lpstr>OVA vs. AVA</vt:lpstr>
      <vt:lpstr>OVA vs. AVA</vt:lpstr>
      <vt:lpstr>Approach 3: Divide and conquer</vt:lpstr>
      <vt:lpstr>Multiclass summary</vt:lpstr>
      <vt:lpstr>Multiclass evaluation</vt:lpstr>
      <vt:lpstr>Multiclass evaluation</vt:lpstr>
      <vt:lpstr>Multiclass evaluation imbalanced data</vt:lpstr>
      <vt:lpstr>Macroaveraging vs. microaveraging</vt:lpstr>
      <vt:lpstr>Macroaveraging vs. microaveraging</vt:lpstr>
      <vt:lpstr>Macroaveraging vs. microaveraging</vt:lpstr>
      <vt:lpstr>Macroaveraging vs. microaveraging</vt:lpstr>
      <vt:lpstr>Confusion matrix</vt:lpstr>
      <vt:lpstr>Confusion matrix</vt:lpstr>
      <vt:lpstr>Multilabel vs. multiclass classification</vt:lpstr>
      <vt:lpstr>Multilabel vs. multiclass classification</vt:lpstr>
      <vt:lpstr>Multiclass vs. multilabel</vt:lpstr>
      <vt:lpstr>Multilabel</vt:lpstr>
      <vt:lpstr>Ranking problems</vt:lpstr>
      <vt:lpstr>Suggest a simpler word</vt:lpstr>
      <vt:lpstr>Suggest a simpler word</vt:lpstr>
      <vt:lpstr>Suggest a simpler word</vt:lpstr>
      <vt:lpstr>Suggest a simpler word</vt:lpstr>
      <vt:lpstr>Ranking problems in general</vt:lpstr>
      <vt:lpstr>Ranking problems in general</vt:lpstr>
      <vt:lpstr>Netflix Recommende</vt:lpstr>
      <vt:lpstr>Search</vt:lpstr>
      <vt:lpstr>Ranking Applications</vt:lpstr>
      <vt:lpstr>Black box approach to ranking</vt:lpstr>
      <vt:lpstr>Predict better vs. worse</vt:lpstr>
      <vt:lpstr>Predict better vs. worse</vt:lpstr>
      <vt:lpstr>Predict better vs. worse</vt:lpstr>
      <vt:lpstr>Predict better vs. worse</vt:lpstr>
      <vt:lpstr>Combined feature vector</vt:lpstr>
      <vt:lpstr>Training</vt:lpstr>
      <vt:lpstr>Testing</vt:lpstr>
      <vt:lpstr>Testing</vt:lpstr>
      <vt:lpstr>Testing</vt:lpstr>
      <vt:lpstr>Testing</vt:lpstr>
      <vt:lpstr>Testing</vt:lpstr>
      <vt:lpstr>An improvement?</vt:lpstr>
      <vt:lpstr>Weighted binary classification</vt:lpstr>
      <vt:lpstr>Weighted binary classification</vt:lpstr>
      <vt:lpstr>Testing</vt:lpstr>
      <vt:lpstr>Testing</vt:lpstr>
      <vt:lpstr>Ranking evaluation</vt:lpstr>
      <vt:lpstr>Idea 1: accuracy</vt:lpstr>
      <vt:lpstr>Doesn’t capture “near” correct</vt:lpstr>
      <vt:lpstr>Idea 2: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Irfan Ud-Din</cp:lastModifiedBy>
  <cp:revision>1589</cp:revision>
  <cp:lastPrinted>2016-09-22T20:38:48Z</cp:lastPrinted>
  <dcterms:created xsi:type="dcterms:W3CDTF">2013-09-08T20:10:23Z</dcterms:created>
  <dcterms:modified xsi:type="dcterms:W3CDTF">2024-05-20T04:26:20Z</dcterms:modified>
</cp:coreProperties>
</file>