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44" r:id="rId3"/>
    <p:sldId id="346" r:id="rId4"/>
    <p:sldId id="258" r:id="rId5"/>
    <p:sldId id="259" r:id="rId6"/>
    <p:sldId id="257" r:id="rId7"/>
    <p:sldId id="260" r:id="rId8"/>
    <p:sldId id="261" r:id="rId9"/>
    <p:sldId id="262" r:id="rId10"/>
    <p:sldId id="263" r:id="rId11"/>
    <p:sldId id="264" r:id="rId12"/>
    <p:sldId id="267" r:id="rId13"/>
    <p:sldId id="343" r:id="rId14"/>
    <p:sldId id="269" r:id="rId15"/>
    <p:sldId id="275" r:id="rId16"/>
    <p:sldId id="303" r:id="rId17"/>
    <p:sldId id="304" r:id="rId18"/>
    <p:sldId id="305" r:id="rId19"/>
    <p:sldId id="302" r:id="rId20"/>
    <p:sldId id="278" r:id="rId21"/>
    <p:sldId id="279" r:id="rId22"/>
    <p:sldId id="280" r:id="rId23"/>
    <p:sldId id="345" r:id="rId24"/>
    <p:sldId id="286" r:id="rId25"/>
    <p:sldId id="281" r:id="rId26"/>
    <p:sldId id="288" r:id="rId27"/>
    <p:sldId id="284" r:id="rId28"/>
    <p:sldId id="282" r:id="rId29"/>
    <p:sldId id="289" r:id="rId30"/>
    <p:sldId id="290" r:id="rId31"/>
    <p:sldId id="283" r:id="rId32"/>
    <p:sldId id="291" r:id="rId33"/>
    <p:sldId id="292" r:id="rId34"/>
    <p:sldId id="293" r:id="rId35"/>
    <p:sldId id="306" r:id="rId36"/>
    <p:sldId id="27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2/12/24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2/12/24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2/12/24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2/12/24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p14="http://schemas.microsoft.com/office/powerpoint/2010/main" val="22231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2/12/24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2/12/24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2/12/24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2/12/24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2/12/24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2/12/24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2/12/24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2/12/24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2/12/24</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W_gxLKSsSI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Machine Learning</a:t>
            </a:r>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course: learn about…</a:t>
            </a:r>
          </a:p>
        </p:txBody>
      </p:sp>
      <p:sp>
        <p:nvSpPr>
          <p:cNvPr id="3" name="Content Placeholder 2"/>
          <p:cNvSpPr>
            <a:spLocks noGrp="1"/>
          </p:cNvSpPr>
          <p:nvPr>
            <p:ph sz="quarter" idx="1"/>
          </p:nvPr>
        </p:nvSpPr>
        <p:spPr>
          <a:xfrm>
            <a:off x="612648" y="1600200"/>
            <a:ext cx="8153400" cy="4848578"/>
          </a:xfrm>
        </p:spPr>
        <p:txBody>
          <a:bodyPr>
            <a:normAutofit fontScale="92500" lnSpcReduction="10000"/>
          </a:bodyPr>
          <a:lstStyle/>
          <a:p>
            <a:pPr marL="0" indent="0">
              <a:buNone/>
            </a:pPr>
            <a:r>
              <a:rPr lang="en-US" dirty="0"/>
              <a:t>Different machine learning problems</a:t>
            </a:r>
          </a:p>
          <a:p>
            <a:pPr marL="0" indent="0">
              <a:buNone/>
            </a:pPr>
            <a:endParaRPr lang="en-US" dirty="0"/>
          </a:p>
          <a:p>
            <a:pPr marL="0" indent="0">
              <a:buNone/>
            </a:pPr>
            <a:r>
              <a:rPr lang="en-US" dirty="0"/>
              <a:t>Common techniques/tools used</a:t>
            </a:r>
          </a:p>
          <a:p>
            <a:pPr lvl="1"/>
            <a:r>
              <a:rPr lang="en-US" dirty="0"/>
              <a:t>theoretical understanding</a:t>
            </a:r>
          </a:p>
          <a:p>
            <a:pPr lvl="1"/>
            <a:r>
              <a:rPr lang="en-US" dirty="0"/>
              <a:t>practical implementation</a:t>
            </a:r>
          </a:p>
          <a:p>
            <a:pPr marL="0" indent="0">
              <a:buNone/>
            </a:pPr>
            <a:endParaRPr lang="en-US" dirty="0"/>
          </a:p>
          <a:p>
            <a:pPr marL="0" indent="0">
              <a:buNone/>
            </a:pPr>
            <a:r>
              <a:rPr lang="en-US" dirty="0"/>
              <a:t>Proper experimentation and evaluation</a:t>
            </a:r>
          </a:p>
          <a:p>
            <a:pPr marL="0" indent="0">
              <a:buNone/>
            </a:pPr>
            <a:endParaRPr lang="en-US" dirty="0"/>
          </a:p>
          <a:p>
            <a:pPr marL="0" indent="0">
              <a:buNone/>
            </a:pPr>
            <a:r>
              <a:rPr lang="en-US" dirty="0"/>
              <a:t>Dealing with large (huge) data sets</a:t>
            </a:r>
          </a:p>
          <a:p>
            <a:pPr lvl="1"/>
            <a:r>
              <a:rPr lang="en-US" dirty="0"/>
              <a:t>Parallelization frameworks</a:t>
            </a:r>
          </a:p>
          <a:p>
            <a:pPr lvl="1"/>
            <a:r>
              <a:rPr lang="en-US" dirty="0"/>
              <a:t>Programming tools</a:t>
            </a:r>
          </a:p>
        </p:txBody>
      </p:sp>
    </p:spTree>
    <p:extLst>
      <p:ext uri="{BB962C8B-B14F-4D97-AF65-F5344CB8AC3E}">
        <p14:creationId xmlns:p14="http://schemas.microsoft.com/office/powerpoint/2010/main" val="319487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course</a:t>
            </a:r>
          </a:p>
        </p:txBody>
      </p:sp>
      <p:sp>
        <p:nvSpPr>
          <p:cNvPr id="5" name="TextBox 4"/>
          <p:cNvSpPr txBox="1"/>
          <p:nvPr/>
        </p:nvSpPr>
        <p:spPr>
          <a:xfrm>
            <a:off x="2300111" y="5925446"/>
            <a:ext cx="4466187" cy="830997"/>
          </a:xfrm>
          <a:prstGeom prst="rect">
            <a:avLst/>
          </a:prstGeom>
          <a:noFill/>
        </p:spPr>
        <p:txBody>
          <a:bodyPr wrap="none" rtlCol="0">
            <a:spAutoFit/>
          </a:bodyPr>
          <a:lstStyle/>
          <a:p>
            <a:r>
              <a:rPr lang="en-US" sz="2400" dirty="0"/>
              <a:t>Be able to laugh at these signs</a:t>
            </a:r>
          </a:p>
          <a:p>
            <a:r>
              <a:rPr lang="en-US" sz="2400" dirty="0"/>
              <a:t>(or at least know why one might…)</a:t>
            </a:r>
          </a:p>
        </p:txBody>
      </p:sp>
      <p:pic>
        <p:nvPicPr>
          <p:cNvPr id="6" name="Picture 5"/>
          <p:cNvPicPr>
            <a:picLocks noChangeAspect="1"/>
          </p:cNvPicPr>
          <p:nvPr/>
        </p:nvPicPr>
        <p:blipFill>
          <a:blip r:embed="rId2"/>
          <a:stretch>
            <a:fillRect/>
          </a:stretch>
        </p:blipFill>
        <p:spPr>
          <a:xfrm>
            <a:off x="1397000" y="1604433"/>
            <a:ext cx="6350000" cy="4241800"/>
          </a:xfrm>
          <a:prstGeom prst="rect">
            <a:avLst/>
          </a:prstGeom>
        </p:spPr>
      </p:pic>
    </p:spTree>
    <p:extLst>
      <p:ext uri="{BB962C8B-B14F-4D97-AF65-F5344CB8AC3E}">
        <p14:creationId xmlns:p14="http://schemas.microsoft.com/office/powerpoint/2010/main" val="366114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expectations</a:t>
            </a:r>
          </a:p>
        </p:txBody>
      </p:sp>
      <p:sp>
        <p:nvSpPr>
          <p:cNvPr id="3" name="Content Placeholder 2"/>
          <p:cNvSpPr>
            <a:spLocks noGrp="1"/>
          </p:cNvSpPr>
          <p:nvPr>
            <p:ph sz="quarter" idx="1"/>
          </p:nvPr>
        </p:nvSpPr>
        <p:spPr/>
        <p:txBody>
          <a:bodyPr/>
          <a:lstStyle/>
          <a:p>
            <a:pPr marL="0" indent="0">
              <a:buNone/>
            </a:pPr>
            <a:r>
              <a:rPr lang="en-US" dirty="0"/>
              <a:t>Plan to stay busy!</a:t>
            </a:r>
          </a:p>
          <a:p>
            <a:pPr marL="0" indent="0">
              <a:buNone/>
            </a:pPr>
            <a:endParaRPr lang="en-US" dirty="0"/>
          </a:p>
          <a:p>
            <a:pPr marL="0" indent="0">
              <a:buNone/>
            </a:pPr>
            <a:r>
              <a:rPr lang="en-US" dirty="0"/>
              <a:t>Applied class, so lots of programming</a:t>
            </a:r>
          </a:p>
          <a:p>
            <a:pPr marL="0" indent="0">
              <a:buNone/>
            </a:pPr>
            <a:endParaRPr lang="en-US" dirty="0"/>
          </a:p>
          <a:p>
            <a:pPr marL="0" indent="0">
              <a:buNone/>
            </a:pPr>
            <a:r>
              <a:rPr lang="en-US" dirty="0"/>
              <a:t>Machine learning involves math</a:t>
            </a:r>
          </a:p>
        </p:txBody>
      </p:sp>
    </p:spTree>
    <p:extLst>
      <p:ext uri="{BB962C8B-B14F-4D97-AF65-F5344CB8AC3E}">
        <p14:creationId xmlns:p14="http://schemas.microsoft.com/office/powerpoint/2010/main" val="99583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things to note</a:t>
            </a:r>
          </a:p>
        </p:txBody>
      </p:sp>
      <p:sp>
        <p:nvSpPr>
          <p:cNvPr id="3" name="Content Placeholder 2"/>
          <p:cNvSpPr>
            <a:spLocks noGrp="1"/>
          </p:cNvSpPr>
          <p:nvPr>
            <p:ph idx="1"/>
          </p:nvPr>
        </p:nvSpPr>
        <p:spPr/>
        <p:txBody>
          <a:bodyPr/>
          <a:lstStyle/>
          <a:p>
            <a:pPr marL="0" indent="0">
              <a:buNone/>
            </a:pPr>
            <a:r>
              <a:rPr lang="en-US" dirty="0"/>
              <a:t>Lots of class participation!</a:t>
            </a:r>
          </a:p>
          <a:p>
            <a:pPr marL="0" indent="0">
              <a:buNone/>
            </a:pPr>
            <a:endParaRPr lang="en-US" dirty="0"/>
          </a:p>
          <a:p>
            <a:pPr marL="0" indent="0">
              <a:buNone/>
            </a:pPr>
            <a:r>
              <a:rPr lang="en-US" dirty="0"/>
              <a:t>Read the book (it’s good)</a:t>
            </a:r>
          </a:p>
        </p:txBody>
      </p:sp>
    </p:spTree>
    <p:extLst>
      <p:ext uri="{BB962C8B-B14F-4D97-AF65-F5344CB8AC3E}">
        <p14:creationId xmlns:p14="http://schemas.microsoft.com/office/powerpoint/2010/main" val="160790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problems</a:t>
            </a:r>
          </a:p>
        </p:txBody>
      </p:sp>
      <p:sp>
        <p:nvSpPr>
          <p:cNvPr id="3" name="Content Placeholder 2"/>
          <p:cNvSpPr>
            <a:spLocks noGrp="1"/>
          </p:cNvSpPr>
          <p:nvPr>
            <p:ph sz="quarter" idx="1"/>
          </p:nvPr>
        </p:nvSpPr>
        <p:spPr/>
        <p:txBody>
          <a:bodyPr>
            <a:normAutofit/>
          </a:bodyPr>
          <a:lstStyle/>
          <a:p>
            <a:pPr marL="0" indent="0">
              <a:buNone/>
            </a:pPr>
            <a:r>
              <a:rPr lang="en-US" dirty="0">
                <a:solidFill>
                  <a:srgbClr val="FF0000"/>
                </a:solidFill>
              </a:rPr>
              <a:t>What high-level machine learning problems have you seen or heard of before?</a:t>
            </a:r>
          </a:p>
        </p:txBody>
      </p:sp>
    </p:spTree>
    <p:extLst>
      <p:ext uri="{BB962C8B-B14F-4D97-AF65-F5344CB8AC3E}">
        <p14:creationId xmlns:p14="http://schemas.microsoft.com/office/powerpoint/2010/main" val="16211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pic>
        <p:nvPicPr>
          <p:cNvPr id="5" name="Picture 4"/>
          <p:cNvPicPr>
            <a:picLocks noChangeAspect="1"/>
          </p:cNvPicPr>
          <p:nvPr/>
        </p:nvPicPr>
        <p:blipFill>
          <a:blip r:embed="rId2"/>
          <a:stretch>
            <a:fillRect/>
          </a:stretch>
        </p:blipFill>
        <p:spPr>
          <a:xfrm>
            <a:off x="4384114" y="2681102"/>
            <a:ext cx="1146630" cy="1124147"/>
          </a:xfrm>
          <a:prstGeom prst="rect">
            <a:avLst/>
          </a:prstGeom>
        </p:spPr>
      </p:pic>
      <p:pic>
        <p:nvPicPr>
          <p:cNvPr id="6" name="Picture 5"/>
          <p:cNvPicPr>
            <a:picLocks noChangeAspect="1"/>
          </p:cNvPicPr>
          <p:nvPr/>
        </p:nvPicPr>
        <p:blipFill>
          <a:blip r:embed="rId3"/>
          <a:stretch>
            <a:fillRect/>
          </a:stretch>
        </p:blipFill>
        <p:spPr>
          <a:xfrm>
            <a:off x="4470001" y="3939242"/>
            <a:ext cx="887704" cy="894429"/>
          </a:xfrm>
          <a:prstGeom prst="rect">
            <a:avLst/>
          </a:prstGeom>
        </p:spPr>
      </p:pic>
      <p:pic>
        <p:nvPicPr>
          <p:cNvPr id="7" name="Picture 6"/>
          <p:cNvPicPr>
            <a:picLocks noChangeAspect="1"/>
          </p:cNvPicPr>
          <p:nvPr/>
        </p:nvPicPr>
        <p:blipFill>
          <a:blip r:embed="rId4"/>
          <a:stretch>
            <a:fillRect/>
          </a:stretch>
        </p:blipFill>
        <p:spPr>
          <a:xfrm>
            <a:off x="4377770" y="4929593"/>
            <a:ext cx="1103502" cy="649119"/>
          </a:xfrm>
          <a:prstGeom prst="rect">
            <a:avLst/>
          </a:prstGeom>
        </p:spPr>
      </p:pic>
      <p:pic>
        <p:nvPicPr>
          <p:cNvPr id="8" name="Picture 7"/>
          <p:cNvPicPr>
            <a:picLocks noChangeAspect="1"/>
          </p:cNvPicPr>
          <p:nvPr/>
        </p:nvPicPr>
        <p:blipFill>
          <a:blip r:embed="rId5"/>
          <a:stretch>
            <a:fillRect/>
          </a:stretch>
        </p:blipFill>
        <p:spPr>
          <a:xfrm>
            <a:off x="4261264" y="5753744"/>
            <a:ext cx="1220008" cy="696376"/>
          </a:xfrm>
          <a:prstGeom prst="rect">
            <a:avLst/>
          </a:prstGeom>
        </p:spPr>
      </p:pic>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4814675" y="1746695"/>
            <a:ext cx="381000" cy="148781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377478" y="2933987"/>
            <a:ext cx="1371600" cy="711200"/>
          </a:xfrm>
          <a:prstGeom prst="rect">
            <a:avLst/>
          </a:prstGeom>
        </p:spPr>
      </p:pic>
      <p:pic>
        <p:nvPicPr>
          <p:cNvPr id="15" name="Picture 14"/>
          <p:cNvPicPr>
            <a:picLocks noChangeAspect="1"/>
          </p:cNvPicPr>
          <p:nvPr/>
        </p:nvPicPr>
        <p:blipFill>
          <a:blip r:embed="rId2"/>
          <a:stretch>
            <a:fillRect/>
          </a:stretch>
        </p:blipFill>
        <p:spPr>
          <a:xfrm>
            <a:off x="4377478" y="3755556"/>
            <a:ext cx="1371600" cy="711200"/>
          </a:xfrm>
          <a:prstGeom prst="rect">
            <a:avLst/>
          </a:prstGeom>
        </p:spPr>
      </p:pic>
      <p:pic>
        <p:nvPicPr>
          <p:cNvPr id="16" name="Picture 15"/>
          <p:cNvPicPr>
            <a:picLocks noChangeAspect="1"/>
          </p:cNvPicPr>
          <p:nvPr/>
        </p:nvPicPr>
        <p:blipFill>
          <a:blip r:embed="rId2"/>
          <a:stretch>
            <a:fillRect/>
          </a:stretch>
        </p:blipFill>
        <p:spPr>
          <a:xfrm>
            <a:off x="4377478" y="4542956"/>
            <a:ext cx="1371600" cy="711200"/>
          </a:xfrm>
          <a:prstGeom prst="rect">
            <a:avLst/>
          </a:prstGeom>
        </p:spPr>
      </p:pic>
      <p:pic>
        <p:nvPicPr>
          <p:cNvPr id="17" name="Picture 16"/>
          <p:cNvPicPr>
            <a:picLocks noChangeAspect="1"/>
          </p:cNvPicPr>
          <p:nvPr/>
        </p:nvPicPr>
        <p:blipFill>
          <a:blip r:embed="rId2"/>
          <a:stretch>
            <a:fillRect/>
          </a:stretch>
        </p:blipFill>
        <p:spPr>
          <a:xfrm>
            <a:off x="4377478" y="5406556"/>
            <a:ext cx="1371600" cy="711200"/>
          </a:xfrm>
          <a:prstGeom prst="rect">
            <a:avLst/>
          </a:prstGeom>
        </p:spPr>
      </p:pic>
    </p:spTree>
    <p:extLst>
      <p:ext uri="{BB962C8B-B14F-4D97-AF65-F5344CB8AC3E}">
        <p14:creationId xmlns:p14="http://schemas.microsoft.com/office/powerpoint/2010/main" val="340424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4377478" y="2949222"/>
            <a:ext cx="2185895" cy="749013"/>
          </a:xfrm>
          <a:prstGeom prst="rect">
            <a:avLst/>
          </a:prstGeom>
        </p:spPr>
      </p:pic>
      <p:pic>
        <p:nvPicPr>
          <p:cNvPr id="18" name="Picture 17"/>
          <p:cNvPicPr>
            <a:picLocks noChangeAspect="1"/>
          </p:cNvPicPr>
          <p:nvPr/>
        </p:nvPicPr>
        <p:blipFill>
          <a:blip r:embed="rId2"/>
          <a:stretch>
            <a:fillRect/>
          </a:stretch>
        </p:blipFill>
        <p:spPr>
          <a:xfrm>
            <a:off x="4377480" y="3736649"/>
            <a:ext cx="2185895" cy="749013"/>
          </a:xfrm>
          <a:prstGeom prst="rect">
            <a:avLst/>
          </a:prstGeom>
        </p:spPr>
      </p:pic>
      <p:pic>
        <p:nvPicPr>
          <p:cNvPr id="23" name="Picture 22"/>
          <p:cNvPicPr>
            <a:picLocks noChangeAspect="1"/>
          </p:cNvPicPr>
          <p:nvPr/>
        </p:nvPicPr>
        <p:blipFill>
          <a:blip r:embed="rId2"/>
          <a:stretch>
            <a:fillRect/>
          </a:stretch>
        </p:blipFill>
        <p:spPr>
          <a:xfrm>
            <a:off x="4377478" y="4638062"/>
            <a:ext cx="2185895" cy="749013"/>
          </a:xfrm>
          <a:prstGeom prst="rect">
            <a:avLst/>
          </a:prstGeom>
        </p:spPr>
      </p:pic>
      <p:pic>
        <p:nvPicPr>
          <p:cNvPr id="26" name="Picture 25"/>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p14="http://schemas.microsoft.com/office/powerpoint/2010/main" val="3560619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306923" y="2823921"/>
            <a:ext cx="1231900" cy="660400"/>
          </a:xfrm>
          <a:prstGeom prst="rect">
            <a:avLst/>
          </a:prstGeom>
        </p:spPr>
      </p:pic>
      <p:pic>
        <p:nvPicPr>
          <p:cNvPr id="5" name="Picture 4"/>
          <p:cNvPicPr>
            <a:picLocks noChangeAspect="1"/>
          </p:cNvPicPr>
          <p:nvPr/>
        </p:nvPicPr>
        <p:blipFill>
          <a:blip r:embed="rId3"/>
          <a:stretch>
            <a:fillRect/>
          </a:stretch>
        </p:blipFill>
        <p:spPr>
          <a:xfrm>
            <a:off x="4096455" y="3851497"/>
            <a:ext cx="1587500" cy="711200"/>
          </a:xfrm>
          <a:prstGeom prst="rect">
            <a:avLst/>
          </a:prstGeom>
        </p:spPr>
      </p:pic>
      <p:pic>
        <p:nvPicPr>
          <p:cNvPr id="4" name="Picture 3"/>
          <p:cNvPicPr>
            <a:picLocks noChangeAspect="1"/>
          </p:cNvPicPr>
          <p:nvPr/>
        </p:nvPicPr>
        <p:blipFill>
          <a:blip r:embed="rId4"/>
          <a:stretch>
            <a:fillRect/>
          </a:stretch>
        </p:blipFill>
        <p:spPr>
          <a:xfrm>
            <a:off x="4157506" y="4634376"/>
            <a:ext cx="1766589" cy="1323237"/>
          </a:xfrm>
          <a:prstGeom prst="rect">
            <a:avLst/>
          </a:prstGeom>
        </p:spPr>
      </p:pic>
    </p:spTree>
    <p:extLst>
      <p:ext uri="{BB962C8B-B14F-4D97-AF65-F5344CB8AC3E}">
        <p14:creationId xmlns:p14="http://schemas.microsoft.com/office/powerpoint/2010/main" val="4101271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41633" y="2297668"/>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41633" y="2949223"/>
            <a:ext cx="740933" cy="369332"/>
          </a:xfrm>
          <a:prstGeom prst="rect">
            <a:avLst/>
          </a:prstGeom>
          <a:noFill/>
        </p:spPr>
        <p:txBody>
          <a:bodyPr wrap="none" rtlCol="0">
            <a:spAutoFit/>
          </a:bodyPr>
          <a:lstStyle/>
          <a:p>
            <a:r>
              <a:rPr lang="en-US" dirty="0"/>
              <a:t>label</a:t>
            </a:r>
            <a:r>
              <a:rPr lang="en-US" baseline="-25000" dirty="0"/>
              <a:t>1</a:t>
            </a:r>
          </a:p>
        </p:txBody>
      </p:sp>
      <p:sp>
        <p:nvSpPr>
          <p:cNvPr id="14" name="TextBox 13"/>
          <p:cNvSpPr txBox="1"/>
          <p:nvPr/>
        </p:nvSpPr>
        <p:spPr>
          <a:xfrm>
            <a:off x="2341633" y="3734803"/>
            <a:ext cx="740933" cy="369332"/>
          </a:xfrm>
          <a:prstGeom prst="rect">
            <a:avLst/>
          </a:prstGeom>
          <a:noFill/>
        </p:spPr>
        <p:txBody>
          <a:bodyPr wrap="none" rtlCol="0">
            <a:spAutoFit/>
          </a:bodyPr>
          <a:lstStyle/>
          <a:p>
            <a:r>
              <a:rPr lang="en-US" dirty="0"/>
              <a:t>label</a:t>
            </a:r>
            <a:r>
              <a:rPr lang="en-US" baseline="-25000" dirty="0"/>
              <a:t>3</a:t>
            </a:r>
          </a:p>
        </p:txBody>
      </p:sp>
      <p:sp>
        <p:nvSpPr>
          <p:cNvPr id="15" name="TextBox 14"/>
          <p:cNvSpPr txBox="1"/>
          <p:nvPr/>
        </p:nvSpPr>
        <p:spPr>
          <a:xfrm>
            <a:off x="2341633" y="4698795"/>
            <a:ext cx="740933" cy="369332"/>
          </a:xfrm>
          <a:prstGeom prst="rect">
            <a:avLst/>
          </a:prstGeom>
          <a:noFill/>
        </p:spPr>
        <p:txBody>
          <a:bodyPr wrap="none" rtlCol="0">
            <a:spAutoFit/>
          </a:bodyPr>
          <a:lstStyle/>
          <a:p>
            <a:r>
              <a:rPr lang="en-US" dirty="0"/>
              <a:t>label</a:t>
            </a:r>
            <a:r>
              <a:rPr lang="en-US" baseline="-25000" dirty="0"/>
              <a:t>4</a:t>
            </a:r>
          </a:p>
        </p:txBody>
      </p:sp>
      <p:sp>
        <p:nvSpPr>
          <p:cNvPr id="16" name="TextBox 15"/>
          <p:cNvSpPr txBox="1"/>
          <p:nvPr/>
        </p:nvSpPr>
        <p:spPr>
          <a:xfrm>
            <a:off x="2341633" y="5512050"/>
            <a:ext cx="740933" cy="369332"/>
          </a:xfrm>
          <a:prstGeom prst="rect">
            <a:avLst/>
          </a:prstGeom>
          <a:noFill/>
        </p:spPr>
        <p:txBody>
          <a:bodyPr wrap="none" rtlCol="0">
            <a:spAutoFit/>
          </a:bodyPr>
          <a:lstStyle/>
          <a:p>
            <a:r>
              <a:rPr lang="en-US" dirty="0"/>
              <a:t>label</a:t>
            </a:r>
            <a:r>
              <a:rPr lang="en-US" baseline="-25000" dirty="0"/>
              <a:t>5</a:t>
            </a:r>
          </a:p>
        </p:txBody>
      </p:sp>
      <p:sp>
        <p:nvSpPr>
          <p:cNvPr id="17" name="Right Brace 16"/>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826001" y="3785242"/>
            <a:ext cx="2756559" cy="523220"/>
          </a:xfrm>
          <a:prstGeom prst="rect">
            <a:avLst/>
          </a:prstGeom>
          <a:noFill/>
        </p:spPr>
        <p:txBody>
          <a:bodyPr wrap="none" rtlCol="0">
            <a:spAutoFit/>
          </a:bodyPr>
          <a:lstStyle/>
          <a:p>
            <a:r>
              <a:rPr lang="en-US" sz="2800" dirty="0">
                <a:solidFill>
                  <a:srgbClr val="008000"/>
                </a:solidFill>
              </a:rPr>
              <a:t>labeled examples</a:t>
            </a:r>
          </a:p>
        </p:txBody>
      </p:sp>
      <p:sp>
        <p:nvSpPr>
          <p:cNvPr id="19" name="Right Brace 18"/>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93255" y="1425864"/>
            <a:ext cx="1546617" cy="523220"/>
          </a:xfrm>
          <a:prstGeom prst="rect">
            <a:avLst/>
          </a:prstGeom>
          <a:noFill/>
        </p:spPr>
        <p:txBody>
          <a:bodyPr wrap="none" rtlCol="0">
            <a:spAutoFit/>
          </a:bodyPr>
          <a:lstStyle/>
          <a:p>
            <a:r>
              <a:rPr lang="en-US" sz="2800" dirty="0">
                <a:solidFill>
                  <a:srgbClr val="008000"/>
                </a:solidFill>
              </a:rPr>
              <a:t>examples</a:t>
            </a:r>
          </a:p>
        </p:txBody>
      </p:sp>
    </p:spTree>
    <p:extLst>
      <p:ext uri="{BB962C8B-B14F-4D97-AF65-F5344CB8AC3E}">
        <p14:creationId xmlns:p14="http://schemas.microsoft.com/office/powerpoint/2010/main" val="228761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27300" y="273011"/>
            <a:ext cx="4076700" cy="5346700"/>
          </a:xfrm>
          <a:prstGeom prst="rect">
            <a:avLst/>
          </a:prstGeom>
        </p:spPr>
      </p:pic>
      <p:sp>
        <p:nvSpPr>
          <p:cNvPr id="5" name="Rectangle 4"/>
          <p:cNvSpPr/>
          <p:nvPr/>
        </p:nvSpPr>
        <p:spPr>
          <a:xfrm>
            <a:off x="3293980" y="6192792"/>
            <a:ext cx="2351926" cy="369332"/>
          </a:xfrm>
          <a:prstGeom prst="rect">
            <a:avLst/>
          </a:prstGeom>
        </p:spPr>
        <p:txBody>
          <a:bodyPr wrap="none">
            <a:spAutoFit/>
          </a:bodyPr>
          <a:lstStyle/>
          <a:p>
            <a:r>
              <a:rPr lang="en-US" dirty="0"/>
              <a:t>https://</a:t>
            </a:r>
            <a:r>
              <a:rPr lang="en-US" dirty="0" err="1"/>
              <a:t>xkcd.com</a:t>
            </a:r>
            <a:r>
              <a:rPr lang="en-US" dirty="0"/>
              <a:t>/894/</a:t>
            </a:r>
          </a:p>
        </p:txBody>
      </p:sp>
    </p:spTree>
    <p:extLst>
      <p:ext uri="{BB962C8B-B14F-4D97-AF65-F5344CB8AC3E}">
        <p14:creationId xmlns:p14="http://schemas.microsoft.com/office/powerpoint/2010/main" val="3673758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416792" y="3309780"/>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a:t>label</a:t>
            </a:r>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a:t>label</a:t>
            </a:r>
            <a:r>
              <a:rPr lang="en-US" baseline="-25000" dirty="0"/>
              <a:t>1</a:t>
            </a:r>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a:t>label</a:t>
            </a:r>
            <a:r>
              <a:rPr lang="en-US" baseline="-25000" dirty="0"/>
              <a:t>3</a:t>
            </a:r>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a:t>label</a:t>
            </a:r>
            <a:r>
              <a:rPr lang="en-US" baseline="-25000" dirty="0"/>
              <a:t>5</a:t>
            </a:r>
          </a:p>
        </p:txBody>
      </p:sp>
    </p:spTree>
    <p:extLst>
      <p:ext uri="{BB962C8B-B14F-4D97-AF65-F5344CB8AC3E}">
        <p14:creationId xmlns:p14="http://schemas.microsoft.com/office/powerpoint/2010/main" val="838236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416792" y="3309780"/>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838200" y="6096000"/>
            <a:ext cx="7772400" cy="523220"/>
          </a:xfrm>
          <a:prstGeom prst="rect">
            <a:avLst/>
          </a:prstGeom>
          <a:noFill/>
        </p:spPr>
        <p:txBody>
          <a:bodyPr wrap="square" rtlCol="0">
            <a:spAutoFit/>
          </a:bodyPr>
          <a:lstStyle/>
          <a:p>
            <a:r>
              <a:rPr lang="en-US" sz="2800" dirty="0">
                <a:solidFill>
                  <a:srgbClr val="0000FF"/>
                </a:solidFill>
              </a:rPr>
              <a:t>Supervised learning: learn to predict new example</a:t>
            </a:r>
          </a:p>
        </p:txBody>
      </p:sp>
      <p:pic>
        <p:nvPicPr>
          <p:cNvPr id="21" name="Picture 20"/>
          <p:cNvPicPr>
            <a:picLocks noChangeAspect="1"/>
          </p:cNvPicPr>
          <p:nvPr/>
        </p:nvPicPr>
        <p:blipFill>
          <a:blip r:embed="rId2"/>
          <a:stretch>
            <a:fillRect/>
          </a:stretch>
        </p:blipFill>
        <p:spPr>
          <a:xfrm>
            <a:off x="1066800" y="2590800"/>
            <a:ext cx="1816100" cy="2019300"/>
          </a:xfrm>
          <a:prstGeom prst="rect">
            <a:avLst/>
          </a:prstGeom>
        </p:spPr>
      </p:pic>
      <p:sp>
        <p:nvSpPr>
          <p:cNvPr id="22" name="Right Arrow 21"/>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7112000" y="3526230"/>
            <a:ext cx="1611476" cy="369332"/>
          </a:xfrm>
          <a:prstGeom prst="rect">
            <a:avLst/>
          </a:prstGeom>
          <a:noFill/>
        </p:spPr>
        <p:txBody>
          <a:bodyPr wrap="none" rtlCol="0">
            <a:spAutoFit/>
          </a:bodyPr>
          <a:lstStyle/>
          <a:p>
            <a:r>
              <a:rPr lang="en-US" dirty="0"/>
              <a:t>predicted label</a:t>
            </a:r>
            <a:endParaRPr lang="en-US" baseline="-25000" dirty="0"/>
          </a:p>
        </p:txBody>
      </p:sp>
    </p:spTree>
    <p:extLst>
      <p:ext uri="{BB962C8B-B14F-4D97-AF65-F5344CB8AC3E}">
        <p14:creationId xmlns:p14="http://schemas.microsoft.com/office/powerpoint/2010/main" val="219870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classification</a:t>
            </a:r>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64121" y="1848556"/>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64121" y="2500111"/>
            <a:ext cx="732780" cy="369332"/>
          </a:xfrm>
          <a:prstGeom prst="rect">
            <a:avLst/>
          </a:prstGeom>
          <a:noFill/>
        </p:spPr>
        <p:txBody>
          <a:bodyPr wrap="none" rtlCol="0">
            <a:spAutoFit/>
          </a:bodyPr>
          <a:lstStyle/>
          <a:p>
            <a:r>
              <a:rPr lang="en-US" dirty="0"/>
              <a:t>apple</a:t>
            </a:r>
            <a:endParaRPr lang="en-US" baseline="-25000" dirty="0"/>
          </a:p>
        </p:txBody>
      </p:sp>
      <p:sp>
        <p:nvSpPr>
          <p:cNvPr id="14" name="TextBox 13"/>
          <p:cNvSpPr txBox="1"/>
          <p:nvPr/>
        </p:nvSpPr>
        <p:spPr>
          <a:xfrm>
            <a:off x="2362900" y="3320466"/>
            <a:ext cx="732780" cy="369332"/>
          </a:xfrm>
          <a:prstGeom prst="rect">
            <a:avLst/>
          </a:prstGeom>
          <a:noFill/>
        </p:spPr>
        <p:txBody>
          <a:bodyPr wrap="none" rtlCol="0">
            <a:spAutoFit/>
          </a:bodyPr>
          <a:lstStyle/>
          <a:p>
            <a:r>
              <a:rPr lang="en-US" dirty="0"/>
              <a:t>apple</a:t>
            </a:r>
            <a:endParaRPr lang="en-US" baseline="-25000" dirty="0"/>
          </a:p>
        </p:txBody>
      </p:sp>
      <p:sp>
        <p:nvSpPr>
          <p:cNvPr id="15" name="TextBox 14"/>
          <p:cNvSpPr txBox="1"/>
          <p:nvPr/>
        </p:nvSpPr>
        <p:spPr>
          <a:xfrm>
            <a:off x="2362900" y="4284458"/>
            <a:ext cx="896324" cy="369332"/>
          </a:xfrm>
          <a:prstGeom prst="rect">
            <a:avLst/>
          </a:prstGeom>
          <a:noFill/>
        </p:spPr>
        <p:txBody>
          <a:bodyPr wrap="none" rtlCol="0">
            <a:spAutoFit/>
          </a:bodyPr>
          <a:lstStyle/>
          <a:p>
            <a:r>
              <a:rPr lang="en-US" dirty="0"/>
              <a:t>banana</a:t>
            </a:r>
            <a:endParaRPr lang="en-US" baseline="-25000" dirty="0"/>
          </a:p>
        </p:txBody>
      </p:sp>
      <p:sp>
        <p:nvSpPr>
          <p:cNvPr id="16" name="TextBox 15"/>
          <p:cNvSpPr txBox="1"/>
          <p:nvPr/>
        </p:nvSpPr>
        <p:spPr>
          <a:xfrm>
            <a:off x="2362900" y="5097713"/>
            <a:ext cx="896324" cy="369332"/>
          </a:xfrm>
          <a:prstGeom prst="rect">
            <a:avLst/>
          </a:prstGeom>
          <a:noFill/>
        </p:spPr>
        <p:txBody>
          <a:bodyPr wrap="none" rtlCol="0">
            <a:spAutoFit/>
          </a:bodyPr>
          <a:lstStyle/>
          <a:p>
            <a:r>
              <a:rPr lang="en-US" dirty="0"/>
              <a:t>banana</a:t>
            </a:r>
            <a:endParaRPr lang="en-US" baseline="-25000" dirty="0"/>
          </a:p>
        </p:txBody>
      </p:sp>
      <p:sp>
        <p:nvSpPr>
          <p:cNvPr id="18" name="TextBox 17"/>
          <p:cNvSpPr txBox="1"/>
          <p:nvPr/>
        </p:nvSpPr>
        <p:spPr>
          <a:xfrm>
            <a:off x="4035780" y="3080623"/>
            <a:ext cx="4941936" cy="954107"/>
          </a:xfrm>
          <a:prstGeom prst="rect">
            <a:avLst/>
          </a:prstGeom>
          <a:noFill/>
        </p:spPr>
        <p:txBody>
          <a:bodyPr wrap="square" rtlCol="0">
            <a:spAutoFit/>
          </a:bodyPr>
          <a:lstStyle/>
          <a:p>
            <a:r>
              <a:rPr lang="en-US" sz="2800" dirty="0">
                <a:solidFill>
                  <a:srgbClr val="008000"/>
                </a:solidFill>
              </a:rPr>
              <a:t>Classification: a finite set of labels</a:t>
            </a:r>
          </a:p>
        </p:txBody>
      </p:sp>
    </p:spTree>
    <p:extLst>
      <p:ext uri="{BB962C8B-B14F-4D97-AF65-F5344CB8AC3E}">
        <p14:creationId xmlns:p14="http://schemas.microsoft.com/office/powerpoint/2010/main" val="3339591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tr-TR" dirty="0"/>
              <a:t>Classification Example</a:t>
            </a:r>
          </a:p>
        </p:txBody>
      </p:sp>
      <p:pic>
        <p:nvPicPr>
          <p:cNvPr id="4" name="Picture 3">
            <a:extLst>
              <a:ext uri="{FF2B5EF4-FFF2-40B4-BE49-F238E27FC236}">
                <a16:creationId xmlns:a16="http://schemas.microsoft.com/office/drawing/2014/main" id="{2F5C3B14-698C-E141-BB77-8C15A9F455A7}"/>
              </a:ext>
            </a:extLst>
          </p:cNvPr>
          <p:cNvPicPr>
            <a:picLocks noChangeAspect="1"/>
          </p:cNvPicPr>
          <p:nvPr/>
        </p:nvPicPr>
        <p:blipFill>
          <a:blip r:embed="rId2"/>
          <a:stretch>
            <a:fillRect/>
          </a:stretch>
        </p:blipFill>
        <p:spPr>
          <a:xfrm>
            <a:off x="1734607" y="1983883"/>
            <a:ext cx="4727739" cy="4707064"/>
          </a:xfrm>
          <a:prstGeom prst="rect">
            <a:avLst/>
          </a:prstGeom>
        </p:spPr>
      </p:pic>
    </p:spTree>
    <p:extLst>
      <p:ext uri="{BB962C8B-B14F-4D97-AF65-F5344CB8AC3E}">
        <p14:creationId xmlns:p14="http://schemas.microsoft.com/office/powerpoint/2010/main" val="391784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tr-TR" dirty="0"/>
              <a:t>Classification Applications</a:t>
            </a:r>
          </a:p>
        </p:txBody>
      </p:sp>
      <p:sp>
        <p:nvSpPr>
          <p:cNvPr id="88067" name="Rectangle 3"/>
          <p:cNvSpPr>
            <a:spLocks noGrp="1" noChangeArrowheads="1"/>
          </p:cNvSpPr>
          <p:nvPr>
            <p:ph idx="1"/>
          </p:nvPr>
        </p:nvSpPr>
        <p:spPr>
          <a:xfrm>
            <a:off x="598537" y="1741310"/>
            <a:ext cx="8153400" cy="4933244"/>
          </a:xfrm>
        </p:spPr>
        <p:txBody>
          <a:bodyPr>
            <a:normAutofit fontScale="92500" lnSpcReduction="20000"/>
          </a:bodyPr>
          <a:lstStyle/>
          <a:p>
            <a:pPr marL="0" indent="0">
              <a:lnSpc>
                <a:spcPct val="90000"/>
              </a:lnSpc>
              <a:buNone/>
            </a:pPr>
            <a:r>
              <a:rPr lang="tr-TR" dirty="0" err="1">
                <a:solidFill>
                  <a:schemeClr val="accent1"/>
                </a:solidFill>
              </a:rPr>
              <a:t>Face</a:t>
            </a:r>
            <a:r>
              <a:rPr lang="tr-TR" dirty="0">
                <a:solidFill>
                  <a:schemeClr val="accent1"/>
                </a:solidFill>
              </a:rPr>
              <a:t> </a:t>
            </a:r>
            <a:r>
              <a:rPr lang="tr-TR" dirty="0" err="1">
                <a:solidFill>
                  <a:schemeClr val="accent1"/>
                </a:solidFill>
              </a:rPr>
              <a:t>recognition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en-US" dirty="0">
                <a:solidFill>
                  <a:schemeClr val="accent1"/>
                </a:solidFill>
              </a:rPr>
              <a:t>Character</a:t>
            </a:r>
            <a:r>
              <a:rPr lang="tr-TR" dirty="0">
                <a:solidFill>
                  <a:schemeClr val="accent1"/>
                </a:solidFill>
              </a:rPr>
              <a:t> </a:t>
            </a:r>
            <a:r>
              <a:rPr lang="tr-TR" dirty="0" err="1">
                <a:solidFill>
                  <a:schemeClr val="accent1"/>
                </a:solidFill>
              </a:rPr>
              <a:t>recognition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Spam</a:t>
            </a:r>
            <a:r>
              <a:rPr lang="tr-TR" dirty="0">
                <a:solidFill>
                  <a:schemeClr val="accent1"/>
                </a:solidFill>
              </a:rPr>
              <a:t> </a:t>
            </a:r>
            <a:r>
              <a:rPr lang="tr-TR" dirty="0" err="1">
                <a:solidFill>
                  <a:schemeClr val="accent1"/>
                </a:solidFill>
              </a:rPr>
              <a:t>detection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Medical</a:t>
            </a:r>
            <a:r>
              <a:rPr lang="tr-TR" dirty="0">
                <a:solidFill>
                  <a:schemeClr val="accent1"/>
                </a:solidFill>
              </a:rPr>
              <a:t> diagnosis: </a:t>
            </a:r>
            <a:r>
              <a:rPr lang="tr-TR" dirty="0"/>
              <a:t>From symptoms to illnesses</a:t>
            </a: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Biometrics</a:t>
            </a:r>
            <a:r>
              <a:rPr lang="tr-TR" dirty="0">
                <a:solidFill>
                  <a:schemeClr val="accent1"/>
                </a:solidFill>
              </a:rPr>
              <a:t>: </a:t>
            </a:r>
            <a:r>
              <a:rPr lang="tr-TR" dirty="0"/>
              <a:t>Recognition/authentication using physical and/or behavioral characteristics: Face, iris, signature, </a:t>
            </a:r>
            <a:r>
              <a:rPr lang="tr-TR" dirty="0" err="1"/>
              <a:t>etc</a:t>
            </a:r>
            <a:endParaRPr lang="tr-TR" dirty="0"/>
          </a:p>
          <a:p>
            <a:pPr marL="0" indent="0">
              <a:lnSpc>
                <a:spcPct val="90000"/>
              </a:lnSpc>
              <a:buNone/>
            </a:pPr>
            <a:endParaRPr lang="tr-TR" dirty="0"/>
          </a:p>
          <a:p>
            <a:pPr marL="0" indent="0">
              <a:lnSpc>
                <a:spcPct val="90000"/>
              </a:lnSpc>
              <a:buNone/>
            </a:pPr>
            <a:r>
              <a:rPr lang="tr-TR" dirty="0"/>
              <a:t>...</a:t>
            </a:r>
          </a:p>
        </p:txBody>
      </p:sp>
    </p:spTree>
    <p:extLst>
      <p:ext uri="{BB962C8B-B14F-4D97-AF65-F5344CB8AC3E}">
        <p14:creationId xmlns:p14="http://schemas.microsoft.com/office/powerpoint/2010/main" val="318692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regression</a:t>
            </a:r>
          </a:p>
        </p:txBody>
      </p:sp>
      <p:pic>
        <p:nvPicPr>
          <p:cNvPr id="5" name="Picture 4"/>
          <p:cNvPicPr>
            <a:picLocks noChangeAspect="1"/>
          </p:cNvPicPr>
          <p:nvPr/>
        </p:nvPicPr>
        <p:blipFill>
          <a:blip r:embed="rId2"/>
          <a:stretch>
            <a:fillRect/>
          </a:stretch>
        </p:blipFill>
        <p:spPr>
          <a:xfrm>
            <a:off x="814814" y="1904989"/>
            <a:ext cx="1146630" cy="1124147"/>
          </a:xfrm>
          <a:prstGeom prst="rect">
            <a:avLst/>
          </a:prstGeom>
        </p:spPr>
      </p:pic>
      <p:pic>
        <p:nvPicPr>
          <p:cNvPr id="6" name="Picture 5"/>
          <p:cNvPicPr>
            <a:picLocks noChangeAspect="1"/>
          </p:cNvPicPr>
          <p:nvPr/>
        </p:nvPicPr>
        <p:blipFill>
          <a:blip r:embed="rId3"/>
          <a:stretch>
            <a:fillRect/>
          </a:stretch>
        </p:blipFill>
        <p:spPr>
          <a:xfrm>
            <a:off x="907045" y="3150247"/>
            <a:ext cx="887704" cy="894429"/>
          </a:xfrm>
          <a:prstGeom prst="rect">
            <a:avLst/>
          </a:prstGeom>
        </p:spPr>
      </p:pic>
      <p:pic>
        <p:nvPicPr>
          <p:cNvPr id="7" name="Picture 6"/>
          <p:cNvPicPr>
            <a:picLocks noChangeAspect="1"/>
          </p:cNvPicPr>
          <p:nvPr/>
        </p:nvPicPr>
        <p:blipFill>
          <a:blip r:embed="rId4"/>
          <a:stretch>
            <a:fillRect/>
          </a:stretch>
        </p:blipFill>
        <p:spPr>
          <a:xfrm>
            <a:off x="814814" y="4140598"/>
            <a:ext cx="1103502" cy="649119"/>
          </a:xfrm>
          <a:prstGeom prst="rect">
            <a:avLst/>
          </a:prstGeom>
        </p:spPr>
      </p:pic>
      <p:pic>
        <p:nvPicPr>
          <p:cNvPr id="8" name="Picture 7"/>
          <p:cNvPicPr>
            <a:picLocks noChangeAspect="1"/>
          </p:cNvPicPr>
          <p:nvPr/>
        </p:nvPicPr>
        <p:blipFill>
          <a:blip r:embed="rId5"/>
          <a:stretch>
            <a:fillRect/>
          </a:stretch>
        </p:blipFill>
        <p:spPr>
          <a:xfrm>
            <a:off x="698308" y="4964749"/>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41633" y="1674156"/>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56556" y="2469443"/>
            <a:ext cx="566869" cy="369332"/>
          </a:xfrm>
          <a:prstGeom prst="rect">
            <a:avLst/>
          </a:prstGeom>
          <a:noFill/>
        </p:spPr>
        <p:txBody>
          <a:bodyPr wrap="none" rtlCol="0">
            <a:spAutoFit/>
          </a:bodyPr>
          <a:lstStyle/>
          <a:p>
            <a:r>
              <a:rPr lang="en-US" dirty="0"/>
              <a:t>-4.5</a:t>
            </a:r>
            <a:endParaRPr lang="en-US" baseline="-25000" dirty="0"/>
          </a:p>
        </p:txBody>
      </p:sp>
      <p:sp>
        <p:nvSpPr>
          <p:cNvPr id="14" name="TextBox 13"/>
          <p:cNvSpPr txBox="1"/>
          <p:nvPr/>
        </p:nvSpPr>
        <p:spPr>
          <a:xfrm>
            <a:off x="2362900" y="3242141"/>
            <a:ext cx="617364" cy="369332"/>
          </a:xfrm>
          <a:prstGeom prst="rect">
            <a:avLst/>
          </a:prstGeom>
          <a:noFill/>
        </p:spPr>
        <p:txBody>
          <a:bodyPr wrap="none" rtlCol="0">
            <a:spAutoFit/>
          </a:bodyPr>
          <a:lstStyle/>
          <a:p>
            <a:r>
              <a:rPr lang="en-US" dirty="0"/>
              <a:t>10.1</a:t>
            </a:r>
            <a:endParaRPr lang="en-US" baseline="-25000" dirty="0"/>
          </a:p>
        </p:txBody>
      </p:sp>
      <p:sp>
        <p:nvSpPr>
          <p:cNvPr id="15" name="TextBox 14"/>
          <p:cNvSpPr txBox="1"/>
          <p:nvPr/>
        </p:nvSpPr>
        <p:spPr>
          <a:xfrm>
            <a:off x="2362900" y="4206133"/>
            <a:ext cx="490000" cy="369332"/>
          </a:xfrm>
          <a:prstGeom prst="rect">
            <a:avLst/>
          </a:prstGeom>
          <a:noFill/>
        </p:spPr>
        <p:txBody>
          <a:bodyPr wrap="none" rtlCol="0">
            <a:spAutoFit/>
          </a:bodyPr>
          <a:lstStyle/>
          <a:p>
            <a:r>
              <a:rPr lang="en-US" dirty="0"/>
              <a:t>3.2</a:t>
            </a:r>
            <a:endParaRPr lang="en-US" baseline="-25000" dirty="0"/>
          </a:p>
        </p:txBody>
      </p:sp>
      <p:sp>
        <p:nvSpPr>
          <p:cNvPr id="16" name="TextBox 15"/>
          <p:cNvSpPr txBox="1"/>
          <p:nvPr/>
        </p:nvSpPr>
        <p:spPr>
          <a:xfrm>
            <a:off x="2362900" y="5019388"/>
            <a:ext cx="502824" cy="369332"/>
          </a:xfrm>
          <a:prstGeom prst="rect">
            <a:avLst/>
          </a:prstGeom>
          <a:noFill/>
        </p:spPr>
        <p:txBody>
          <a:bodyPr wrap="none" rtlCol="0">
            <a:spAutoFit/>
          </a:bodyPr>
          <a:lstStyle/>
          <a:p>
            <a:r>
              <a:rPr lang="en-US" dirty="0"/>
              <a:t>4.3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a:solidFill>
                  <a:srgbClr val="008000"/>
                </a:solidFill>
              </a:rPr>
              <a:t>Regression: label is real-valued</a:t>
            </a:r>
          </a:p>
        </p:txBody>
      </p:sp>
    </p:spTree>
    <p:extLst>
      <p:ext uri="{BB962C8B-B14F-4D97-AF65-F5344CB8AC3E}">
        <p14:creationId xmlns:p14="http://schemas.microsoft.com/office/powerpoint/2010/main" val="107601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0"/>
            <a:ext cx="8229600" cy="1371600"/>
          </a:xfrm>
        </p:spPr>
        <p:txBody>
          <a:bodyPr/>
          <a:lstStyle/>
          <a:p>
            <a:r>
              <a:rPr lang="tr-TR" dirty="0" err="1"/>
              <a:t>Regression</a:t>
            </a:r>
            <a:r>
              <a:rPr lang="tr-TR" dirty="0"/>
              <a:t> Example</a:t>
            </a:r>
          </a:p>
        </p:txBody>
      </p:sp>
      <p:sp>
        <p:nvSpPr>
          <p:cNvPr id="90117" name="Rectangle 5"/>
          <p:cNvSpPr>
            <a:spLocks noGrp="1" noChangeArrowheads="1"/>
          </p:cNvSpPr>
          <p:nvPr>
            <p:ph type="body" sz="half" idx="1"/>
          </p:nvPr>
        </p:nvSpPr>
        <p:spPr/>
        <p:txBody>
          <a:bodyPr/>
          <a:lstStyle/>
          <a:p>
            <a:pPr marL="0" indent="0">
              <a:buNone/>
            </a:pPr>
            <a:r>
              <a:rPr lang="tr-TR" dirty="0" err="1"/>
              <a:t>Price</a:t>
            </a:r>
            <a:r>
              <a:rPr lang="tr-TR" dirty="0"/>
              <a:t> of a used car</a:t>
            </a:r>
          </a:p>
          <a:p>
            <a:pPr marL="0" indent="0">
              <a:buNone/>
            </a:pPr>
            <a:endParaRPr lang="tr-TR" i="1" dirty="0"/>
          </a:p>
          <a:p>
            <a:pPr marL="0" indent="0">
              <a:buNone/>
            </a:pPr>
            <a:r>
              <a:rPr lang="tr-TR" i="1" dirty="0"/>
              <a:t>x </a:t>
            </a:r>
            <a:r>
              <a:rPr lang="tr-TR" dirty="0"/>
              <a:t>: car </a:t>
            </a:r>
            <a:r>
              <a:rPr lang="tr-TR" dirty="0" err="1"/>
              <a:t>attributes</a:t>
            </a:r>
            <a:br>
              <a:rPr lang="tr-TR" dirty="0"/>
            </a:br>
            <a:r>
              <a:rPr lang="tr-TR" dirty="0"/>
              <a:t>     (</a:t>
            </a:r>
            <a:r>
              <a:rPr lang="tr-TR" dirty="0" err="1"/>
              <a:t>e.g</a:t>
            </a:r>
            <a:r>
              <a:rPr lang="tr-TR" dirty="0"/>
              <a:t>. </a:t>
            </a:r>
            <a:r>
              <a:rPr lang="tr-TR" dirty="0" err="1"/>
              <a:t>mileage</a:t>
            </a:r>
            <a:r>
              <a:rPr lang="tr-TR" dirty="0"/>
              <a:t>)</a:t>
            </a:r>
          </a:p>
          <a:p>
            <a:pPr>
              <a:buFont typeface="Wingdings" pitchFamily="2" charset="2"/>
              <a:buNone/>
            </a:pPr>
            <a:r>
              <a:rPr lang="tr-TR" i="1" dirty="0"/>
              <a:t>y </a:t>
            </a:r>
            <a:r>
              <a:rPr lang="tr-TR" dirty="0"/>
              <a:t>: price</a:t>
            </a:r>
          </a:p>
          <a:p>
            <a:pPr>
              <a:buFont typeface="Wingdings" pitchFamily="2" charset="2"/>
              <a:buNone/>
            </a:pPr>
            <a:endParaRPr lang="tr-TR"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fld id="{B25A429E-EC32-4435-B6D9-2C358E91B0C4}" type="slidenum">
              <a:rPr lang="tr-TR" smtClean="0"/>
              <a:pPr/>
              <a:t>26</a:t>
            </a:fld>
            <a:endParaRPr lang="tr-TR"/>
          </a:p>
        </p:txBody>
      </p:sp>
    </p:spTree>
    <p:extLst>
      <p:ext uri="{BB962C8B-B14F-4D97-AF65-F5344CB8AC3E}">
        <p14:creationId xmlns:p14="http://schemas.microsoft.com/office/powerpoint/2010/main" val="1054960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Applications</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Economics/Finance: predict the value of a stock</a:t>
            </a:r>
          </a:p>
          <a:p>
            <a:pPr marL="0" indent="0">
              <a:buNone/>
            </a:pPr>
            <a:endParaRPr lang="en-US" dirty="0"/>
          </a:p>
          <a:p>
            <a:pPr marL="0" indent="0">
              <a:buNone/>
            </a:pPr>
            <a:r>
              <a:rPr lang="en-US" dirty="0"/>
              <a:t>Epidemiology</a:t>
            </a:r>
          </a:p>
          <a:p>
            <a:pPr marL="0" indent="0">
              <a:buNone/>
            </a:pPr>
            <a:endParaRPr lang="en-US" dirty="0"/>
          </a:p>
          <a:p>
            <a:pPr marL="0" indent="0">
              <a:buNone/>
            </a:pPr>
            <a:r>
              <a:rPr lang="en-US" dirty="0"/>
              <a:t>Car/plane navigation: angle of the steering wheel, acceleration, …</a:t>
            </a:r>
          </a:p>
          <a:p>
            <a:pPr marL="0" indent="0">
              <a:buNone/>
            </a:pPr>
            <a:endParaRPr lang="en-US" dirty="0"/>
          </a:p>
          <a:p>
            <a:pPr marL="0" indent="0">
              <a:buNone/>
            </a:pPr>
            <a:r>
              <a:rPr lang="en-US" dirty="0"/>
              <a:t>Temporal trends: weather over time</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5047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ranking</a:t>
            </a:r>
          </a:p>
        </p:txBody>
      </p:sp>
      <p:pic>
        <p:nvPicPr>
          <p:cNvPr id="5" name="Picture 4"/>
          <p:cNvPicPr>
            <a:picLocks noChangeAspect="1"/>
          </p:cNvPicPr>
          <p:nvPr/>
        </p:nvPicPr>
        <p:blipFill>
          <a:blip r:embed="rId2"/>
          <a:stretch>
            <a:fillRect/>
          </a:stretch>
        </p:blipFill>
        <p:spPr>
          <a:xfrm>
            <a:off x="814814" y="2067881"/>
            <a:ext cx="1146630" cy="1124147"/>
          </a:xfrm>
          <a:prstGeom prst="rect">
            <a:avLst/>
          </a:prstGeom>
        </p:spPr>
      </p:pic>
      <p:pic>
        <p:nvPicPr>
          <p:cNvPr id="6" name="Picture 5"/>
          <p:cNvPicPr>
            <a:picLocks noChangeAspect="1"/>
          </p:cNvPicPr>
          <p:nvPr/>
        </p:nvPicPr>
        <p:blipFill>
          <a:blip r:embed="rId3"/>
          <a:stretch>
            <a:fillRect/>
          </a:stretch>
        </p:blipFill>
        <p:spPr>
          <a:xfrm>
            <a:off x="919869" y="3366349"/>
            <a:ext cx="887704" cy="894429"/>
          </a:xfrm>
          <a:prstGeom prst="rect">
            <a:avLst/>
          </a:prstGeom>
        </p:spPr>
      </p:pic>
      <p:pic>
        <p:nvPicPr>
          <p:cNvPr id="7" name="Picture 6"/>
          <p:cNvPicPr>
            <a:picLocks noChangeAspect="1"/>
          </p:cNvPicPr>
          <p:nvPr/>
        </p:nvPicPr>
        <p:blipFill>
          <a:blip r:embed="rId4"/>
          <a:stretch>
            <a:fillRect/>
          </a:stretch>
        </p:blipFill>
        <p:spPr>
          <a:xfrm>
            <a:off x="827638" y="4356700"/>
            <a:ext cx="1103502" cy="649119"/>
          </a:xfrm>
          <a:prstGeom prst="rect">
            <a:avLst/>
          </a:prstGeom>
        </p:spPr>
      </p:pic>
      <p:pic>
        <p:nvPicPr>
          <p:cNvPr id="8" name="Picture 7"/>
          <p:cNvPicPr>
            <a:picLocks noChangeAspect="1"/>
          </p:cNvPicPr>
          <p:nvPr/>
        </p:nvPicPr>
        <p:blipFill>
          <a:blip r:embed="rId5"/>
          <a:stretch>
            <a:fillRect/>
          </a:stretch>
        </p:blipFill>
        <p:spPr>
          <a:xfrm>
            <a:off x="711132" y="5180851"/>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56556" y="1980780"/>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56556" y="2632335"/>
            <a:ext cx="312030" cy="369332"/>
          </a:xfrm>
          <a:prstGeom prst="rect">
            <a:avLst/>
          </a:prstGeom>
          <a:noFill/>
        </p:spPr>
        <p:txBody>
          <a:bodyPr wrap="none" rtlCol="0">
            <a:spAutoFit/>
          </a:bodyPr>
          <a:lstStyle/>
          <a:p>
            <a:r>
              <a:rPr lang="en-US" dirty="0"/>
              <a:t>1</a:t>
            </a:r>
            <a:endParaRPr lang="en-US" baseline="-25000" dirty="0"/>
          </a:p>
        </p:txBody>
      </p:sp>
      <p:sp>
        <p:nvSpPr>
          <p:cNvPr id="14" name="TextBox 13"/>
          <p:cNvSpPr txBox="1"/>
          <p:nvPr/>
        </p:nvSpPr>
        <p:spPr>
          <a:xfrm>
            <a:off x="2375724" y="3458243"/>
            <a:ext cx="324854" cy="369332"/>
          </a:xfrm>
          <a:prstGeom prst="rect">
            <a:avLst/>
          </a:prstGeom>
          <a:noFill/>
        </p:spPr>
        <p:txBody>
          <a:bodyPr wrap="none" rtlCol="0">
            <a:spAutoFit/>
          </a:bodyPr>
          <a:lstStyle/>
          <a:p>
            <a:r>
              <a:rPr lang="en-US" dirty="0"/>
              <a:t>4</a:t>
            </a:r>
            <a:endParaRPr lang="en-US" baseline="-25000" dirty="0"/>
          </a:p>
        </p:txBody>
      </p:sp>
      <p:sp>
        <p:nvSpPr>
          <p:cNvPr id="15" name="TextBox 14"/>
          <p:cNvSpPr txBox="1"/>
          <p:nvPr/>
        </p:nvSpPr>
        <p:spPr>
          <a:xfrm>
            <a:off x="2375724" y="4422235"/>
            <a:ext cx="312030" cy="369332"/>
          </a:xfrm>
          <a:prstGeom prst="rect">
            <a:avLst/>
          </a:prstGeom>
          <a:noFill/>
        </p:spPr>
        <p:txBody>
          <a:bodyPr wrap="none" rtlCol="0">
            <a:spAutoFit/>
          </a:bodyPr>
          <a:lstStyle/>
          <a:p>
            <a:r>
              <a:rPr lang="en-US" dirty="0"/>
              <a:t>2</a:t>
            </a:r>
            <a:endParaRPr lang="en-US" baseline="-25000" dirty="0"/>
          </a:p>
        </p:txBody>
      </p:sp>
      <p:sp>
        <p:nvSpPr>
          <p:cNvPr id="16" name="TextBox 15"/>
          <p:cNvSpPr txBox="1"/>
          <p:nvPr/>
        </p:nvSpPr>
        <p:spPr>
          <a:xfrm>
            <a:off x="2375724" y="5235490"/>
            <a:ext cx="312030" cy="369332"/>
          </a:xfrm>
          <a:prstGeom prst="rect">
            <a:avLst/>
          </a:prstGeom>
          <a:noFill/>
        </p:spPr>
        <p:txBody>
          <a:bodyPr wrap="none" rtlCol="0">
            <a:spAutoFit/>
          </a:bodyPr>
          <a:lstStyle/>
          <a:p>
            <a:r>
              <a:rPr lang="en-US" dirty="0"/>
              <a:t>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a:solidFill>
                  <a:srgbClr val="008000"/>
                </a:solidFill>
              </a:rPr>
              <a:t>Ranking: label is a ranking</a:t>
            </a:r>
          </a:p>
        </p:txBody>
      </p:sp>
    </p:spTree>
    <p:extLst>
      <p:ext uri="{BB962C8B-B14F-4D97-AF65-F5344CB8AC3E}">
        <p14:creationId xmlns:p14="http://schemas.microsoft.com/office/powerpoint/2010/main" val="271169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example</a:t>
            </a:r>
          </a:p>
        </p:txBody>
      </p:sp>
      <p:sp>
        <p:nvSpPr>
          <p:cNvPr id="3" name="Content Placeholder 2"/>
          <p:cNvSpPr>
            <a:spLocks noGrp="1"/>
          </p:cNvSpPr>
          <p:nvPr>
            <p:ph sz="quarter" idx="1"/>
          </p:nvPr>
        </p:nvSpPr>
        <p:spPr>
          <a:xfrm>
            <a:off x="225777" y="2489199"/>
            <a:ext cx="3211463" cy="2788356"/>
          </a:xfrm>
        </p:spPr>
        <p:txBody>
          <a:bodyPr/>
          <a:lstStyle/>
          <a:p>
            <a:pPr marL="0" indent="0">
              <a:buNone/>
            </a:pPr>
            <a:r>
              <a:rPr lang="en-US" dirty="0"/>
              <a:t>Given a query and</a:t>
            </a:r>
          </a:p>
          <a:p>
            <a:pPr marL="0" indent="0">
              <a:buNone/>
            </a:pPr>
            <a:r>
              <a:rPr lang="en-US" dirty="0"/>
              <a:t>a set of web pages, </a:t>
            </a:r>
          </a:p>
          <a:p>
            <a:pPr marL="0" indent="0">
              <a:buNone/>
            </a:pPr>
            <a:r>
              <a:rPr lang="en-US" dirty="0"/>
              <a:t>rank them according</a:t>
            </a:r>
          </a:p>
          <a:p>
            <a:pPr marL="0" indent="0">
              <a:buNone/>
            </a:pPr>
            <a:r>
              <a:rPr lang="en-US" dirty="0"/>
              <a:t>to relevance</a:t>
            </a:r>
          </a:p>
        </p:txBody>
      </p:sp>
      <p:pic>
        <p:nvPicPr>
          <p:cNvPr id="4" name="Picture 3"/>
          <p:cNvPicPr>
            <a:picLocks noChangeAspect="1"/>
          </p:cNvPicPr>
          <p:nvPr/>
        </p:nvPicPr>
        <p:blipFill>
          <a:blip r:embed="rId2"/>
          <a:stretch>
            <a:fillRect/>
          </a:stretch>
        </p:blipFill>
        <p:spPr>
          <a:xfrm>
            <a:off x="3566385" y="2074333"/>
            <a:ext cx="5199663" cy="4148667"/>
          </a:xfrm>
          <a:prstGeom prst="rect">
            <a:avLst/>
          </a:prstGeom>
        </p:spPr>
      </p:pic>
    </p:spTree>
    <p:extLst>
      <p:ext uri="{BB962C8B-B14F-4D97-AF65-F5344CB8AC3E}">
        <p14:creationId xmlns:p14="http://schemas.microsoft.com/office/powerpoint/2010/main" val="28192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74B7881C-70E6-6B77-8947-358C5163D68C}"/>
              </a:ext>
            </a:extLst>
          </p:cNvPr>
          <p:cNvPicPr>
            <a:picLocks noGrp="1" noChangeAspect="1"/>
          </p:cNvPicPr>
          <p:nvPr>
            <p:ph idx="1"/>
          </p:nvPr>
        </p:nvPicPr>
        <p:blipFill>
          <a:blip r:embed="rId2"/>
          <a:stretch>
            <a:fillRect/>
          </a:stretch>
        </p:blipFill>
        <p:spPr>
          <a:xfrm>
            <a:off x="2064137" y="1517132"/>
            <a:ext cx="5065818" cy="3799364"/>
          </a:xfrm>
          <a:prstGeom prst="rect">
            <a:avLst/>
          </a:prstGeom>
        </p:spPr>
      </p:pic>
      <p:sp>
        <p:nvSpPr>
          <p:cNvPr id="2" name="Date Placeholder 1">
            <a:extLst>
              <a:ext uri="{FF2B5EF4-FFF2-40B4-BE49-F238E27FC236}">
                <a16:creationId xmlns:a16="http://schemas.microsoft.com/office/drawing/2014/main" id="{9F9B5F93-179F-19B9-877D-FCDD64152480}"/>
              </a:ext>
            </a:extLst>
          </p:cNvPr>
          <p:cNvSpPr>
            <a:spLocks noGrp="1"/>
          </p:cNvSpPr>
          <p:nvPr>
            <p:ph type="dt" sz="half" idx="10"/>
          </p:nvPr>
        </p:nvSpPr>
        <p:spPr/>
        <p:txBody>
          <a:bodyPr/>
          <a:lstStyle/>
          <a:p>
            <a:r>
              <a:rPr lang="en-GB"/>
              <a:t>4/26/23</a:t>
            </a:r>
            <a:endParaRPr lang="en-US" dirty="0"/>
          </a:p>
        </p:txBody>
      </p:sp>
      <p:sp>
        <p:nvSpPr>
          <p:cNvPr id="3" name="Slide Number Placeholder 2">
            <a:extLst>
              <a:ext uri="{FF2B5EF4-FFF2-40B4-BE49-F238E27FC236}">
                <a16:creationId xmlns:a16="http://schemas.microsoft.com/office/drawing/2014/main" id="{28DC7C56-D023-0328-8E0F-D847681BDE81}"/>
              </a:ext>
            </a:extLst>
          </p:cNvPr>
          <p:cNvSpPr>
            <a:spLocks noGrp="1"/>
          </p:cNvSpPr>
          <p:nvPr>
            <p:ph type="sldNum" sz="quarter" idx="12"/>
          </p:nvPr>
        </p:nvSpPr>
        <p:spPr/>
        <p:txBody>
          <a:bodyPr>
            <a:normAutofit fontScale="85000" lnSpcReduction="20000"/>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4117698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Applications</a:t>
            </a:r>
          </a:p>
        </p:txBody>
      </p:sp>
      <p:sp>
        <p:nvSpPr>
          <p:cNvPr id="3" name="Content Placeholder 2"/>
          <p:cNvSpPr>
            <a:spLocks noGrp="1"/>
          </p:cNvSpPr>
          <p:nvPr>
            <p:ph sz="quarter" idx="1"/>
          </p:nvPr>
        </p:nvSpPr>
        <p:spPr>
          <a:xfrm>
            <a:off x="612648" y="1600200"/>
            <a:ext cx="8153400" cy="4820356"/>
          </a:xfrm>
        </p:spPr>
        <p:txBody>
          <a:bodyPr>
            <a:normAutofit/>
          </a:bodyPr>
          <a:lstStyle/>
          <a:p>
            <a:pPr marL="0" indent="0">
              <a:buNone/>
            </a:pPr>
            <a:r>
              <a:rPr lang="en-US" dirty="0"/>
              <a:t>User preference, e.g. movie ranking</a:t>
            </a:r>
          </a:p>
          <a:p>
            <a:pPr marL="0" indent="0">
              <a:buNone/>
            </a:pPr>
            <a:r>
              <a:rPr lang="en-US" dirty="0"/>
              <a:t>iTunes</a:t>
            </a:r>
          </a:p>
          <a:p>
            <a:pPr marL="0" indent="0">
              <a:buNone/>
            </a:pPr>
            <a:endParaRPr lang="en-US" dirty="0"/>
          </a:p>
          <a:p>
            <a:pPr marL="0" indent="0">
              <a:buNone/>
            </a:pPr>
            <a:r>
              <a:rPr lang="en-US" dirty="0"/>
              <a:t>flight search (search in general)</a:t>
            </a:r>
          </a:p>
          <a:p>
            <a:pPr marL="0" indent="0">
              <a:buNone/>
            </a:pPr>
            <a:endParaRPr lang="en-US" dirty="0"/>
          </a:p>
          <a:p>
            <a:pPr marL="0" indent="0">
              <a:buNone/>
            </a:pPr>
            <a:r>
              <a:rPr lang="en-US" dirty="0" err="1"/>
              <a:t>reranking</a:t>
            </a:r>
            <a:r>
              <a:rPr lang="en-US" dirty="0"/>
              <a:t> N-best output lists</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36916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1679448" y="6016260"/>
            <a:ext cx="6501875" cy="400110"/>
          </a:xfrm>
          <a:prstGeom prst="rect">
            <a:avLst/>
          </a:prstGeom>
        </p:spPr>
        <p:txBody>
          <a:bodyPr wrap="none">
            <a:spAutoFit/>
          </a:bodyPr>
          <a:lstStyle/>
          <a:p>
            <a:r>
              <a:rPr lang="en-US" sz="2000" dirty="0" err="1">
                <a:solidFill>
                  <a:srgbClr val="0000FF"/>
                </a:solidFill>
              </a:rPr>
              <a:t>Unupervised</a:t>
            </a:r>
            <a:r>
              <a:rPr lang="en-US" sz="2000" dirty="0">
                <a:solidFill>
                  <a:srgbClr val="0000FF"/>
                </a:solidFill>
              </a:rPr>
              <a:t> learning: given data, i.e. examples, but no labels</a:t>
            </a:r>
          </a:p>
        </p:txBody>
      </p:sp>
    </p:spTree>
    <p:extLst>
      <p:ext uri="{BB962C8B-B14F-4D97-AF65-F5344CB8AC3E}">
        <p14:creationId xmlns:p14="http://schemas.microsoft.com/office/powerpoint/2010/main" val="4072518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applications</a:t>
            </a:r>
          </a:p>
        </p:txBody>
      </p:sp>
      <p:sp>
        <p:nvSpPr>
          <p:cNvPr id="3" name="Content Placeholder 2"/>
          <p:cNvSpPr>
            <a:spLocks noGrp="1"/>
          </p:cNvSpPr>
          <p:nvPr>
            <p:ph sz="quarter" idx="1"/>
          </p:nvPr>
        </p:nvSpPr>
        <p:spPr/>
        <p:txBody>
          <a:bodyPr>
            <a:normAutofit lnSpcReduction="10000"/>
          </a:bodyPr>
          <a:lstStyle/>
          <a:p>
            <a:pPr marL="0" lvl="1" indent="0">
              <a:spcBef>
                <a:spcPts val="700"/>
              </a:spcBef>
              <a:buClr>
                <a:schemeClr val="accent2"/>
              </a:buClr>
              <a:buSzPct val="60000"/>
              <a:buNone/>
            </a:pPr>
            <a:r>
              <a:rPr lang="en-US" dirty="0"/>
              <a:t>learn clusters/groups without any label</a:t>
            </a:r>
          </a:p>
          <a:p>
            <a:pPr marL="0" indent="0">
              <a:buNone/>
            </a:pPr>
            <a:endParaRPr lang="en-US" dirty="0"/>
          </a:p>
          <a:p>
            <a:pPr marL="0" indent="0">
              <a:buNone/>
            </a:pPr>
            <a:r>
              <a:rPr lang="en-US" dirty="0"/>
              <a:t>customer segmentation (i.e. grouping)</a:t>
            </a:r>
          </a:p>
          <a:p>
            <a:pPr marL="0" indent="0">
              <a:buNone/>
            </a:pPr>
            <a:endParaRPr lang="en-US" dirty="0"/>
          </a:p>
          <a:p>
            <a:pPr marL="0" indent="0">
              <a:buNone/>
            </a:pPr>
            <a:r>
              <a:rPr lang="en-US" dirty="0"/>
              <a:t>image compression</a:t>
            </a:r>
          </a:p>
          <a:p>
            <a:pPr marL="0" indent="0">
              <a:buNone/>
            </a:pPr>
            <a:endParaRPr lang="en-US" dirty="0"/>
          </a:p>
          <a:p>
            <a:pPr marL="0" indent="0">
              <a:buNone/>
            </a:pPr>
            <a:r>
              <a:rPr lang="en-US" dirty="0"/>
              <a:t>bioinformatics: learn motifs</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1643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4" name="TextBox 3"/>
          <p:cNvSpPr txBox="1"/>
          <p:nvPr/>
        </p:nvSpPr>
        <p:spPr>
          <a:xfrm>
            <a:off x="612648" y="1989667"/>
            <a:ext cx="4286976" cy="400110"/>
          </a:xfrm>
          <a:prstGeom prst="rect">
            <a:avLst/>
          </a:prstGeom>
          <a:noFill/>
        </p:spPr>
        <p:txBody>
          <a:bodyPr wrap="none" rtlCol="0">
            <a:spAutoFit/>
          </a:bodyPr>
          <a:lstStyle/>
          <a:p>
            <a:r>
              <a:rPr lang="en-US" sz="2000" dirty="0"/>
              <a:t>left, right, straight, left, left, left, straight</a:t>
            </a:r>
          </a:p>
        </p:txBody>
      </p:sp>
      <p:sp>
        <p:nvSpPr>
          <p:cNvPr id="5" name="TextBox 4"/>
          <p:cNvSpPr txBox="1"/>
          <p:nvPr/>
        </p:nvSpPr>
        <p:spPr>
          <a:xfrm>
            <a:off x="612648" y="2511133"/>
            <a:ext cx="5126048" cy="400110"/>
          </a:xfrm>
          <a:prstGeom prst="rect">
            <a:avLst/>
          </a:prstGeom>
          <a:noFill/>
        </p:spPr>
        <p:txBody>
          <a:bodyPr wrap="none" rtlCol="0">
            <a:spAutoFit/>
          </a:bodyPr>
          <a:lstStyle/>
          <a:p>
            <a:r>
              <a:rPr lang="en-US" sz="2000" dirty="0"/>
              <a:t>left, straight, straight, left, right, straight, straight</a:t>
            </a:r>
          </a:p>
        </p:txBody>
      </p:sp>
      <p:sp>
        <p:nvSpPr>
          <p:cNvPr id="6" name="TextBox 5"/>
          <p:cNvSpPr txBox="1"/>
          <p:nvPr/>
        </p:nvSpPr>
        <p:spPr>
          <a:xfrm>
            <a:off x="6829777" y="2032000"/>
            <a:ext cx="858002" cy="369332"/>
          </a:xfrm>
          <a:prstGeom prst="rect">
            <a:avLst/>
          </a:prstGeom>
          <a:noFill/>
        </p:spPr>
        <p:txBody>
          <a:bodyPr wrap="none" rtlCol="0">
            <a:spAutoFit/>
          </a:bodyPr>
          <a:lstStyle/>
          <a:p>
            <a:r>
              <a:rPr lang="en-US" b="1" dirty="0">
                <a:solidFill>
                  <a:srgbClr val="008000"/>
                </a:solidFill>
              </a:rPr>
              <a:t>GOOD</a:t>
            </a:r>
          </a:p>
        </p:txBody>
      </p:sp>
      <p:sp>
        <p:nvSpPr>
          <p:cNvPr id="7" name="TextBox 6"/>
          <p:cNvSpPr txBox="1"/>
          <p:nvPr/>
        </p:nvSpPr>
        <p:spPr>
          <a:xfrm>
            <a:off x="6914443" y="2508577"/>
            <a:ext cx="607671" cy="369332"/>
          </a:xfrm>
          <a:prstGeom prst="rect">
            <a:avLst/>
          </a:prstGeom>
          <a:noFill/>
        </p:spPr>
        <p:txBody>
          <a:bodyPr wrap="none" rtlCol="0">
            <a:spAutoFit/>
          </a:bodyPr>
          <a:lstStyle/>
          <a:p>
            <a:r>
              <a:rPr lang="en-US" b="1" dirty="0">
                <a:solidFill>
                  <a:srgbClr val="FF0000"/>
                </a:solidFill>
              </a:rPr>
              <a:t>BAD</a:t>
            </a:r>
          </a:p>
        </p:txBody>
      </p:sp>
      <p:sp>
        <p:nvSpPr>
          <p:cNvPr id="8" name="TextBox 7"/>
          <p:cNvSpPr txBox="1"/>
          <p:nvPr/>
        </p:nvSpPr>
        <p:spPr>
          <a:xfrm>
            <a:off x="612648" y="3291246"/>
            <a:ext cx="4286976" cy="400110"/>
          </a:xfrm>
          <a:prstGeom prst="rect">
            <a:avLst/>
          </a:prstGeom>
          <a:noFill/>
        </p:spPr>
        <p:txBody>
          <a:bodyPr wrap="none" rtlCol="0">
            <a:spAutoFit/>
          </a:bodyPr>
          <a:lstStyle/>
          <a:p>
            <a:r>
              <a:rPr lang="en-US" sz="2000" dirty="0"/>
              <a:t>left, right, straight, left, left, left, straight</a:t>
            </a:r>
          </a:p>
        </p:txBody>
      </p:sp>
      <p:sp>
        <p:nvSpPr>
          <p:cNvPr id="9" name="TextBox 8"/>
          <p:cNvSpPr txBox="1"/>
          <p:nvPr/>
        </p:nvSpPr>
        <p:spPr>
          <a:xfrm>
            <a:off x="612648" y="3812712"/>
            <a:ext cx="5126048" cy="400110"/>
          </a:xfrm>
          <a:prstGeom prst="rect">
            <a:avLst/>
          </a:prstGeom>
          <a:noFill/>
        </p:spPr>
        <p:txBody>
          <a:bodyPr wrap="none" rtlCol="0">
            <a:spAutoFit/>
          </a:bodyPr>
          <a:lstStyle/>
          <a:p>
            <a:r>
              <a:rPr lang="en-US" sz="2000" dirty="0"/>
              <a:t>left, straight, straight, left, right, straight, straight</a:t>
            </a:r>
          </a:p>
        </p:txBody>
      </p:sp>
      <p:sp>
        <p:nvSpPr>
          <p:cNvPr id="10" name="TextBox 9"/>
          <p:cNvSpPr txBox="1"/>
          <p:nvPr/>
        </p:nvSpPr>
        <p:spPr>
          <a:xfrm>
            <a:off x="6829777" y="3333579"/>
            <a:ext cx="612179" cy="369332"/>
          </a:xfrm>
          <a:prstGeom prst="rect">
            <a:avLst/>
          </a:prstGeom>
          <a:noFill/>
        </p:spPr>
        <p:txBody>
          <a:bodyPr wrap="none" rtlCol="0">
            <a:spAutoFit/>
          </a:bodyPr>
          <a:lstStyle/>
          <a:p>
            <a:r>
              <a:rPr lang="en-US" b="1" dirty="0">
                <a:solidFill>
                  <a:srgbClr val="008000"/>
                </a:solidFill>
              </a:rPr>
              <a:t>18.5</a:t>
            </a:r>
          </a:p>
        </p:txBody>
      </p:sp>
      <p:sp>
        <p:nvSpPr>
          <p:cNvPr id="11" name="TextBox 10"/>
          <p:cNvSpPr txBox="1"/>
          <p:nvPr/>
        </p:nvSpPr>
        <p:spPr>
          <a:xfrm>
            <a:off x="6914443" y="3810156"/>
            <a:ext cx="379431" cy="369332"/>
          </a:xfrm>
          <a:prstGeom prst="rect">
            <a:avLst/>
          </a:prstGeom>
          <a:noFill/>
        </p:spPr>
        <p:txBody>
          <a:bodyPr wrap="none" rtlCol="0">
            <a:spAutoFit/>
          </a:bodyPr>
          <a:lstStyle/>
          <a:p>
            <a:r>
              <a:rPr lang="en-US" b="1" dirty="0">
                <a:solidFill>
                  <a:srgbClr val="FF0000"/>
                </a:solidFill>
              </a:rPr>
              <a:t>-3</a:t>
            </a: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200328"/>
          </a:xfrm>
          <a:prstGeom prst="rect">
            <a:avLst/>
          </a:prstGeom>
          <a:noFill/>
        </p:spPr>
        <p:txBody>
          <a:bodyPr wrap="square" rtlCol="0">
            <a:spAutoFit/>
          </a:bodyPr>
          <a:lstStyle/>
          <a:p>
            <a:r>
              <a:rPr lang="en-US" sz="2400" dirty="0"/>
              <a:t>Given a </a:t>
            </a:r>
            <a:r>
              <a:rPr lang="en-US" sz="2400" i="1" dirty="0">
                <a:solidFill>
                  <a:srgbClr val="FF6600"/>
                </a:solidFill>
              </a:rPr>
              <a:t>sequence</a:t>
            </a:r>
            <a:r>
              <a:rPr lang="en-US" sz="2400" dirty="0"/>
              <a:t> of examples/states and a </a:t>
            </a:r>
            <a:r>
              <a:rPr lang="en-US" sz="2400" i="1" dirty="0">
                <a:solidFill>
                  <a:srgbClr val="FF6600"/>
                </a:solidFill>
              </a:rPr>
              <a:t>reward</a:t>
            </a:r>
            <a:r>
              <a:rPr lang="en-US" sz="2400" dirty="0"/>
              <a:t> after completing that sequence, learn to predict the action to take for an individual example/state</a:t>
            </a:r>
          </a:p>
        </p:txBody>
      </p:sp>
    </p:spTree>
    <p:extLst>
      <p:ext uri="{BB962C8B-B14F-4D97-AF65-F5344CB8AC3E}">
        <p14:creationId xmlns:p14="http://schemas.microsoft.com/office/powerpoint/2010/main" val="336951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 example</a:t>
            </a:r>
          </a:p>
        </p:txBody>
      </p:sp>
      <p:pic>
        <p:nvPicPr>
          <p:cNvPr id="4" name="Picture 3"/>
          <p:cNvPicPr>
            <a:picLocks noChangeAspect="1"/>
          </p:cNvPicPr>
          <p:nvPr/>
        </p:nvPicPr>
        <p:blipFill>
          <a:blip r:embed="rId2"/>
          <a:stretch>
            <a:fillRect/>
          </a:stretch>
        </p:blipFill>
        <p:spPr>
          <a:xfrm>
            <a:off x="458611" y="2329743"/>
            <a:ext cx="1320234" cy="1071033"/>
          </a:xfrm>
          <a:prstGeom prst="rect">
            <a:avLst/>
          </a:prstGeom>
        </p:spPr>
      </p:pic>
      <p:pic>
        <p:nvPicPr>
          <p:cNvPr id="5" name="Picture 4"/>
          <p:cNvPicPr>
            <a:picLocks noChangeAspect="1"/>
          </p:cNvPicPr>
          <p:nvPr/>
        </p:nvPicPr>
        <p:blipFill>
          <a:blip r:embed="rId2"/>
          <a:stretch>
            <a:fillRect/>
          </a:stretch>
        </p:blipFill>
        <p:spPr>
          <a:xfrm>
            <a:off x="2360789" y="2329743"/>
            <a:ext cx="1320234" cy="1071033"/>
          </a:xfrm>
          <a:prstGeom prst="rect">
            <a:avLst/>
          </a:prstGeom>
        </p:spPr>
      </p:pic>
      <p:pic>
        <p:nvPicPr>
          <p:cNvPr id="6" name="Picture 5"/>
          <p:cNvPicPr>
            <a:picLocks noChangeAspect="1"/>
          </p:cNvPicPr>
          <p:nvPr/>
        </p:nvPicPr>
        <p:blipFill>
          <a:blip r:embed="rId2"/>
          <a:stretch>
            <a:fillRect/>
          </a:stretch>
        </p:blipFill>
        <p:spPr>
          <a:xfrm>
            <a:off x="4855629" y="2329743"/>
            <a:ext cx="1320234" cy="1071033"/>
          </a:xfrm>
          <a:prstGeom prst="rect">
            <a:avLst/>
          </a:prstGeom>
        </p:spPr>
      </p:pic>
      <p:cxnSp>
        <p:nvCxnSpPr>
          <p:cNvPr id="11" name="Straight Arrow Connector 10"/>
          <p:cNvCxnSpPr/>
          <p:nvPr/>
        </p:nvCxnSpPr>
        <p:spPr>
          <a:xfrm>
            <a:off x="189088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7467"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51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87353" y="2566999"/>
            <a:ext cx="415498" cy="369332"/>
          </a:xfrm>
          <a:prstGeom prst="rect">
            <a:avLst/>
          </a:prstGeom>
          <a:noFill/>
        </p:spPr>
        <p:txBody>
          <a:bodyPr wrap="none" rtlCol="0">
            <a:spAutoFit/>
          </a:bodyPr>
          <a:lstStyle/>
          <a:p>
            <a:r>
              <a:rPr lang="en-US" dirty="0"/>
              <a:t>…</a:t>
            </a:r>
          </a:p>
        </p:txBody>
      </p:sp>
      <p:sp>
        <p:nvSpPr>
          <p:cNvPr id="17" name="TextBox 16"/>
          <p:cNvSpPr txBox="1"/>
          <p:nvPr/>
        </p:nvSpPr>
        <p:spPr>
          <a:xfrm>
            <a:off x="6660444" y="2549054"/>
            <a:ext cx="784139" cy="461665"/>
          </a:xfrm>
          <a:prstGeom prst="rect">
            <a:avLst/>
          </a:prstGeom>
          <a:noFill/>
        </p:spPr>
        <p:txBody>
          <a:bodyPr wrap="none" rtlCol="0">
            <a:spAutoFit/>
          </a:bodyPr>
          <a:lstStyle/>
          <a:p>
            <a:r>
              <a:rPr lang="en-US" sz="2400" b="1" dirty="0">
                <a:solidFill>
                  <a:srgbClr val="008000"/>
                </a:solidFill>
              </a:rPr>
              <a:t>WIN!</a:t>
            </a:r>
          </a:p>
        </p:txBody>
      </p:sp>
      <p:pic>
        <p:nvPicPr>
          <p:cNvPr id="18" name="Picture 17"/>
          <p:cNvPicPr>
            <a:picLocks noChangeAspect="1"/>
          </p:cNvPicPr>
          <p:nvPr/>
        </p:nvPicPr>
        <p:blipFill>
          <a:blip r:embed="rId2"/>
          <a:stretch>
            <a:fillRect/>
          </a:stretch>
        </p:blipFill>
        <p:spPr>
          <a:xfrm>
            <a:off x="472722" y="3910301"/>
            <a:ext cx="1320234" cy="1071033"/>
          </a:xfrm>
          <a:prstGeom prst="rect">
            <a:avLst/>
          </a:prstGeom>
        </p:spPr>
      </p:pic>
      <p:pic>
        <p:nvPicPr>
          <p:cNvPr id="19" name="Picture 18"/>
          <p:cNvPicPr>
            <a:picLocks noChangeAspect="1"/>
          </p:cNvPicPr>
          <p:nvPr/>
        </p:nvPicPr>
        <p:blipFill>
          <a:blip r:embed="rId2"/>
          <a:stretch>
            <a:fillRect/>
          </a:stretch>
        </p:blipFill>
        <p:spPr>
          <a:xfrm>
            <a:off x="2374900" y="3910301"/>
            <a:ext cx="1320234" cy="1071033"/>
          </a:xfrm>
          <a:prstGeom prst="rect">
            <a:avLst/>
          </a:prstGeom>
        </p:spPr>
      </p:pic>
      <p:pic>
        <p:nvPicPr>
          <p:cNvPr id="20" name="Picture 19"/>
          <p:cNvPicPr>
            <a:picLocks noChangeAspect="1"/>
          </p:cNvPicPr>
          <p:nvPr/>
        </p:nvPicPr>
        <p:blipFill>
          <a:blip r:embed="rId2"/>
          <a:stretch>
            <a:fillRect/>
          </a:stretch>
        </p:blipFill>
        <p:spPr>
          <a:xfrm>
            <a:off x="4869740" y="3910301"/>
            <a:ext cx="1320234" cy="1071033"/>
          </a:xfrm>
          <a:prstGeom prst="rect">
            <a:avLst/>
          </a:prstGeom>
        </p:spPr>
      </p:pic>
      <p:cxnSp>
        <p:nvCxnSpPr>
          <p:cNvPr id="21" name="Straight Arrow Connector 20"/>
          <p:cNvCxnSpPr/>
          <p:nvPr/>
        </p:nvCxnSpPr>
        <p:spPr>
          <a:xfrm>
            <a:off x="190499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578"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462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01464" y="4147557"/>
            <a:ext cx="415498" cy="369332"/>
          </a:xfrm>
          <a:prstGeom prst="rect">
            <a:avLst/>
          </a:prstGeom>
          <a:noFill/>
        </p:spPr>
        <p:txBody>
          <a:bodyPr wrap="none" rtlCol="0">
            <a:spAutoFit/>
          </a:bodyPr>
          <a:lstStyle/>
          <a:p>
            <a:r>
              <a:rPr lang="en-US" dirty="0"/>
              <a:t>…</a:t>
            </a:r>
          </a:p>
        </p:txBody>
      </p:sp>
      <p:sp>
        <p:nvSpPr>
          <p:cNvPr id="25" name="TextBox 24"/>
          <p:cNvSpPr txBox="1"/>
          <p:nvPr/>
        </p:nvSpPr>
        <p:spPr>
          <a:xfrm>
            <a:off x="6674555" y="4129612"/>
            <a:ext cx="898804" cy="461665"/>
          </a:xfrm>
          <a:prstGeom prst="rect">
            <a:avLst/>
          </a:prstGeom>
          <a:noFill/>
        </p:spPr>
        <p:txBody>
          <a:bodyPr wrap="none" rtlCol="0">
            <a:spAutoFit/>
          </a:bodyPr>
          <a:lstStyle/>
          <a:p>
            <a:r>
              <a:rPr lang="en-US" sz="2400" b="1" dirty="0">
                <a:solidFill>
                  <a:srgbClr val="FF0000"/>
                </a:solidFill>
              </a:rPr>
              <a:t>LOSE!</a:t>
            </a:r>
          </a:p>
        </p:txBody>
      </p:sp>
      <p:sp>
        <p:nvSpPr>
          <p:cNvPr id="26" name="TextBox 25"/>
          <p:cNvSpPr txBox="1"/>
          <p:nvPr/>
        </p:nvSpPr>
        <p:spPr>
          <a:xfrm>
            <a:off x="98778" y="1693334"/>
            <a:ext cx="1800493" cy="461665"/>
          </a:xfrm>
          <a:prstGeom prst="rect">
            <a:avLst/>
          </a:prstGeom>
          <a:noFill/>
        </p:spPr>
        <p:txBody>
          <a:bodyPr wrap="none" rtlCol="0">
            <a:spAutoFit/>
          </a:bodyPr>
          <a:lstStyle/>
          <a:p>
            <a:r>
              <a:rPr lang="en-US" sz="2400" dirty="0"/>
              <a:t>Backgammon</a:t>
            </a:r>
          </a:p>
        </p:txBody>
      </p:sp>
      <p:sp>
        <p:nvSpPr>
          <p:cNvPr id="27" name="TextBox 26"/>
          <p:cNvSpPr txBox="1"/>
          <p:nvPr/>
        </p:nvSpPr>
        <p:spPr>
          <a:xfrm>
            <a:off x="366888" y="5376333"/>
            <a:ext cx="8085666" cy="954107"/>
          </a:xfrm>
          <a:prstGeom prst="rect">
            <a:avLst/>
          </a:prstGeom>
          <a:noFill/>
        </p:spPr>
        <p:txBody>
          <a:bodyPr wrap="square" rtlCol="0">
            <a:spAutoFit/>
          </a:bodyPr>
          <a:lstStyle/>
          <a:p>
            <a:r>
              <a:rPr lang="en-US" sz="2800" dirty="0"/>
              <a:t>Given sequences of moves and whether or not the player won at the end, learn to make good moves</a:t>
            </a:r>
          </a:p>
        </p:txBody>
      </p:sp>
    </p:spTree>
    <p:extLst>
      <p:ext uri="{BB962C8B-B14F-4D97-AF65-F5344CB8AC3E}">
        <p14:creationId xmlns:p14="http://schemas.microsoft.com/office/powerpoint/2010/main" val="1946292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 example</a:t>
            </a:r>
          </a:p>
        </p:txBody>
      </p:sp>
      <p:sp>
        <p:nvSpPr>
          <p:cNvPr id="3" name="Rectangle 2">
            <a:extLst>
              <a:ext uri="{FF2B5EF4-FFF2-40B4-BE49-F238E27FC236}">
                <a16:creationId xmlns:a16="http://schemas.microsoft.com/office/drawing/2014/main" id="{A7E28C91-EEC5-B548-A2AF-AAE53B9594B9}"/>
              </a:ext>
            </a:extLst>
          </p:cNvPr>
          <p:cNvSpPr/>
          <p:nvPr/>
        </p:nvSpPr>
        <p:spPr>
          <a:xfrm>
            <a:off x="1976227" y="6146988"/>
            <a:ext cx="5426242" cy="369332"/>
          </a:xfrm>
          <a:prstGeom prst="rect">
            <a:avLst/>
          </a:prstGeom>
        </p:spPr>
        <p:txBody>
          <a:bodyPr wrap="square">
            <a:spAutoFit/>
          </a:bodyPr>
          <a:lstStyle/>
          <a:p>
            <a:r>
              <a:rPr lang="en-US" dirty="0">
                <a:hlinkClick r:id="rId2"/>
              </a:rPr>
              <a:t>https://www.youtube.com/watch?v=W_gxLKSsSIE</a:t>
            </a:r>
            <a:endParaRPr lang="en-US" dirty="0"/>
          </a:p>
        </p:txBody>
      </p:sp>
      <p:pic>
        <p:nvPicPr>
          <p:cNvPr id="6" name="Picture 5">
            <a:extLst>
              <a:ext uri="{FF2B5EF4-FFF2-40B4-BE49-F238E27FC236}">
                <a16:creationId xmlns:a16="http://schemas.microsoft.com/office/drawing/2014/main" id="{B321BD72-BC86-C148-955E-D09026C9EC27}"/>
              </a:ext>
            </a:extLst>
          </p:cNvPr>
          <p:cNvPicPr>
            <a:picLocks noChangeAspect="1"/>
          </p:cNvPicPr>
          <p:nvPr/>
        </p:nvPicPr>
        <p:blipFill>
          <a:blip r:embed="rId3"/>
          <a:stretch>
            <a:fillRect/>
          </a:stretch>
        </p:blipFill>
        <p:spPr>
          <a:xfrm>
            <a:off x="1062455" y="1555844"/>
            <a:ext cx="6946900" cy="4254500"/>
          </a:xfrm>
          <a:prstGeom prst="rect">
            <a:avLst/>
          </a:prstGeom>
        </p:spPr>
      </p:pic>
    </p:spTree>
    <p:extLst>
      <p:ext uri="{BB962C8B-B14F-4D97-AF65-F5344CB8AC3E}">
        <p14:creationId xmlns:p14="http://schemas.microsoft.com/office/powerpoint/2010/main" val="3824701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learning variations</a:t>
            </a:r>
          </a:p>
        </p:txBody>
      </p:sp>
      <p:sp>
        <p:nvSpPr>
          <p:cNvPr id="3" name="Content Placeholder 2"/>
          <p:cNvSpPr>
            <a:spLocks noGrp="1"/>
          </p:cNvSpPr>
          <p:nvPr>
            <p:ph sz="quarter" idx="1"/>
          </p:nvPr>
        </p:nvSpPr>
        <p:spPr/>
        <p:txBody>
          <a:bodyPr>
            <a:normAutofit lnSpcReduction="10000"/>
          </a:bodyPr>
          <a:lstStyle/>
          <a:p>
            <a:pPr marL="0" indent="0">
              <a:buNone/>
            </a:pPr>
            <a:r>
              <a:rPr lang="en-US" dirty="0"/>
              <a:t>What data is available:</a:t>
            </a:r>
          </a:p>
          <a:p>
            <a:pPr lvl="2"/>
            <a:r>
              <a:rPr lang="en-US" dirty="0"/>
              <a:t>Supervised, unsupervised, reinforcement learning</a:t>
            </a:r>
          </a:p>
          <a:p>
            <a:pPr lvl="2"/>
            <a:r>
              <a:rPr lang="en-US" dirty="0"/>
              <a:t>semi-supervised, active learning, …</a:t>
            </a:r>
          </a:p>
          <a:p>
            <a:pPr lvl="2"/>
            <a:endParaRPr lang="en-US" dirty="0"/>
          </a:p>
          <a:p>
            <a:pPr marL="0" indent="0">
              <a:buNone/>
            </a:pPr>
            <a:r>
              <a:rPr lang="en-US" dirty="0"/>
              <a:t>How are we getting the data:</a:t>
            </a:r>
          </a:p>
          <a:p>
            <a:pPr lvl="2"/>
            <a:r>
              <a:rPr lang="en-US" dirty="0"/>
              <a:t>online vs. offline learning</a:t>
            </a:r>
          </a:p>
          <a:p>
            <a:pPr marL="45720" indent="0">
              <a:buNone/>
            </a:pPr>
            <a:endParaRPr lang="en-US" dirty="0"/>
          </a:p>
          <a:p>
            <a:pPr marL="45720" indent="0">
              <a:buNone/>
            </a:pPr>
            <a:r>
              <a:rPr lang="en-US" dirty="0"/>
              <a:t>Type of model:</a:t>
            </a:r>
          </a:p>
          <a:p>
            <a:pPr lvl="2"/>
            <a:r>
              <a:rPr lang="en-US" dirty="0"/>
              <a:t>generative vs. discriminative</a:t>
            </a:r>
          </a:p>
          <a:p>
            <a:pPr lvl="2"/>
            <a:r>
              <a:rPr lang="en-US" dirty="0"/>
              <a:t>parametric vs. non-parametric</a:t>
            </a:r>
          </a:p>
        </p:txBody>
      </p:sp>
    </p:spTree>
    <p:extLst>
      <p:ext uri="{BB962C8B-B14F-4D97-AF65-F5344CB8AC3E}">
        <p14:creationId xmlns:p14="http://schemas.microsoft.com/office/powerpoint/2010/main" val="167120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dirty="0"/>
              <a:t>Why are you here?</a:t>
            </a:r>
          </a:p>
        </p:txBody>
      </p:sp>
      <p:sp>
        <p:nvSpPr>
          <p:cNvPr id="3" name="Content Placeholder 2"/>
          <p:cNvSpPr>
            <a:spLocks noGrp="1"/>
          </p:cNvSpPr>
          <p:nvPr>
            <p:ph sz="quarter" idx="1"/>
          </p:nvPr>
        </p:nvSpPr>
        <p:spPr>
          <a:xfrm>
            <a:off x="558800" y="1679222"/>
            <a:ext cx="7772400" cy="4724400"/>
          </a:xfrm>
        </p:spPr>
        <p:txBody>
          <a:bodyPr>
            <a:normAutofit/>
          </a:bodyPr>
          <a:lstStyle/>
          <a:p>
            <a:pPr marL="0" indent="0">
              <a:buNone/>
            </a:pPr>
            <a:endParaRPr lang="en-US" sz="3200" dirty="0"/>
          </a:p>
          <a:p>
            <a:pPr marL="0" indent="0">
              <a:buNone/>
            </a:pPr>
            <a:r>
              <a:rPr lang="en-US" sz="3200" dirty="0"/>
              <a:t>What is Machine Learning?</a:t>
            </a:r>
          </a:p>
          <a:p>
            <a:pPr marL="0" indent="0">
              <a:buNone/>
            </a:pPr>
            <a:endParaRPr lang="en-US" sz="3200" dirty="0"/>
          </a:p>
          <a:p>
            <a:pPr marL="0" indent="0">
              <a:buNone/>
            </a:pPr>
            <a:r>
              <a:rPr lang="en-US" sz="3200" dirty="0"/>
              <a:t>Why are you taking this course?</a:t>
            </a:r>
          </a:p>
          <a:p>
            <a:pPr marL="0" indent="0">
              <a:buNone/>
            </a:pPr>
            <a:endParaRPr lang="en-US" sz="3200" dirty="0"/>
          </a:p>
          <a:p>
            <a:pPr marL="0" indent="0">
              <a:buNone/>
            </a:pPr>
            <a:r>
              <a:rPr lang="en-US" sz="3200" dirty="0"/>
              <a:t>What topics would you like to see covered?</a:t>
            </a:r>
          </a:p>
        </p:txBody>
      </p:sp>
    </p:spTree>
    <p:extLst>
      <p:ext uri="{BB962C8B-B14F-4D97-AF65-F5344CB8AC3E}">
        <p14:creationId xmlns:p14="http://schemas.microsoft.com/office/powerpoint/2010/main" val="133105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708602" y="1924570"/>
            <a:ext cx="8057446" cy="1200328"/>
          </a:xfrm>
          <a:prstGeom prst="rect">
            <a:avLst/>
          </a:prstGeom>
        </p:spPr>
        <p:txBody>
          <a:bodyPr wrap="square">
            <a:spAutoFit/>
          </a:bodyPr>
          <a:lstStyle/>
          <a:p>
            <a:r>
              <a:rPr lang="en-US" sz="2400" dirty="0"/>
              <a:t>Machine learning is a subfield of computer science that evolved from the study of pattern recognition and computational learning theory in artificial intelligence.</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val="303619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3" name="Content Placeholder 2"/>
          <p:cNvSpPr>
            <a:spLocks noGrp="1"/>
          </p:cNvSpPr>
          <p:nvPr>
            <p:ph sz="quarter" idx="1"/>
          </p:nvPr>
        </p:nvSpPr>
        <p:spPr>
          <a:xfrm>
            <a:off x="612648" y="1755421"/>
            <a:ext cx="8153400" cy="4848578"/>
          </a:xfrm>
        </p:spPr>
        <p:txBody>
          <a:bodyPr>
            <a:normAutofit fontScale="77500" lnSpcReduction="20000"/>
          </a:bodyPr>
          <a:lstStyle/>
          <a:p>
            <a:pPr marL="0" indent="0">
              <a:buNone/>
            </a:pPr>
            <a:r>
              <a:rPr lang="tr-TR" dirty="0"/>
              <a:t>Machine </a:t>
            </a:r>
            <a:r>
              <a:rPr lang="tr-TR" dirty="0" err="1"/>
              <a:t>learning</a:t>
            </a:r>
            <a:r>
              <a:rPr lang="tr-TR" dirty="0"/>
              <a:t> is </a:t>
            </a:r>
            <a:r>
              <a:rPr lang="tr-TR" dirty="0" err="1"/>
              <a:t>programming</a:t>
            </a:r>
            <a:r>
              <a:rPr lang="tr-TR" dirty="0"/>
              <a:t> </a:t>
            </a:r>
            <a:r>
              <a:rPr lang="tr-TR" dirty="0" err="1"/>
              <a:t>computers</a:t>
            </a:r>
            <a:r>
              <a:rPr lang="tr-TR" dirty="0"/>
              <a:t> </a:t>
            </a:r>
            <a:r>
              <a:rPr lang="tr-TR" dirty="0" err="1"/>
              <a:t>to</a:t>
            </a:r>
            <a:r>
              <a:rPr lang="tr-TR" dirty="0"/>
              <a:t> optimize a </a:t>
            </a:r>
            <a:r>
              <a:rPr lang="tr-TR" dirty="0" err="1"/>
              <a:t>performance</a:t>
            </a:r>
            <a:r>
              <a:rPr lang="tr-TR" dirty="0"/>
              <a:t> </a:t>
            </a:r>
            <a:r>
              <a:rPr lang="tr-TR" dirty="0" err="1"/>
              <a:t>criterion</a:t>
            </a:r>
            <a:r>
              <a:rPr lang="tr-TR" dirty="0"/>
              <a:t> </a:t>
            </a:r>
            <a:r>
              <a:rPr lang="tr-TR" dirty="0" err="1"/>
              <a:t>using</a:t>
            </a:r>
            <a:r>
              <a:rPr lang="tr-TR" dirty="0"/>
              <a:t> </a:t>
            </a:r>
            <a:r>
              <a:rPr lang="tr-TR" dirty="0" err="1"/>
              <a:t>example</a:t>
            </a:r>
            <a:r>
              <a:rPr lang="tr-TR" dirty="0"/>
              <a:t> data </a:t>
            </a:r>
            <a:r>
              <a:rPr lang="tr-TR" dirty="0" err="1"/>
              <a:t>or</a:t>
            </a:r>
            <a:r>
              <a:rPr lang="tr-TR" dirty="0"/>
              <a:t> </a:t>
            </a:r>
            <a:r>
              <a:rPr lang="tr-TR" dirty="0" err="1"/>
              <a:t>past</a:t>
            </a:r>
            <a:r>
              <a:rPr lang="tr-TR" dirty="0"/>
              <a:t> </a:t>
            </a:r>
            <a:r>
              <a:rPr lang="tr-TR" dirty="0" err="1"/>
              <a:t>experience</a:t>
            </a:r>
            <a:r>
              <a:rPr lang="tr-TR" dirty="0"/>
              <a:t>.</a:t>
            </a:r>
          </a:p>
          <a:p>
            <a:pPr marL="0" indent="0">
              <a:buNone/>
            </a:pPr>
            <a:r>
              <a:rPr lang="tr-TR" dirty="0">
                <a:solidFill>
                  <a:schemeClr val="tx2"/>
                </a:solidFill>
              </a:rPr>
              <a:t>					-- Ethem </a:t>
            </a:r>
            <a:r>
              <a:rPr lang="tr-TR" dirty="0" err="1">
                <a:solidFill>
                  <a:schemeClr val="tx2"/>
                </a:solidFill>
              </a:rPr>
              <a:t>Alpaydin</a:t>
            </a:r>
            <a:endParaRPr lang="tr-TR" dirty="0">
              <a:solidFill>
                <a:schemeClr val="tx2"/>
              </a:solidFill>
            </a:endParaRPr>
          </a:p>
          <a:p>
            <a:pPr marL="0" indent="0">
              <a:buNone/>
            </a:pPr>
            <a:endParaRPr lang="tr-TR" dirty="0">
              <a:solidFill>
                <a:schemeClr val="tx2"/>
              </a:solidFill>
            </a:endParaRPr>
          </a:p>
          <a:p>
            <a:pPr marL="0" indent="0">
              <a:buNone/>
            </a:pPr>
            <a:r>
              <a:rPr lang="en-US" dirty="0"/>
              <a:t>The goal of machine learning is to develop methods that can automatically detect patterns in data, and then to use the uncovered patterns to predict future data or other outcomes of interest.</a:t>
            </a:r>
          </a:p>
          <a:p>
            <a:pPr marL="0" indent="0">
              <a:buNone/>
            </a:pPr>
            <a:r>
              <a:rPr lang="tr-TR" dirty="0">
                <a:solidFill>
                  <a:schemeClr val="tx2"/>
                </a:solidFill>
              </a:rPr>
              <a:t>					-- </a:t>
            </a:r>
            <a:r>
              <a:rPr lang="tr-TR" dirty="0" err="1">
                <a:solidFill>
                  <a:schemeClr val="tx2"/>
                </a:solidFill>
              </a:rPr>
              <a:t>Kevin</a:t>
            </a:r>
            <a:r>
              <a:rPr lang="tr-TR" dirty="0">
                <a:solidFill>
                  <a:schemeClr val="tx2"/>
                </a:solidFill>
              </a:rPr>
              <a:t> P. Murphy</a:t>
            </a:r>
          </a:p>
          <a:p>
            <a:pPr marL="0" indent="0">
              <a:buNone/>
            </a:pPr>
            <a:endParaRPr lang="tr-TR" dirty="0">
              <a:solidFill>
                <a:schemeClr val="tx2"/>
              </a:solidFill>
            </a:endParaRPr>
          </a:p>
          <a:p>
            <a:pPr marL="0" indent="0">
              <a:buNone/>
            </a:pPr>
            <a:r>
              <a:rPr lang="en-US" dirty="0"/>
              <a:t>The field of pattern recognition is concerned with the automatic discovery of regularities in data through the use of computer algorithms and with the use of these regularities to take actions.</a:t>
            </a:r>
          </a:p>
          <a:p>
            <a:pPr marL="0" indent="0">
              <a:buNone/>
            </a:pPr>
            <a:r>
              <a:rPr lang="tr-TR" dirty="0">
                <a:solidFill>
                  <a:schemeClr val="tx2"/>
                </a:solidFill>
              </a:rPr>
              <a:t>					-- </a:t>
            </a:r>
            <a:r>
              <a:rPr lang="tr-TR" dirty="0" err="1">
                <a:solidFill>
                  <a:schemeClr val="tx2"/>
                </a:solidFill>
              </a:rPr>
              <a:t>Christopher</a:t>
            </a:r>
            <a:r>
              <a:rPr lang="tr-TR" dirty="0">
                <a:solidFill>
                  <a:schemeClr val="tx2"/>
                </a:solidFill>
              </a:rPr>
              <a:t> M. </a:t>
            </a:r>
            <a:r>
              <a:rPr lang="tr-TR" dirty="0" err="1">
                <a:solidFill>
                  <a:schemeClr val="tx2"/>
                </a:solidFill>
              </a:rPr>
              <a:t>Bishop</a:t>
            </a:r>
            <a:endParaRPr lang="tr-TR" dirty="0">
              <a:solidFill>
                <a:schemeClr val="tx2"/>
              </a:solidFill>
            </a:endParaRPr>
          </a:p>
          <a:p>
            <a:pPr marL="0" indent="0">
              <a:buNone/>
            </a:pPr>
            <a:endParaRPr lang="tr-TR" dirty="0">
              <a:solidFill>
                <a:schemeClr val="tx2"/>
              </a:solidFill>
            </a:endParaRPr>
          </a:p>
          <a:p>
            <a:pPr marL="0" indent="0">
              <a:buNone/>
            </a:pPr>
            <a:endParaRPr lang="tr-TR" dirty="0">
              <a:solidFill>
                <a:schemeClr val="tx2"/>
              </a:solidFill>
            </a:endParaRPr>
          </a:p>
          <a:p>
            <a:pPr marL="0" indent="0">
              <a:buNone/>
            </a:pPr>
            <a:endParaRPr lang="en-US" dirty="0">
              <a:solidFill>
                <a:schemeClr val="tx2"/>
              </a:solidFill>
            </a:endParaRPr>
          </a:p>
          <a:p>
            <a:pPr marL="0" indent="0">
              <a:buNone/>
            </a:pPr>
            <a:endParaRPr lang="tr-TR" dirty="0">
              <a:solidFill>
                <a:schemeClr val="tx2"/>
              </a:solidFill>
            </a:endParaRPr>
          </a:p>
        </p:txBody>
      </p:sp>
    </p:spTree>
    <p:extLst>
      <p:ext uri="{BB962C8B-B14F-4D97-AF65-F5344CB8AC3E}">
        <p14:creationId xmlns:p14="http://schemas.microsoft.com/office/powerpoint/2010/main" val="325442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539269" y="2106008"/>
            <a:ext cx="8294287" cy="830997"/>
          </a:xfrm>
          <a:prstGeom prst="rect">
            <a:avLst/>
          </a:prstGeom>
        </p:spPr>
        <p:txBody>
          <a:bodyPr wrap="square">
            <a:spAutoFit/>
          </a:bodyPr>
          <a:lstStyle/>
          <a:p>
            <a:r>
              <a:rPr lang="en-US" sz="2400" dirty="0"/>
              <a:t>Machine learning is about predicting the future based on the past.</a:t>
            </a:r>
          </a:p>
          <a:p>
            <a:r>
              <a:rPr lang="tr-TR" sz="2400" dirty="0">
                <a:solidFill>
                  <a:schemeClr val="tx2"/>
                </a:solidFill>
              </a:rPr>
              <a:t>					-- Hal </a:t>
            </a:r>
            <a:r>
              <a:rPr lang="tr-TR" sz="2400" dirty="0" err="1">
                <a:solidFill>
                  <a:schemeClr val="tx2"/>
                </a:solidFill>
              </a:rPr>
              <a:t>Daume</a:t>
            </a:r>
            <a:r>
              <a:rPr lang="tr-TR" sz="2400" dirty="0">
                <a:solidFill>
                  <a:schemeClr val="tx2"/>
                </a:solidFill>
              </a:rPr>
              <a:t> III</a:t>
            </a: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val="25039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539269" y="2106008"/>
            <a:ext cx="8294287" cy="830997"/>
          </a:xfrm>
          <a:prstGeom prst="rect">
            <a:avLst/>
          </a:prstGeom>
        </p:spPr>
        <p:txBody>
          <a:bodyPr wrap="square">
            <a:spAutoFit/>
          </a:bodyPr>
          <a:lstStyle/>
          <a:p>
            <a:r>
              <a:rPr lang="en-US" sz="2400" dirty="0"/>
              <a:t>Machine learning is about predicting the future based on the past.</a:t>
            </a:r>
          </a:p>
          <a:p>
            <a:r>
              <a:rPr lang="tr-TR" sz="2400" dirty="0">
                <a:solidFill>
                  <a:schemeClr val="tx2"/>
                </a:solidFill>
              </a:rPr>
              <a:t>					-- Hal </a:t>
            </a:r>
            <a:r>
              <a:rPr lang="tr-TR" sz="2400" dirty="0" err="1">
                <a:solidFill>
                  <a:schemeClr val="tx2"/>
                </a:solidFill>
              </a:rPr>
              <a:t>Daume</a:t>
            </a:r>
            <a:r>
              <a:rPr lang="tr-TR" sz="2400" dirty="0">
                <a:solidFill>
                  <a:schemeClr val="tx2"/>
                </a:solidFill>
              </a:rPr>
              <a:t> III</a:t>
            </a: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a:t>Training</a:t>
            </a:r>
          </a:p>
          <a:p>
            <a:pPr algn="ctr"/>
            <a:r>
              <a:rPr lang="en-US" sz="2800" dirty="0"/>
              <a:t>Data</a:t>
            </a:r>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a:t>learn</a:t>
            </a:r>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723459" y="4706779"/>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a:t>predict</a:t>
            </a:r>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97618" y="4714558"/>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a:t>Testing</a:t>
            </a:r>
          </a:p>
          <a:p>
            <a:pPr algn="ctr"/>
            <a:r>
              <a:rPr lang="en-US" sz="2800" dirty="0"/>
              <a:t>Data</a:t>
            </a:r>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aka</a:t>
            </a:r>
          </a:p>
        </p:txBody>
      </p:sp>
      <p:sp>
        <p:nvSpPr>
          <p:cNvPr id="3" name="Content Placeholder 2"/>
          <p:cNvSpPr>
            <a:spLocks noGrp="1"/>
          </p:cNvSpPr>
          <p:nvPr>
            <p:ph sz="quarter" idx="1"/>
          </p:nvPr>
        </p:nvSpPr>
        <p:spPr>
          <a:xfrm>
            <a:off x="612648" y="1600200"/>
            <a:ext cx="8153400" cy="5130800"/>
          </a:xfrm>
        </p:spPr>
        <p:txBody>
          <a:bodyPr>
            <a:normAutofit fontScale="92500" lnSpcReduction="20000"/>
          </a:bodyPr>
          <a:lstStyle/>
          <a:p>
            <a:pPr marL="0" indent="0">
              <a:buNone/>
            </a:pPr>
            <a:r>
              <a:rPr lang="en-US" i="1" dirty="0"/>
              <a:t>data mining</a:t>
            </a:r>
            <a:r>
              <a:rPr lang="en-US" dirty="0"/>
              <a:t>: data analysis, not prediction, though often involves some shared techniques</a:t>
            </a:r>
          </a:p>
          <a:p>
            <a:pPr marL="0" indent="0">
              <a:buNone/>
            </a:pPr>
            <a:endParaRPr lang="en-US" i="1" dirty="0"/>
          </a:p>
          <a:p>
            <a:pPr marL="0" indent="0">
              <a:buNone/>
            </a:pPr>
            <a:r>
              <a:rPr lang="en-US" i="1" dirty="0"/>
              <a:t>inference</a:t>
            </a:r>
            <a:r>
              <a:rPr lang="en-US" dirty="0"/>
              <a:t> and/or </a:t>
            </a:r>
            <a:r>
              <a:rPr lang="en-US" i="1" dirty="0"/>
              <a:t>estimation </a:t>
            </a:r>
            <a:r>
              <a:rPr lang="en-US" dirty="0"/>
              <a:t>in statistics</a:t>
            </a:r>
            <a:endParaRPr lang="en-US" i="1" dirty="0"/>
          </a:p>
          <a:p>
            <a:pPr marL="0" indent="0">
              <a:buNone/>
            </a:pPr>
            <a:endParaRPr lang="en-US" i="1" dirty="0"/>
          </a:p>
          <a:p>
            <a:pPr marL="0" indent="0">
              <a:buNone/>
            </a:pPr>
            <a:r>
              <a:rPr lang="en-US" i="1" dirty="0"/>
              <a:t>pattern recognition</a:t>
            </a:r>
            <a:r>
              <a:rPr lang="en-US" dirty="0"/>
              <a:t> in engineering</a:t>
            </a:r>
          </a:p>
          <a:p>
            <a:pPr marL="0" indent="0">
              <a:buNone/>
            </a:pPr>
            <a:endParaRPr lang="en-US" i="1" dirty="0"/>
          </a:p>
          <a:p>
            <a:pPr marL="0" indent="0">
              <a:buNone/>
            </a:pPr>
            <a:r>
              <a:rPr lang="en-US" i="1" dirty="0"/>
              <a:t>signal processing</a:t>
            </a:r>
            <a:r>
              <a:rPr lang="en-US" dirty="0"/>
              <a:t> in electrical engineering</a:t>
            </a:r>
          </a:p>
          <a:p>
            <a:pPr marL="0" indent="0">
              <a:buNone/>
            </a:pPr>
            <a:endParaRPr lang="en-US" i="1" dirty="0"/>
          </a:p>
          <a:p>
            <a:pPr marL="0" indent="0">
              <a:buNone/>
            </a:pPr>
            <a:r>
              <a:rPr lang="en-US" i="1" dirty="0"/>
              <a:t>induction</a:t>
            </a:r>
          </a:p>
          <a:p>
            <a:pPr marL="0" indent="0">
              <a:buNone/>
            </a:pPr>
            <a:endParaRPr lang="en-US" i="1" dirty="0"/>
          </a:p>
          <a:p>
            <a:pPr marL="0" indent="0">
              <a:buNone/>
            </a:pPr>
            <a:r>
              <a:rPr lang="en-US" i="1" dirty="0"/>
              <a:t>optimization</a:t>
            </a:r>
          </a:p>
        </p:txBody>
      </p:sp>
    </p:spTree>
    <p:extLst>
      <p:ext uri="{BB962C8B-B14F-4D97-AF65-F5344CB8AC3E}">
        <p14:creationId xmlns:p14="http://schemas.microsoft.com/office/powerpoint/2010/main" val="24028765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3706</TotalTime>
  <Words>878</Words>
  <Application>Microsoft Macintosh PowerPoint</Application>
  <PresentationFormat>On-screen Show (4:3)</PresentationFormat>
  <Paragraphs>226</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Tw Cen MT</vt:lpstr>
      <vt:lpstr>Wingdings</vt:lpstr>
      <vt:lpstr>Wingdings 2</vt:lpstr>
      <vt:lpstr>Median</vt:lpstr>
      <vt:lpstr>Introduction to Machine Learning</vt:lpstr>
      <vt:lpstr>PowerPoint Presentation</vt:lpstr>
      <vt:lpstr>PowerPoint Presentation</vt:lpstr>
      <vt:lpstr>Why are you here?</vt:lpstr>
      <vt:lpstr>Machine Learning is…</vt:lpstr>
      <vt:lpstr>Machine Learning is…</vt:lpstr>
      <vt:lpstr>Machine Learning is…</vt:lpstr>
      <vt:lpstr>Machine Learning is…</vt:lpstr>
      <vt:lpstr>Machine Learning, aka</vt:lpstr>
      <vt:lpstr>Goals of the course: learn about…</vt:lpstr>
      <vt:lpstr>Goals of the course</vt:lpstr>
      <vt:lpstr>Course expectations</vt:lpstr>
      <vt:lpstr>Other things to note</vt:lpstr>
      <vt:lpstr>Machine learning problems</vt:lpstr>
      <vt:lpstr>Data</vt:lpstr>
      <vt:lpstr>Data</vt:lpstr>
      <vt:lpstr>Data</vt:lpstr>
      <vt:lpstr>Data</vt:lpstr>
      <vt:lpstr>Supervised learning</vt:lpstr>
      <vt:lpstr>Supervised learning</vt:lpstr>
      <vt:lpstr>Supervised learning</vt:lpstr>
      <vt:lpstr>Supervised learning: classification</vt:lpstr>
      <vt:lpstr>Classification Example</vt:lpstr>
      <vt:lpstr>Classification Applications</vt:lpstr>
      <vt:lpstr>Supervised learning: regression</vt:lpstr>
      <vt:lpstr>Regression Example</vt:lpstr>
      <vt:lpstr>Regression Applications</vt:lpstr>
      <vt:lpstr>Supervised learning: ranking</vt:lpstr>
      <vt:lpstr>Ranking example</vt:lpstr>
      <vt:lpstr>Ranking Applications</vt:lpstr>
      <vt:lpstr>Unsupervised learning</vt:lpstr>
      <vt:lpstr>Unsupervised learning applications</vt:lpstr>
      <vt:lpstr>Reinforcement learning</vt:lpstr>
      <vt:lpstr>Reinforcement learning example</vt:lpstr>
      <vt:lpstr>Reinforcement learning example</vt:lpstr>
      <vt:lpstr>Other learning variations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Irfan Ud-Din</cp:lastModifiedBy>
  <cp:revision>176</cp:revision>
  <dcterms:created xsi:type="dcterms:W3CDTF">2013-09-08T20:10:23Z</dcterms:created>
  <dcterms:modified xsi:type="dcterms:W3CDTF">2024-02-12T04:29:50Z</dcterms:modified>
</cp:coreProperties>
</file>