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82" r:id="rId2"/>
    <p:sldId id="324" r:id="rId3"/>
    <p:sldId id="327" r:id="rId4"/>
    <p:sldId id="374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7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7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7" r:id="rId53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Objects="1">
      <p:cViewPr varScale="1">
        <p:scale>
          <a:sx n="128" d="100"/>
          <a:sy n="128" d="100"/>
        </p:scale>
        <p:origin x="1704" y="17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A81D95D-E680-C383-820F-B911DF3E61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B70CE78-14BD-E901-1F8F-B6E136BA38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D6C5CE5-E7AD-5027-8677-F124828BDF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B266BB93-65B2-CC8B-A105-A9498D26E96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anose="020B0604030504040204" pitchFamily="34" charset="0"/>
              </a:defRPr>
            </a:lvl1pPr>
          </a:lstStyle>
          <a:p>
            <a:fld id="{19C956C9-60A6-4F4F-AA13-AEDB0142AB5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04A5839-DE8F-C099-7A75-5538EB61F1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76418A3-1F14-1865-065E-4A280ED689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A55618B8-BD92-198A-1FA5-0ECC5C79F1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F5E183BB-41E9-8232-1A2C-E7973E887D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4A59B0CF-653C-41DD-D5F1-F0B8854C95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832777CF-E92A-8010-9D2C-51964DC36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ahoma" panose="020B0604030504040204" pitchFamily="34" charset="0"/>
              </a:defRPr>
            </a:lvl1pPr>
          </a:lstStyle>
          <a:p>
            <a:fld id="{A9D301C5-C932-6F47-B04F-8CE1074F0066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DB3031-54CD-96FD-8BB0-993A17E72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96E76-3BAB-EF44-8AA6-A367F3B5A618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51DB52E9-52E2-43F9-5010-C072B180B2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CBD141F5-9D47-B3C1-204E-045E4A4E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CAB1D9-E417-EFF5-B850-7BF2380EC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B3831-DAEA-F14C-9B17-D912289E378C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5058" name="Rectangle 2">
            <a:extLst>
              <a:ext uri="{FF2B5EF4-FFF2-40B4-BE49-F238E27FC236}">
                <a16:creationId xmlns:a16="http://schemas.microsoft.com/office/drawing/2014/main" id="{82E193BB-D026-2FC8-D47F-3D0A31290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D7FCEABB-0FC7-D048-744E-8AB83E9B4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1A50E4-EC51-1623-88CC-7F7A32208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A99B7-0929-FD4E-94C4-4D45CA4FCF97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7106" name="Rectangle 2">
            <a:extLst>
              <a:ext uri="{FF2B5EF4-FFF2-40B4-BE49-F238E27FC236}">
                <a16:creationId xmlns:a16="http://schemas.microsoft.com/office/drawing/2014/main" id="{355E8397-7F90-4FDF-A132-413DFEAE7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>
            <a:extLst>
              <a:ext uri="{FF2B5EF4-FFF2-40B4-BE49-F238E27FC236}">
                <a16:creationId xmlns:a16="http://schemas.microsoft.com/office/drawing/2014/main" id="{70C02DFE-7C46-11B2-9F2C-E85A6CECE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7E86B4-32EB-C75C-5F6E-CFB58D979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7F676-AA2A-7C4E-AAFF-A89EB4C1C7FF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770050" name="Rectangle 2">
            <a:extLst>
              <a:ext uri="{FF2B5EF4-FFF2-40B4-BE49-F238E27FC236}">
                <a16:creationId xmlns:a16="http://schemas.microsoft.com/office/drawing/2014/main" id="{4232D1FB-61B0-1553-4406-D39DF705F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B26C76CC-5ED9-C010-CDDB-962CE6885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A7CB8B6-BE5F-8DE7-350F-A7718AC4AB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0B3D3-0E18-D44B-AA7F-19F540DFE367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8B927571-38E8-1753-77ED-7E39585C8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A0F6C05F-A604-4A3B-EBA8-CCE655AF0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5EE4BFA-6166-09FB-3CC6-F1564F79E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4172B-1AD8-994B-B9E6-748651D42C80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C2094AA2-5160-6429-EC16-3AB8B35FF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44FA4E66-6462-3752-8E68-42E955A3C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6F0E54-8062-6041-CC7E-58E535B150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28287-26B2-054D-A538-1953426C6F8C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91BBC218-0577-A1A4-ADF8-7B774B6BF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C66EEC04-D15F-F42B-DD32-B02204FD1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D2436C-835C-15EC-1B39-6DAFAD5DD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79192-6D48-0A49-8418-5AE5B46CA420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95298" name="Rectangle 2">
            <a:extLst>
              <a:ext uri="{FF2B5EF4-FFF2-40B4-BE49-F238E27FC236}">
                <a16:creationId xmlns:a16="http://schemas.microsoft.com/office/drawing/2014/main" id="{593019AF-80E6-EEB9-40CC-E8AA8C491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F43A7552-7E2E-554A-94F1-A3F9F6B7A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689983-AAF4-DA25-C88E-42AA3A580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3EAD4-6314-CF4E-8AB0-11FD705850F3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697346" name="Rectangle 2">
            <a:extLst>
              <a:ext uri="{FF2B5EF4-FFF2-40B4-BE49-F238E27FC236}">
                <a16:creationId xmlns:a16="http://schemas.microsoft.com/office/drawing/2014/main" id="{EB5F15C4-65E3-8D3E-AEBC-E033DFFB2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5E62608E-E5B5-FDE3-CF08-B9F06E247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B09019-934E-88AF-1C59-A5FDF0EBD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236FE-7AB7-9944-B52A-4011DDBB5DE1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B148343-91C4-2656-1B0A-A2E61DC7C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C1545C25-8002-E0B1-ABD3-81E198590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790B65-CE72-43E9-14F0-337E6CF43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836C5-A973-A64B-9C3A-EF9C1AE14255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36333698-053D-6A8B-F349-D4837E9DC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5B835270-5871-3AB8-072E-02D19142C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FB6E4D-C260-BECF-978F-B40A04C7E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3AD3F-DD23-DB49-9A4B-63FEB730410E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223D696F-5A74-3A0A-6A26-05CC2955E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751028AA-AE26-39AC-3CFA-886301655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F84C0D9-521F-1675-3030-E265EFCC5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4224D-BC1C-3346-8BD9-FBBA46B80A4C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AEA9400A-56D1-289F-8D13-0FFF300E1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82BD2F89-ACE4-8E0B-F949-6E1C7D39F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53D816-13CD-D245-71CA-87B472A68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19648-D2B0-B14E-8390-B3E44AE57A14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23E6EDB2-A44D-3E6F-EB0A-ADF835D1CF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1372DD0F-EE7A-6855-2534-9024B86B1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B2EB54-DB26-8324-6F1F-F36130C71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8F0F7-4AA9-3745-83EE-09D110A6B832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C743E788-CA0A-9BEF-7E03-0CFC2BBD54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A7E16569-9C43-1C0D-47E2-E1CA88C9D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70E255-F328-5CD0-1257-8D92E6AA26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AD579-D6CD-4E4A-AF2D-9C9EF2A717F5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09634" name="Rectangle 2">
            <a:extLst>
              <a:ext uri="{FF2B5EF4-FFF2-40B4-BE49-F238E27FC236}">
                <a16:creationId xmlns:a16="http://schemas.microsoft.com/office/drawing/2014/main" id="{6D3F12E9-228C-864A-6F78-00A3C8F4B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50C7CFD3-23EC-660E-7BDA-D5859BA80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7500A7-9C44-8E8D-AF02-90612D31D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3D8B8-0344-244E-8622-BCB061B8FAF4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11682" name="Rectangle 2">
            <a:extLst>
              <a:ext uri="{FF2B5EF4-FFF2-40B4-BE49-F238E27FC236}">
                <a16:creationId xmlns:a16="http://schemas.microsoft.com/office/drawing/2014/main" id="{3D1D8033-306C-BA82-44D7-5D77983BE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4928C1FF-C9AF-EEA3-839C-43B9606B8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BC6150-A218-4F50-D475-6E689FCC5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53886-E4C4-184F-8FAA-C4DBA4E2BB29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80BB3551-822F-09B2-F76A-E196B436C2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02C90C63-EF5E-FEE3-6CB8-5AF121BDA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65FA1C-4D3E-AAAF-F5E2-293849E67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C7A22-08DE-E849-AE3F-8F26F6A9C91F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15778" name="Rectangle 2">
            <a:extLst>
              <a:ext uri="{FF2B5EF4-FFF2-40B4-BE49-F238E27FC236}">
                <a16:creationId xmlns:a16="http://schemas.microsoft.com/office/drawing/2014/main" id="{82616AAE-102A-E7EF-7529-D11B33C87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15549A3F-0325-32A8-33CE-CD5653777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14A7B5-6CD3-F672-BC9E-ADF28EFF0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5D119-F755-AA44-BC4C-91F373A38B87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717826" name="Rectangle 2">
            <a:extLst>
              <a:ext uri="{FF2B5EF4-FFF2-40B4-BE49-F238E27FC236}">
                <a16:creationId xmlns:a16="http://schemas.microsoft.com/office/drawing/2014/main" id="{FD3F3DC4-FF78-C2FC-35F7-AFA608293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BB980A48-2F7F-7E3D-DE3B-71925CE45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4805E0F-FC56-DA0C-8DE6-98153F684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FB1B1-83F3-4A4B-8E0E-B264E5267945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719874" name="Rectangle 2">
            <a:extLst>
              <a:ext uri="{FF2B5EF4-FFF2-40B4-BE49-F238E27FC236}">
                <a16:creationId xmlns:a16="http://schemas.microsoft.com/office/drawing/2014/main" id="{FEC14C06-CEB4-5A87-287E-7CD16BC4E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7E6745A4-8A13-BB2F-A993-08830E613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53E1C8-1E62-DD84-9E1A-D247BB4B3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47155-4BC5-4E46-97BB-5AA2ABDC39D3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506D5120-5BFB-0F0A-35B3-AB24D80F3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591E6019-A0A1-44AD-04D3-F4CDAA2B7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0B6465-C2D3-FD4C-5C4E-A7ADCC269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7ADBF-466E-5E4C-BDF3-5AD956779423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94B4296A-546F-55E7-5E26-CD7FDC3CCB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F370B530-F0A1-6B1A-2D40-1629F5628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89E323-33F9-8917-56E3-632AD4B24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D3C2A-64F2-6E47-981D-21857653E2BB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EE7DE881-6734-2906-8022-7D30855F2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DB1ACA04-FC9D-F1F0-EFC8-3CD02143C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2EDC3B-DCA7-74EF-5362-DDFEFAD70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68053-FD6F-D349-ABCC-3BBDBE4F749A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9C9608EC-8184-9830-660D-A753747A7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6FF4E372-26DA-9A33-9143-22AF8A702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7A90D1-96D1-2363-F048-5562A3A96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F79AB-F423-6A40-90ED-44EB6ECDF8F0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AFB88229-9708-C0FA-957D-2D955D8A7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0D1409BB-C6E6-4329-7E6F-7D284B98A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823358-AEE7-E197-08A6-676592783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9D903-1B63-CA49-9556-C777C70A7109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E54D5358-EFAC-374E-1A3D-1E4017FD26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3430504A-77E2-9A85-8977-94314CD11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5C6F8D-D4A1-9612-BFAE-1A83482C8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753FF-5C74-AB4E-B5BE-014215BA5EE3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64B7B664-EEF3-25B8-37E1-D9F3CEBBD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2DD0D1A9-8BF3-5B43-CB19-BDC78E037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7507BC-9EF7-91D1-8DCF-9C913909C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926D9-E50A-7B40-AB9C-FAFAF12F4CD8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C9AB9490-209A-B6E9-4D73-929D5AD62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72ADF9B6-90FC-16E2-C8A3-C25B68BF3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6376F9-3E49-9E08-3344-6E18A7C29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FD189-29A1-8B4F-9C2D-9D9142DA1805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C1ECF0B2-DB3C-3B7C-5F1B-5E28C9C2D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253232C2-09FD-611C-6D9C-796376401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CBA051-E43A-65E0-8F41-8ED754C49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3152A-424C-E947-8B63-08F760B4EF7F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FE2FBA09-4FAC-F202-A4B0-9EDDE0F3C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CCD7C84D-F2CA-06BC-9D3E-15F4C574C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8FF4B1-C827-BFC6-FF3E-932C8D164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8F1E6-7D17-3B4C-B28D-0EE9954170E2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4B42E559-0F7E-85C0-BCB7-DE6A70D4D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986C519F-81C2-C5C5-05CE-909E677B4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FF0056-22A4-7497-06FC-C98C203047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D94E2-575C-CA4C-97E8-9F89CA144C32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BB479F22-9092-9AC0-2D00-5FC926D14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4D9AEA66-4096-00A0-CE40-81416D8BA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4B178A-74CA-67E7-0722-453EC5DDC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FC8FE-AF2B-D447-A1B9-A23444FE2A91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766978" name="Rectangle 2">
            <a:extLst>
              <a:ext uri="{FF2B5EF4-FFF2-40B4-BE49-F238E27FC236}">
                <a16:creationId xmlns:a16="http://schemas.microsoft.com/office/drawing/2014/main" id="{4D00B7DC-2013-C62B-1FE0-14D44604A6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2C347BAC-B374-CF95-F11F-BD9C98A2F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44D320E-AB7E-22BE-6D94-477664F21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6D33E-EC00-D14A-834E-067582975269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B0795A50-4193-7C0A-BC5B-F3E32849A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AC0B67CB-CC15-9DA8-002B-E2082F681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91EFBD-9700-6860-DE7B-CFB48ACC7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48956-64B3-314A-911A-D04E07539BFF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id="{151CF37C-3D55-5154-F45B-02C970167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81D89DFF-E069-DA7B-5565-A74F64B65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6212AD-AC61-C66E-EA0E-EB76BED62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31FC5-281B-E242-BE4C-793C3DCEF652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748546" name="Rectangle 2">
            <a:extLst>
              <a:ext uri="{FF2B5EF4-FFF2-40B4-BE49-F238E27FC236}">
                <a16:creationId xmlns:a16="http://schemas.microsoft.com/office/drawing/2014/main" id="{EBCEA245-5573-0FEE-B884-8CEB83F457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5F38298C-94CC-64F2-EAD8-169A02BCA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2F0FC4-F471-8434-7827-82BD9E67E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E0E1C-7FD6-B84B-AD32-9A8CC968EF50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750594" name="Rectangle 2">
            <a:extLst>
              <a:ext uri="{FF2B5EF4-FFF2-40B4-BE49-F238E27FC236}">
                <a16:creationId xmlns:a16="http://schemas.microsoft.com/office/drawing/2014/main" id="{645F5E2E-94A7-A379-D43D-FBBC010A9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F77456EF-926E-3E92-564F-105FFD9BB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FAC508-9187-8FE5-10E5-1814878F9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56566-4701-A248-B334-E9D7AC2B17DA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778242" name="Rectangle 2">
            <a:extLst>
              <a:ext uri="{FF2B5EF4-FFF2-40B4-BE49-F238E27FC236}">
                <a16:creationId xmlns:a16="http://schemas.microsoft.com/office/drawing/2014/main" id="{C3952987-6699-0DA6-C7B6-9BEF3BA67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E441943D-4539-17EA-89E9-386C5AC36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09DE76-E4E0-BE59-F924-CDAD04224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6965D-7621-3F4D-B383-726C7562E906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id="{3C76AE6E-7BC3-F404-8E1C-CAFA77D3C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49416FFD-E555-18E9-9C95-C8653753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AEDE34-D62A-2479-1ACB-76180A06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5B651-59CF-3945-8251-67060C1E281B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754690" name="Rectangle 2">
            <a:extLst>
              <a:ext uri="{FF2B5EF4-FFF2-40B4-BE49-F238E27FC236}">
                <a16:creationId xmlns:a16="http://schemas.microsoft.com/office/drawing/2014/main" id="{1E387968-ADF1-B09C-2B8C-E157D151F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913AB0C4-B1D1-8992-ADAC-6EFD45818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E4A660-1312-36A7-3133-154FAB4CD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96730-4D77-0146-BFA7-BAE16B67E48F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756738" name="Rectangle 2">
            <a:extLst>
              <a:ext uri="{FF2B5EF4-FFF2-40B4-BE49-F238E27FC236}">
                <a16:creationId xmlns:a16="http://schemas.microsoft.com/office/drawing/2014/main" id="{A4003BE1-7B10-5707-7EDE-2C551B149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>
            <a:extLst>
              <a:ext uri="{FF2B5EF4-FFF2-40B4-BE49-F238E27FC236}">
                <a16:creationId xmlns:a16="http://schemas.microsoft.com/office/drawing/2014/main" id="{B105038B-41C1-5084-AECC-EE6EAE73D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265777-1F5A-255F-AC37-96119EC14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355F4-E0E9-3142-A9B2-EDA0EE599D7B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758786" name="Rectangle 2">
            <a:extLst>
              <a:ext uri="{FF2B5EF4-FFF2-40B4-BE49-F238E27FC236}">
                <a16:creationId xmlns:a16="http://schemas.microsoft.com/office/drawing/2014/main" id="{C62EB353-BF88-ACF6-F444-1C5EFF743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0D70414D-CD65-2872-D7E6-D759504D1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2008515-C363-720B-F611-F969148A1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8E89E-F9AB-5D4C-B869-6341EA6F1B49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760834" name="Rectangle 2">
            <a:extLst>
              <a:ext uri="{FF2B5EF4-FFF2-40B4-BE49-F238E27FC236}">
                <a16:creationId xmlns:a16="http://schemas.microsoft.com/office/drawing/2014/main" id="{64E68053-8839-ED11-34ED-2A61FC766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9E8E8807-1A2E-DD1D-596F-3EC4B0DE3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524423-F0D8-B28E-17CC-997C8BC1A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C315D-5DD9-F44C-9279-D94DC58CC9BB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id="{4E5107B9-5062-D8B5-2933-DDC9A4B34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4CFDA1DB-2340-DDC6-C8B1-22C8F8627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1B2F28-6F2D-CE05-30D8-422029FAB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F1A72-56DC-EA4D-B24D-A46ED815C770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id="{DAA8EEB0-BDFF-C2E3-EE3F-E078165E0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0C69014A-9ECB-A103-258D-ED32490A3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8ECC4A9-3027-3682-BBF8-6596021D2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82487-BD1A-BC4A-880E-9602B0F4AF8A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764930" name="Rectangle 2">
            <a:extLst>
              <a:ext uri="{FF2B5EF4-FFF2-40B4-BE49-F238E27FC236}">
                <a16:creationId xmlns:a16="http://schemas.microsoft.com/office/drawing/2014/main" id="{092C9FF1-1EBC-4102-1AFB-DB8A368C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7C2CE86F-D882-532B-5850-1ACB6803E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4A90D1-E74E-4C64-F988-F6737848A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1DAF9-4A3D-0F4B-AE16-BEF29674CCA9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784386" name="Rectangle 2">
            <a:extLst>
              <a:ext uri="{FF2B5EF4-FFF2-40B4-BE49-F238E27FC236}">
                <a16:creationId xmlns:a16="http://schemas.microsoft.com/office/drawing/2014/main" id="{10EA2CA9-0532-788F-EA03-12F828442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>
            <a:extLst>
              <a:ext uri="{FF2B5EF4-FFF2-40B4-BE49-F238E27FC236}">
                <a16:creationId xmlns:a16="http://schemas.microsoft.com/office/drawing/2014/main" id="{6D34536E-B5CB-CB65-5E45-9CB06DFFE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74FDAD-5C1E-8F8F-1597-19237F80D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4AE72-BC5F-9045-AE2F-DAD30F579D93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BFB59FF5-B7C1-3B33-9791-30AB4CE09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B69B6323-2766-7048-00CB-5A04FD05F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EBF6F48-9E22-FF6D-4D5E-8894EBB40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C122A-046A-DC46-AD7E-EB7DF0CD6E18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FC9C36A8-5641-A06C-BB0B-DE2E4D6BC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BD81125C-E15F-CEEF-E449-1B116C262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2EA8578-3445-1ED7-F2C2-9A90ADE49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D523F-7CED-3945-B1B0-D32AF7E64C55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F7546EE2-FCE1-D520-8E36-488156D2A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D4D4E69F-B0E9-B760-3570-02348A05B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2C896A-C92D-B5F3-65BF-13A318CFA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66446-778E-DF4B-BA07-ED34A74AE944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57FAEC20-92B2-B81F-61F7-AAA0242EC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E4CD36A3-144C-20EB-60B3-D050EC5CD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>
            <a:extLst>
              <a:ext uri="{FF2B5EF4-FFF2-40B4-BE49-F238E27FC236}">
                <a16:creationId xmlns:a16="http://schemas.microsoft.com/office/drawing/2014/main" id="{F88C4096-AFA8-5068-1E55-F6E65210D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>
            <a:extLst>
              <a:ext uri="{FF2B5EF4-FFF2-40B4-BE49-F238E27FC236}">
                <a16:creationId xmlns:a16="http://schemas.microsoft.com/office/drawing/2014/main" id="{BD686E22-2FB5-3DC9-D707-0589FC700BAE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>
            <a:extLst>
              <a:ext uri="{FF2B5EF4-FFF2-40B4-BE49-F238E27FC236}">
                <a16:creationId xmlns:a16="http://schemas.microsoft.com/office/drawing/2014/main" id="{7DEC2344-F147-30A3-DDD0-D3ED84A183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AAB0D0F5-BF66-B315-7453-06BEDC46E7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i="0"/>
            </a:lvl1pPr>
          </a:lstStyle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4126" name="Rectangle 30">
            <a:extLst>
              <a:ext uri="{FF2B5EF4-FFF2-40B4-BE49-F238E27FC236}">
                <a16:creationId xmlns:a16="http://schemas.microsoft.com/office/drawing/2014/main" id="{1C82E735-8947-AC86-6BEA-FC0AB160BC4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4131" name="Picture 35">
            <a:extLst>
              <a:ext uri="{FF2B5EF4-FFF2-40B4-BE49-F238E27FC236}">
                <a16:creationId xmlns:a16="http://schemas.microsoft.com/office/drawing/2014/main" id="{32131D71-C4F1-C06E-883B-293B9567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>
            <a:extLst>
              <a:ext uri="{FF2B5EF4-FFF2-40B4-BE49-F238E27FC236}">
                <a16:creationId xmlns:a16="http://schemas.microsoft.com/office/drawing/2014/main" id="{755A89D4-B788-E65B-A625-559D1047175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4142" name="Picture 46">
            <a:extLst>
              <a:ext uri="{FF2B5EF4-FFF2-40B4-BE49-F238E27FC236}">
                <a16:creationId xmlns:a16="http://schemas.microsoft.com/office/drawing/2014/main" id="{8F0C7F72-84D2-329C-E8E8-C78E0CDA4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7D7A-A68C-8FC7-34A9-55FF643B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EBC9-ABE8-7EB0-D694-5B660660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DAFF1-A91C-EBE4-F6E2-F030E4A8A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E952CBD1-643C-2447-A00E-A6307B1E769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7022543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8D25A-4AB4-0DE9-E79C-1D7D86EA4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506C-1B7B-B027-3E7A-8DAAAAFF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D34CB-6FCA-0231-8E59-325A8AF1B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84C3EF93-ACED-5B4F-8DB2-8F42EB694D26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224227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C3C9-61FF-5092-7F7E-1B7F1918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4A32-3244-0555-78A2-C040E655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26EB-173D-B2BB-4BEF-6E24C7997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7E5C166B-21C9-754E-9765-DBC3BB8AAE7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697025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4CAF-0886-38C0-4634-F05E14A5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3B55A-1915-0A37-938F-C91112FD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D40F-E780-8E95-6C10-814129A3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3066EC35-7A6F-BB4D-975A-A04E29E5572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1293605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A7FE-7253-914C-AE30-A440113A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A5BF-658B-21FA-D897-1884391E1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829E-6CE3-90F4-0C16-1D2C83A2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46CE-684C-18EF-3D5F-67B1D3332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7C2157CC-3F30-E54D-98BC-6E46389EE35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031910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04F1-A65D-54A6-DE49-CBF5F6D9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6EF8-036B-4388-09A3-FCBE6428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6A32-9B18-DE23-BE56-D1544A966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CC2C2-7E63-18D5-E0F4-0381C464A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E27EC-1E00-1F4A-7DEF-CE9FF94DE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BE6DF-3513-6802-12B3-37349102B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14184C73-6E2B-C940-B9BF-43CC00EACA1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519479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C26D-810E-6883-DADB-41A3D028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DE7C8-B562-448E-2339-364ADD710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38F6A805-7F0A-8B47-9B22-07F1A4C71F8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6424765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2EF2BD-CE74-8FFA-BC1B-90B57152D1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C72C1E76-6CEA-3142-B10E-7352E8E46CE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3417854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0086-92D2-A99E-E214-5F2C0B39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17BE-27DA-4970-7477-1F3DC321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3D782-A0FE-8C3E-031B-524B3AD8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34C18-1517-DA33-88E9-2572C292D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E273D2BF-8511-B445-AC5B-C551D73201D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2565249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FAC3-5C90-ED5F-B0B6-B788A3C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C101E-BFF4-8A1E-4FBB-B9EE171A1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9526-067B-5BCE-F330-9BEADFD4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185A7-E314-3813-2ED7-F3F19E8BA6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10- </a:t>
            </a:r>
            <a:fld id="{FEB67A9E-EBFF-6145-8CAE-B281EB7082B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109770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>
            <a:extLst>
              <a:ext uri="{FF2B5EF4-FFF2-40B4-BE49-F238E27FC236}">
                <a16:creationId xmlns:a16="http://schemas.microsoft.com/office/drawing/2014/main" id="{E700331F-1E0C-5146-3EB6-895CF96315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>
              <a:extLst>
                <a:ext uri="{FF2B5EF4-FFF2-40B4-BE49-F238E27FC236}">
                  <a16:creationId xmlns:a16="http://schemas.microsoft.com/office/drawing/2014/main" id="{1C363DDD-166C-00D7-72A1-0758444EDD0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 i="0">
                <a:latin typeface="Tahoma" panose="020B0604030504040204" pitchFamily="34" charset="0"/>
              </a:endParaRPr>
            </a:p>
          </p:txBody>
        </p:sp>
        <p:grpSp>
          <p:nvGrpSpPr>
            <p:cNvPr id="3116" name="Group 44">
              <a:extLst>
                <a:ext uri="{FF2B5EF4-FFF2-40B4-BE49-F238E27FC236}">
                  <a16:creationId xmlns:a16="http://schemas.microsoft.com/office/drawing/2014/main" id="{D3652EF0-3C66-69CF-37F0-4135046C827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>
                <a:extLst>
                  <a:ext uri="{FF2B5EF4-FFF2-40B4-BE49-F238E27FC236}">
                    <a16:creationId xmlns:a16="http://schemas.microsoft.com/office/drawing/2014/main" id="{F748D2BD-C49D-ACD6-7A9F-113E2F0BB5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 i="0">
                  <a:latin typeface="Tahoma" panose="020B0604030504040204" pitchFamily="34" charset="0"/>
                </a:endParaRPr>
              </a:p>
            </p:txBody>
          </p:sp>
          <p:sp>
            <p:nvSpPr>
              <p:cNvPr id="3104" name="Rectangle 32">
                <a:extLst>
                  <a:ext uri="{FF2B5EF4-FFF2-40B4-BE49-F238E27FC236}">
                    <a16:creationId xmlns:a16="http://schemas.microsoft.com/office/drawing/2014/main" id="{F35CE86B-CDCE-B578-F2FE-D3ADAEAFB9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 i="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3109" name="Rectangle 37">
            <a:extLst>
              <a:ext uri="{FF2B5EF4-FFF2-40B4-BE49-F238E27FC236}">
                <a16:creationId xmlns:a16="http://schemas.microsoft.com/office/drawing/2014/main" id="{852C3952-E438-795A-9CEF-1485DBE03E65}"/>
              </a:ext>
            </a:extLst>
          </p:cNvPr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 i="0">
              <a:latin typeface="Tahoma" panose="020B0604030504040204" pitchFamily="34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301F52C-3A57-6D97-E588-215806BD7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490A942-8EB8-5037-B7D4-90D993CE17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 i="0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10- </a:t>
            </a:r>
            <a:fld id="{BA5B9BF8-A546-D643-9C26-E28C9990F19A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2B03358F-A1E9-5283-DF8C-A06374AC0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2" name="Rectangle 30">
            <a:extLst>
              <a:ext uri="{FF2B5EF4-FFF2-40B4-BE49-F238E27FC236}">
                <a16:creationId xmlns:a16="http://schemas.microsoft.com/office/drawing/2014/main" id="{625C40B7-756A-5424-2BE8-84E15B37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 i="0"/>
              <a:t>Copyright © 2007 </a:t>
            </a:r>
            <a:r>
              <a:rPr lang="en-US" altLang="en-US" sz="900" i="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5AC4628-BDDE-ED5C-AC85-5B9E01ADE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C6CE1099-8722-204C-83AC-9BE3AFB41124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6F807E1E-EF2E-21E8-6A5E-20B2D1D4F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2683" name="Picture 11">
            <a:extLst>
              <a:ext uri="{FF2B5EF4-FFF2-40B4-BE49-F238E27FC236}">
                <a16:creationId xmlns:a16="http://schemas.microsoft.com/office/drawing/2014/main" id="{DA06E5C0-54FE-9AFB-0545-F7C427B0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EAD636E-F145-1F3B-2FA0-14A5FF8C1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5AB471E0-FF8C-A242-A5EB-32220463079D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684038" name="Rectangle 6">
            <a:extLst>
              <a:ext uri="{FF2B5EF4-FFF2-40B4-BE49-F238E27FC236}">
                <a16:creationId xmlns:a16="http://schemas.microsoft.com/office/drawing/2014/main" id="{C2669F66-B797-FBE8-21D1-BD87C261A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AN UPDATE ANOMALY</a:t>
            </a:r>
          </a:p>
        </p:txBody>
      </p:sp>
      <p:sp>
        <p:nvSpPr>
          <p:cNvPr id="684039" name="Rectangle 7">
            <a:extLst>
              <a:ext uri="{FF2B5EF4-FFF2-40B4-BE49-F238E27FC236}">
                <a16:creationId xmlns:a16="http://schemas.microsoft.com/office/drawing/2014/main" id="{D176C0E0-C721-FDE8-DF84-EC1EAB1C4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relation:</a:t>
            </a:r>
          </a:p>
          <a:p>
            <a:pPr lvl="1"/>
            <a:r>
              <a:rPr lang="en-US" altLang="en-US"/>
              <a:t>EMP_PROJ(Emp#, Proj#, Ename, Pname, No_hours)</a:t>
            </a:r>
          </a:p>
          <a:p>
            <a:r>
              <a:rPr lang="en-US" altLang="en-US"/>
              <a:t>Update Anomaly:</a:t>
            </a:r>
          </a:p>
          <a:p>
            <a:pPr lvl="1"/>
            <a:r>
              <a:rPr lang="en-US" altLang="en-US"/>
              <a:t>Changing the name of  project number P1 from “Billing” to “Customer-Accounting” may cause this update to be made for all 100 employees working on project P1.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39A6802-2B01-C9A4-15F2-EE12C6183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1A56F170-90C9-4F42-B438-0AC6C413C872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86086" name="Rectangle 6">
            <a:extLst>
              <a:ext uri="{FF2B5EF4-FFF2-40B4-BE49-F238E27FC236}">
                <a16:creationId xmlns:a16="http://schemas.microsoft.com/office/drawing/2014/main" id="{73F0DB89-79CD-2023-2D88-67DFF9CC2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AN INSERT ANOMALY</a:t>
            </a:r>
          </a:p>
        </p:txBody>
      </p:sp>
      <p:sp>
        <p:nvSpPr>
          <p:cNvPr id="686087" name="Rectangle 7">
            <a:extLst>
              <a:ext uri="{FF2B5EF4-FFF2-40B4-BE49-F238E27FC236}">
                <a16:creationId xmlns:a16="http://schemas.microsoft.com/office/drawing/2014/main" id="{C9C03751-F450-A6BA-FF0D-29E5C139C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relation:</a:t>
            </a:r>
          </a:p>
          <a:p>
            <a:pPr lvl="1"/>
            <a:r>
              <a:rPr lang="en-US" altLang="en-US"/>
              <a:t>EMP_PROJ(Emp#, Proj#, Ename, Pname, No_hours)</a:t>
            </a:r>
          </a:p>
          <a:p>
            <a:r>
              <a:rPr lang="en-US" altLang="en-US"/>
              <a:t>Insert  Anomaly:</a:t>
            </a:r>
          </a:p>
          <a:p>
            <a:pPr lvl="1"/>
            <a:r>
              <a:rPr lang="en-US" altLang="en-US"/>
              <a:t>Cannot insert a project unless an employee is assigned to it.</a:t>
            </a:r>
          </a:p>
          <a:p>
            <a:r>
              <a:rPr lang="en-US" altLang="en-US"/>
              <a:t>Conversely</a:t>
            </a:r>
          </a:p>
          <a:p>
            <a:pPr lvl="1"/>
            <a:r>
              <a:rPr lang="en-US" altLang="en-US"/>
              <a:t>Cannot insert an employee unless an he/she is assigned to a project.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97C87BF-F8F6-2C5F-E795-0FD8CA0E8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07A95B15-D7D9-C54A-800C-2A3FECA832E3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769026" name="Rectangle 2">
            <a:extLst>
              <a:ext uri="{FF2B5EF4-FFF2-40B4-BE49-F238E27FC236}">
                <a16:creationId xmlns:a16="http://schemas.microsoft.com/office/drawing/2014/main" id="{4E28B726-406D-DB4B-0157-421109CD4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AN DELETE ANOMALY</a:t>
            </a: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685C4B93-D35F-23CD-6019-D5563D05F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relation:</a:t>
            </a:r>
          </a:p>
          <a:p>
            <a:pPr lvl="1"/>
            <a:r>
              <a:rPr lang="en-US" altLang="en-US"/>
              <a:t>EMP_PROJ(Emp#, Proj#, Ename, Pname, No_hours)</a:t>
            </a:r>
          </a:p>
          <a:p>
            <a:r>
              <a:rPr lang="en-US" altLang="en-US"/>
              <a:t>Delete Anomaly:</a:t>
            </a:r>
          </a:p>
          <a:p>
            <a:pPr lvl="1"/>
            <a:r>
              <a:rPr lang="en-US" altLang="en-US"/>
              <a:t>When a project is deleted, it will result in deleting all the employees who work on that project.</a:t>
            </a:r>
          </a:p>
          <a:p>
            <a:pPr lvl="1"/>
            <a:r>
              <a:rPr lang="en-US" altLang="en-US"/>
              <a:t>Alternately, if an employee is the sole employee on a project, deleting that employee would result in deleting the corresponding project.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5E01419-1202-7438-E3A0-F485A9BD3A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86CEC4B6-5333-6C47-9DEF-5D71C109CD05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88137" name="Rectangle 9">
            <a:extLst>
              <a:ext uri="{FF2B5EF4-FFF2-40B4-BE49-F238E27FC236}">
                <a16:creationId xmlns:a16="http://schemas.microsoft.com/office/drawing/2014/main" id="{48626FE2-0E95-6DF2-4922-91224E4C4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10.3 Two relation schemas suffering from update anomalies</a:t>
            </a:r>
          </a:p>
        </p:txBody>
      </p:sp>
      <p:sp>
        <p:nvSpPr>
          <p:cNvPr id="688132" name="Rectangle 4">
            <a:extLst>
              <a:ext uri="{FF2B5EF4-FFF2-40B4-BE49-F238E27FC236}">
                <a16:creationId xmlns:a16="http://schemas.microsoft.com/office/drawing/2014/main" id="{34A43281-2571-E3C5-6550-41C6F894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88139" name="Picture 11">
            <a:extLst>
              <a:ext uri="{FF2B5EF4-FFF2-40B4-BE49-F238E27FC236}">
                <a16:creationId xmlns:a16="http://schemas.microsoft.com/office/drawing/2014/main" id="{081E68AF-A477-28B8-5FD4-4E7FCBD0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057400"/>
            <a:ext cx="8207375" cy="3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267D5CF-BD83-C466-8417-4A7C91CC9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0EAB24A4-8F4A-844D-926D-29E6D0D3D2C5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690184" name="Rectangle 8">
            <a:extLst>
              <a:ext uri="{FF2B5EF4-FFF2-40B4-BE49-F238E27FC236}">
                <a16:creationId xmlns:a16="http://schemas.microsoft.com/office/drawing/2014/main" id="{AA35C582-F5EE-6269-0D0E-9CED7A885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10.4 Example States for EMP_DEPT and EMP_PROJ</a:t>
            </a:r>
          </a:p>
        </p:txBody>
      </p:sp>
      <p:pic>
        <p:nvPicPr>
          <p:cNvPr id="690186" name="Picture 10">
            <a:extLst>
              <a:ext uri="{FF2B5EF4-FFF2-40B4-BE49-F238E27FC236}">
                <a16:creationId xmlns:a16="http://schemas.microsoft.com/office/drawing/2014/main" id="{B1D88FA6-69AF-5416-E848-939CF70E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8138"/>
            <a:ext cx="4646613" cy="47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8250765-AB86-0B38-5386-BCF22AAD9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2598444E-3DDC-114E-9966-7105320D9DB9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692230" name="Rectangle 6">
            <a:extLst>
              <a:ext uri="{FF2B5EF4-FFF2-40B4-BE49-F238E27FC236}">
                <a16:creationId xmlns:a16="http://schemas.microsoft.com/office/drawing/2014/main" id="{17F45502-BC1C-91EB-65E2-723CF437F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Guideline to Redundant Information in Tuples and Update Anomalies</a:t>
            </a:r>
          </a:p>
        </p:txBody>
      </p:sp>
      <p:sp>
        <p:nvSpPr>
          <p:cNvPr id="692231" name="Rectangle 7">
            <a:extLst>
              <a:ext uri="{FF2B5EF4-FFF2-40B4-BE49-F238E27FC236}">
                <a16:creationId xmlns:a16="http://schemas.microsoft.com/office/drawing/2014/main" id="{4D6C5313-15B2-3744-012C-735F034C4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GUIDELINE 2: </a:t>
            </a:r>
          </a:p>
          <a:p>
            <a:pPr lvl="1"/>
            <a:r>
              <a:rPr lang="en-US" altLang="en-US"/>
              <a:t>Design a schema that does not suffer from the insertion, deletion and update anomalies.</a:t>
            </a:r>
          </a:p>
          <a:p>
            <a:pPr lvl="1"/>
            <a:r>
              <a:rPr lang="en-US" altLang="en-US"/>
              <a:t>If there are any anomalies present, then note them so that applications can be made to take them into account.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2E7D6DE-18F7-4444-1BC1-5CB934279F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8464E0A-934D-D140-82C2-F6EA19998C95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694278" name="Rectangle 6">
            <a:extLst>
              <a:ext uri="{FF2B5EF4-FFF2-40B4-BE49-F238E27FC236}">
                <a16:creationId xmlns:a16="http://schemas.microsoft.com/office/drawing/2014/main" id="{7D3903EC-B5C3-D7FF-397F-4022A714A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1.3 Null Values in Tuples </a:t>
            </a:r>
          </a:p>
        </p:txBody>
      </p:sp>
      <p:sp>
        <p:nvSpPr>
          <p:cNvPr id="694279" name="Rectangle 7">
            <a:extLst>
              <a:ext uri="{FF2B5EF4-FFF2-40B4-BE49-F238E27FC236}">
                <a16:creationId xmlns:a16="http://schemas.microsoft.com/office/drawing/2014/main" id="{D3B36CC8-C787-53C8-BB3D-A740293D2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GUIDELINE 3:</a:t>
            </a:r>
          </a:p>
          <a:p>
            <a:pPr lvl="1"/>
            <a:r>
              <a:rPr lang="en-US" altLang="en-US"/>
              <a:t>Relations should be designed such that their tuples will have as few NULL values as possible</a:t>
            </a:r>
          </a:p>
          <a:p>
            <a:pPr lvl="1"/>
            <a:r>
              <a:rPr lang="en-US" altLang="en-US"/>
              <a:t>Attributes that are NULL frequently could be placed in separate relations (with the primary key)</a:t>
            </a:r>
          </a:p>
          <a:p>
            <a:r>
              <a:rPr lang="en-US" altLang="en-US"/>
              <a:t> Reasons for nulls:</a:t>
            </a:r>
          </a:p>
          <a:p>
            <a:pPr lvl="1"/>
            <a:r>
              <a:rPr lang="en-US" altLang="en-US"/>
              <a:t>Attribute not applicable or invalid</a:t>
            </a:r>
          </a:p>
          <a:p>
            <a:pPr lvl="1"/>
            <a:r>
              <a:rPr lang="en-US" altLang="en-US"/>
              <a:t>Attribute value unknown  (may exist)</a:t>
            </a:r>
          </a:p>
          <a:p>
            <a:pPr lvl="1"/>
            <a:r>
              <a:rPr lang="en-US" altLang="en-US"/>
              <a:t>Value known to exist, but unavailable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3D0BF2D-60F0-9FBA-6260-65450789E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57AEDE8-4B25-2846-B818-FB51E78955D8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696326" name="Rectangle 6">
            <a:extLst>
              <a:ext uri="{FF2B5EF4-FFF2-40B4-BE49-F238E27FC236}">
                <a16:creationId xmlns:a16="http://schemas.microsoft.com/office/drawing/2014/main" id="{24BF857D-2500-EF73-511B-3DA092120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1.4 Spurious Tuples </a:t>
            </a:r>
          </a:p>
        </p:txBody>
      </p:sp>
      <p:sp>
        <p:nvSpPr>
          <p:cNvPr id="696327" name="Rectangle 7">
            <a:extLst>
              <a:ext uri="{FF2B5EF4-FFF2-40B4-BE49-F238E27FC236}">
                <a16:creationId xmlns:a16="http://schemas.microsoft.com/office/drawing/2014/main" id="{E20AA4E3-A42B-9271-3D4A-02F145D53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Bad designs for a relational database may result in erroneous results for certain JOIN operations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"lossless join" property is used to guarantee meaningful results for join operations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GUIDELINE 4: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relations should be designed to satisfy the lossless join condition.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spurious tuples should be generated by doing a natural-join of any relations.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3D2CD9B-1BD1-71F7-EB4D-9F29975A5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7E29320B-F47D-C242-B671-34BCA83EA310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98374" name="Rectangle 6">
            <a:extLst>
              <a:ext uri="{FF2B5EF4-FFF2-40B4-BE49-F238E27FC236}">
                <a16:creationId xmlns:a16="http://schemas.microsoft.com/office/drawing/2014/main" id="{80AD0A74-C522-B3A6-D7F7-E59CC1EDD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Spurious Tuples (2)</a:t>
            </a:r>
          </a:p>
        </p:txBody>
      </p:sp>
      <p:sp>
        <p:nvSpPr>
          <p:cNvPr id="698375" name="Rectangle 7">
            <a:extLst>
              <a:ext uri="{FF2B5EF4-FFF2-40B4-BE49-F238E27FC236}">
                <a16:creationId xmlns:a16="http://schemas.microsoft.com/office/drawing/2014/main" id="{710773EB-4CED-E1B0-600F-223EE0C89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2400"/>
              <a:t>There are two important properties of decompositions: 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altLang="en-US" sz="2200"/>
              <a:t>Non-additive or losslessness of the corresponding join</a:t>
            </a:r>
          </a:p>
          <a:p>
            <a:pPr marL="876300" lvl="1" indent="-419100">
              <a:buSzTx/>
              <a:buFont typeface="Wingdings" pitchFamily="2" charset="2"/>
              <a:buAutoNum type="alphaLcParenR"/>
            </a:pPr>
            <a:r>
              <a:rPr lang="en-US" altLang="en-US" sz="2200"/>
              <a:t>Preservation of the functional dependencies. </a:t>
            </a:r>
          </a:p>
          <a:p>
            <a:pPr marL="457200" indent="-457200"/>
            <a:endParaRPr lang="en-US" altLang="en-US" sz="2400"/>
          </a:p>
          <a:p>
            <a:pPr marL="457200" indent="-457200"/>
            <a:r>
              <a:rPr lang="en-US" altLang="en-US" sz="2400"/>
              <a:t>Note that:</a:t>
            </a:r>
          </a:p>
          <a:p>
            <a:pPr marL="876300" lvl="1" indent="-419100"/>
            <a:r>
              <a:rPr lang="en-US" altLang="en-US" sz="2200"/>
              <a:t>Property (a) is extremely important and </a:t>
            </a:r>
            <a:r>
              <a:rPr lang="en-US" altLang="en-US" sz="2200" i="1"/>
              <a:t>cannot</a:t>
            </a:r>
            <a:r>
              <a:rPr lang="en-US" altLang="en-US" sz="2200"/>
              <a:t> be sacrificed.</a:t>
            </a:r>
          </a:p>
          <a:p>
            <a:pPr marL="876300" lvl="1" indent="-419100"/>
            <a:r>
              <a:rPr lang="en-US" altLang="en-US" sz="2200"/>
              <a:t>Property (b) is less stringent and may be sacrificed. (See Chapter 11).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56364C6-4666-5F1B-230B-543E99E385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8B851C25-3272-414A-9F31-7493D88DAE83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00422" name="Rectangle 6">
            <a:extLst>
              <a:ext uri="{FF2B5EF4-FFF2-40B4-BE49-F238E27FC236}">
                <a16:creationId xmlns:a16="http://schemas.microsoft.com/office/drawing/2014/main" id="{2D798F4D-8FF6-2D3E-FD4D-E6963E4C0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2.1  Functional Dependencies (1) </a:t>
            </a:r>
          </a:p>
        </p:txBody>
      </p:sp>
      <p:sp>
        <p:nvSpPr>
          <p:cNvPr id="700423" name="Rectangle 7">
            <a:extLst>
              <a:ext uri="{FF2B5EF4-FFF2-40B4-BE49-F238E27FC236}">
                <a16:creationId xmlns:a16="http://schemas.microsoft.com/office/drawing/2014/main" id="{725EFC15-6F89-32A2-3EE4-308E54DE7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Functional dependencies (FDs)</a:t>
            </a:r>
          </a:p>
          <a:p>
            <a:pPr lvl="1"/>
            <a:r>
              <a:rPr lang="en-US" altLang="en-US"/>
              <a:t>Are used to specify </a:t>
            </a:r>
            <a:r>
              <a:rPr lang="en-US" altLang="en-US" i="1"/>
              <a:t>formal measures</a:t>
            </a:r>
            <a:r>
              <a:rPr lang="en-US" altLang="en-US"/>
              <a:t> of the "goodness" of relational designs</a:t>
            </a:r>
          </a:p>
          <a:p>
            <a:pPr lvl="1"/>
            <a:r>
              <a:rPr lang="en-US" altLang="en-US"/>
              <a:t>And keys are used to define </a:t>
            </a:r>
            <a:r>
              <a:rPr lang="en-US" altLang="en-US" b="1"/>
              <a:t>normal forms</a:t>
            </a:r>
            <a:r>
              <a:rPr lang="en-US" altLang="en-US"/>
              <a:t> for relations</a:t>
            </a:r>
          </a:p>
          <a:p>
            <a:pPr lvl="1"/>
            <a:r>
              <a:rPr lang="en-US" altLang="en-US"/>
              <a:t>Are </a:t>
            </a:r>
            <a:r>
              <a:rPr lang="en-US" altLang="en-US" b="1"/>
              <a:t>constraints</a:t>
            </a:r>
            <a:r>
              <a:rPr lang="en-US" altLang="en-US"/>
              <a:t> that are derived from the </a:t>
            </a:r>
            <a:r>
              <a:rPr lang="en-US" altLang="en-US" i="1"/>
              <a:t>meaning</a:t>
            </a:r>
            <a:r>
              <a:rPr lang="en-US" altLang="en-US"/>
              <a:t>  and </a:t>
            </a:r>
            <a:r>
              <a:rPr lang="en-US" altLang="en-US" i="1"/>
              <a:t>interrelationships</a:t>
            </a:r>
            <a:r>
              <a:rPr lang="en-US" altLang="en-US"/>
              <a:t>  of the data attributes</a:t>
            </a:r>
          </a:p>
          <a:p>
            <a:r>
              <a:rPr lang="en-US" altLang="en-US"/>
              <a:t>A set of attributes X </a:t>
            </a:r>
            <a:r>
              <a:rPr lang="en-US" altLang="en-US" i="1"/>
              <a:t>functionally</a:t>
            </a:r>
            <a:r>
              <a:rPr lang="en-US" altLang="en-US"/>
              <a:t> </a:t>
            </a:r>
            <a:r>
              <a:rPr lang="en-US" altLang="en-US" i="1"/>
              <a:t>determines</a:t>
            </a:r>
            <a:r>
              <a:rPr lang="en-US" altLang="en-US"/>
              <a:t>  a set of attributes Y if the value of X determines a unique value for 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9C1096A6-41EB-B0CA-AFC2-715F9A0A21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EFD0FD2C-1920-763D-3BC5-572BE5B3A6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10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821D04F7-7003-538E-09FD-A0AE91DCB6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Functional Dependencies and Normalization for Relational Databases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C05702-62B4-0C58-76F4-9988C5FE1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97F690A4-519D-D34D-A190-2FE5549C880E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702470" name="Rectangle 6">
            <a:extLst>
              <a:ext uri="{FF2B5EF4-FFF2-40B4-BE49-F238E27FC236}">
                <a16:creationId xmlns:a16="http://schemas.microsoft.com/office/drawing/2014/main" id="{9B995F5C-BF7F-FC82-C0C2-68311E6B0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Dependencies (2)</a:t>
            </a:r>
          </a:p>
        </p:txBody>
      </p:sp>
      <p:sp>
        <p:nvSpPr>
          <p:cNvPr id="702471" name="Rectangle 7">
            <a:extLst>
              <a:ext uri="{FF2B5EF4-FFF2-40B4-BE49-F238E27FC236}">
                <a16:creationId xmlns:a16="http://schemas.microsoft.com/office/drawing/2014/main" id="{C6C69470-74B5-188E-CE7E-126082CF1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X -&gt; Y holds if whenever two tuples have the same value for X, they </a:t>
            </a:r>
            <a:r>
              <a:rPr lang="en-US" altLang="en-US" sz="2400" i="1"/>
              <a:t>must have </a:t>
            </a:r>
            <a:r>
              <a:rPr lang="en-US" altLang="en-US" sz="2400"/>
              <a:t>the same value for Y</a:t>
            </a:r>
          </a:p>
          <a:p>
            <a:pPr lvl="1"/>
            <a:r>
              <a:rPr lang="en-US" altLang="en-US" sz="2200"/>
              <a:t>For any two tuples t1 and t2 in any relation instance r(R): If  t1[X]=t2[X], </a:t>
            </a:r>
            <a:r>
              <a:rPr lang="en-US" altLang="en-US" sz="2200" i="1"/>
              <a:t>then</a:t>
            </a:r>
            <a:r>
              <a:rPr lang="en-US" altLang="en-US" sz="2200"/>
              <a:t> t1[Y]=t2[Y]</a:t>
            </a:r>
          </a:p>
          <a:p>
            <a:r>
              <a:rPr lang="en-US" altLang="en-US" sz="2400"/>
              <a:t>X -&gt; Y in R specifies a </a:t>
            </a:r>
            <a:r>
              <a:rPr lang="en-US" altLang="en-US" sz="2400" i="1"/>
              <a:t>constraint</a:t>
            </a:r>
            <a:r>
              <a:rPr lang="en-US" altLang="en-US" sz="2400"/>
              <a:t> on all relation instances r(R)</a:t>
            </a:r>
          </a:p>
          <a:p>
            <a:r>
              <a:rPr lang="en-US" altLang="en-US" sz="2400"/>
              <a:t>Written as X -&gt; Y; can be displayed graphically on a relation schema as in Figures.  ( denoted by the arrow:  ).</a:t>
            </a:r>
          </a:p>
          <a:p>
            <a:r>
              <a:rPr lang="en-US" altLang="en-US" sz="2400"/>
              <a:t>FDs are derived from the real-world constraints on the attributes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301F027-B895-4B03-B459-5CEF0AA57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F9811A43-E758-8343-A260-E1B96246EF77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704518" name="Rectangle 6">
            <a:extLst>
              <a:ext uri="{FF2B5EF4-FFF2-40B4-BE49-F238E27FC236}">
                <a16:creationId xmlns:a16="http://schemas.microsoft.com/office/drawing/2014/main" id="{5B154F80-676B-2BE9-444B-0E67A8DDB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FD constraints (1) </a:t>
            </a:r>
          </a:p>
        </p:txBody>
      </p:sp>
      <p:sp>
        <p:nvSpPr>
          <p:cNvPr id="704519" name="Rectangle 7">
            <a:extLst>
              <a:ext uri="{FF2B5EF4-FFF2-40B4-BE49-F238E27FC236}">
                <a16:creationId xmlns:a16="http://schemas.microsoft.com/office/drawing/2014/main" id="{802B8E2B-BB65-FB8E-A6D4-88A13B736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Social security number determines employee name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SSN -&gt; ENAME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Project number determines project name and location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PNUMBER -&gt; {PNAME, PLOCATION}</a:t>
            </a:r>
          </a:p>
          <a:p>
            <a:pPr>
              <a:lnSpc>
                <a:spcPct val="90000"/>
              </a:lnSpc>
            </a:pPr>
            <a:r>
              <a:rPr lang="en-US" altLang="en-US"/>
              <a:t>Employee ssn and project number determines the hours per week that the employee works on the project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{SSN, PNUMBER} -&gt; HOURS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5637F18-CA80-450D-FA19-8F2EE015D6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028360E-CD10-DF40-A213-1E2B8194195C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706566" name="Rectangle 6">
            <a:extLst>
              <a:ext uri="{FF2B5EF4-FFF2-40B4-BE49-F238E27FC236}">
                <a16:creationId xmlns:a16="http://schemas.microsoft.com/office/drawing/2014/main" id="{11A2DB85-9162-21CA-9C19-E36DA843A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FD constraints (2)</a:t>
            </a:r>
          </a:p>
        </p:txBody>
      </p:sp>
      <p:sp>
        <p:nvSpPr>
          <p:cNvPr id="706567" name="Rectangle 7">
            <a:extLst>
              <a:ext uri="{FF2B5EF4-FFF2-40B4-BE49-F238E27FC236}">
                <a16:creationId xmlns:a16="http://schemas.microsoft.com/office/drawing/2014/main" id="{596ECDCF-BA9F-42AC-4E7A-7E11B2555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FD is a property of the attributes in the schema R</a:t>
            </a:r>
          </a:p>
          <a:p>
            <a:r>
              <a:rPr lang="en-US" altLang="en-US"/>
              <a:t>The constraint must hold on </a:t>
            </a:r>
            <a:r>
              <a:rPr lang="en-US" altLang="en-US" i="1"/>
              <a:t>every</a:t>
            </a:r>
            <a:r>
              <a:rPr lang="en-US" altLang="en-US"/>
              <a:t> relation instance r(R)</a:t>
            </a:r>
          </a:p>
          <a:p>
            <a:r>
              <a:rPr lang="en-US" altLang="en-US"/>
              <a:t>If K is a key of R, then K functionally determines all attributes in R </a:t>
            </a:r>
          </a:p>
          <a:p>
            <a:pPr lvl="1"/>
            <a:r>
              <a:rPr lang="en-US" altLang="en-US"/>
              <a:t>(since we never have two distinct tuples with t1[K]=t2[K])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C291240-327A-3D95-CB7B-7C446F1D8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5CE43471-C830-0847-85C3-1C592296BB6C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708614" name="Rectangle 6">
            <a:extLst>
              <a:ext uri="{FF2B5EF4-FFF2-40B4-BE49-F238E27FC236}">
                <a16:creationId xmlns:a16="http://schemas.microsoft.com/office/drawing/2014/main" id="{6AACD89E-D442-9CCB-DCEB-061A21CC6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2.2 Inference Rules for FDs (1) </a:t>
            </a:r>
          </a:p>
        </p:txBody>
      </p:sp>
      <p:sp>
        <p:nvSpPr>
          <p:cNvPr id="708615" name="Rectangle 7">
            <a:extLst>
              <a:ext uri="{FF2B5EF4-FFF2-40B4-BE49-F238E27FC236}">
                <a16:creationId xmlns:a16="http://schemas.microsoft.com/office/drawing/2014/main" id="{437B2267-BF58-D53B-8F1B-183559BB0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 a set of FDs F, we can </a:t>
            </a:r>
            <a:r>
              <a:rPr lang="en-US" altLang="en-US" sz="2400" b="1"/>
              <a:t>infer</a:t>
            </a:r>
            <a:r>
              <a:rPr lang="en-US" altLang="en-US" sz="2400"/>
              <a:t> additional FDs that hold whenever the FDs in F hold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Armstrong's inference rules: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IR1. (</a:t>
            </a:r>
            <a:r>
              <a:rPr lang="en-US" altLang="en-US" sz="2200" b="1"/>
              <a:t>Reflexive</a:t>
            </a:r>
            <a:r>
              <a:rPr lang="en-US" altLang="en-US" sz="2200"/>
              <a:t>) If Y </a:t>
            </a:r>
            <a:r>
              <a:rPr lang="en-US" altLang="en-US" sz="2200" i="1"/>
              <a:t>subset-of</a:t>
            </a:r>
            <a:r>
              <a:rPr lang="en-US" altLang="en-US" sz="2200"/>
              <a:t> X, then X -&gt; Y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IR2. (</a:t>
            </a:r>
            <a:r>
              <a:rPr lang="en-US" altLang="en-US" sz="2200" b="1"/>
              <a:t>Augmentation</a:t>
            </a:r>
            <a:r>
              <a:rPr lang="en-US" altLang="en-US" sz="2200"/>
              <a:t>) If X -&gt; Y, then XZ -&gt; YZ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(Notation: XZ stands for X U Z)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IR3. (</a:t>
            </a:r>
            <a:r>
              <a:rPr lang="en-US" altLang="en-US" sz="2200" b="1"/>
              <a:t>Transitive</a:t>
            </a:r>
            <a:r>
              <a:rPr lang="en-US" altLang="en-US" sz="2200"/>
              <a:t>) If X -&gt; Y and Y -&gt; Z, then X -&gt; Z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IR1, IR2, IR3 form a </a:t>
            </a:r>
            <a:r>
              <a:rPr lang="en-US" altLang="en-US" sz="2400" b="1"/>
              <a:t>sound</a:t>
            </a:r>
            <a:r>
              <a:rPr lang="en-US" altLang="en-US" sz="2400"/>
              <a:t> and </a:t>
            </a:r>
            <a:r>
              <a:rPr lang="en-US" altLang="en-US" sz="2400" b="1"/>
              <a:t>complete</a:t>
            </a:r>
            <a:r>
              <a:rPr lang="en-US" altLang="en-US" sz="2400"/>
              <a:t> set of inference rules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These are rules hold and all other rules that hold can be deduced from these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ECE0E1D-D0BC-FCA7-E59D-B6F1319F1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77F8E996-B87A-814B-AC44-5FA1B63FF59D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710662" name="Rectangle 6">
            <a:extLst>
              <a:ext uri="{FF2B5EF4-FFF2-40B4-BE49-F238E27FC236}">
                <a16:creationId xmlns:a16="http://schemas.microsoft.com/office/drawing/2014/main" id="{6740616A-3DF7-E3F1-E853-5E3E00DBC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Rules for FDs (2)</a:t>
            </a:r>
          </a:p>
        </p:txBody>
      </p:sp>
      <p:sp>
        <p:nvSpPr>
          <p:cNvPr id="710663" name="Rectangle 7">
            <a:extLst>
              <a:ext uri="{FF2B5EF4-FFF2-40B4-BE49-F238E27FC236}">
                <a16:creationId xmlns:a16="http://schemas.microsoft.com/office/drawing/2014/main" id="{57FC5DCC-4050-0EBD-4200-8794AA967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Some additional inference rules that are useful: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Decomposition:</a:t>
            </a:r>
            <a:r>
              <a:rPr lang="en-US" altLang="en-US"/>
              <a:t> If X -&gt; YZ, then X -&gt; Y and X -&gt; Z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Union:</a:t>
            </a:r>
            <a:r>
              <a:rPr lang="en-US" altLang="en-US"/>
              <a:t> If X -&gt; Y and X -&gt; Z, then X -&gt; YZ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Psuedotransitivity:</a:t>
            </a:r>
            <a:r>
              <a:rPr lang="en-US" altLang="en-US"/>
              <a:t> If X -&gt; Y and WY -&gt; Z, then WX -&gt; Z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 last three inference rules, as well as any other inference rules, can be deduced from IR1, IR2, and IR3 (completeness property)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1039E36-AEF1-FF91-EDDC-6DFD0199B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0B376703-41A1-8449-98DC-B2C66E721FF3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712710" name="Rectangle 6">
            <a:extLst>
              <a:ext uri="{FF2B5EF4-FFF2-40B4-BE49-F238E27FC236}">
                <a16:creationId xmlns:a16="http://schemas.microsoft.com/office/drawing/2014/main" id="{80E3EFE2-3E9A-322F-47FD-A0B213A08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Rules for FDs (3)</a:t>
            </a:r>
          </a:p>
        </p:txBody>
      </p:sp>
      <p:sp>
        <p:nvSpPr>
          <p:cNvPr id="712711" name="Rectangle 7">
            <a:extLst>
              <a:ext uri="{FF2B5EF4-FFF2-40B4-BE49-F238E27FC236}">
                <a16:creationId xmlns:a16="http://schemas.microsoft.com/office/drawing/2014/main" id="{E0F94A70-CDA2-C1AE-1B73-00D9CF1BD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Closure</a:t>
            </a:r>
            <a:r>
              <a:rPr lang="en-US" altLang="en-US"/>
              <a:t> of a set F of FDs is the set F</a:t>
            </a:r>
            <a:r>
              <a:rPr lang="en-US" altLang="en-US" baseline="30000"/>
              <a:t>+</a:t>
            </a:r>
            <a:r>
              <a:rPr lang="en-US" altLang="en-US"/>
              <a:t> of all FDs that can be inferred from F</a:t>
            </a:r>
          </a:p>
          <a:p>
            <a:endParaRPr lang="en-US" altLang="en-US"/>
          </a:p>
          <a:p>
            <a:r>
              <a:rPr lang="en-US" altLang="en-US" b="1"/>
              <a:t>Closure</a:t>
            </a:r>
            <a:r>
              <a:rPr lang="en-US" altLang="en-US"/>
              <a:t> of a set of attributes X with respect to F is the set X</a:t>
            </a:r>
            <a:r>
              <a:rPr lang="en-US" altLang="en-US" baseline="30000"/>
              <a:t>+</a:t>
            </a:r>
            <a:r>
              <a:rPr lang="en-US" altLang="en-US"/>
              <a:t> of all attributes that are functionally determined by X</a:t>
            </a:r>
          </a:p>
          <a:p>
            <a:endParaRPr lang="en-US" altLang="en-US"/>
          </a:p>
          <a:p>
            <a:r>
              <a:rPr lang="en-US" altLang="en-US"/>
              <a:t>X</a:t>
            </a:r>
            <a:r>
              <a:rPr lang="en-US" altLang="en-US" baseline="30000"/>
              <a:t>+</a:t>
            </a:r>
            <a:r>
              <a:rPr lang="en-US" altLang="en-US"/>
              <a:t> can be calculated by repeatedly applying IR1, IR2, IR3 using the FDs in F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3762622-4BAD-7C4C-877F-5AEBB61BF3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A6C65D08-884E-354C-9D89-FD1CE3631B9C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714758" name="Rectangle 6">
            <a:extLst>
              <a:ext uri="{FF2B5EF4-FFF2-40B4-BE49-F238E27FC236}">
                <a16:creationId xmlns:a16="http://schemas.microsoft.com/office/drawing/2014/main" id="{BB919734-D646-6DFF-E1D1-6E35F4BF2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2.3 Equivalence of Sets of FDs </a:t>
            </a:r>
          </a:p>
        </p:txBody>
      </p:sp>
      <p:sp>
        <p:nvSpPr>
          <p:cNvPr id="714759" name="Rectangle 7">
            <a:extLst>
              <a:ext uri="{FF2B5EF4-FFF2-40B4-BE49-F238E27FC236}">
                <a16:creationId xmlns:a16="http://schemas.microsoft.com/office/drawing/2014/main" id="{1657EE57-9C9C-64F6-0856-2E1D4EDC8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Two sets of FDs F and G are </a:t>
            </a:r>
            <a:r>
              <a:rPr lang="en-US" altLang="en-US" sz="2400" b="1"/>
              <a:t>equivalent</a:t>
            </a:r>
            <a:r>
              <a:rPr lang="en-US" altLang="en-US" sz="2400"/>
              <a:t> if:</a:t>
            </a:r>
          </a:p>
          <a:p>
            <a:pPr lvl="1"/>
            <a:r>
              <a:rPr lang="en-US" altLang="en-US" sz="2200"/>
              <a:t>Every FD in F can be inferred from G, and</a:t>
            </a:r>
          </a:p>
          <a:p>
            <a:pPr lvl="1"/>
            <a:r>
              <a:rPr lang="en-US" altLang="en-US" sz="2200"/>
              <a:t>Every FD in G can be inferred from F</a:t>
            </a:r>
          </a:p>
          <a:p>
            <a:pPr lvl="1"/>
            <a:r>
              <a:rPr lang="en-US" altLang="en-US" sz="2200"/>
              <a:t>Hence, F and G are equivalent if F</a:t>
            </a:r>
            <a:r>
              <a:rPr lang="en-US" altLang="en-US" sz="2200" baseline="30000"/>
              <a:t>+</a:t>
            </a:r>
            <a:r>
              <a:rPr lang="en-US" altLang="en-US" sz="2200"/>
              <a:t> =G</a:t>
            </a:r>
            <a:r>
              <a:rPr lang="en-US" altLang="en-US" sz="2200" baseline="30000"/>
              <a:t>+</a:t>
            </a:r>
          </a:p>
          <a:p>
            <a:r>
              <a:rPr lang="en-US" altLang="en-US" sz="2400"/>
              <a:t>Definition (</a:t>
            </a:r>
            <a:r>
              <a:rPr lang="en-US" altLang="en-US" sz="2400" b="1"/>
              <a:t>Covers</a:t>
            </a:r>
            <a:r>
              <a:rPr lang="en-US" altLang="en-US" sz="2400"/>
              <a:t>):</a:t>
            </a:r>
          </a:p>
          <a:p>
            <a:pPr lvl="1"/>
            <a:r>
              <a:rPr lang="en-US" altLang="en-US" sz="2200"/>
              <a:t>F </a:t>
            </a:r>
            <a:r>
              <a:rPr lang="en-US" altLang="en-US" sz="2200" b="1"/>
              <a:t>covers</a:t>
            </a:r>
            <a:r>
              <a:rPr lang="en-US" altLang="en-US" sz="2200"/>
              <a:t> G if every FD in G can be inferred from F</a:t>
            </a:r>
          </a:p>
          <a:p>
            <a:pPr lvl="2"/>
            <a:r>
              <a:rPr lang="en-US" altLang="en-US" sz="2000"/>
              <a:t>(i.e., if G</a:t>
            </a:r>
            <a:r>
              <a:rPr lang="en-US" altLang="en-US" sz="2000" baseline="30000"/>
              <a:t>+</a:t>
            </a:r>
            <a:r>
              <a:rPr lang="en-US" altLang="en-US" sz="2000"/>
              <a:t> </a:t>
            </a:r>
            <a:r>
              <a:rPr lang="en-US" altLang="en-US" sz="2000" i="1"/>
              <a:t>subset-of</a:t>
            </a:r>
            <a:r>
              <a:rPr lang="en-US" altLang="en-US" sz="2000"/>
              <a:t> F</a:t>
            </a:r>
            <a:r>
              <a:rPr lang="en-US" altLang="en-US" sz="2000" baseline="30000"/>
              <a:t>+</a:t>
            </a:r>
            <a:r>
              <a:rPr lang="en-US" altLang="en-US" sz="2000"/>
              <a:t>)</a:t>
            </a:r>
          </a:p>
          <a:p>
            <a:r>
              <a:rPr lang="en-US" altLang="en-US" sz="2400"/>
              <a:t>F and G are equivalent if F covers G and G covers F</a:t>
            </a:r>
          </a:p>
          <a:p>
            <a:r>
              <a:rPr lang="en-US" altLang="en-US" sz="2400"/>
              <a:t>There is an algorithm for checking equivalence of sets of FDs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5C90283-C8F0-D18F-0071-C86F8868A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727666F4-931F-9042-8B8F-5A072C66B0B2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716806" name="Rectangle 6">
            <a:extLst>
              <a:ext uri="{FF2B5EF4-FFF2-40B4-BE49-F238E27FC236}">
                <a16:creationId xmlns:a16="http://schemas.microsoft.com/office/drawing/2014/main" id="{A609DEE5-7F00-CC58-E1FF-7E1EE4820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2.4 Minimal Sets of FDs (1)</a:t>
            </a:r>
          </a:p>
        </p:txBody>
      </p:sp>
      <p:sp>
        <p:nvSpPr>
          <p:cNvPr id="716807" name="Rectangle 7">
            <a:extLst>
              <a:ext uri="{FF2B5EF4-FFF2-40B4-BE49-F238E27FC236}">
                <a16:creationId xmlns:a16="http://schemas.microsoft.com/office/drawing/2014/main" id="{DE96949B-F6BC-0CA9-0CB5-30C856779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/>
              <a:t>A set of FDs is </a:t>
            </a:r>
            <a:r>
              <a:rPr lang="en-US" altLang="en-US" b="1"/>
              <a:t>minimal</a:t>
            </a:r>
            <a:r>
              <a:rPr lang="en-US" altLang="en-US"/>
              <a:t> if it satisfies the following conditions: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altLang="en-US"/>
              <a:t>Every dependency in F has a single attribute for its RHS.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altLang="en-US"/>
              <a:t>We cannot remove any dependency from F and have a set of dependencies that is equivalent to F.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altLang="en-US"/>
              <a:t>We cannot replace any dependency X -&gt; A in F with a dependency Y -&gt; A, where Y proper-subset-of X ( Y subset-of X) and still have a set of dependencies that is equivalent to F.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450E102-45F3-1F47-73EE-2366D6E9F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A56EE219-DA5C-AD45-97A6-2D3016E901FD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718854" name="Rectangle 6">
            <a:extLst>
              <a:ext uri="{FF2B5EF4-FFF2-40B4-BE49-F238E27FC236}">
                <a16:creationId xmlns:a16="http://schemas.microsoft.com/office/drawing/2014/main" id="{BF36466F-7D2F-C876-65F5-F113C52CF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Minimal Sets of FDs (2)</a:t>
            </a:r>
          </a:p>
        </p:txBody>
      </p:sp>
      <p:sp>
        <p:nvSpPr>
          <p:cNvPr id="718855" name="Rectangle 7">
            <a:extLst>
              <a:ext uri="{FF2B5EF4-FFF2-40B4-BE49-F238E27FC236}">
                <a16:creationId xmlns:a16="http://schemas.microsoft.com/office/drawing/2014/main" id="{54D335E9-7266-DB3A-849E-C22EFBADC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 set of FDs has an equivalent minimal set</a:t>
            </a:r>
          </a:p>
          <a:p>
            <a:r>
              <a:rPr lang="en-US" altLang="en-US"/>
              <a:t>There can be several equivalent minimal sets</a:t>
            </a:r>
          </a:p>
          <a:p>
            <a:r>
              <a:rPr lang="en-US" altLang="en-US"/>
              <a:t>There is no simple algorithm for computing a minimal set of FDs that is equivalent to a set F of FDs</a:t>
            </a:r>
          </a:p>
          <a:p>
            <a:r>
              <a:rPr lang="en-US" altLang="en-US"/>
              <a:t>To synthesize a set of relations, we assume that we start with a set of dependencies that is a minimal set</a:t>
            </a:r>
          </a:p>
          <a:p>
            <a:pPr lvl="1"/>
            <a:r>
              <a:rPr lang="en-US" altLang="en-US"/>
              <a:t>E.g., see algorithms 11.2 and 11.4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0E34DF7-6D81-1039-4340-B3692EA98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8A337B84-020C-9B4D-B55B-3442E327E76B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720902" name="Rectangle 6">
            <a:extLst>
              <a:ext uri="{FF2B5EF4-FFF2-40B4-BE49-F238E27FC236}">
                <a16:creationId xmlns:a16="http://schemas.microsoft.com/office/drawing/2014/main" id="{116B9299-ED7D-A7E2-0C8F-9D74F44B1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3 Normal Forms Based on Primary Keys </a:t>
            </a:r>
          </a:p>
        </p:txBody>
      </p:sp>
      <p:sp>
        <p:nvSpPr>
          <p:cNvPr id="720903" name="Rectangle 7">
            <a:extLst>
              <a:ext uri="{FF2B5EF4-FFF2-40B4-BE49-F238E27FC236}">
                <a16:creationId xmlns:a16="http://schemas.microsoft.com/office/drawing/2014/main" id="{606DCA9C-11B7-6E5D-4DF0-7E4AB0ADE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3.1	Normalization of Relations </a:t>
            </a:r>
          </a:p>
          <a:p>
            <a:r>
              <a:rPr lang="en-US" altLang="en-US"/>
              <a:t>3.2	Practical Use of Normal Forms </a:t>
            </a:r>
          </a:p>
          <a:p>
            <a:r>
              <a:rPr lang="en-US" altLang="en-US"/>
              <a:t>3.3	Definitions of Keys and Attributes Participating in Keys </a:t>
            </a:r>
          </a:p>
          <a:p>
            <a:r>
              <a:rPr lang="en-US" altLang="en-US"/>
              <a:t>3.4	First Normal Form</a:t>
            </a:r>
          </a:p>
          <a:p>
            <a:r>
              <a:rPr lang="en-US" altLang="en-US"/>
              <a:t>3.5	Second Normal Form</a:t>
            </a:r>
          </a:p>
          <a:p>
            <a:r>
              <a:rPr lang="en-US" altLang="en-US"/>
              <a:t>3.6	Third Normal Form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099961B-D0F8-E1D8-7766-D0C7CFC7F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7AA294C-746F-294F-A2FD-9C3057A1A43A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669704" name="Rectangle 8">
            <a:extLst>
              <a:ext uri="{FF2B5EF4-FFF2-40B4-BE49-F238E27FC236}">
                <a16:creationId xmlns:a16="http://schemas.microsoft.com/office/drawing/2014/main" id="{19238756-2B3D-FC21-0885-15FC34FCB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669705" name="Rectangle 9">
            <a:extLst>
              <a:ext uri="{FF2B5EF4-FFF2-40B4-BE49-F238E27FC236}">
                <a16:creationId xmlns:a16="http://schemas.microsoft.com/office/drawing/2014/main" id="{B48B9868-4DF5-FC89-67B3-21DCFCDAB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1 Informal Design Guidelines for Relational Databases</a:t>
            </a:r>
          </a:p>
          <a:p>
            <a:pPr lvl="1"/>
            <a:r>
              <a:rPr lang="en-US" altLang="en-US" sz="2200"/>
              <a:t>1.1Semantics of the Relation Attributes</a:t>
            </a:r>
          </a:p>
          <a:p>
            <a:pPr lvl="1"/>
            <a:r>
              <a:rPr lang="en-US" altLang="en-US" sz="2200"/>
              <a:t>1.2 Redundant Information in Tuples and Update Anomalies</a:t>
            </a:r>
          </a:p>
          <a:p>
            <a:pPr lvl="1"/>
            <a:r>
              <a:rPr lang="en-US" altLang="en-US" sz="2200"/>
              <a:t>1.3 Null Values in Tuples</a:t>
            </a:r>
          </a:p>
          <a:p>
            <a:pPr lvl="1"/>
            <a:r>
              <a:rPr lang="en-US" altLang="en-US" sz="2200"/>
              <a:t>1.4 Spurious Tuples</a:t>
            </a:r>
          </a:p>
          <a:p>
            <a:pPr lvl="1"/>
            <a:endParaRPr lang="en-US" altLang="en-US" sz="2200"/>
          </a:p>
          <a:p>
            <a:r>
              <a:rPr lang="en-US" altLang="en-US" sz="2400"/>
              <a:t>2 Functional Dependencies (FDs)</a:t>
            </a:r>
          </a:p>
          <a:p>
            <a:pPr lvl="1"/>
            <a:r>
              <a:rPr lang="en-US" altLang="en-US" sz="2200"/>
              <a:t>2.1 Definition of FD</a:t>
            </a:r>
          </a:p>
          <a:p>
            <a:pPr lvl="1"/>
            <a:r>
              <a:rPr lang="en-US" altLang="en-US" sz="2200"/>
              <a:t>2.2 Inference Rules for FDs</a:t>
            </a:r>
          </a:p>
          <a:p>
            <a:pPr lvl="1"/>
            <a:r>
              <a:rPr lang="en-US" altLang="en-US" sz="2200"/>
              <a:t>2.3 Equivalence of Sets of FDs</a:t>
            </a:r>
          </a:p>
          <a:p>
            <a:pPr lvl="1"/>
            <a:r>
              <a:rPr lang="en-US" altLang="en-US" sz="2200"/>
              <a:t>2.4 Minimal Sets of FDs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136FDB6-AE76-A469-DE38-E03EDCFB1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53B59361-EE47-4E46-AAA6-D78195738581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722950" name="Rectangle 6">
            <a:extLst>
              <a:ext uri="{FF2B5EF4-FFF2-40B4-BE49-F238E27FC236}">
                <a16:creationId xmlns:a16="http://schemas.microsoft.com/office/drawing/2014/main" id="{072E4128-3DCC-3FE7-53B8-AD47FF680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3.1 Normalization of Relations (1)</a:t>
            </a:r>
          </a:p>
        </p:txBody>
      </p:sp>
      <p:sp>
        <p:nvSpPr>
          <p:cNvPr id="722951" name="Rectangle 7">
            <a:extLst>
              <a:ext uri="{FF2B5EF4-FFF2-40B4-BE49-F238E27FC236}">
                <a16:creationId xmlns:a16="http://schemas.microsoft.com/office/drawing/2014/main" id="{36AA9E8F-8A80-BF7F-8A83-ED85C17D6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Normalization:</a:t>
            </a:r>
          </a:p>
          <a:p>
            <a:pPr lvl="1"/>
            <a:r>
              <a:rPr lang="en-US" altLang="en-US"/>
              <a:t>The process of decomposing unsatisfactory "bad" relations by breaking up their attributes into smaller relations</a:t>
            </a:r>
          </a:p>
          <a:p>
            <a:endParaRPr lang="en-US" altLang="en-US"/>
          </a:p>
          <a:p>
            <a:r>
              <a:rPr lang="en-US" altLang="en-US" b="1"/>
              <a:t>Normal form:</a:t>
            </a:r>
          </a:p>
          <a:p>
            <a:pPr lvl="1"/>
            <a:r>
              <a:rPr lang="en-US" altLang="en-US"/>
              <a:t>Condition using keys and FDs of a relation to certify whether a relation schema is in a particular normal form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F7AC7AB-08D2-DA30-BEDD-5E8BF52E2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336B355A-A50C-CA44-9F86-C1B10A2D54F8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724998" name="Rectangle 6">
            <a:extLst>
              <a:ext uri="{FF2B5EF4-FFF2-40B4-BE49-F238E27FC236}">
                <a16:creationId xmlns:a16="http://schemas.microsoft.com/office/drawing/2014/main" id="{1E77A044-913B-2D3E-8A3F-1B132AD09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 of Relations (2)</a:t>
            </a:r>
          </a:p>
        </p:txBody>
      </p:sp>
      <p:sp>
        <p:nvSpPr>
          <p:cNvPr id="724999" name="Rectangle 7">
            <a:extLst>
              <a:ext uri="{FF2B5EF4-FFF2-40B4-BE49-F238E27FC236}">
                <a16:creationId xmlns:a16="http://schemas.microsoft.com/office/drawing/2014/main" id="{BF6D73B8-1ACA-5E13-877B-98B7389FE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2NF, 3NF, BCNF </a:t>
            </a:r>
          </a:p>
          <a:p>
            <a:pPr lvl="1"/>
            <a:r>
              <a:rPr lang="en-US" altLang="en-US"/>
              <a:t>based on keys and FDs of a relation schema</a:t>
            </a:r>
          </a:p>
          <a:p>
            <a:r>
              <a:rPr lang="en-US" altLang="en-US"/>
              <a:t>4NF</a:t>
            </a:r>
          </a:p>
          <a:p>
            <a:pPr lvl="1"/>
            <a:r>
              <a:rPr lang="en-US" altLang="en-US"/>
              <a:t>based on keys, multi-valued dependencies : MVDs; 5NF based on keys, join dependencies : JDs (Chapter 11)</a:t>
            </a:r>
          </a:p>
          <a:p>
            <a:r>
              <a:rPr lang="en-US" altLang="en-US"/>
              <a:t>Additional properties may be needed to ensure a good relational design (lossless join, dependency preservation; Chapter 11)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B0731E2-C914-B369-CAD5-973CA1E9B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85F43A65-D040-B74C-A7CA-81E98853826A}" type="slidenum">
              <a:rPr lang="en-US" altLang="en-US"/>
              <a:pPr/>
              <a:t>32</a:t>
            </a:fld>
            <a:endParaRPr lang="en-CA" altLang="en-US"/>
          </a:p>
        </p:txBody>
      </p:sp>
      <p:sp>
        <p:nvSpPr>
          <p:cNvPr id="727046" name="Rectangle 6">
            <a:extLst>
              <a:ext uri="{FF2B5EF4-FFF2-40B4-BE49-F238E27FC236}">
                <a16:creationId xmlns:a16="http://schemas.microsoft.com/office/drawing/2014/main" id="{871E6227-F46E-AFCF-F7D1-1B1D8CEEA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3.2	Practical Use of Normal Forms</a:t>
            </a:r>
          </a:p>
        </p:txBody>
      </p:sp>
      <p:sp>
        <p:nvSpPr>
          <p:cNvPr id="727047" name="Rectangle 7">
            <a:extLst>
              <a:ext uri="{FF2B5EF4-FFF2-40B4-BE49-F238E27FC236}">
                <a16:creationId xmlns:a16="http://schemas.microsoft.com/office/drawing/2014/main" id="{74895BD6-6C1B-6575-7308-8BD9075CF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/>
              <a:t>Normalization</a:t>
            </a:r>
            <a:r>
              <a:rPr lang="en-US" altLang="en-US" sz="2400"/>
              <a:t> is carried out in practice so that the resulting designs are of high quality and meet the desirable properties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practical utility of these normal forms becomes questionable when the constraints on which they are based are </a:t>
            </a:r>
            <a:r>
              <a:rPr lang="en-US" altLang="en-US" sz="2400" i="1"/>
              <a:t>hard to understand</a:t>
            </a:r>
            <a:r>
              <a:rPr lang="en-US" altLang="en-US" sz="2400"/>
              <a:t> or to </a:t>
            </a:r>
            <a:r>
              <a:rPr lang="en-US" altLang="en-US" sz="2400" i="1"/>
              <a:t>detect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database designers </a:t>
            </a:r>
            <a:r>
              <a:rPr lang="en-US" altLang="en-US" sz="2400" i="1"/>
              <a:t>need not</a:t>
            </a:r>
            <a:r>
              <a:rPr lang="en-US" altLang="en-US" sz="2400"/>
              <a:t> normalize to the highest possible normal form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(usually up to 3NF, BCNF or 4NF)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Denormalization</a:t>
            </a:r>
            <a:r>
              <a:rPr lang="en-US" altLang="en-US" sz="240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process of storing the join of higher normal form relations as a base relation—which is in a lower normal form   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75F2BC3-1CE6-E959-F0FC-6F3DD15A6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6881523-ACBE-064A-AAB2-0DD2560D1A4B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729094" name="Rectangle 6">
            <a:extLst>
              <a:ext uri="{FF2B5EF4-FFF2-40B4-BE49-F238E27FC236}">
                <a16:creationId xmlns:a16="http://schemas.microsoft.com/office/drawing/2014/main" id="{4829BADD-7C17-13C3-5728-CCFAB1CF4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3.3	Definitions of Keys and Attributes 	Participating in Keys (1)</a:t>
            </a:r>
          </a:p>
        </p:txBody>
      </p:sp>
      <p:sp>
        <p:nvSpPr>
          <p:cNvPr id="729095" name="Rectangle 7">
            <a:extLst>
              <a:ext uri="{FF2B5EF4-FFF2-40B4-BE49-F238E27FC236}">
                <a16:creationId xmlns:a16="http://schemas.microsoft.com/office/drawing/2014/main" id="{B4FC263B-FF03-3712-0012-F53C4E602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superkey</a:t>
            </a:r>
            <a:r>
              <a:rPr lang="en-US" altLang="en-US"/>
              <a:t> of a relation schema R = {A1, A2, ...., An} is a set of attributes S </a:t>
            </a:r>
            <a:r>
              <a:rPr lang="en-US" altLang="en-US" i="1"/>
              <a:t>subset-of</a:t>
            </a:r>
            <a:r>
              <a:rPr lang="en-US" altLang="en-US"/>
              <a:t> R with the property that no two tuples t1 and t2 in any legal relation state r of R will have t1[S] = t2[S] </a:t>
            </a:r>
          </a:p>
          <a:p>
            <a:endParaRPr lang="en-US" altLang="en-US"/>
          </a:p>
          <a:p>
            <a:r>
              <a:rPr lang="en-US" altLang="en-US"/>
              <a:t>A </a:t>
            </a:r>
            <a:r>
              <a:rPr lang="en-US" altLang="en-US" b="1"/>
              <a:t>key</a:t>
            </a:r>
            <a:r>
              <a:rPr lang="en-US" altLang="en-US"/>
              <a:t> K is a </a:t>
            </a:r>
            <a:r>
              <a:rPr lang="en-US" altLang="en-US" b="1"/>
              <a:t>superkey</a:t>
            </a:r>
            <a:r>
              <a:rPr lang="en-US" altLang="en-US"/>
              <a:t> with the </a:t>
            </a:r>
            <a:r>
              <a:rPr lang="en-US" altLang="en-US" i="1"/>
              <a:t>additional property</a:t>
            </a:r>
            <a:r>
              <a:rPr lang="en-US" altLang="en-US"/>
              <a:t> that removal of any attribute from K will cause K not to be a superkey any more. 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B9FFFB-45D8-21D9-0357-9E94498C6A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DF116A1E-2F93-0D4E-A053-58AB5F4F8BC0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731142" name="Rectangle 6">
            <a:extLst>
              <a:ext uri="{FF2B5EF4-FFF2-40B4-BE49-F238E27FC236}">
                <a16:creationId xmlns:a16="http://schemas.microsoft.com/office/drawing/2014/main" id="{29008EB2-2EEF-4FBB-887D-41097C340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Definitions of Keys and Attributes 	Participating in Keys (2)</a:t>
            </a:r>
          </a:p>
        </p:txBody>
      </p:sp>
      <p:sp>
        <p:nvSpPr>
          <p:cNvPr id="731143" name="Rectangle 7">
            <a:extLst>
              <a:ext uri="{FF2B5EF4-FFF2-40B4-BE49-F238E27FC236}">
                <a16:creationId xmlns:a16="http://schemas.microsoft.com/office/drawing/2014/main" id="{99E31383-816A-6F4C-C936-D8C7B8E2B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relation schema has more than one key, each is called a </a:t>
            </a:r>
            <a:r>
              <a:rPr lang="en-US" altLang="en-US" b="1"/>
              <a:t>candidate</a:t>
            </a:r>
            <a:r>
              <a:rPr lang="en-US" altLang="en-US"/>
              <a:t> key.</a:t>
            </a:r>
          </a:p>
          <a:p>
            <a:pPr lvl="1"/>
            <a:r>
              <a:rPr lang="en-US" altLang="en-US"/>
              <a:t>One of the candidate keys is </a:t>
            </a:r>
            <a:r>
              <a:rPr lang="en-US" altLang="en-US" i="1"/>
              <a:t>arbitrarily</a:t>
            </a:r>
            <a:r>
              <a:rPr lang="en-US" altLang="en-US"/>
              <a:t> designated to be the </a:t>
            </a:r>
            <a:r>
              <a:rPr lang="en-US" altLang="en-US" b="1"/>
              <a:t>primary key</a:t>
            </a:r>
            <a:r>
              <a:rPr lang="en-US" altLang="en-US"/>
              <a:t>, and the others are called </a:t>
            </a:r>
            <a:r>
              <a:rPr lang="en-US" altLang="en-US" b="1"/>
              <a:t>secondary keys</a:t>
            </a:r>
            <a:r>
              <a:rPr lang="en-US" altLang="en-US"/>
              <a:t>.</a:t>
            </a:r>
          </a:p>
          <a:p>
            <a:r>
              <a:rPr lang="en-US" altLang="en-US"/>
              <a:t>A </a:t>
            </a:r>
            <a:r>
              <a:rPr lang="en-US" altLang="en-US" b="1"/>
              <a:t>Prime attribute</a:t>
            </a:r>
            <a:r>
              <a:rPr lang="en-US" altLang="en-US"/>
              <a:t> must be a member of </a:t>
            </a:r>
            <a:r>
              <a:rPr lang="en-US" altLang="en-US" i="1"/>
              <a:t>some</a:t>
            </a:r>
            <a:r>
              <a:rPr lang="en-US" altLang="en-US"/>
              <a:t> candidate key</a:t>
            </a:r>
          </a:p>
          <a:p>
            <a:r>
              <a:rPr lang="en-US" altLang="en-US"/>
              <a:t>A </a:t>
            </a:r>
            <a:r>
              <a:rPr lang="en-US" altLang="en-US" b="1"/>
              <a:t>Nonprime attribute</a:t>
            </a:r>
            <a:r>
              <a:rPr lang="en-US" altLang="en-US"/>
              <a:t> is not a prime attribute—that is, it is not a member of any candidate key.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D9CD1FA-C25B-323B-BBAB-312F49EDCC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90A2897D-EFBE-9945-9D1E-CE2F5C95FF61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733190" name="Rectangle 6">
            <a:extLst>
              <a:ext uri="{FF2B5EF4-FFF2-40B4-BE49-F238E27FC236}">
                <a16:creationId xmlns:a16="http://schemas.microsoft.com/office/drawing/2014/main" id="{29B54CB8-C077-E631-B136-C16588148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3.2 First Normal Form </a:t>
            </a:r>
          </a:p>
        </p:txBody>
      </p:sp>
      <p:sp>
        <p:nvSpPr>
          <p:cNvPr id="733191" name="Rectangle 7">
            <a:extLst>
              <a:ext uri="{FF2B5EF4-FFF2-40B4-BE49-F238E27FC236}">
                <a16:creationId xmlns:a16="http://schemas.microsoft.com/office/drawing/2014/main" id="{6080B4B6-365C-00F8-4AB1-B39E033D4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Disallows</a:t>
            </a:r>
          </a:p>
          <a:p>
            <a:pPr lvl="1"/>
            <a:r>
              <a:rPr lang="en-US" altLang="en-US"/>
              <a:t>composite attributes</a:t>
            </a:r>
          </a:p>
          <a:p>
            <a:pPr lvl="1"/>
            <a:r>
              <a:rPr lang="en-US" altLang="en-US"/>
              <a:t>multivalued attributes</a:t>
            </a:r>
          </a:p>
          <a:p>
            <a:pPr lvl="1"/>
            <a:r>
              <a:rPr lang="en-US" altLang="en-US" b="1"/>
              <a:t>nested relations</a:t>
            </a:r>
            <a:r>
              <a:rPr lang="en-US" altLang="en-US"/>
              <a:t>; attributes whose values for an </a:t>
            </a:r>
            <a:r>
              <a:rPr lang="en-US" altLang="en-US" i="1"/>
              <a:t>individual tuple</a:t>
            </a:r>
            <a:r>
              <a:rPr lang="en-US" altLang="en-US"/>
              <a:t> are non-atomic</a:t>
            </a:r>
          </a:p>
          <a:p>
            <a:endParaRPr lang="en-US" altLang="en-US"/>
          </a:p>
          <a:p>
            <a:r>
              <a:rPr lang="en-US" altLang="en-US"/>
              <a:t>Considered to be part of the definition of relation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F68B2F5-9EAA-F78D-6706-E2CE1C136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D041845A-C77A-E34E-89AA-F9AB7FA6C251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735241" name="Rectangle 9">
            <a:extLst>
              <a:ext uri="{FF2B5EF4-FFF2-40B4-BE49-F238E27FC236}">
                <a16:creationId xmlns:a16="http://schemas.microsoft.com/office/drawing/2014/main" id="{BAF0AA7B-72B8-31F3-1692-C7A86EFD0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10.8 Normalization into 1NF</a:t>
            </a:r>
          </a:p>
        </p:txBody>
      </p:sp>
      <p:sp>
        <p:nvSpPr>
          <p:cNvPr id="735236" name="Rectangle 4">
            <a:extLst>
              <a:ext uri="{FF2B5EF4-FFF2-40B4-BE49-F238E27FC236}">
                <a16:creationId xmlns:a16="http://schemas.microsoft.com/office/drawing/2014/main" id="{FCBE250E-00D3-EA61-9830-DA6C8BC3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35243" name="Picture 11">
            <a:extLst>
              <a:ext uri="{FF2B5EF4-FFF2-40B4-BE49-F238E27FC236}">
                <a16:creationId xmlns:a16="http://schemas.microsoft.com/office/drawing/2014/main" id="{5F400739-6C2D-87B6-3358-64660EAA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096000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16A781A-F208-9E89-0E17-CEE0D0E7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A8329397-310C-8741-B21C-9BB8B048D16B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737289" name="Rectangle 9">
            <a:extLst>
              <a:ext uri="{FF2B5EF4-FFF2-40B4-BE49-F238E27FC236}">
                <a16:creationId xmlns:a16="http://schemas.microsoft.com/office/drawing/2014/main" id="{9DFE152D-2073-4950-5437-9CEB7CDB9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10.9 Normalization nested relations into 1NF</a:t>
            </a:r>
          </a:p>
        </p:txBody>
      </p:sp>
      <p:sp>
        <p:nvSpPr>
          <p:cNvPr id="737284" name="Rectangle 4">
            <a:extLst>
              <a:ext uri="{FF2B5EF4-FFF2-40B4-BE49-F238E27FC236}">
                <a16:creationId xmlns:a16="http://schemas.microsoft.com/office/drawing/2014/main" id="{49654798-709D-E1CC-CE22-6679305C4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37291" name="Picture 11">
            <a:extLst>
              <a:ext uri="{FF2B5EF4-FFF2-40B4-BE49-F238E27FC236}">
                <a16:creationId xmlns:a16="http://schemas.microsoft.com/office/drawing/2014/main" id="{976D71F4-D180-83CC-A894-A76C6388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3" y="1600200"/>
            <a:ext cx="461168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83E17EA-C043-6C16-9075-B3323D934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7BCE7ADF-2C78-2A4F-B0C0-948488E535BD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739334" name="Rectangle 6">
            <a:extLst>
              <a:ext uri="{FF2B5EF4-FFF2-40B4-BE49-F238E27FC236}">
                <a16:creationId xmlns:a16="http://schemas.microsoft.com/office/drawing/2014/main" id="{38E54AB0-9AED-23C3-91D6-3361F7685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 Second Normal Form (1) </a:t>
            </a:r>
          </a:p>
        </p:txBody>
      </p:sp>
      <p:sp>
        <p:nvSpPr>
          <p:cNvPr id="739335" name="Rectangle 7">
            <a:extLst>
              <a:ext uri="{FF2B5EF4-FFF2-40B4-BE49-F238E27FC236}">
                <a16:creationId xmlns:a16="http://schemas.microsoft.com/office/drawing/2014/main" id="{02F340F8-307B-9DA2-28A6-613F8D19B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Uses the concepts of </a:t>
            </a:r>
            <a:r>
              <a:rPr lang="en-US" altLang="en-US" sz="2400" b="1"/>
              <a:t>FDs, primary key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Definitions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/>
              <a:t>Prime attribute:</a:t>
            </a:r>
            <a:r>
              <a:rPr lang="en-US" altLang="en-US" sz="2200"/>
              <a:t> An attribute that is member of the primary key K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/>
              <a:t>Full functional dependency:</a:t>
            </a:r>
            <a:r>
              <a:rPr lang="en-US" altLang="en-US" sz="2200"/>
              <a:t> a FD  Y -&gt; Z where removal of any attribute from Y means the FD does not hold any more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{SSN, PNUMBER} -&gt; HOURS is a full FD since neither SSN -&gt; HOURS nor PNUMBER -&gt; HOURS hold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{SSN, PNUMBER} -&gt; ENAME is not  a full FD (it is called a partial dependency ) since SSN -&gt; ENAME also holds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B3E3895-D9B6-0FBF-324B-DA724E9C5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8948A243-ABB1-BE4C-8ACB-77F763EB0F22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741382" name="Rectangle 6">
            <a:extLst>
              <a:ext uri="{FF2B5EF4-FFF2-40B4-BE49-F238E27FC236}">
                <a16:creationId xmlns:a16="http://schemas.microsoft.com/office/drawing/2014/main" id="{8E9A7C9C-3A2E-D36E-7671-D564F58BE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Normal Form (2)</a:t>
            </a:r>
          </a:p>
        </p:txBody>
      </p:sp>
      <p:sp>
        <p:nvSpPr>
          <p:cNvPr id="741383" name="Rectangle 7">
            <a:extLst>
              <a:ext uri="{FF2B5EF4-FFF2-40B4-BE49-F238E27FC236}">
                <a16:creationId xmlns:a16="http://schemas.microsoft.com/office/drawing/2014/main" id="{3C089F56-608D-5FC1-DE2E-0D4E05602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relation schema R is in </a:t>
            </a:r>
            <a:r>
              <a:rPr lang="en-US" altLang="en-US" b="1"/>
              <a:t>second normal form (2NF)</a:t>
            </a:r>
            <a:r>
              <a:rPr lang="en-US" altLang="en-US"/>
              <a:t> if every non-prime attribute A in R is fully functionally dependent on the primary key</a:t>
            </a:r>
          </a:p>
          <a:p>
            <a:endParaRPr lang="en-US" altLang="en-US"/>
          </a:p>
          <a:p>
            <a:r>
              <a:rPr lang="en-US" altLang="en-US"/>
              <a:t>R can be decomposed into 2NF relations via the process of 2NF normalization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C922A65-F40A-05A0-ADA0-A13233899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9EE964A4-F068-C744-8814-99C5D725CCDB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765958" name="Rectangle 6">
            <a:extLst>
              <a:ext uri="{FF2B5EF4-FFF2-40B4-BE49-F238E27FC236}">
                <a16:creationId xmlns:a16="http://schemas.microsoft.com/office/drawing/2014/main" id="{ABD16EC0-1056-4989-F7F1-4FCDE0F45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765959" name="Rectangle 7">
            <a:extLst>
              <a:ext uri="{FF2B5EF4-FFF2-40B4-BE49-F238E27FC236}">
                <a16:creationId xmlns:a16="http://schemas.microsoft.com/office/drawing/2014/main" id="{80072BD8-F5E3-9A4B-ABAE-99FEFD168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3 Normal Forms Based on Primary Keys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3.1 Normalization of Relations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3.2 Practical Use of Normal Forms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3.3 Definitions of Keys and Attributes Participating in Keys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3.4 First Normal Form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3.5 Second Normal Form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3.6 Third Normal Form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400"/>
              <a:t>4 General Normal Form Definitions (For Multiple Keys)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5 BCNF (Boyce-Codd Normal Form)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F35FC3F-44BF-9F6B-6BB2-1B0523214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407FCFB6-42F9-3345-A74D-B64A6069EEF1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743433" name="Rectangle 9">
            <a:extLst>
              <a:ext uri="{FF2B5EF4-FFF2-40B4-BE49-F238E27FC236}">
                <a16:creationId xmlns:a16="http://schemas.microsoft.com/office/drawing/2014/main" id="{420F21CD-CA04-54E1-CC20-F18593625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10.10 Normalizing into 2NF and 3NF</a:t>
            </a:r>
          </a:p>
        </p:txBody>
      </p:sp>
      <p:sp>
        <p:nvSpPr>
          <p:cNvPr id="743428" name="Rectangle 4">
            <a:extLst>
              <a:ext uri="{FF2B5EF4-FFF2-40B4-BE49-F238E27FC236}">
                <a16:creationId xmlns:a16="http://schemas.microsoft.com/office/drawing/2014/main" id="{EE524E13-3F93-192E-16F9-75AB288B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43435" name="Picture 11">
            <a:extLst>
              <a:ext uri="{FF2B5EF4-FFF2-40B4-BE49-F238E27FC236}">
                <a16:creationId xmlns:a16="http://schemas.microsoft.com/office/drawing/2014/main" id="{5F7D6467-A379-F1CD-C96E-D4873560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27188"/>
            <a:ext cx="5141913" cy="47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C1000D2-1FBC-0CC0-F360-CF961A3B8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5B218561-5095-6D45-80CA-E6881E042CEA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745481" name="Rectangle 9">
            <a:extLst>
              <a:ext uri="{FF2B5EF4-FFF2-40B4-BE49-F238E27FC236}">
                <a16:creationId xmlns:a16="http://schemas.microsoft.com/office/drawing/2014/main" id="{C329479A-F09B-CEB3-B9E1-43A995548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10.11 Normalization into 2NF and 3NF</a:t>
            </a:r>
          </a:p>
        </p:txBody>
      </p:sp>
      <p:sp>
        <p:nvSpPr>
          <p:cNvPr id="745476" name="Rectangle 4">
            <a:extLst>
              <a:ext uri="{FF2B5EF4-FFF2-40B4-BE49-F238E27FC236}">
                <a16:creationId xmlns:a16="http://schemas.microsoft.com/office/drawing/2014/main" id="{6A8323AA-0D95-947A-5B0F-E93521319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45483" name="Picture 11">
            <a:extLst>
              <a:ext uri="{FF2B5EF4-FFF2-40B4-BE49-F238E27FC236}">
                <a16:creationId xmlns:a16="http://schemas.microsoft.com/office/drawing/2014/main" id="{D2D27B9C-21AB-6C41-0DD7-1D03E128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421163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81193E6-F3F1-6DCF-DC34-A8AEF86F5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2A939394-6B94-1E4C-AE94-08151AAD6ACA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747526" name="Rectangle 6">
            <a:extLst>
              <a:ext uri="{FF2B5EF4-FFF2-40B4-BE49-F238E27FC236}">
                <a16:creationId xmlns:a16="http://schemas.microsoft.com/office/drawing/2014/main" id="{BB4A579D-933E-EE75-8BCE-3A2ECACA5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3.4 Third Normal Form (1)</a:t>
            </a:r>
          </a:p>
        </p:txBody>
      </p:sp>
      <p:sp>
        <p:nvSpPr>
          <p:cNvPr id="747527" name="Rectangle 7">
            <a:extLst>
              <a:ext uri="{FF2B5EF4-FFF2-40B4-BE49-F238E27FC236}">
                <a16:creationId xmlns:a16="http://schemas.microsoft.com/office/drawing/2014/main" id="{174EBDB8-4610-656D-75E4-A66A9152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Transitive functional dependency:</a:t>
            </a:r>
            <a:r>
              <a:rPr lang="en-US" altLang="en-US"/>
              <a:t> a FD  X -&gt; Z that can be derived from two FDs   X -&gt; Y and Y -&gt; Z 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SSN -&gt; DMGRSSN is a </a:t>
            </a:r>
            <a:r>
              <a:rPr lang="en-US" altLang="en-US" b="1"/>
              <a:t>transitive</a:t>
            </a:r>
            <a:r>
              <a:rPr lang="en-US" altLang="en-US"/>
              <a:t> FD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Since SSN -&gt; DNUMBER and DNUMBER -&gt; DMGRSSN hold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SSN -&gt; ENAME is </a:t>
            </a:r>
            <a:r>
              <a:rPr lang="en-US" altLang="en-US" b="1"/>
              <a:t>non-transitive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Since there is no set of attributes X where SSN -&gt; X and X -&gt; ENAME 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005410D-9548-A35C-1531-D5AD43B9FE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D4BB4BC7-0F9B-D84F-A03A-C3B9AC74D5EC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749574" name="Rectangle 6">
            <a:extLst>
              <a:ext uri="{FF2B5EF4-FFF2-40B4-BE49-F238E27FC236}">
                <a16:creationId xmlns:a16="http://schemas.microsoft.com/office/drawing/2014/main" id="{E507CFB7-CE27-B9B7-31A6-26A780B78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Third Normal Form (2)</a:t>
            </a:r>
          </a:p>
        </p:txBody>
      </p:sp>
      <p:sp>
        <p:nvSpPr>
          <p:cNvPr id="749575" name="Rectangle 7">
            <a:extLst>
              <a:ext uri="{FF2B5EF4-FFF2-40B4-BE49-F238E27FC236}">
                <a16:creationId xmlns:a16="http://schemas.microsoft.com/office/drawing/2014/main" id="{94C5EF45-59F1-0EB2-4E9D-9CD6D78BB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relation schema R is in </a:t>
            </a:r>
            <a:r>
              <a:rPr lang="en-US" altLang="en-US" sz="2400" b="1"/>
              <a:t>third normal form (3NF)</a:t>
            </a:r>
            <a:r>
              <a:rPr lang="en-US" altLang="en-US" sz="2400"/>
              <a:t> if it is in 2NF </a:t>
            </a:r>
            <a:r>
              <a:rPr lang="en-US" altLang="en-US" sz="2400" i="1"/>
              <a:t>and</a:t>
            </a:r>
            <a:r>
              <a:rPr lang="en-US" altLang="en-US" sz="2400"/>
              <a:t> no non-prime attribute A in R is transitively dependent on the primary key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 can be decomposed into 3NF relations via the process of 3NF normalization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NOTE: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In X -&gt; Y and Y -&gt; Z, with X as the primary key, we consider this a problem only if Y is not a candidate key.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When Y is a candidate key, there is no problem with the transitive dependency 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E.g., Consider EMP (SSN, Emp#, Salary ).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Here, SSN -&gt; Emp# -&gt; Salary and Emp# is a candidate key. 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C63CF8C-5813-B64E-F8A9-C6BF87EEB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BCBCE46-4B58-A54B-8A31-60BC62E37DB0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776194" name="Rectangle 2">
            <a:extLst>
              <a:ext uri="{FF2B5EF4-FFF2-40B4-BE49-F238E27FC236}">
                <a16:creationId xmlns:a16="http://schemas.microsoft.com/office/drawing/2014/main" id="{523B5432-24F5-449E-2E8B-3179BB9A3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Forms Defined Informally	</a:t>
            </a:r>
          </a:p>
        </p:txBody>
      </p:sp>
      <p:sp>
        <p:nvSpPr>
          <p:cNvPr id="776195" name="Rectangle 3">
            <a:extLst>
              <a:ext uri="{FF2B5EF4-FFF2-40B4-BE49-F238E27FC236}">
                <a16:creationId xmlns:a16="http://schemas.microsoft.com/office/drawing/2014/main" id="{1AB50622-A1C8-7B9E-669B-4519C296C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normal form</a:t>
            </a:r>
          </a:p>
          <a:p>
            <a:pPr lvl="1"/>
            <a:r>
              <a:rPr lang="en-US" altLang="en-US"/>
              <a:t>All attributes depend on </a:t>
            </a:r>
            <a:r>
              <a:rPr lang="en-US" altLang="en-US" b="1"/>
              <a:t>the key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normal form</a:t>
            </a:r>
          </a:p>
          <a:p>
            <a:pPr lvl="1"/>
            <a:r>
              <a:rPr lang="en-US" altLang="en-US"/>
              <a:t>All attributes depend on </a:t>
            </a:r>
            <a:r>
              <a:rPr lang="en-US" altLang="en-US" b="1"/>
              <a:t>the whole key</a:t>
            </a:r>
          </a:p>
          <a:p>
            <a:r>
              <a:rPr lang="en-US" altLang="en-US"/>
              <a:t>3</a:t>
            </a:r>
            <a:r>
              <a:rPr lang="en-US" altLang="en-US" baseline="30000"/>
              <a:t>rd</a:t>
            </a:r>
            <a:r>
              <a:rPr lang="en-US" altLang="en-US"/>
              <a:t> normal form</a:t>
            </a:r>
          </a:p>
          <a:p>
            <a:pPr lvl="1"/>
            <a:r>
              <a:rPr lang="en-US" altLang="en-US"/>
              <a:t>All attributes depend on </a:t>
            </a:r>
            <a:r>
              <a:rPr lang="en-US" altLang="en-US" b="1"/>
              <a:t>nothing but the key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6C2E2EF-14A2-E313-C30F-7E6B20CD6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CB22BD9F-515C-204F-A212-A80DCBAE172B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751622" name="Rectangle 6">
            <a:extLst>
              <a:ext uri="{FF2B5EF4-FFF2-40B4-BE49-F238E27FC236}">
                <a16:creationId xmlns:a16="http://schemas.microsoft.com/office/drawing/2014/main" id="{2DDAFE79-E07A-EC34-F59F-BD5C3EE18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4 General Normal Form Definitions (For Multiple Keys) (1)</a:t>
            </a:r>
          </a:p>
        </p:txBody>
      </p:sp>
      <p:sp>
        <p:nvSpPr>
          <p:cNvPr id="751623" name="Rectangle 7">
            <a:extLst>
              <a:ext uri="{FF2B5EF4-FFF2-40B4-BE49-F238E27FC236}">
                <a16:creationId xmlns:a16="http://schemas.microsoft.com/office/drawing/2014/main" id="{FC90DB63-1CE1-0C73-6017-63EDDE82B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above definitions consider the primary key only</a:t>
            </a:r>
          </a:p>
          <a:p>
            <a:r>
              <a:rPr lang="en-US" altLang="en-US"/>
              <a:t>The following more general definitions take into account relations with multiple candidate keys</a:t>
            </a:r>
          </a:p>
          <a:p>
            <a:r>
              <a:rPr lang="en-US" altLang="en-US"/>
              <a:t>A relation schema R is in </a:t>
            </a:r>
            <a:r>
              <a:rPr lang="en-US" altLang="en-US" b="1"/>
              <a:t>second normal form (2NF)</a:t>
            </a:r>
            <a:r>
              <a:rPr lang="en-US" altLang="en-US"/>
              <a:t> if every non-prime attribute A in R is fully functionally dependent on </a:t>
            </a:r>
            <a:r>
              <a:rPr lang="en-US" altLang="en-US" i="1"/>
              <a:t>every</a:t>
            </a:r>
            <a:r>
              <a:rPr lang="en-US" altLang="en-US"/>
              <a:t> key  of R 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C472CA-4A30-26D1-423B-080B558A7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1E9ED838-A118-4A46-9A09-5284EFFE6837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753670" name="Rectangle 6">
            <a:extLst>
              <a:ext uri="{FF2B5EF4-FFF2-40B4-BE49-F238E27FC236}">
                <a16:creationId xmlns:a16="http://schemas.microsoft.com/office/drawing/2014/main" id="{20ACEB66-6049-2E20-D10D-D17D59231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Normal Form Definitions (2)</a:t>
            </a:r>
          </a:p>
        </p:txBody>
      </p:sp>
      <p:sp>
        <p:nvSpPr>
          <p:cNvPr id="753671" name="Rectangle 7">
            <a:extLst>
              <a:ext uri="{FF2B5EF4-FFF2-40B4-BE49-F238E27FC236}">
                <a16:creationId xmlns:a16="http://schemas.microsoft.com/office/drawing/2014/main" id="{37C2EEC9-242F-5349-D449-C7800B2A6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Definition:</a:t>
            </a:r>
          </a:p>
          <a:p>
            <a:pPr lvl="1"/>
            <a:r>
              <a:rPr lang="en-US" altLang="en-US" b="1"/>
              <a:t>Superkey</a:t>
            </a:r>
            <a:r>
              <a:rPr lang="en-US" altLang="en-US"/>
              <a:t> of relation schema R - a set of attributes S of R that contains a key of R</a:t>
            </a:r>
          </a:p>
          <a:p>
            <a:pPr lvl="1"/>
            <a:r>
              <a:rPr lang="en-US" altLang="en-US"/>
              <a:t>A relation schema R is in </a:t>
            </a:r>
            <a:r>
              <a:rPr lang="en-US" altLang="en-US" b="1"/>
              <a:t>third normal form (3NF)</a:t>
            </a:r>
            <a:r>
              <a:rPr lang="en-US" altLang="en-US"/>
              <a:t> if whenever a FD X -&gt; A holds in R, then either: </a:t>
            </a:r>
          </a:p>
          <a:p>
            <a:pPr lvl="2"/>
            <a:r>
              <a:rPr lang="en-US" altLang="en-US"/>
              <a:t>(a) X is a superkey of R, or </a:t>
            </a:r>
          </a:p>
          <a:p>
            <a:pPr lvl="2"/>
            <a:r>
              <a:rPr lang="en-US" altLang="en-US"/>
              <a:t>(b) A is a prime attribute of R</a:t>
            </a:r>
          </a:p>
          <a:p>
            <a:r>
              <a:rPr lang="en-US" altLang="en-US"/>
              <a:t>NOTE: Boyce-Codd normal form disallows condition (b) above 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E29B19F-F077-2A4D-BB25-48511002E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AC39E742-3636-554B-B1DD-DF6A138DCE31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755718" name="Rectangle 6">
            <a:extLst>
              <a:ext uri="{FF2B5EF4-FFF2-40B4-BE49-F238E27FC236}">
                <a16:creationId xmlns:a16="http://schemas.microsoft.com/office/drawing/2014/main" id="{2B04DB1A-15BA-0301-0FA4-300F56E4F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 BCNF (Boyce-Codd Normal Form) </a:t>
            </a:r>
          </a:p>
        </p:txBody>
      </p:sp>
      <p:sp>
        <p:nvSpPr>
          <p:cNvPr id="755719" name="Rectangle 7">
            <a:extLst>
              <a:ext uri="{FF2B5EF4-FFF2-40B4-BE49-F238E27FC236}">
                <a16:creationId xmlns:a16="http://schemas.microsoft.com/office/drawing/2014/main" id="{63A19D67-28B9-81EF-08AD-F0BFC30CF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relation schema R is in </a:t>
            </a:r>
            <a:r>
              <a:rPr lang="en-US" altLang="en-US" sz="2400" b="1"/>
              <a:t>Boyce-Codd Normal Form (BCNF)</a:t>
            </a:r>
            <a:r>
              <a:rPr lang="en-US" altLang="en-US" sz="2400"/>
              <a:t> if whenever an </a:t>
            </a:r>
            <a:r>
              <a:rPr lang="en-US" altLang="en-US" sz="2400" b="1"/>
              <a:t>FD X -&gt; A</a:t>
            </a:r>
            <a:r>
              <a:rPr lang="en-US" altLang="en-US" sz="2400"/>
              <a:t> holds in R, then </a:t>
            </a:r>
            <a:r>
              <a:rPr lang="en-US" altLang="en-US" sz="2400" b="1"/>
              <a:t>X is a superkey</a:t>
            </a:r>
            <a:r>
              <a:rPr lang="en-US" altLang="en-US" sz="2400"/>
              <a:t> of R</a:t>
            </a:r>
          </a:p>
          <a:p>
            <a:r>
              <a:rPr lang="en-US" altLang="en-US" sz="2400"/>
              <a:t>Each normal form is strictly stronger than the previous one</a:t>
            </a:r>
          </a:p>
          <a:p>
            <a:pPr lvl="1"/>
            <a:r>
              <a:rPr lang="en-US" altLang="en-US" sz="2200"/>
              <a:t>Every 2NF relation is in 1NF</a:t>
            </a:r>
          </a:p>
          <a:p>
            <a:pPr lvl="1"/>
            <a:r>
              <a:rPr lang="en-US" altLang="en-US" sz="2200"/>
              <a:t>Every 3NF relation is in 2NF</a:t>
            </a:r>
          </a:p>
          <a:p>
            <a:pPr lvl="1"/>
            <a:r>
              <a:rPr lang="en-US" altLang="en-US" sz="2200"/>
              <a:t>Every BCNF relation is in 3NF</a:t>
            </a:r>
          </a:p>
          <a:p>
            <a:r>
              <a:rPr lang="en-US" altLang="en-US" sz="2400"/>
              <a:t>There exist relations that are in 3NF but not in BCNF</a:t>
            </a:r>
          </a:p>
          <a:p>
            <a:r>
              <a:rPr lang="en-US" altLang="en-US" sz="2400"/>
              <a:t>The goal is to have each relation in BCNF (or 3NF) 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363EAD4-189C-CE39-F8F1-F0C92A80C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163DFA10-89E7-FE4C-BEAF-B5CD2A8E484E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757769" name="Rectangle 9">
            <a:extLst>
              <a:ext uri="{FF2B5EF4-FFF2-40B4-BE49-F238E27FC236}">
                <a16:creationId xmlns:a16="http://schemas.microsoft.com/office/drawing/2014/main" id="{80B1C4C1-E402-8EE0-C507-75242E21D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10.12 Boyce-Codd normal form</a:t>
            </a:r>
          </a:p>
        </p:txBody>
      </p:sp>
      <p:sp>
        <p:nvSpPr>
          <p:cNvPr id="757764" name="Rectangle 4">
            <a:extLst>
              <a:ext uri="{FF2B5EF4-FFF2-40B4-BE49-F238E27FC236}">
                <a16:creationId xmlns:a16="http://schemas.microsoft.com/office/drawing/2014/main" id="{2D7E70D9-DF76-717F-A552-6414F964E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57771" name="Picture 11">
            <a:extLst>
              <a:ext uri="{FF2B5EF4-FFF2-40B4-BE49-F238E27FC236}">
                <a16:creationId xmlns:a16="http://schemas.microsoft.com/office/drawing/2014/main" id="{A213BAC1-B1B7-5C86-BF1F-95B3073DA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752600"/>
            <a:ext cx="7642225" cy="44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A5D1847-2628-F4E8-45FE-9B27E1EDD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EF15ACC-38BC-6A41-83DD-C90022ACE420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759817" name="Rectangle 9">
            <a:extLst>
              <a:ext uri="{FF2B5EF4-FFF2-40B4-BE49-F238E27FC236}">
                <a16:creationId xmlns:a16="http://schemas.microsoft.com/office/drawing/2014/main" id="{ABE1371D-5C98-8679-7B72-BDF436483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10.13 a relation TEACH that is in 3NF but not in BCNF</a:t>
            </a:r>
          </a:p>
        </p:txBody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id="{E7BA4D49-A0E1-EB4C-AC36-9FDE78E7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59819" name="Picture 11">
            <a:extLst>
              <a:ext uri="{FF2B5EF4-FFF2-40B4-BE49-F238E27FC236}">
                <a16:creationId xmlns:a16="http://schemas.microsoft.com/office/drawing/2014/main" id="{FAD549B5-1AD4-7FBC-D761-1A7F4B6D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057400"/>
            <a:ext cx="7505700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46F000B-F50D-0AF8-D9A5-AE501DE11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DC5FE82F-D8F4-284C-A487-183582E43258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73798" name="Rectangle 6">
            <a:extLst>
              <a:ext uri="{FF2B5EF4-FFF2-40B4-BE49-F238E27FC236}">
                <a16:creationId xmlns:a16="http://schemas.microsoft.com/office/drawing/2014/main" id="{CBB50B2D-85EB-F945-0C5B-64C566191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1 Informal Design Guidelines for Relational Databases (1)</a:t>
            </a:r>
          </a:p>
        </p:txBody>
      </p:sp>
      <p:sp>
        <p:nvSpPr>
          <p:cNvPr id="673799" name="Rectangle 7">
            <a:extLst>
              <a:ext uri="{FF2B5EF4-FFF2-40B4-BE49-F238E27FC236}">
                <a16:creationId xmlns:a16="http://schemas.microsoft.com/office/drawing/2014/main" id="{7D8204B6-8C9E-F55A-76A6-E9ABD17DB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relational database design?</a:t>
            </a:r>
          </a:p>
          <a:p>
            <a:pPr lvl="1"/>
            <a:r>
              <a:rPr lang="en-US" altLang="en-US"/>
              <a:t>The grouping of attributes to form "good" relation schemas</a:t>
            </a:r>
          </a:p>
          <a:p>
            <a:r>
              <a:rPr lang="en-US" altLang="en-US"/>
              <a:t> Two levels of relation schemas</a:t>
            </a:r>
          </a:p>
          <a:p>
            <a:pPr lvl="1"/>
            <a:r>
              <a:rPr lang="en-US" altLang="en-US"/>
              <a:t>The logical "user view" level</a:t>
            </a:r>
          </a:p>
          <a:p>
            <a:pPr lvl="1"/>
            <a:r>
              <a:rPr lang="en-US" altLang="en-US"/>
              <a:t>The storage "base relation" level</a:t>
            </a:r>
          </a:p>
          <a:p>
            <a:r>
              <a:rPr lang="en-US" altLang="en-US"/>
              <a:t> Design is concerned mainly with base relations</a:t>
            </a:r>
          </a:p>
          <a:p>
            <a:r>
              <a:rPr lang="en-US" altLang="en-US"/>
              <a:t> What are the criteria for "good" base relations? 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2FF2EC8-2FBC-27A4-8FBC-78FF8A0C9C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3BC496A-3A18-7549-908E-7EF11B2CAB32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761862" name="Rectangle 6">
            <a:extLst>
              <a:ext uri="{FF2B5EF4-FFF2-40B4-BE49-F238E27FC236}">
                <a16:creationId xmlns:a16="http://schemas.microsoft.com/office/drawing/2014/main" id="{652D9F24-F04E-D0AD-E0DC-E37EBE9DE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Achieving the BCNF by Decomposition (1)</a:t>
            </a:r>
          </a:p>
        </p:txBody>
      </p:sp>
      <p:sp>
        <p:nvSpPr>
          <p:cNvPr id="761863" name="Rectangle 7">
            <a:extLst>
              <a:ext uri="{FF2B5EF4-FFF2-40B4-BE49-F238E27FC236}">
                <a16:creationId xmlns:a16="http://schemas.microsoft.com/office/drawing/2014/main" id="{3F375730-23EB-D3D3-C73E-EF6787893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Two FDs exist in the relation TEACH: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fd1: { student, course} </a:t>
            </a:r>
            <a:r>
              <a:rPr lang="en-US" altLang="en-US" sz="2200">
                <a:sym typeface="Symbol" pitchFamily="2" charset="2"/>
              </a:rPr>
              <a:t>-&gt;</a:t>
            </a:r>
            <a:r>
              <a:rPr lang="en-US" altLang="en-US" sz="2200"/>
              <a:t> instructor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fd2: instructor </a:t>
            </a:r>
            <a:r>
              <a:rPr lang="en-US" altLang="en-US" sz="2200">
                <a:sym typeface="Symbol" pitchFamily="2" charset="2"/>
              </a:rPr>
              <a:t> -&gt;</a:t>
            </a:r>
            <a:r>
              <a:rPr lang="en-US" altLang="en-US" sz="2200"/>
              <a:t> course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{student, course} is a candidate key for this relation and that the dependencies shown follow the pattern in Figure 10.12 (b).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So this relation is in 3NF </a:t>
            </a:r>
            <a:r>
              <a:rPr lang="en-US" altLang="en-US" sz="2200" i="1"/>
              <a:t>but not in</a:t>
            </a:r>
            <a:r>
              <a:rPr lang="en-US" altLang="en-US" sz="2200"/>
              <a:t> BCNF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relation </a:t>
            </a:r>
            <a:r>
              <a:rPr lang="en-US" altLang="en-US" sz="2400" b="1"/>
              <a:t>NOT</a:t>
            </a:r>
            <a:r>
              <a:rPr lang="en-US" altLang="en-US" sz="2400"/>
              <a:t> in BCNF should be decomposed so as to meet this property, while possibly forgoing the preservation of all functional dependencies in the decomposed relations.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(See Algorithm 11.3) 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0F4D2-9E23-D46D-7DDE-2FDA9C72D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3110016-D649-934B-89DD-7A09BFC83FB3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763910" name="Rectangle 6">
            <a:extLst>
              <a:ext uri="{FF2B5EF4-FFF2-40B4-BE49-F238E27FC236}">
                <a16:creationId xmlns:a16="http://schemas.microsoft.com/office/drawing/2014/main" id="{0C12D344-22A0-F760-28B4-535881975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Achieving the BCNF by Decomposition (2)</a:t>
            </a:r>
          </a:p>
        </p:txBody>
      </p:sp>
      <p:sp>
        <p:nvSpPr>
          <p:cNvPr id="763911" name="Rectangle 7">
            <a:extLst>
              <a:ext uri="{FF2B5EF4-FFF2-40B4-BE49-F238E27FC236}">
                <a16:creationId xmlns:a16="http://schemas.microsoft.com/office/drawing/2014/main" id="{60491BAD-16D3-8A45-94E7-634AE224C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Three possible decompositions for relation TEACH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{</a:t>
            </a:r>
            <a:r>
              <a:rPr lang="en-US" altLang="en-US" sz="2000" u="sng"/>
              <a:t>student, instructor</a:t>
            </a:r>
            <a:r>
              <a:rPr lang="en-US" altLang="en-US" sz="2000"/>
              <a:t>} and {</a:t>
            </a:r>
            <a:r>
              <a:rPr lang="en-US" altLang="en-US" sz="2000" u="sng"/>
              <a:t>student, course</a:t>
            </a:r>
            <a:r>
              <a:rPr lang="en-US" alt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{course, </a:t>
            </a:r>
            <a:r>
              <a:rPr lang="en-US" altLang="en-US" sz="2000" u="sng"/>
              <a:t>instructor</a:t>
            </a:r>
            <a:r>
              <a:rPr lang="en-US" altLang="en-US" sz="2000"/>
              <a:t> } and {</a:t>
            </a:r>
            <a:r>
              <a:rPr lang="en-US" altLang="en-US" sz="2000" u="sng"/>
              <a:t>course, student</a:t>
            </a:r>
            <a:r>
              <a:rPr lang="en-US" altLang="en-US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{</a:t>
            </a:r>
            <a:r>
              <a:rPr lang="en-US" altLang="en-US" sz="2000" u="sng"/>
              <a:t>instructor</a:t>
            </a:r>
            <a:r>
              <a:rPr lang="en-US" altLang="en-US" sz="2000"/>
              <a:t>, course } and {</a:t>
            </a:r>
            <a:r>
              <a:rPr lang="en-US" altLang="en-US" sz="2000" u="sng"/>
              <a:t>instructor, student</a:t>
            </a:r>
            <a:r>
              <a:rPr lang="en-US" alt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All three decompositions will lose fd1.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We have to settle for sacrificing the functional dependency preservation. But we cannot sacrifice the non-additivity property after decomposition.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Out of the above three, only the 3rd decomposition will not generate spurious tuples after join.(and hence has the non-additivity property).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test to determine whether a binary decomposition (decomposition into two relations) is non-additive (lossless) is discussed in section 11.1.4 under Property LJ1. Verify that the third decomposition above meets the property.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1B66D31-83AD-3919-8160-2FF3B710C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206B7E8-2BAF-9242-909A-744B9F6F0CC3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783362" name="Rectangle 2">
            <a:extLst>
              <a:ext uri="{FF2B5EF4-FFF2-40B4-BE49-F238E27FC236}">
                <a16:creationId xmlns:a16="http://schemas.microsoft.com/office/drawing/2014/main" id="{5EA68FC9-77B0-C718-494D-ACC0874FB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43903EAD-9683-2198-347D-719C9D14B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Informal Design Guidelines for Relational Databases</a:t>
            </a:r>
          </a:p>
          <a:p>
            <a:r>
              <a:rPr lang="en-US" altLang="en-US"/>
              <a:t>Functional Dependencies (FDs)</a:t>
            </a:r>
          </a:p>
          <a:p>
            <a:pPr lvl="1"/>
            <a:r>
              <a:rPr lang="en-US" altLang="en-US"/>
              <a:t>Definition, Inference Rules, Equivalence of Sets of FDs, Minimal Sets of FDs</a:t>
            </a:r>
          </a:p>
          <a:p>
            <a:r>
              <a:rPr lang="en-US" altLang="en-US"/>
              <a:t>Normal Forms Based on Primary Keys</a:t>
            </a:r>
          </a:p>
          <a:p>
            <a:r>
              <a:rPr lang="en-US" altLang="en-US"/>
              <a:t>General Normal Form Definitions (For Multiple Keys)</a:t>
            </a:r>
          </a:p>
          <a:p>
            <a:r>
              <a:rPr lang="en-US" altLang="en-US"/>
              <a:t>BCNF (Boyce-Codd Normal Form)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58777F8-5DC7-7CAC-A71E-2F0F78503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54444370-DD2C-B642-A344-999F90BEF874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675846" name="Rectangle 6">
            <a:extLst>
              <a:ext uri="{FF2B5EF4-FFF2-40B4-BE49-F238E27FC236}">
                <a16:creationId xmlns:a16="http://schemas.microsoft.com/office/drawing/2014/main" id="{527E3EA7-8711-B8FA-19F8-9BB389805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Informal Design Guidelines for Relational Databases (2)</a:t>
            </a:r>
          </a:p>
        </p:txBody>
      </p:sp>
      <p:sp>
        <p:nvSpPr>
          <p:cNvPr id="675847" name="Rectangle 7">
            <a:extLst>
              <a:ext uri="{FF2B5EF4-FFF2-40B4-BE49-F238E27FC236}">
                <a16:creationId xmlns:a16="http://schemas.microsoft.com/office/drawing/2014/main" id="{5092E470-15D5-9EF8-2FA0-E5012A0E5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We first discuss informal guidelines for good relational design</a:t>
            </a:r>
          </a:p>
          <a:p>
            <a:r>
              <a:rPr lang="en-US" altLang="en-US" sz="2400"/>
              <a:t>Then we discuss formal concepts of functional dependencies and normal forms</a:t>
            </a:r>
          </a:p>
          <a:p>
            <a:pPr lvl="1"/>
            <a:r>
              <a:rPr lang="en-US" altLang="en-US" sz="2200"/>
              <a:t>- 1NF (First Normal Form)</a:t>
            </a:r>
          </a:p>
          <a:p>
            <a:pPr lvl="1"/>
            <a:r>
              <a:rPr lang="en-US" altLang="en-US" sz="2200"/>
              <a:t>- 2NF (Second Normal Form)</a:t>
            </a:r>
          </a:p>
          <a:p>
            <a:pPr lvl="1"/>
            <a:r>
              <a:rPr lang="en-US" altLang="en-US" sz="2200"/>
              <a:t>- 3NF (Third Normal Form)</a:t>
            </a:r>
          </a:p>
          <a:p>
            <a:pPr lvl="1"/>
            <a:r>
              <a:rPr lang="en-US" altLang="en-US" sz="2200"/>
              <a:t>- BCNF (Boyce-Codd Normal Form)</a:t>
            </a:r>
          </a:p>
          <a:p>
            <a:r>
              <a:rPr lang="en-US" altLang="en-US" sz="2400"/>
              <a:t>Additional types of dependencies, further normal forms, relational design algorithms by synthesis are discussed in Chapter 11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561721F-6734-8C80-B132-2D62E0D3A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814CEFCD-7A47-034F-9F31-975E7BF52736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677894" name="Rectangle 6">
            <a:extLst>
              <a:ext uri="{FF2B5EF4-FFF2-40B4-BE49-F238E27FC236}">
                <a16:creationId xmlns:a16="http://schemas.microsoft.com/office/drawing/2014/main" id="{C50D9E2D-4FCB-72D6-A76F-3226595CB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1.1	Semantics of the Relation Attributes </a:t>
            </a:r>
          </a:p>
        </p:txBody>
      </p:sp>
      <p:sp>
        <p:nvSpPr>
          <p:cNvPr id="677895" name="Rectangle 7">
            <a:extLst>
              <a:ext uri="{FF2B5EF4-FFF2-40B4-BE49-F238E27FC236}">
                <a16:creationId xmlns:a16="http://schemas.microsoft.com/office/drawing/2014/main" id="{333395B5-FC22-A05A-0E78-C3B4C6475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GUIDELINE 1: Informally, each tuple in a relation should represent one entity or relationship instance. (Applies to individual relations and their attributes).</a:t>
            </a:r>
          </a:p>
          <a:p>
            <a:pPr lvl="1"/>
            <a:r>
              <a:rPr lang="en-US" altLang="en-US" sz="2200"/>
              <a:t>Attributes of different entities (EMPLOYEEs, DEPARTMENTs, PROJECTs) should not be mixed in the same relation</a:t>
            </a:r>
          </a:p>
          <a:p>
            <a:pPr lvl="1"/>
            <a:r>
              <a:rPr lang="en-US" altLang="en-US" sz="2200"/>
              <a:t>Only foreign keys should be used to refer to other entities</a:t>
            </a:r>
          </a:p>
          <a:p>
            <a:pPr lvl="1"/>
            <a:r>
              <a:rPr lang="en-US" altLang="en-US" sz="2200"/>
              <a:t>Entity and relationship attributes should be kept apart as much as possible.</a:t>
            </a:r>
          </a:p>
          <a:p>
            <a:r>
              <a:rPr lang="en-US" altLang="en-US" sz="2400" u="sng"/>
              <a:t>Bottom Line:</a:t>
            </a:r>
            <a:r>
              <a:rPr lang="en-US" altLang="en-US" sz="2400"/>
              <a:t> </a:t>
            </a:r>
            <a:r>
              <a:rPr lang="en-US" altLang="en-US" sz="2400" i="1"/>
              <a:t>Design a schema that can be explained easily relation by relation. The semantics of attributes should be easy to interpret.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BD46753-C8D8-4C1D-3891-D3E15FB9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E8D1937C-0B25-2545-A808-86550CACF72B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679945" name="Rectangle 9">
            <a:extLst>
              <a:ext uri="{FF2B5EF4-FFF2-40B4-BE49-F238E27FC236}">
                <a16:creationId xmlns:a16="http://schemas.microsoft.com/office/drawing/2014/main" id="{5CE502AC-9567-AB8E-B398-71F06BF75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 A simplified COMPANY relational database schema</a:t>
            </a:r>
          </a:p>
        </p:txBody>
      </p:sp>
      <p:sp>
        <p:nvSpPr>
          <p:cNvPr id="679940" name="Rectangle 4">
            <a:extLst>
              <a:ext uri="{FF2B5EF4-FFF2-40B4-BE49-F238E27FC236}">
                <a16:creationId xmlns:a16="http://schemas.microsoft.com/office/drawing/2014/main" id="{1197BF68-832A-F74D-AA99-6EADBB20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79947" name="Picture 11">
            <a:extLst>
              <a:ext uri="{FF2B5EF4-FFF2-40B4-BE49-F238E27FC236}">
                <a16:creationId xmlns:a16="http://schemas.microsoft.com/office/drawing/2014/main" id="{2A770786-EC68-0C22-8321-70E85848A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105400" cy="49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0F6A8E-37E9-4A44-54AD-363D0133F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CAFE97B2-156B-8345-A442-2AF383DF2C56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681990" name="Rectangle 6">
            <a:extLst>
              <a:ext uri="{FF2B5EF4-FFF2-40B4-BE49-F238E27FC236}">
                <a16:creationId xmlns:a16="http://schemas.microsoft.com/office/drawing/2014/main" id="{E03FAE7F-67DF-F4EC-0723-9C5F411F8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1.2 Redundant Information in Tuples and Update Anomalies </a:t>
            </a:r>
          </a:p>
        </p:txBody>
      </p:sp>
      <p:sp>
        <p:nvSpPr>
          <p:cNvPr id="681991" name="Rectangle 7">
            <a:extLst>
              <a:ext uri="{FF2B5EF4-FFF2-40B4-BE49-F238E27FC236}">
                <a16:creationId xmlns:a16="http://schemas.microsoft.com/office/drawing/2014/main" id="{6B4779EE-F6E8-F0B8-49E9-25AD12027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Information is stored redundantly </a:t>
            </a:r>
          </a:p>
          <a:p>
            <a:pPr lvl="1"/>
            <a:r>
              <a:rPr lang="en-US" altLang="en-US"/>
              <a:t>Wastes storage</a:t>
            </a:r>
          </a:p>
          <a:p>
            <a:pPr lvl="1"/>
            <a:r>
              <a:rPr lang="en-US" altLang="en-US"/>
              <a:t>Causes problems with update anomalies</a:t>
            </a:r>
          </a:p>
          <a:p>
            <a:pPr lvl="2"/>
            <a:r>
              <a:rPr lang="en-US" altLang="en-US"/>
              <a:t>Insertion anomalies</a:t>
            </a:r>
          </a:p>
          <a:p>
            <a:pPr lvl="2"/>
            <a:r>
              <a:rPr lang="en-US" altLang="en-US"/>
              <a:t>Deletion anomalies</a:t>
            </a:r>
          </a:p>
          <a:p>
            <a:pPr lvl="2"/>
            <a:r>
              <a:rPr lang="en-US" altLang="en-US"/>
              <a:t>Modification anomalies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1277</TotalTime>
  <Words>3317</Words>
  <Application>Microsoft Macintosh PowerPoint</Application>
  <PresentationFormat>Letter Paper (8.5x11 in)</PresentationFormat>
  <Paragraphs>401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Tahoma</vt:lpstr>
      <vt:lpstr>Wingdings</vt:lpstr>
      <vt:lpstr>Blends</vt:lpstr>
      <vt:lpstr>PowerPoint Presentation</vt:lpstr>
      <vt:lpstr>Chapter 10</vt:lpstr>
      <vt:lpstr>Chapter Outline</vt:lpstr>
      <vt:lpstr>Chapter Outline</vt:lpstr>
      <vt:lpstr>1 Informal Design Guidelines for Relational Databases (1)</vt:lpstr>
      <vt:lpstr>Informal Design Guidelines for Relational Databases (2)</vt:lpstr>
      <vt:lpstr>1.1 Semantics of the Relation Attributes </vt:lpstr>
      <vt:lpstr>Figure 10.1 A simplified COMPANY relational database schema</vt:lpstr>
      <vt:lpstr>1.2 Redundant Information in Tuples and Update Anomalies </vt:lpstr>
      <vt:lpstr>EXAMPLE OF AN UPDATE ANOMALY</vt:lpstr>
      <vt:lpstr>EXAMPLE OF AN INSERT ANOMALY</vt:lpstr>
      <vt:lpstr>EXAMPLE OF AN DELETE ANOMALY</vt:lpstr>
      <vt:lpstr>Figure 10.3 Two relation schemas suffering from update anomalies</vt:lpstr>
      <vt:lpstr>Figure 10.4 Example States for EMP_DEPT and EMP_PROJ</vt:lpstr>
      <vt:lpstr>Guideline to Redundant Information in Tuples and Update Anomalies</vt:lpstr>
      <vt:lpstr>1.3 Null Values in Tuples </vt:lpstr>
      <vt:lpstr>1.4 Spurious Tuples </vt:lpstr>
      <vt:lpstr>Spurious Tuples (2)</vt:lpstr>
      <vt:lpstr>2.1  Functional Dependencies (1) </vt:lpstr>
      <vt:lpstr>Functional Dependencies (2)</vt:lpstr>
      <vt:lpstr>Examples of FD constraints (1) </vt:lpstr>
      <vt:lpstr>Examples of FD constraints (2)</vt:lpstr>
      <vt:lpstr>2.2 Inference Rules for FDs (1) </vt:lpstr>
      <vt:lpstr>Inference Rules for FDs (2)</vt:lpstr>
      <vt:lpstr>Inference Rules for FDs (3)</vt:lpstr>
      <vt:lpstr>2.3 Equivalence of Sets of FDs </vt:lpstr>
      <vt:lpstr>2.4 Minimal Sets of FDs (1)</vt:lpstr>
      <vt:lpstr>Minimal Sets of FDs (2)</vt:lpstr>
      <vt:lpstr>3 Normal Forms Based on Primary Keys </vt:lpstr>
      <vt:lpstr>3.1 Normalization of Relations (1)</vt:lpstr>
      <vt:lpstr>Normalization of Relations (2)</vt:lpstr>
      <vt:lpstr>3.2 Practical Use of Normal Forms</vt:lpstr>
      <vt:lpstr>3.3 Definitions of Keys and Attributes  Participating in Keys (1)</vt:lpstr>
      <vt:lpstr>Definitions of Keys and Attributes  Participating in Keys (2)</vt:lpstr>
      <vt:lpstr>3.2 First Normal Form </vt:lpstr>
      <vt:lpstr>Figure 10.8 Normalization into 1NF</vt:lpstr>
      <vt:lpstr>Figure 10.9 Normalization nested relations into 1NF</vt:lpstr>
      <vt:lpstr>3.3 Second Normal Form (1) </vt:lpstr>
      <vt:lpstr>Second Normal Form (2)</vt:lpstr>
      <vt:lpstr>Figure 10.10 Normalizing into 2NF and 3NF</vt:lpstr>
      <vt:lpstr>Figure 10.11 Normalization into 2NF and 3NF</vt:lpstr>
      <vt:lpstr>3.4 Third Normal Form (1)</vt:lpstr>
      <vt:lpstr>Third Normal Form (2)</vt:lpstr>
      <vt:lpstr>Normal Forms Defined Informally </vt:lpstr>
      <vt:lpstr>4 General Normal Form Definitions (For Multiple Keys) (1)</vt:lpstr>
      <vt:lpstr>General Normal Form Definitions (2)</vt:lpstr>
      <vt:lpstr>5 BCNF (Boyce-Codd Normal Form) </vt:lpstr>
      <vt:lpstr>Figure 10.12 Boyce-Codd normal form</vt:lpstr>
      <vt:lpstr>Figure 10.13 a relation TEACH that is in 3NF but not in BCNF</vt:lpstr>
      <vt:lpstr>Achieving the BCNF by Decomposition (1)</vt:lpstr>
      <vt:lpstr>Achieving the BCNF by Decomposition (2)</vt:lpstr>
      <vt:lpstr>Chapter Outline</vt:lpstr>
    </vt:vector>
  </TitlesOfParts>
  <Manager/>
  <Company>Copyright © 2007 Ramez Elmasri and Shamkant B. Navathe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Functional Dependencies and Normalization for Relational Databases</dc:subject>
  <dc:creator>Elmasri/Navathe</dc:creator>
  <cp:keywords/>
  <dc:description/>
  <cp:lastModifiedBy>Irfan Ud-Din</cp:lastModifiedBy>
  <cp:revision>65</cp:revision>
  <cp:lastPrinted>2001-11-04T00:51:13Z</cp:lastPrinted>
  <dcterms:created xsi:type="dcterms:W3CDTF">2005-02-25T19:46:41Z</dcterms:created>
  <dcterms:modified xsi:type="dcterms:W3CDTF">2025-02-03T04:41:03Z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-1236066078</vt:i4>
  </property>
  <property fmtid="{D5CDD505-2E9C-101B-9397-08002B2CF9AE}" pid="3" name="_EmailSubject">
    <vt:lpwstr>Elmasri/Navathe Template</vt:lpwstr>
  </property>
  <property fmtid="{D5CDD505-2E9C-101B-9397-08002B2CF9AE}" pid="4" name="_AuthorEmail">
    <vt:lpwstr>Katherine.Harutunian@AWL.com</vt:lpwstr>
  </property>
  <property fmtid="{D5CDD505-2E9C-101B-9397-08002B2CF9AE}" pid="5" name="_AuthorEmailDisplayName">
    <vt:lpwstr>Harutunian, Katherine</vt:lpwstr>
  </property>
  <property fmtid="{D5CDD505-2E9C-101B-9397-08002B2CF9AE}" pid="6" name="_ReviewingToolsShownOnce">
    <vt:lpwstr/>
  </property>
</Properties>
</file>