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58" r:id="rId8"/>
    <p:sldId id="259" r:id="rId9"/>
    <p:sldId id="260" r:id="rId10"/>
    <p:sldId id="276" r:id="rId11"/>
    <p:sldId id="278" r:id="rId12"/>
    <p:sldId id="280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61" r:id="rId21"/>
    <p:sldId id="262" r:id="rId22"/>
    <p:sldId id="263" r:id="rId23"/>
    <p:sldId id="26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371182" y="1303725"/>
            <a:ext cx="1096737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sz="2800" dirty="0" smtClean="0"/>
              <a:t>AI-Driven </a:t>
            </a:r>
            <a:r>
              <a:rPr lang="en-US" sz="2800" dirty="0"/>
              <a:t>Novel TL Approach for Efficient Classification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of </a:t>
            </a:r>
            <a:r>
              <a:rPr lang="en-US" sz="2800" dirty="0"/>
              <a:t>Brain Tumors using Deep </a:t>
            </a:r>
            <a:r>
              <a:rPr lang="en-US" sz="2800" dirty="0" smtClean="0"/>
              <a:t>CNNs</a:t>
            </a:r>
            <a:br>
              <a:rPr lang="en-US" sz="2800" dirty="0" smtClean="0"/>
            </a:b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Author: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Shumaila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Majeed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sz="2800" b="1" dirty="0"/>
              <a:t>Supervisor:</a:t>
            </a:r>
            <a:r>
              <a:rPr lang="en-US" sz="2800" dirty="0"/>
              <a:t> Dr. </a:t>
            </a:r>
            <a:r>
              <a:rPr lang="en-US" sz="2800" dirty="0" err="1"/>
              <a:t>Nargis</a:t>
            </a:r>
            <a:r>
              <a:rPr lang="en-US" sz="2800" dirty="0"/>
              <a:t> Bibi</a:t>
            </a:r>
            <a:br>
              <a:rPr lang="en-US" sz="2800" dirty="0"/>
            </a:br>
            <a:r>
              <a:rPr lang="en-US" sz="2800" b="1" dirty="0"/>
              <a:t>Institution:</a:t>
            </a:r>
            <a:r>
              <a:rPr lang="en-US" sz="2800" dirty="0"/>
              <a:t> Fatima Jinnah Women University, Rawalpindi</a:t>
            </a:r>
            <a:br>
              <a:rPr lang="en-US" sz="2800" dirty="0"/>
            </a:b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414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67412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Resnet50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22" y="1162914"/>
            <a:ext cx="5632862" cy="376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813147"/>
              </p:ext>
            </p:extLst>
          </p:nvPr>
        </p:nvGraphicFramePr>
        <p:xfrm>
          <a:off x="6437020" y="2226225"/>
          <a:ext cx="5273040" cy="164156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3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189">
                <a:tc>
                  <a:txBody>
                    <a:bodyPr/>
                    <a:lstStyle/>
                    <a:p>
                      <a:r>
                        <a:rPr lang="en-US" dirty="0" smtClean="0"/>
                        <a:t>Model Accuracy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97.78%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189">
                <a:tc>
                  <a:txBody>
                    <a:bodyPr/>
                    <a:lstStyle/>
                    <a:p>
                      <a:r>
                        <a:rPr lang="en-AU" sz="1800" kern="1200" dirty="0" smtClean="0">
                          <a:effectLst/>
                        </a:rPr>
                        <a:t>Polynomial kernel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78.6%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189">
                <a:tc>
                  <a:txBody>
                    <a:bodyPr/>
                    <a:lstStyle/>
                    <a:p>
                      <a:r>
                        <a:rPr lang="en-AU" sz="1800" kern="1200" dirty="0" smtClean="0">
                          <a:effectLst/>
                        </a:rPr>
                        <a:t>RBF kernel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79.5%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629989" y="50910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Reports the accuracy achieved using ResNet50, a well-known deep learning architecture, as a feature extractor with a </a:t>
            </a:r>
            <a:r>
              <a:rPr lang="en-US" dirty="0" err="1"/>
              <a:t>SoftMax</a:t>
            </a:r>
            <a:r>
              <a:rPr lang="en-US" dirty="0"/>
              <a:t> classifier</a:t>
            </a:r>
          </a:p>
        </p:txBody>
      </p:sp>
    </p:spTree>
    <p:extLst>
      <p:ext uri="{BB962C8B-B14F-4D97-AF65-F5344CB8AC3E}">
        <p14:creationId xmlns:p14="http://schemas.microsoft.com/office/powerpoint/2010/main" val="1574780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705394" y="23744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Resnet101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94" y="1707540"/>
            <a:ext cx="5146631" cy="3442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595769"/>
              </p:ext>
            </p:extLst>
          </p:nvPr>
        </p:nvGraphicFramePr>
        <p:xfrm>
          <a:off x="6453051" y="1776550"/>
          <a:ext cx="5508172" cy="32599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54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4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1981">
                <a:tc>
                  <a:txBody>
                    <a:bodyPr/>
                    <a:lstStyle/>
                    <a:p>
                      <a:r>
                        <a:rPr lang="en-US" dirty="0" smtClean="0"/>
                        <a:t>Model Accuracy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62.78%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981">
                <a:tc>
                  <a:txBody>
                    <a:bodyPr/>
                    <a:lstStyle/>
                    <a:p>
                      <a:r>
                        <a:rPr lang="en-AU" sz="1800" kern="1200" dirty="0" smtClean="0">
                          <a:effectLst/>
                        </a:rPr>
                        <a:t>Polynomial kernel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97.25%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981">
                <a:tc>
                  <a:txBody>
                    <a:bodyPr/>
                    <a:lstStyle/>
                    <a:p>
                      <a:r>
                        <a:rPr lang="en-AU" sz="1800" kern="1200" dirty="0" smtClean="0">
                          <a:effectLst/>
                        </a:rPr>
                        <a:t>RBF kernel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89.94%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981">
                <a:tc>
                  <a:txBody>
                    <a:bodyPr/>
                    <a:lstStyle/>
                    <a:p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sigmoid kernel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81.31%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981">
                <a:tc>
                  <a:txBody>
                    <a:bodyPr/>
                    <a:lstStyle/>
                    <a:p>
                      <a:r>
                        <a:rPr lang="en-AU" sz="1800" kern="1200" dirty="0" smtClean="0">
                          <a:effectLst/>
                        </a:rPr>
                        <a:t>Linear kernel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86.01%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111137" y="529771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Presents accuracy metrics for ResNet101, which is deeper than ResNet50 but might show different performance trends depending on dataset complexity.</a:t>
            </a:r>
          </a:p>
        </p:txBody>
      </p:sp>
    </p:spTree>
    <p:extLst>
      <p:ext uri="{BB962C8B-B14F-4D97-AF65-F5344CB8AC3E}">
        <p14:creationId xmlns:p14="http://schemas.microsoft.com/office/powerpoint/2010/main" val="880264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627018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VGG19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89" y="1255805"/>
            <a:ext cx="672465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973128"/>
              </p:ext>
            </p:extLst>
          </p:nvPr>
        </p:nvGraphicFramePr>
        <p:xfrm>
          <a:off x="7354389" y="2027647"/>
          <a:ext cx="4493622" cy="28970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46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6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41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Accuracy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95.55%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10">
                <a:tc>
                  <a:txBody>
                    <a:bodyPr/>
                    <a:lstStyle/>
                    <a:p>
                      <a:r>
                        <a:rPr lang="en-AU" sz="1800" kern="1200" dirty="0" smtClean="0">
                          <a:effectLst/>
                        </a:rPr>
                        <a:t>Polynomial kernel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83.16%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10">
                <a:tc>
                  <a:txBody>
                    <a:bodyPr/>
                    <a:lstStyle/>
                    <a:p>
                      <a:r>
                        <a:rPr lang="en-AU" sz="1800" kern="1200" dirty="0" smtClean="0">
                          <a:effectLst/>
                        </a:rPr>
                        <a:t>RBF kernel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95.10%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10">
                <a:tc>
                  <a:txBody>
                    <a:bodyPr/>
                    <a:lstStyle/>
                    <a:p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sigmoid kernel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94.05%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10">
                <a:tc>
                  <a:txBody>
                    <a:bodyPr/>
                    <a:lstStyle/>
                    <a:p>
                      <a:r>
                        <a:rPr lang="en-AU" sz="1800" kern="1200" dirty="0" smtClean="0">
                          <a:effectLst/>
                        </a:rPr>
                        <a:t>Linear kernel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91.97%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745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821287" y="415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VGG-16</a:t>
            </a:r>
            <a:r>
              <a:rPr lang="en-US" dirty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691" y="1551038"/>
            <a:ext cx="5549265" cy="366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64229" y="544927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Highlights the classification accuracy using VGG16, a simpler model compared to </a:t>
            </a:r>
            <a:r>
              <a:rPr lang="en-US" dirty="0" err="1"/>
              <a:t>ResNet</a:t>
            </a:r>
            <a:r>
              <a:rPr lang="en-US" dirty="0"/>
              <a:t>, showing its capability for this specific task.</a:t>
            </a:r>
          </a:p>
        </p:txBody>
      </p:sp>
    </p:spTree>
    <p:extLst>
      <p:ext uri="{BB962C8B-B14F-4D97-AF65-F5344CB8AC3E}">
        <p14:creationId xmlns:p14="http://schemas.microsoft.com/office/powerpoint/2010/main" val="2422963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821287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VGG-16 Model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724" y="1447800"/>
            <a:ext cx="65627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9464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821287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VGG-16 Model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387" y="1611085"/>
            <a:ext cx="6629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8561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821287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VGG-16 Model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299" y="1447800"/>
            <a:ext cx="65055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917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619505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Customized </a:t>
            </a:r>
            <a:r>
              <a:rPr lang="en-US" dirty="0" smtClean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VGG-19 </a:t>
            </a:r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Network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356" y="1112520"/>
            <a:ext cx="6763294" cy="4561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01299" y="56740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Shows the performance of the modified VGG19 architecture, emphasizing its ability to classify tumor and non-tumor MRI slices correctly.</a:t>
            </a:r>
          </a:p>
        </p:txBody>
      </p:sp>
    </p:spTree>
    <p:extLst>
      <p:ext uri="{BB962C8B-B14F-4D97-AF65-F5344CB8AC3E}">
        <p14:creationId xmlns:p14="http://schemas.microsoft.com/office/powerpoint/2010/main" val="2442427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893823" y="142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Customized </a:t>
            </a:r>
            <a:r>
              <a:rPr lang="en-US" dirty="0" smtClean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VGG-19 </a:t>
            </a:r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Network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634" y="1157248"/>
            <a:ext cx="6745983" cy="4462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66043" y="57295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Highlights the balance between precision and recall, indicating the robustness of the modified model in handling imbalanced classes or false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384694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821287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Customized </a:t>
            </a:r>
            <a:r>
              <a:rPr lang="en-US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VGG-19 </a:t>
            </a:r>
            <a:r>
              <a:rPr lang="en-US" dirty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Network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045159"/>
              </p:ext>
            </p:extLst>
          </p:nvPr>
        </p:nvGraphicFramePr>
        <p:xfrm>
          <a:off x="2895600" y="1905000"/>
          <a:ext cx="6400800" cy="1996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548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Accuracy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98.14</a:t>
                      </a:r>
                      <a:r>
                        <a:rPr lang="en-US" dirty="0" smtClean="0"/>
                        <a:t>%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480">
                <a:tc>
                  <a:txBody>
                    <a:bodyPr/>
                    <a:lstStyle/>
                    <a:p>
                      <a:r>
                        <a:rPr lang="en-AU" sz="1800" kern="1200" dirty="0" smtClean="0">
                          <a:effectLst/>
                        </a:rPr>
                        <a:t>Polynomial kernel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80.40%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480">
                <a:tc>
                  <a:txBody>
                    <a:bodyPr/>
                    <a:lstStyle/>
                    <a:p>
                      <a:r>
                        <a:rPr lang="en-AU" sz="1800" kern="1200" dirty="0" smtClean="0">
                          <a:effectLst/>
                        </a:rPr>
                        <a:t>RBF kernel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89.94%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14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09" y="37221"/>
            <a:ext cx="9404723" cy="1400530"/>
          </a:xfrm>
        </p:spPr>
        <p:txBody>
          <a:bodyPr/>
          <a:lstStyle/>
          <a:p>
            <a:r>
              <a:rPr lang="en-US" sz="4400" b="1" dirty="0"/>
              <a:t> Abstract</a:t>
            </a:r>
            <a:br>
              <a:rPr lang="en-US" sz="4400" b="1" dirty="0"/>
            </a:br>
            <a:r>
              <a:rPr lang="en-US" sz="4400" b="1" dirty="0"/>
              <a:t/>
            </a:r>
            <a:br>
              <a:rPr lang="en-US" sz="4400" b="1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97649" y="606755"/>
            <a:ext cx="990164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 of Medical Imaging: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Critical for cancer treatment, including diagnosis, treatment planning, and monitoring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MRI for Brain Tumors: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Widely used by radiologists; challenges include variability in tumor shape, location, and appearance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Objective: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an automated algorithm using multimodal MRI scans to aid diagnosis and treatment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 deep learning CNNs with handcrafted features.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 used: VGG16, VGG19, ResNet50, ResNet101 with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SoftMax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classifier.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230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399" y="1062671"/>
            <a:ext cx="855181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Modified </a:t>
            </a:r>
            <a:r>
              <a:rPr lang="en-US" sz="3200" dirty="0" smtClean="0"/>
              <a:t>VGG19 </a:t>
            </a:r>
            <a:r>
              <a:rPr lang="en-US" sz="3200" dirty="0"/>
              <a:t>outperformed other models (ResNet50, ResNet101, VGG16</a:t>
            </a:r>
            <a:r>
              <a:rPr lang="en-US" sz="3200" dirty="0" smtClean="0"/>
              <a:t>).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Accuracy: </a:t>
            </a:r>
            <a:r>
              <a:rPr lang="en-US" sz="3200" dirty="0" smtClean="0"/>
              <a:t>98.14%.</a:t>
            </a:r>
            <a:endParaRPr lang="en-US" sz="3200" dirty="0" smtClean="0"/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Reduction in training time and enhanced classification efficiency.</a:t>
            </a:r>
          </a:p>
        </p:txBody>
      </p:sp>
    </p:spTree>
    <p:extLst>
      <p:ext uri="{BB962C8B-B14F-4D97-AF65-F5344CB8AC3E}">
        <p14:creationId xmlns:p14="http://schemas.microsoft.com/office/powerpoint/2010/main" val="3310895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7097" y="1188720"/>
            <a:ext cx="842554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Contributions</a:t>
            </a:r>
          </a:p>
          <a:p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Improved feature extraction using handcrafted and deep features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Enhanced classification for glioma detection using modified </a:t>
            </a:r>
            <a:r>
              <a:rPr lang="en-US" sz="3200" dirty="0" smtClean="0"/>
              <a:t>VGG19.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9599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5211" y="953590"/>
            <a:ext cx="826878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Future </a:t>
            </a:r>
            <a:r>
              <a:rPr lang="en-US" sz="3200" b="1" dirty="0" smtClean="0"/>
              <a:t>Work</a:t>
            </a:r>
          </a:p>
          <a:p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Extend methodology to segmentation tasks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Improve feature fusion </a:t>
            </a:r>
            <a:r>
              <a:rPr lang="en-US" sz="3200" dirty="0" smtClean="0"/>
              <a:t>techniques.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Build robust models for low-grade and high-grade glioma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637979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3406" y="1123406"/>
            <a:ext cx="80205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Conclusion</a:t>
            </a:r>
          </a:p>
          <a:p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Automated classification methods can assist radiologists in early detection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Modified </a:t>
            </a:r>
            <a:r>
              <a:rPr lang="en-US" sz="3200" dirty="0" smtClean="0"/>
              <a:t>VGG16 </a:t>
            </a:r>
            <a:r>
              <a:rPr lang="en-US" sz="3200" dirty="0"/>
              <a:t>proves effective for brain tumor analysis using MRI.</a:t>
            </a:r>
          </a:p>
        </p:txBody>
      </p:sp>
    </p:spTree>
    <p:extLst>
      <p:ext uri="{BB962C8B-B14F-4D97-AF65-F5344CB8AC3E}">
        <p14:creationId xmlns:p14="http://schemas.microsoft.com/office/powerpoint/2010/main" val="224541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 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08781"/>
            <a:ext cx="8946541" cy="4195481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Proposed Technique: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en-US" altLang="en-US" sz="2400" dirty="0">
                <a:latin typeface="Arial" panose="020B0604020202020204" pitchFamily="34" charset="0"/>
              </a:rPr>
              <a:t>Use </a:t>
            </a:r>
            <a:r>
              <a:rPr lang="en-US" altLang="en-US" sz="2400" dirty="0" err="1">
                <a:latin typeface="Arial" panose="020B0604020202020204" pitchFamily="34" charset="0"/>
              </a:rPr>
              <a:t>SoftMax</a:t>
            </a:r>
            <a:r>
              <a:rPr lang="en-US" altLang="en-US" sz="2400" dirty="0">
                <a:latin typeface="Arial" panose="020B0604020202020204" pitchFamily="34" charset="0"/>
              </a:rPr>
              <a:t> with pre-trained methods (</a:t>
            </a:r>
            <a:r>
              <a:rPr lang="en-US" altLang="en-US" sz="2400" dirty="0" err="1">
                <a:latin typeface="Arial" panose="020B0604020202020204" pitchFamily="34" charset="0"/>
              </a:rPr>
              <a:t>ResNet</a:t>
            </a:r>
            <a:r>
              <a:rPr lang="en-US" altLang="en-US" sz="2400" dirty="0">
                <a:latin typeface="Arial" panose="020B0604020202020204" pitchFamily="34" charset="0"/>
              </a:rPr>
              <a:t>, VGG).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lang="en-US" altLang="en-US" sz="2400" dirty="0">
                <a:latin typeface="Arial" panose="020B0604020202020204" pitchFamily="34" charset="0"/>
              </a:rPr>
              <a:t>Deep feature classification with Decision Trees, SVM-RBF, and SVM-linear.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lang="en-US" altLang="en-US" sz="2400" dirty="0">
                <a:latin typeface="Arial" panose="020B0604020202020204" pitchFamily="34" charset="0"/>
              </a:rPr>
              <a:t>Modified VGG19 combined with handcrafted properties</a:t>
            </a:r>
            <a:r>
              <a:rPr lang="en-US" altLang="en-US" sz="2400" dirty="0" smtClean="0">
                <a:latin typeface="Arial" panose="020B0604020202020204" pitchFamily="34" charset="0"/>
              </a:rPr>
              <a:t>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Results: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Modified VGG19 achieved over 90% accuracy.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Reduced training time significantly</a:t>
            </a:r>
            <a:r>
              <a:rPr lang="en-US" altLang="en-US" sz="2400" dirty="0" smtClean="0">
                <a:latin typeface="Arial" panose="020B0604020202020204" pitchFamily="34" charset="0"/>
              </a:rPr>
              <a:t>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Keywords:</a:t>
            </a:r>
            <a:r>
              <a:rPr lang="en-US" altLang="en-US" sz="2400" dirty="0">
                <a:latin typeface="Arial" panose="020B0604020202020204" pitchFamily="34" charset="0"/>
              </a:rPr>
              <a:t> VGG19, Google </a:t>
            </a:r>
            <a:r>
              <a:rPr lang="en-US" altLang="en-US" sz="2400" dirty="0" err="1">
                <a:latin typeface="Arial" panose="020B0604020202020204" pitchFamily="34" charset="0"/>
              </a:rPr>
              <a:t>Colab</a:t>
            </a:r>
            <a:r>
              <a:rPr lang="en-US" altLang="en-US" sz="2400" dirty="0">
                <a:latin typeface="Arial" panose="020B0604020202020204" pitchFamily="34" charset="0"/>
              </a:rPr>
              <a:t>, Brain Tumor, Data Preprocessing.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839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Insights from the Data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BRATS2018</a:t>
            </a:r>
          </a:p>
          <a:p>
            <a:pPr marL="0" indent="0">
              <a:buNone/>
            </a:pPr>
            <a:r>
              <a:rPr lang="en-US" sz="2400" dirty="0"/>
              <a:t>Data Set </a:t>
            </a:r>
          </a:p>
          <a:p>
            <a:pPr marL="0" indent="0">
              <a:buNone/>
            </a:pPr>
            <a:r>
              <a:rPr lang="en-AU" dirty="0"/>
              <a:t>• </a:t>
            </a:r>
            <a:r>
              <a:rPr lang="en-AU" dirty="0" err="1"/>
              <a:t>Tumor</a:t>
            </a:r>
            <a:r>
              <a:rPr lang="en-AU" dirty="0"/>
              <a:t> with 851 Scans </a:t>
            </a:r>
          </a:p>
          <a:p>
            <a:pPr marL="0" indent="0">
              <a:buNone/>
            </a:pPr>
            <a:r>
              <a:rPr lang="en-AU" dirty="0"/>
              <a:t>• Non-</a:t>
            </a:r>
            <a:r>
              <a:rPr lang="en-AU" dirty="0" err="1"/>
              <a:t>Tumor</a:t>
            </a:r>
            <a:r>
              <a:rPr lang="en-AU" dirty="0"/>
              <a:t> with 941 Scans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6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084217" y="38100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Data Preprocessing </a:t>
            </a:r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Steps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1084217" y="161544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/>
              <a:t>The techniques used for preprocessing  </a:t>
            </a:r>
          </a:p>
          <a:p>
            <a:pPr marL="0" indent="0">
              <a:buNone/>
            </a:pPr>
            <a:r>
              <a:rPr lang="en-AU" sz="2800" dirty="0"/>
              <a:t>Grey Scale Conversion </a:t>
            </a:r>
            <a:endParaRPr lang="en-AU" sz="2800" dirty="0"/>
          </a:p>
          <a:p>
            <a:pPr marL="0" indent="0">
              <a:buNone/>
            </a:pPr>
            <a:r>
              <a:rPr lang="en-AU" sz="2800" dirty="0"/>
              <a:t>• </a:t>
            </a:r>
            <a:r>
              <a:rPr lang="en-AU" sz="2800" dirty="0"/>
              <a:t>Resizing </a:t>
            </a:r>
            <a:endParaRPr lang="en-AU" sz="2800" dirty="0"/>
          </a:p>
          <a:p>
            <a:pPr marL="0" indent="0">
              <a:buNone/>
            </a:pPr>
            <a:r>
              <a:rPr lang="en-AU" sz="2800" dirty="0"/>
              <a:t>• </a:t>
            </a:r>
            <a:r>
              <a:rPr lang="en-AU" sz="2800" dirty="0"/>
              <a:t>Pixel Conversion and Normalization </a:t>
            </a:r>
            <a:endParaRPr lang="en-AU" sz="2800" dirty="0"/>
          </a:p>
          <a:p>
            <a:pPr marL="0" indent="0">
              <a:buNone/>
            </a:pPr>
            <a:r>
              <a:rPr lang="en-AU" sz="2800" dirty="0"/>
              <a:t>• </a:t>
            </a:r>
            <a:r>
              <a:rPr lang="en-AU" sz="2800" dirty="0"/>
              <a:t>Dimension Setting </a:t>
            </a:r>
            <a:endParaRPr lang="en-AU" sz="2800" dirty="0"/>
          </a:p>
          <a:p>
            <a:pPr marL="0" indent="0">
              <a:buNone/>
            </a:pPr>
            <a:r>
              <a:rPr lang="en-AU" sz="2800" dirty="0"/>
              <a:t>• </a:t>
            </a:r>
            <a:r>
              <a:rPr lang="en-AU" sz="2800" dirty="0"/>
              <a:t>Labeling and One Hot Encoding </a:t>
            </a:r>
            <a:endParaRPr lang="en-AU" sz="2800" dirty="0"/>
          </a:p>
          <a:p>
            <a:pPr marL="0" indent="0">
              <a:buNone/>
            </a:pPr>
            <a:r>
              <a:rPr lang="en-AU" sz="2800" dirty="0"/>
              <a:t>• </a:t>
            </a:r>
            <a:r>
              <a:rPr lang="en-AU" sz="2800" dirty="0"/>
              <a:t>Shuffling and Splitting</a:t>
            </a:r>
            <a:r>
              <a:rPr lang="en-US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027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613954" y="5704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Algorithms used for Modeling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981200" y="19050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Resnet-50</a:t>
            </a:r>
          </a:p>
          <a:p>
            <a:r>
              <a:rPr lang="en-US" sz="3000" dirty="0"/>
              <a:t>Resnet-101</a:t>
            </a:r>
          </a:p>
          <a:p>
            <a:r>
              <a:rPr lang="en-US" sz="3000" dirty="0"/>
              <a:t>Vgg16</a:t>
            </a:r>
          </a:p>
          <a:p>
            <a:r>
              <a:rPr lang="en-US" sz="3000" dirty="0"/>
              <a:t>Vgg19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12218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2411" y="900725"/>
            <a:ext cx="937913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Problem </a:t>
            </a:r>
            <a:r>
              <a:rPr lang="en-US" sz="3600" b="1" dirty="0" smtClean="0"/>
              <a:t>Definition</a:t>
            </a:r>
          </a:p>
          <a:p>
            <a:endParaRPr lang="en-US" sz="3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Difficulty in diagnosing brain tumors due to variability in MRI scans</a:t>
            </a:r>
            <a:r>
              <a:rPr lang="en-US" sz="3600" dirty="0" smtClean="0"/>
              <a:t>.</a:t>
            </a:r>
          </a:p>
          <a:p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Need for an efficient methodology using convolutional neural networks (CNNs).</a:t>
            </a:r>
          </a:p>
        </p:txBody>
      </p:sp>
    </p:spTree>
    <p:extLst>
      <p:ext uri="{BB962C8B-B14F-4D97-AF65-F5344CB8AC3E}">
        <p14:creationId xmlns:p14="http://schemas.microsoft.com/office/powerpoint/2010/main" val="372755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8457" y="584538"/>
            <a:ext cx="918318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Research </a:t>
            </a:r>
            <a:r>
              <a:rPr lang="en-US" sz="3200" b="1" dirty="0" smtClean="0"/>
              <a:t>Objectives</a:t>
            </a:r>
          </a:p>
          <a:p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Develop automated techniques for classifying brain tumors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Combine handcrafted and deep features to improve accuracy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Test the proposed model using the BRATS 2018 dataset.</a:t>
            </a:r>
          </a:p>
        </p:txBody>
      </p:sp>
    </p:spTree>
    <p:extLst>
      <p:ext uri="{BB962C8B-B14F-4D97-AF65-F5344CB8AC3E}">
        <p14:creationId xmlns:p14="http://schemas.microsoft.com/office/powerpoint/2010/main" val="1759562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0640" y="858858"/>
            <a:ext cx="94531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Methodology </a:t>
            </a:r>
            <a:r>
              <a:rPr lang="en-US" sz="3200" b="1" dirty="0" smtClean="0"/>
              <a:t>Overview</a:t>
            </a:r>
          </a:p>
          <a:p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Approaches: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Transfer Learning with pre-trained models (VGG16, VGG19, ResNet50, ResNet101).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Customized VGG19 with feature fusion and Independent Component Analysis (ICA</a:t>
            </a:r>
            <a:r>
              <a:rPr lang="en-US" sz="3200" dirty="0" smtClean="0"/>
              <a:t>).</a:t>
            </a:r>
          </a:p>
          <a:p>
            <a:pPr lvl="1"/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Dataset:</a:t>
            </a:r>
            <a:r>
              <a:rPr lang="en-US" sz="3200" dirty="0"/>
              <a:t> BRATS 2018 dataset.</a:t>
            </a:r>
          </a:p>
        </p:txBody>
      </p:sp>
    </p:spTree>
    <p:extLst>
      <p:ext uri="{BB962C8B-B14F-4D97-AF65-F5344CB8AC3E}">
        <p14:creationId xmlns:p14="http://schemas.microsoft.com/office/powerpoint/2010/main" val="2061508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579</Words>
  <Application>Microsoft Office PowerPoint</Application>
  <PresentationFormat>Widescreen</PresentationFormat>
  <Paragraphs>131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Verdana</vt:lpstr>
      <vt:lpstr>Wingdings 3</vt:lpstr>
      <vt:lpstr>Ion</vt:lpstr>
      <vt:lpstr>Title:   AI-Driven Novel TL Approach for Efficient Classification  of Brain Tumors using Deep CNNs  Author: Shumaila Majeed  Supervisor: Dr. Nargis Bibi Institution: Fatima Jinnah Women University, Rawalpindi </vt:lpstr>
      <vt:lpstr> Abstract  </vt:lpstr>
      <vt:lpstr> Abstract</vt:lpstr>
      <vt:lpstr>Insights from the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  AI-Driven Novel TL Approach for Efficient Classification  of Brain Tumors using Deep CNNs  Author:   Shumaila Majeed </dc:title>
  <dc:creator>pc</dc:creator>
  <cp:lastModifiedBy>pc</cp:lastModifiedBy>
  <cp:revision>38</cp:revision>
  <dcterms:created xsi:type="dcterms:W3CDTF">2024-11-27T15:34:07Z</dcterms:created>
  <dcterms:modified xsi:type="dcterms:W3CDTF">2024-11-27T18:30:15Z</dcterms:modified>
</cp:coreProperties>
</file>