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5" r:id="rId6"/>
    <p:sldId id="297" r:id="rId7"/>
    <p:sldId id="300" r:id="rId8"/>
    <p:sldId id="299" r:id="rId9"/>
    <p:sldId id="302" r:id="rId10"/>
    <p:sldId id="307" r:id="rId11"/>
    <p:sldId id="308" r:id="rId12"/>
    <p:sldId id="309" r:id="rId13"/>
    <p:sldId id="313" r:id="rId14"/>
    <p:sldId id="310" r:id="rId15"/>
    <p:sldId id="301" r:id="rId16"/>
    <p:sldId id="314" r:id="rId17"/>
    <p:sldId id="312" r:id="rId18"/>
    <p:sldId id="315" r:id="rId19"/>
    <p:sldId id="303" r:id="rId20"/>
    <p:sldId id="30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98432A"/>
    <a:srgbClr val="446992"/>
    <a:srgbClr val="AEC2D8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5634"/>
  </p:normalViewPr>
  <p:slideViewPr>
    <p:cSldViewPr snapToGrid="0" showGuides="1">
      <p:cViewPr varScale="1">
        <p:scale>
          <a:sx n="73" d="100"/>
          <a:sy n="73" d="100"/>
        </p:scale>
        <p:origin x="558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0014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3969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70007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00109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3315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1339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17156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296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72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3847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080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8131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3937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132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7833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9777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8302" y="4106769"/>
            <a:ext cx="8966486" cy="1053060"/>
          </a:xfrm>
        </p:spPr>
        <p:txBody>
          <a:bodyPr/>
          <a:lstStyle/>
          <a:p>
            <a:r>
              <a:rPr lang="en-US" sz="2400" b="1" dirty="0" err="1" smtClean="0"/>
              <a:t>Zahoor</a:t>
            </a:r>
            <a:r>
              <a:rPr lang="en-US" sz="2400" b="1" dirty="0" smtClean="0"/>
              <a:t> </a:t>
            </a:r>
            <a:r>
              <a:rPr lang="en-US" sz="2400" b="1" dirty="0" smtClean="0"/>
              <a:t>Ahmed</a:t>
            </a:r>
          </a:p>
          <a:p>
            <a:pPr lvl="0">
              <a:buClr>
                <a:schemeClr val="accent6"/>
              </a:buClr>
              <a:buSzPts val="2000"/>
            </a:pPr>
            <a:r>
              <a:rPr lang="en-US" sz="2000" dirty="0"/>
              <a:t>Co-author: Dr. </a:t>
            </a:r>
            <a:r>
              <a:rPr lang="en-US" sz="2000" dirty="0" err="1"/>
              <a:t>Saima</a:t>
            </a:r>
            <a:r>
              <a:rPr lang="en-US" sz="2000" dirty="0"/>
              <a:t> Gul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369678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 txBox="1">
            <a:spLocks/>
          </p:cNvSpPr>
          <p:nvPr/>
        </p:nvSpPr>
        <p:spPr>
          <a:xfrm>
            <a:off x="1288821" y="745956"/>
            <a:ext cx="9566413" cy="2057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Crime Association Analysis in KPK, Pakistan: A Comprehensive Exploration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5747657"/>
            <a:ext cx="2597325" cy="8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1" y="0"/>
            <a:ext cx="10381851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Number of Police Stations Per District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</a:t>
            </a:r>
            <a:r>
              <a:rPr lang="en-US" sz="1100" dirty="0" smtClean="0"/>
              <a:t>Pakistan</a:t>
            </a:r>
            <a:r>
              <a:rPr lang="en-US" sz="1100" dirty="0"/>
              <a:t>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10</a:t>
            </a:fld>
            <a:endParaRPr lang="en-US" altLang="zh-CN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32" y="1342205"/>
            <a:ext cx="7755765" cy="46267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91275" y="1593964"/>
            <a:ext cx="199622" cy="3492012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6302" y="3140886"/>
            <a:ext cx="210176" cy="1927161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1737" y="4029171"/>
            <a:ext cx="210176" cy="1044854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Shape 2"/>
          <p:cNvSpPr/>
          <p:nvPr/>
        </p:nvSpPr>
        <p:spPr>
          <a:xfrm>
            <a:off x="1175657" y="1260565"/>
            <a:ext cx="2704012" cy="3442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 smtClean="0">
                <a:latin typeface="Noto Sans"/>
              </a:rPr>
              <a:t>Conventional approach:</a:t>
            </a:r>
          </a:p>
          <a:p>
            <a:pPr marL="36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</a:pPr>
            <a:r>
              <a:rPr lang="en-US" sz="1600" dirty="0" smtClean="0">
                <a:latin typeface="Noto Sans"/>
              </a:rPr>
              <a:t>Higher </a:t>
            </a:r>
            <a:r>
              <a:rPr lang="en-US" sz="1600" dirty="0">
                <a:latin typeface="Noto Sans"/>
              </a:rPr>
              <a:t>population density </a:t>
            </a:r>
            <a:r>
              <a:rPr lang="en-US" sz="1600" dirty="0" smtClean="0">
                <a:latin typeface="Noto Sans"/>
              </a:rPr>
              <a:t>requires more </a:t>
            </a:r>
            <a:r>
              <a:rPr lang="en-US" sz="1600" dirty="0">
                <a:latin typeface="Noto Sans"/>
              </a:rPr>
              <a:t>police </a:t>
            </a:r>
            <a:r>
              <a:rPr lang="en-US" sz="1600" dirty="0" smtClean="0">
                <a:latin typeface="Noto Sans"/>
              </a:rPr>
              <a:t>stations</a:t>
            </a:r>
          </a:p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>
                <a:latin typeface="Noto Sans"/>
              </a:rPr>
              <a:t>The approach contradicts when examining case numbers in Peshawar division</a:t>
            </a:r>
            <a:endParaRPr lang="en-US" sz="1600" dirty="0" smtClean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51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7442708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Exploring Crime Type: Abduction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</a:t>
            </a:r>
            <a:r>
              <a:rPr lang="en-US" sz="1100" dirty="0" smtClean="0"/>
              <a:t>Pakistan</a:t>
            </a:r>
            <a:r>
              <a:rPr lang="en-US" sz="1100" dirty="0"/>
              <a:t>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11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139348" y="1639387"/>
            <a:ext cx="3406527" cy="27627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B050"/>
                </a:solidFill>
                <a:latin typeface="Noto Sans"/>
              </a:rPr>
              <a:t>Hazara division </a:t>
            </a:r>
            <a:r>
              <a:rPr lang="en-US" dirty="0">
                <a:latin typeface="Noto Sans"/>
              </a:rPr>
              <a:t>has consistently experienced a high incidence of abductions over the years</a:t>
            </a:r>
            <a:r>
              <a:rPr lang="en-US" dirty="0" smtClean="0">
                <a:latin typeface="Noto Sans"/>
              </a:rPr>
              <a:t>.</a:t>
            </a:r>
          </a:p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Hazara division </a:t>
            </a:r>
            <a:r>
              <a:rPr lang="en-US" dirty="0">
                <a:latin typeface="Noto Sans"/>
              </a:rPr>
              <a:t>is the tourism hub spot in KPK (KPK Tourism </a:t>
            </a:r>
            <a:r>
              <a:rPr lang="en-US" dirty="0" smtClean="0">
                <a:latin typeface="Noto Sans"/>
              </a:rPr>
              <a:t>dept., </a:t>
            </a:r>
            <a:r>
              <a:rPr lang="en-US" dirty="0">
                <a:latin typeface="Noto Sans"/>
              </a:rPr>
              <a:t>2023</a:t>
            </a:r>
            <a:endParaRPr lang="en-US" dirty="0" smtClean="0"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17" y="1645916"/>
            <a:ext cx="7361282" cy="38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Methodology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12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7" y="1547949"/>
            <a:ext cx="8200596" cy="5729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Association </a:t>
            </a:r>
            <a:r>
              <a:rPr lang="en-US" dirty="0">
                <a:latin typeface="Noto Sans"/>
              </a:rPr>
              <a:t>Rule Mining </a:t>
            </a:r>
            <a:r>
              <a:rPr lang="en-US" dirty="0" smtClean="0">
                <a:latin typeface="Noto Sans"/>
              </a:rPr>
              <a:t>using </a:t>
            </a:r>
            <a:r>
              <a:rPr lang="en-US" dirty="0">
                <a:latin typeface="Noto Sans"/>
              </a:rPr>
              <a:t>Apriori </a:t>
            </a:r>
            <a:r>
              <a:rPr lang="en-US" dirty="0" smtClean="0">
                <a:latin typeface="Noto Sans"/>
              </a:rPr>
              <a:t>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0" y="2452102"/>
            <a:ext cx="8907634" cy="28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8778748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Important metrics to understand ARM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13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6" y="1482634"/>
            <a:ext cx="10869774" cy="43825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oto Sans"/>
              </a:rPr>
              <a:t>Support: </a:t>
            </a:r>
            <a:r>
              <a:rPr lang="en-US" dirty="0" smtClean="0">
                <a:latin typeface="Noto Sans"/>
              </a:rPr>
              <a:t>This </a:t>
            </a:r>
            <a:r>
              <a:rPr lang="en-US" dirty="0">
                <a:latin typeface="Noto Sans"/>
              </a:rPr>
              <a:t>measure gives an idea of how frequent an itemset is in all the </a:t>
            </a:r>
            <a:r>
              <a:rPr lang="en-US" dirty="0" smtClean="0">
                <a:latin typeface="Noto Sans"/>
              </a:rPr>
              <a:t>transactions</a:t>
            </a: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endParaRPr lang="en-US" dirty="0" smtClean="0">
              <a:latin typeface="Noto Sans"/>
            </a:endParaRP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endParaRPr lang="en-US" dirty="0" smtClean="0">
              <a:latin typeface="Noto Sans"/>
            </a:endParaRP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endParaRPr lang="en-US" dirty="0" smtClean="0">
              <a:latin typeface="Noto Sans"/>
            </a:endParaRP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oto Sans"/>
              </a:rPr>
              <a:t>Confidence</a:t>
            </a:r>
            <a:r>
              <a:rPr lang="en-US" dirty="0" smtClean="0">
                <a:latin typeface="Noto Sans"/>
              </a:rPr>
              <a:t>: gives conditional </a:t>
            </a:r>
            <a:r>
              <a:rPr lang="en-US" dirty="0">
                <a:latin typeface="Noto Sans"/>
              </a:rPr>
              <a:t>probability of occurrence of consequent given the </a:t>
            </a:r>
            <a:r>
              <a:rPr lang="en-US" dirty="0" smtClean="0">
                <a:latin typeface="Noto Sans"/>
              </a:rPr>
              <a:t>antecedent </a:t>
            </a: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endParaRPr lang="en-US" dirty="0">
              <a:latin typeface="Noto Sans"/>
            </a:endParaRPr>
          </a:p>
          <a:p>
            <a:pPr marL="36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</a:pPr>
            <a:endParaRPr lang="en-US" dirty="0">
              <a:latin typeface="Noto Sans"/>
            </a:endParaRPr>
          </a:p>
          <a:p>
            <a:pPr marL="36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</a:pPr>
            <a:endParaRPr lang="en-US" dirty="0" smtClean="0">
              <a:latin typeface="Noto Sans"/>
            </a:endParaRP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oto Sans"/>
              </a:rPr>
              <a:t>Lift: </a:t>
            </a:r>
            <a:r>
              <a:rPr lang="en-US" dirty="0" smtClean="0">
                <a:latin typeface="Noto Sans"/>
              </a:rPr>
              <a:t>It</a:t>
            </a:r>
            <a:r>
              <a:rPr lang="en-US" i="1" dirty="0" smtClean="0">
                <a:latin typeface="Noto Sans"/>
              </a:rPr>
              <a:t> </a:t>
            </a:r>
            <a:r>
              <a:rPr lang="en-US" dirty="0">
                <a:latin typeface="Noto Sans"/>
              </a:rPr>
              <a:t>is the rise in probability of having {Y} on the cart with the knowledge of {X} being present over the probability of having {Y} on the cart without any knowledge about presence of {X}.</a:t>
            </a:r>
          </a:p>
          <a:p>
            <a:pPr marL="286110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Arial" panose="020B0604020202020204" pitchFamily="34" charset="0"/>
              <a:buChar char="•"/>
            </a:pPr>
            <a:endParaRPr lang="en-US" dirty="0" smtClean="0">
              <a:latin typeface="Noto Sans"/>
            </a:endParaRPr>
          </a:p>
        </p:txBody>
      </p:sp>
      <p:pic>
        <p:nvPicPr>
          <p:cNvPr id="9" name="Picture 8" descr="https://miro.medium.com/v2/resize:fit:700/1*bqdq-z4Ec7Uac3TT3H_1G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1968182"/>
            <a:ext cx="6230983" cy="849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pic>
        <p:nvPicPr>
          <p:cNvPr id="11" name="Picture 10" descr="https://miro.medium.com/v2/resize:fit:700/1*E3mNKHcudWzHySGMvo_vP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06" y="3446235"/>
            <a:ext cx="6189616" cy="767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https://miro.medium.com/v2/resize:fit:700/1*Rg429lteTXRKdYgCiHmLVw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05" y="5111159"/>
            <a:ext cx="6228806" cy="80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Results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14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7" y="1652451"/>
            <a:ext cx="3262836" cy="16622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The presented item sets exhibit significant associations compared to others, as per specified </a:t>
            </a:r>
            <a:r>
              <a:rPr lang="en-US" dirty="0" smtClean="0">
                <a:latin typeface="Noto Sans"/>
              </a:rPr>
              <a:t>metrics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657845"/>
              </p:ext>
            </p:extLst>
          </p:nvPr>
        </p:nvGraphicFramePr>
        <p:xfrm>
          <a:off x="4754877" y="1732544"/>
          <a:ext cx="7093130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18626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1418626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1418626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1418626">
                  <a:extLst>
                    <a:ext uri="{9D8B030D-6E8A-4147-A177-3AD203B41FA5}">
                      <a16:colId xmlns:a16="http://schemas.microsoft.com/office/drawing/2014/main" val="3091143212"/>
                    </a:ext>
                  </a:extLst>
                </a:gridCol>
                <a:gridCol w="1418626">
                  <a:extLst>
                    <a:ext uri="{9D8B030D-6E8A-4147-A177-3AD203B41FA5}">
                      <a16:colId xmlns:a16="http://schemas.microsoft.com/office/drawing/2014/main" val="1998943372"/>
                    </a:ext>
                  </a:extLst>
                </a:gridCol>
              </a:tblGrid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Number of Association</a:t>
                      </a:r>
                      <a:r>
                        <a:rPr lang="en-US" baseline="0" dirty="0" smtClean="0">
                          <a:effectLst/>
                        </a:rPr>
                        <a:t> Rules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sets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Support 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Confidence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Lift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809008810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1931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/>
                        <a:t>Abduction, Car Snatching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&gt;80%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&gt;80%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1.003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930665756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1931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Abduction,</a:t>
                      </a:r>
                      <a:r>
                        <a:rPr lang="en-US" baseline="0" dirty="0" smtClean="0">
                          <a:effectLst/>
                        </a:rPr>
                        <a:t> Car Theft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&gt;80%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&gt;80%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1.003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44679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Results (Cont.)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15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6" y="1652451"/>
            <a:ext cx="8461853" cy="38078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High </a:t>
            </a:r>
            <a:r>
              <a:rPr lang="en-US" dirty="0">
                <a:latin typeface="Noto Sans"/>
              </a:rPr>
              <a:t>support and confidence values indicate robust associations between crime </a:t>
            </a:r>
            <a:r>
              <a:rPr lang="en-US" dirty="0" smtClean="0">
                <a:latin typeface="Noto Sans"/>
              </a:rPr>
              <a:t>types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Hints </a:t>
            </a:r>
            <a:r>
              <a:rPr lang="en-US" dirty="0">
                <a:latin typeface="Noto Sans"/>
              </a:rPr>
              <a:t>at crime interconnections, guiding </a:t>
            </a:r>
            <a:r>
              <a:rPr lang="en-US" dirty="0" smtClean="0">
                <a:latin typeface="Noto Sans"/>
              </a:rPr>
              <a:t>targeted </a:t>
            </a:r>
            <a:r>
              <a:rPr lang="en-US" dirty="0">
                <a:latin typeface="Noto Sans"/>
              </a:rPr>
              <a:t>surveillance and </a:t>
            </a:r>
            <a:r>
              <a:rPr lang="en-US" dirty="0" smtClean="0">
                <a:latin typeface="Noto Sans"/>
              </a:rPr>
              <a:t>prevention</a:t>
            </a:r>
            <a:endParaRPr lang="en-US" dirty="0">
              <a:latin typeface="Noto Sans"/>
            </a:endParaRP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Prioritize resource allocation based on high-crime </a:t>
            </a:r>
            <a:r>
              <a:rPr lang="en-US" dirty="0" smtClean="0">
                <a:latin typeface="Noto Sans"/>
              </a:rPr>
              <a:t>associations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Crime association analysis insights inform policy and decision-making</a:t>
            </a:r>
            <a:endParaRPr lang="en-US" dirty="0" smtClean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579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Conclusion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16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6" y="1652451"/>
            <a:ext cx="9075807" cy="434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Our study emphasizes the </a:t>
            </a:r>
            <a:r>
              <a:rPr lang="en-US" dirty="0" smtClean="0">
                <a:latin typeface="Noto Sans"/>
              </a:rPr>
              <a:t>associations between </a:t>
            </a:r>
            <a:r>
              <a:rPr lang="en-US" dirty="0">
                <a:latin typeface="Noto Sans"/>
              </a:rPr>
              <a:t>various crime types in KPK, stressing evidence-based decision-making in law </a:t>
            </a:r>
            <a:r>
              <a:rPr lang="en-US" dirty="0" smtClean="0">
                <a:latin typeface="Noto Sans"/>
              </a:rPr>
              <a:t>enforcement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Insights from the analysis can contribute to enhancing safety standards and reducing crime rates in the </a:t>
            </a:r>
            <a:r>
              <a:rPr lang="en-US" dirty="0" smtClean="0">
                <a:latin typeface="Noto Sans"/>
              </a:rPr>
              <a:t>region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exploring underlying factors driving crime associations and ongoing data collection and analysis </a:t>
            </a:r>
            <a:r>
              <a:rPr lang="en-US" dirty="0" smtClean="0">
                <a:latin typeface="Noto Sans"/>
              </a:rPr>
              <a:t>could </a:t>
            </a:r>
            <a:r>
              <a:rPr lang="en-US" dirty="0">
                <a:latin typeface="Noto Sans"/>
              </a:rPr>
              <a:t>propel the research </a:t>
            </a:r>
            <a:r>
              <a:rPr lang="en-US" dirty="0" smtClean="0">
                <a:latin typeface="Noto Sans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848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93" y="1860880"/>
            <a:ext cx="2857645" cy="57752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Thank you!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17</a:t>
            </a:fld>
            <a:endParaRPr lang="en-US" altLang="zh-CN" sz="1100" dirty="0"/>
          </a:p>
        </p:txBody>
      </p:sp>
      <p:sp>
        <p:nvSpPr>
          <p:cNvPr id="6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95408" y="5088588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sz="1600" dirty="0" smtClean="0">
                <a:latin typeface="Noto Sans"/>
              </a:rPr>
              <a:t>Dr. Saima Gul : saima.gul@buitms.edu.pk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Noto Sans"/>
              </a:rPr>
              <a:t>Zahoor Ahmed : </a:t>
            </a:r>
            <a:r>
              <a:rPr lang="en-US" sz="1600" dirty="0" smtClean="0">
                <a:latin typeface="Noto Sans"/>
              </a:rPr>
              <a:t>zachakzai@acm.org</a:t>
            </a:r>
            <a:endParaRPr lang="en-US" sz="1600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5981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Presentation Overview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2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531235" y="1561011"/>
            <a:ext cx="5665680" cy="434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Noto Sans"/>
                <a:ea typeface="DejaVu Sans"/>
              </a:rPr>
              <a:t>Introduction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Noto Sans"/>
                <a:ea typeface="DejaVu Sans"/>
              </a:rPr>
              <a:t>Problem </a:t>
            </a:r>
            <a:r>
              <a:rPr lang="en-US" sz="2000" spc="-1" dirty="0" smtClean="0">
                <a:solidFill>
                  <a:srgbClr val="000000"/>
                </a:solidFill>
                <a:latin typeface="Noto Sans"/>
                <a:ea typeface="DejaVu Sans"/>
              </a:rPr>
              <a:t>Statement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Literature Review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Noto Sans"/>
                <a:ea typeface="DejaVu Sans"/>
              </a:rPr>
              <a:t>Methodology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Results &amp; Discussion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Conclusion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3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120749" y="1652451"/>
            <a:ext cx="7717270" cy="34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Ensuring safety and peace is vital for societal </a:t>
            </a:r>
            <a:r>
              <a:rPr lang="en-US" dirty="0" smtClean="0">
                <a:latin typeface="Noto Sans"/>
              </a:rPr>
              <a:t>progress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KPK emerged as a tourism destination, attracting 16 million visitors in 2023, generating Rs. 28bn annually </a:t>
            </a:r>
            <a:endParaRPr lang="en-US" dirty="0" smtClean="0">
              <a:latin typeface="Noto Sans"/>
            </a:endParaRP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Noto Sans"/>
              </a:rPr>
              <a:t>Inflation, unemployment, and global trends fuel crime escalation, challenging law enforcement </a:t>
            </a:r>
            <a:r>
              <a:rPr lang="en-US" sz="2000" dirty="0" smtClean="0">
                <a:latin typeface="Noto Sans"/>
              </a:rPr>
              <a:t>efforts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Our </a:t>
            </a:r>
            <a:r>
              <a:rPr lang="en-US" dirty="0">
                <a:latin typeface="Noto Sans"/>
              </a:rPr>
              <a:t>study focuses on analyzing crime associations in </a:t>
            </a:r>
            <a:r>
              <a:rPr lang="en-US" dirty="0" smtClean="0">
                <a:latin typeface="Noto Sans"/>
              </a:rPr>
              <a:t>KPK through Association </a:t>
            </a:r>
            <a:r>
              <a:rPr lang="en-US" dirty="0">
                <a:latin typeface="Noto Sans"/>
              </a:rPr>
              <a:t>Rule </a:t>
            </a:r>
            <a:r>
              <a:rPr lang="en-US" dirty="0" smtClean="0">
                <a:latin typeface="Noto Sans"/>
              </a:rPr>
              <a:t>Mining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6640" y="940527"/>
            <a:ext cx="4637315" cy="5812970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Problem Statement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4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7" y="1652451"/>
            <a:ext cx="8100742" cy="3585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>
                <a:latin typeface="Noto Sans"/>
              </a:rPr>
              <a:t>Analyzing multifaceted crime data requires careful consideration of various </a:t>
            </a:r>
            <a:r>
              <a:rPr lang="en-US" dirty="0" smtClean="0">
                <a:latin typeface="Noto Sans"/>
              </a:rPr>
              <a:t>factors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Limited related research and applied methodologies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Implementation and limitations of association rule mining algorithm: Apriori </a:t>
            </a:r>
          </a:p>
          <a:p>
            <a:pPr marL="216000" indent="-215640">
              <a:lnSpc>
                <a:spcPct val="1500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Interpretation of findings </a:t>
            </a:r>
            <a:r>
              <a:rPr lang="en-US" dirty="0">
                <a:latin typeface="Noto Sans"/>
              </a:rPr>
              <a:t>within the context of social, economic, and cultural dynamics unique to </a:t>
            </a:r>
            <a:r>
              <a:rPr lang="en-US" dirty="0" smtClean="0">
                <a:latin typeface="Noto Sans"/>
              </a:rPr>
              <a:t>KPK</a:t>
            </a:r>
          </a:p>
        </p:txBody>
      </p:sp>
    </p:spTree>
    <p:extLst>
      <p:ext uri="{BB962C8B-B14F-4D97-AF65-F5344CB8AC3E}">
        <p14:creationId xmlns:p14="http://schemas.microsoft.com/office/powerpoint/2010/main" val="10532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Literature Review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Pakistan: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5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322227" y="1521823"/>
            <a:ext cx="9585260" cy="2370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ts val="23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>
                <a:latin typeface="Noto Sans"/>
              </a:rPr>
              <a:t>San Francisco's crime records (2003-2015) </a:t>
            </a:r>
            <a:r>
              <a:rPr lang="en-US" sz="1600" dirty="0" smtClean="0">
                <a:latin typeface="Noto Sans"/>
              </a:rPr>
              <a:t>[1], </a:t>
            </a:r>
            <a:r>
              <a:rPr lang="en-US" sz="1600" dirty="0">
                <a:latin typeface="Noto Sans"/>
              </a:rPr>
              <a:t>employing decision trees, KNN, and random </a:t>
            </a:r>
            <a:r>
              <a:rPr lang="en-US" sz="1600" dirty="0" smtClean="0">
                <a:latin typeface="Noto Sans"/>
              </a:rPr>
              <a:t>forests</a:t>
            </a:r>
          </a:p>
          <a:p>
            <a:pPr marL="216000" indent="-215640">
              <a:lnSpc>
                <a:spcPts val="23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 smtClean="0">
                <a:latin typeface="Noto Sans"/>
              </a:rPr>
              <a:t>Utilized </a:t>
            </a:r>
            <a:r>
              <a:rPr lang="en-US" sz="1600" dirty="0">
                <a:latin typeface="Noto Sans"/>
              </a:rPr>
              <a:t>structured data and named entity recognition for objective identification of high murder crime rates </a:t>
            </a:r>
            <a:r>
              <a:rPr lang="en-US" sz="1600" dirty="0" smtClean="0">
                <a:latin typeface="Noto Sans"/>
              </a:rPr>
              <a:t>[2]</a:t>
            </a:r>
          </a:p>
          <a:p>
            <a:pPr marL="216000" indent="-215640">
              <a:lnSpc>
                <a:spcPts val="23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 smtClean="0">
                <a:latin typeface="Noto Sans"/>
              </a:rPr>
              <a:t>Employed </a:t>
            </a:r>
            <a:r>
              <a:rPr lang="en-US" sz="1600" dirty="0">
                <a:latin typeface="Noto Sans"/>
              </a:rPr>
              <a:t>clustering and genetic algorithms for analyzing crime patterns </a:t>
            </a:r>
            <a:r>
              <a:rPr lang="en-US" sz="1600" dirty="0" smtClean="0">
                <a:latin typeface="Noto Sans"/>
              </a:rPr>
              <a:t>[3]</a:t>
            </a:r>
          </a:p>
          <a:p>
            <a:pPr marL="216000" indent="-215640">
              <a:lnSpc>
                <a:spcPts val="23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>
                <a:latin typeface="Noto Sans"/>
              </a:rPr>
              <a:t>Leveraged Geospatial Technologies for crime forecasting and </a:t>
            </a:r>
            <a:r>
              <a:rPr lang="en-US" sz="1600" dirty="0" smtClean="0">
                <a:latin typeface="Noto Sans"/>
              </a:rPr>
              <a:t>control in Bhakkar district, Pakistan [4]</a:t>
            </a:r>
          </a:p>
          <a:p>
            <a:pPr marL="216000" indent="-215640">
              <a:lnSpc>
                <a:spcPts val="2300"/>
              </a:lnSpc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>
                <a:latin typeface="Noto Sans"/>
              </a:rPr>
              <a:t>Deployed </a:t>
            </a:r>
            <a:r>
              <a:rPr lang="en-US" sz="1600" dirty="0" smtClean="0">
                <a:latin typeface="Noto Sans"/>
              </a:rPr>
              <a:t>STNN </a:t>
            </a:r>
            <a:r>
              <a:rPr lang="en-US" sz="1600" dirty="0">
                <a:latin typeface="Noto Sans"/>
              </a:rPr>
              <a:t>alongside outlier-based data association methods to forecast crime hotspots and link criminal incidents [</a:t>
            </a:r>
            <a:r>
              <a:rPr lang="en-US" sz="1600" dirty="0" smtClean="0">
                <a:latin typeface="Noto Sans"/>
              </a:rPr>
              <a:t>17]</a:t>
            </a:r>
            <a:endParaRPr lang="en-US" sz="1600" dirty="0">
              <a:latin typeface="Noto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915" y="4541668"/>
            <a:ext cx="9649889" cy="135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dirty="0">
                <a:latin typeface="Noto Sans"/>
                <a:cs typeface="Calibri" panose="020F0502020204030204" pitchFamily="34" charset="0"/>
              </a:rPr>
              <a:t>1. </a:t>
            </a:r>
            <a:r>
              <a:rPr lang="en-US" sz="1200" dirty="0">
                <a:latin typeface="Noto Sans"/>
              </a:rPr>
              <a:t>S. Hossain, </a:t>
            </a:r>
            <a:r>
              <a:rPr lang="en-US" sz="1200" dirty="0" smtClean="0">
                <a:latin typeface="Noto Sans"/>
              </a:rPr>
              <a:t>et al. </a:t>
            </a:r>
            <a:r>
              <a:rPr lang="en-US" sz="1200" dirty="0">
                <a:latin typeface="Noto Sans"/>
              </a:rPr>
              <a:t>Crime prediction using spatio-temporal data. In Proceedings </a:t>
            </a:r>
            <a:r>
              <a:rPr lang="en-US" sz="1200" dirty="0" smtClean="0">
                <a:latin typeface="Noto Sans"/>
              </a:rPr>
              <a:t>of ICCSCS, 2020</a:t>
            </a:r>
            <a:endParaRPr lang="en-US" sz="1200" dirty="0" smtClean="0">
              <a:latin typeface="Noto Sans"/>
              <a:cs typeface="Calibri" panose="020F0502020204030204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200" dirty="0">
                <a:latin typeface="Noto Sans"/>
                <a:cs typeface="Calibri" panose="020F0502020204030204" pitchFamily="34" charset="0"/>
              </a:rPr>
              <a:t>2. </a:t>
            </a:r>
            <a:r>
              <a:rPr lang="en-US" sz="1200" dirty="0">
                <a:latin typeface="Noto Sans"/>
              </a:rPr>
              <a:t>S. Chakravorty, </a:t>
            </a:r>
            <a:r>
              <a:rPr lang="en-US" sz="1200" dirty="0" smtClean="0">
                <a:latin typeface="Noto Sans"/>
              </a:rPr>
              <a:t>et al. </a:t>
            </a:r>
            <a:r>
              <a:rPr lang="en-US" sz="1200" dirty="0">
                <a:latin typeface="Noto Sans"/>
              </a:rPr>
              <a:t>Data mining techniques for analyzing murder related structured and unstructured </a:t>
            </a:r>
            <a:r>
              <a:rPr lang="en-US" sz="1200" dirty="0" smtClean="0">
                <a:latin typeface="Noto Sans"/>
              </a:rPr>
              <a:t>data. AJACT, 2015 </a:t>
            </a:r>
          </a:p>
          <a:p>
            <a:pPr>
              <a:lnSpc>
                <a:spcPts val="2000"/>
              </a:lnSpc>
            </a:pPr>
            <a:r>
              <a:rPr lang="en-US" sz="1200" dirty="0" smtClean="0">
                <a:latin typeface="Noto Sans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Noto Sans"/>
                <a:cs typeface="Calibri" panose="020F0502020204030204" pitchFamily="34" charset="0"/>
              </a:rPr>
              <a:t>. </a:t>
            </a:r>
            <a:r>
              <a:rPr lang="en-US" sz="1200" dirty="0">
                <a:latin typeface="Noto Sans"/>
              </a:rPr>
              <a:t>Rasoul </a:t>
            </a:r>
            <a:r>
              <a:rPr lang="en-US" sz="1200" dirty="0" smtClean="0">
                <a:latin typeface="Noto Sans"/>
              </a:rPr>
              <a:t>Kiani et al. </a:t>
            </a:r>
            <a:r>
              <a:rPr lang="en-US" sz="1200" dirty="0">
                <a:latin typeface="Noto Sans"/>
              </a:rPr>
              <a:t>Analysis and prediction of crimes by clustering and classification. </a:t>
            </a:r>
            <a:r>
              <a:rPr lang="en-US" sz="1200" dirty="0" smtClean="0">
                <a:latin typeface="Noto Sans"/>
              </a:rPr>
              <a:t>(</a:t>
            </a:r>
            <a:r>
              <a:rPr lang="en-US" sz="1200" dirty="0">
                <a:latin typeface="Noto Sans"/>
              </a:rPr>
              <a:t>IJARAI), 4(8):11, 2015</a:t>
            </a:r>
            <a:r>
              <a:rPr lang="en-US" sz="1200" dirty="0" smtClean="0">
                <a:latin typeface="Noto Sans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en-US" sz="1200" dirty="0" smtClean="0">
                <a:latin typeface="Noto Sans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Noto Sans"/>
                <a:cs typeface="Calibri" panose="020F0502020204030204" pitchFamily="34" charset="0"/>
              </a:rPr>
              <a:t>. </a:t>
            </a:r>
            <a:r>
              <a:rPr lang="en-US" sz="1200" dirty="0">
                <a:latin typeface="Noto Sans"/>
              </a:rPr>
              <a:t>M. Hussnain. Application of geospatial information system for crime analysis: A case </a:t>
            </a:r>
            <a:r>
              <a:rPr lang="en-US" sz="1200" dirty="0" smtClean="0">
                <a:latin typeface="Noto Sans"/>
              </a:rPr>
              <a:t>study, 2017 </a:t>
            </a:r>
          </a:p>
          <a:p>
            <a:pPr>
              <a:lnSpc>
                <a:spcPts val="2000"/>
              </a:lnSpc>
            </a:pPr>
            <a:r>
              <a:rPr lang="en-US" sz="1200" dirty="0" smtClean="0">
                <a:latin typeface="Noto Sans"/>
                <a:cs typeface="Calibri" panose="020F0502020204030204" pitchFamily="34" charset="0"/>
              </a:rPr>
              <a:t>5. 5</a:t>
            </a:r>
            <a:r>
              <a:rPr lang="en-US" sz="1200" dirty="0" smtClean="0">
                <a:latin typeface="Noto Sans"/>
              </a:rPr>
              <a:t>Y</a:t>
            </a:r>
            <a:r>
              <a:rPr lang="en-US" sz="1200" dirty="0">
                <a:latin typeface="Noto Sans"/>
              </a:rPr>
              <a:t>. </a:t>
            </a:r>
            <a:r>
              <a:rPr lang="en-US" sz="1200" dirty="0" smtClean="0">
                <a:latin typeface="Noto Sans"/>
              </a:rPr>
              <a:t>Zhuang</a:t>
            </a:r>
            <a:r>
              <a:rPr lang="en-US" sz="1200" dirty="0">
                <a:latin typeface="Noto Sans"/>
              </a:rPr>
              <a:t> </a:t>
            </a:r>
            <a:r>
              <a:rPr lang="en-US" sz="1200" dirty="0" smtClean="0">
                <a:latin typeface="Noto Sans"/>
              </a:rPr>
              <a:t>et al. </a:t>
            </a:r>
            <a:r>
              <a:rPr lang="en-US" sz="1200" dirty="0">
                <a:latin typeface="Noto Sans"/>
              </a:rPr>
              <a:t>Crime hot spot forecasting: A recurrent model with spatial and temporal information. In Proceedings of </a:t>
            </a:r>
            <a:r>
              <a:rPr lang="en-US" sz="1200" dirty="0" smtClean="0">
                <a:latin typeface="Noto Sans"/>
              </a:rPr>
              <a:t>the ICBK. 2017</a:t>
            </a:r>
            <a:endParaRPr lang="en-US" sz="1200" dirty="0">
              <a:latin typeface="Noto San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5835977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Dataset Overview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</a:t>
            </a:r>
            <a:r>
              <a:rPr lang="en-US" sz="1100" dirty="0" smtClean="0"/>
              <a:t>Pakistan</a:t>
            </a:r>
            <a:r>
              <a:rPr lang="en-US" sz="1100" dirty="0"/>
              <a:t>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6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165473" y="1783078"/>
            <a:ext cx="3406527" cy="39827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700" dirty="0" smtClean="0">
                <a:latin typeface="Noto Sans"/>
              </a:rPr>
              <a:t>Crime data </a:t>
            </a:r>
            <a:r>
              <a:rPr lang="en-US" sz="1700" dirty="0">
                <a:latin typeface="Noto Sans"/>
              </a:rPr>
              <a:t>from KPK, spanning the years 2011 to </a:t>
            </a:r>
            <a:r>
              <a:rPr lang="en-US" sz="1700" dirty="0" smtClean="0">
                <a:latin typeface="Noto Sans"/>
              </a:rPr>
              <a:t>2019</a:t>
            </a:r>
          </a:p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700" dirty="0" smtClean="0">
                <a:latin typeface="Noto Sans"/>
              </a:rPr>
              <a:t>Data from 7 divisions and 25 districts</a:t>
            </a:r>
          </a:p>
          <a:p>
            <a:pPr marL="743310" lvl="1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1700" dirty="0">
                <a:latin typeface="Noto Sans"/>
              </a:rPr>
              <a:t>Number of cases</a:t>
            </a:r>
          </a:p>
          <a:p>
            <a:pPr marL="743310" lvl="1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1700" dirty="0">
                <a:latin typeface="Noto Sans"/>
              </a:rPr>
              <a:t>Population </a:t>
            </a:r>
          </a:p>
          <a:p>
            <a:pPr marL="743310" lvl="1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1700" dirty="0">
                <a:latin typeface="Noto Sans"/>
              </a:rPr>
              <a:t>Total area</a:t>
            </a:r>
          </a:p>
          <a:p>
            <a:pPr marL="743310" lvl="1" indent="-28575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Courier New" panose="02070309020205020404" pitchFamily="49" charset="0"/>
              <a:buChar char="o"/>
            </a:pPr>
            <a:r>
              <a:rPr lang="en-US" sz="1700" dirty="0">
                <a:latin typeface="Noto Sans"/>
              </a:rPr>
              <a:t>Police </a:t>
            </a:r>
            <a:r>
              <a:rPr lang="en-US" sz="1700" dirty="0" smtClean="0">
                <a:latin typeface="Noto Sans"/>
              </a:rPr>
              <a:t>stations</a:t>
            </a:r>
          </a:p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>
                <a:latin typeface="Noto Sans"/>
              </a:rPr>
              <a:t>Employed data analysis techniques to extract meaningful insights from the </a:t>
            </a:r>
            <a:r>
              <a:rPr lang="en-US" sz="1600" dirty="0" smtClean="0">
                <a:latin typeface="Noto Sans"/>
              </a:rPr>
              <a:t>dataset</a:t>
            </a:r>
            <a:endParaRPr lang="en-US" sz="1700" dirty="0" smtClean="0">
              <a:latin typeface="Noto Sans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47727"/>
              </p:ext>
            </p:extLst>
          </p:nvPr>
        </p:nvGraphicFramePr>
        <p:xfrm>
          <a:off x="4820192" y="1850111"/>
          <a:ext cx="7093132" cy="33223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73283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1773283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1773283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1773283">
                  <a:extLst>
                    <a:ext uri="{9D8B030D-6E8A-4147-A177-3AD203B41FA5}">
                      <a16:colId xmlns:a16="http://schemas.microsoft.com/office/drawing/2014/main" val="3091143212"/>
                    </a:ext>
                  </a:extLst>
                </a:gridCol>
              </a:tblGrid>
              <a:tr h="3870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Reported Cases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Population </a:t>
                      </a:r>
                      <a:r>
                        <a:rPr lang="en-US" dirty="0">
                          <a:effectLst/>
                        </a:rPr>
                        <a:t>(millions)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Offense/100000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136665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25.34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539.28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809008810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145856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26.057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559.75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930665756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2012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147807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26.79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551.68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68593527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142757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27.547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518.23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162404962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137812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28.327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486.5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425146806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2015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152136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29.126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522.33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593188127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2016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133383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29.126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457.9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97794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30.523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320.39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2018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100,250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35.545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282.19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2773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2019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104,845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37.14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282.25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8" name="TextShape 2"/>
          <p:cNvSpPr/>
          <p:nvPr/>
        </p:nvSpPr>
        <p:spPr>
          <a:xfrm>
            <a:off x="5876810" y="5357947"/>
            <a:ext cx="5566253" cy="3505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60" algn="ctr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</a:pPr>
            <a:r>
              <a:rPr lang="en-US" sz="1200" i="1" dirty="0" smtClean="0"/>
              <a:t>Source</a:t>
            </a:r>
            <a:r>
              <a:rPr lang="en-US" sz="1200" i="1" dirty="0"/>
              <a:t>: Crimes Branch, Central Police Office, </a:t>
            </a:r>
            <a:r>
              <a:rPr lang="en-US" sz="1200" i="1" dirty="0" smtClean="0"/>
              <a:t>Peshawar</a:t>
            </a:r>
            <a:endParaRPr lang="en-US" sz="1200" i="1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974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8564785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Number of crimes in each division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</a:t>
            </a:r>
            <a:r>
              <a:rPr lang="en-US" sz="1100" dirty="0" smtClean="0"/>
              <a:t>Pakistan</a:t>
            </a:r>
            <a:r>
              <a:rPr lang="en-US" sz="1100" dirty="0"/>
              <a:t>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7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165473" y="1783079"/>
            <a:ext cx="3406527" cy="3442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latin typeface="Noto Sans"/>
              </a:rPr>
              <a:t>Number of crimes in each division</a:t>
            </a:r>
            <a:r>
              <a:rPr lang="en-US" dirty="0">
                <a:latin typeface="Noto Sans"/>
              </a:rPr>
              <a:t>, Descending order </a:t>
            </a:r>
            <a:endParaRPr lang="en-US" dirty="0" smtClean="0">
              <a:latin typeface="Noto Sans"/>
            </a:endParaRP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Peshawar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Hazara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Mardan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Malakand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Bannu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Kohat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dirty="0" smtClean="0">
                <a:latin typeface="Noto Sans"/>
              </a:rPr>
              <a:t>D.I.Khan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US" sz="1600" dirty="0" smtClean="0"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75" y="1867985"/>
            <a:ext cx="7266173" cy="38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7913856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Common types of crimes in KPK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</a:t>
            </a:r>
            <a:r>
              <a:rPr lang="en-US" sz="1100" dirty="0" smtClean="0"/>
              <a:t>Pakistan</a:t>
            </a:r>
            <a:r>
              <a:rPr lang="en-US" sz="1100" dirty="0"/>
              <a:t>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8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152411" y="1822268"/>
            <a:ext cx="3406527" cy="1221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rgbClr val="FF0000"/>
                </a:solidFill>
                <a:latin typeface="Noto Sans"/>
              </a:rPr>
              <a:t>Murder</a:t>
            </a:r>
            <a:r>
              <a:rPr lang="en-US" dirty="0" smtClean="0">
                <a:latin typeface="Noto Sans"/>
              </a:rPr>
              <a:t> and </a:t>
            </a:r>
            <a:r>
              <a:rPr lang="en-US" dirty="0" smtClean="0">
                <a:solidFill>
                  <a:srgbClr val="00B050"/>
                </a:solidFill>
                <a:latin typeface="Noto Sans"/>
              </a:rPr>
              <a:t>Hurt</a:t>
            </a:r>
            <a:r>
              <a:rPr lang="en-US" dirty="0" smtClean="0">
                <a:latin typeface="Noto Sans"/>
              </a:rPr>
              <a:t> remained the main crime types throughout the years</a:t>
            </a:r>
            <a:endParaRPr lang="en-US" sz="1600" dirty="0" smtClean="0"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2" y="1876570"/>
            <a:ext cx="7159322" cy="38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2" y="0"/>
            <a:ext cx="6763439" cy="174011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Exploring Crime Type: Murder</a:t>
            </a:r>
            <a:endParaRPr lang="en-US" sz="3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5352398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100" dirty="0"/>
              <a:t>Crime Association Analysis in KPK, </a:t>
            </a:r>
            <a:r>
              <a:rPr lang="en-US" sz="1100" dirty="0" smtClean="0"/>
              <a:t>Pakistan</a:t>
            </a:r>
            <a:r>
              <a:rPr lang="en-US" sz="1100" dirty="0"/>
              <a:t>: A Comprehensive Exploration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z="1100" smtClean="0"/>
              <a:pPr/>
              <a:t>9</a:t>
            </a:fld>
            <a:endParaRPr lang="en-US" altLang="zh-CN" sz="1100" dirty="0"/>
          </a:p>
        </p:txBody>
      </p:sp>
      <p:sp>
        <p:nvSpPr>
          <p:cNvPr id="12" name="TextShape 2"/>
          <p:cNvSpPr/>
          <p:nvPr/>
        </p:nvSpPr>
        <p:spPr>
          <a:xfrm>
            <a:off x="1139348" y="1639388"/>
            <a:ext cx="3406527" cy="1221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b="1" dirty="0" smtClean="0">
                <a:solidFill>
                  <a:srgbClr val="CC00CC"/>
                </a:solidFill>
                <a:latin typeface="Noto Sans"/>
              </a:rPr>
              <a:t>Peshawar</a:t>
            </a:r>
            <a:r>
              <a:rPr lang="en-US" dirty="0" smtClean="0">
                <a:latin typeface="Noto Sans"/>
              </a:rPr>
              <a:t> division remained the high zone for murder over the years</a:t>
            </a:r>
          </a:p>
          <a:p>
            <a:pPr marL="216000" indent="-21564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45000"/>
              <a:buFont typeface="Wingdings" charset="2"/>
              <a:buChar char=""/>
            </a:pPr>
            <a:r>
              <a:rPr lang="en-US" sz="1600" dirty="0" smtClean="0">
                <a:latin typeface="Noto Sans"/>
              </a:rPr>
              <a:t>Exploration of Peshawar division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60000"/>
              <a:buFont typeface="+mj-lt"/>
              <a:buAutoNum type="arabicPeriod"/>
            </a:pPr>
            <a:r>
              <a:rPr lang="en-US" sz="1600" dirty="0" smtClean="0">
                <a:latin typeface="Noto Sans"/>
              </a:rPr>
              <a:t>Peshawar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60000"/>
              <a:buFont typeface="+mj-lt"/>
              <a:buAutoNum type="arabicPeriod"/>
            </a:pPr>
            <a:r>
              <a:rPr lang="en-US" sz="1600" dirty="0" smtClean="0">
                <a:latin typeface="Noto Sans"/>
              </a:rPr>
              <a:t>Nowshera</a:t>
            </a:r>
          </a:p>
          <a:p>
            <a:pPr marL="800460" lvl="1" indent="-342900">
              <a:spcBef>
                <a:spcPts val="720"/>
              </a:spcBef>
              <a:buClr>
                <a:schemeClr val="accent6">
                  <a:lumMod val="50000"/>
                  <a:lumOff val="50000"/>
                </a:schemeClr>
              </a:buClr>
              <a:buSzPct val="60000"/>
              <a:buFont typeface="+mj-lt"/>
              <a:buAutoNum type="arabicPeriod"/>
            </a:pPr>
            <a:r>
              <a:rPr lang="en-US" sz="1600" dirty="0" smtClean="0">
                <a:latin typeface="Noto Sans"/>
              </a:rPr>
              <a:t>Charsadda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1712981"/>
            <a:ext cx="7170322" cy="4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AD51DF-C727-4608-B606-5D6C957D4C4D}">
  <ds:schemaRefs>
    <ds:schemaRef ds:uri="http://schemas.microsoft.com/sharepoint/v3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infopath/2007/PartnerControls"/>
    <ds:schemaRef ds:uri="230e9df3-be65-4c73-a93b-d1236ebd677e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1008</Words>
  <Application>Microsoft Office PowerPoint</Application>
  <PresentationFormat>Widescreen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Abadi</vt:lpstr>
      <vt:lpstr>Arial</vt:lpstr>
      <vt:lpstr>Calibri</vt:lpstr>
      <vt:lpstr>Courier New</vt:lpstr>
      <vt:lpstr>DejaVu Sans</vt:lpstr>
      <vt:lpstr>等线</vt:lpstr>
      <vt:lpstr>Noto Sans</vt:lpstr>
      <vt:lpstr>Posterama</vt:lpstr>
      <vt:lpstr>Posterama Text Black</vt:lpstr>
      <vt:lpstr>Posterama Text SemiBold</vt:lpstr>
      <vt:lpstr>Wingdings</vt:lpstr>
      <vt:lpstr>Custom</vt:lpstr>
      <vt:lpstr>PowerPoint Presentation</vt:lpstr>
      <vt:lpstr>Presentation Overview</vt:lpstr>
      <vt:lpstr>Introduction</vt:lpstr>
      <vt:lpstr>Problem Statement</vt:lpstr>
      <vt:lpstr>Literature Review</vt:lpstr>
      <vt:lpstr>Dataset Overview</vt:lpstr>
      <vt:lpstr>Number of crimes in each division</vt:lpstr>
      <vt:lpstr>Common types of crimes in KPK</vt:lpstr>
      <vt:lpstr>Exploring Crime Type: Murder</vt:lpstr>
      <vt:lpstr>Number of Police Stations Per District</vt:lpstr>
      <vt:lpstr>Exploring Crime Type: Abduction</vt:lpstr>
      <vt:lpstr>Methodology</vt:lpstr>
      <vt:lpstr>Important metrics to understand ARM</vt:lpstr>
      <vt:lpstr>Results</vt:lpstr>
      <vt:lpstr>Results (Cont.)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2024-10-27T07:52:06Z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