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61" r:id="rId3"/>
    <p:sldId id="262" r:id="rId4"/>
    <p:sldId id="273" r:id="rId5"/>
    <p:sldId id="277" r:id="rId6"/>
    <p:sldId id="278" r:id="rId7"/>
    <p:sldId id="274" r:id="rId8"/>
    <p:sldId id="279" r:id="rId9"/>
    <p:sldId id="263" r:id="rId10"/>
    <p:sldId id="275" r:id="rId11"/>
    <p:sldId id="271" r:id="rId12"/>
    <p:sldId id="264" r:id="rId13"/>
    <p:sldId id="267" r:id="rId14"/>
    <p:sldId id="268" r:id="rId15"/>
    <p:sldId id="276" r:id="rId16"/>
    <p:sldId id="257" r:id="rId17"/>
    <p:sldId id="280" r:id="rId18"/>
    <p:sldId id="281" r:id="rId19"/>
    <p:sldId id="282" r:id="rId20"/>
    <p:sldId id="283" r:id="rId21"/>
    <p:sldId id="269" r:id="rId22"/>
    <p:sldId id="272"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33A1F"/>
    <a:srgbClr val="9EFF29"/>
    <a:srgbClr val="003635"/>
    <a:srgbClr val="D6370C"/>
    <a:srgbClr val="0000CC"/>
    <a:srgbClr val="1D3A00"/>
    <a:srgbClr val="FF856D"/>
    <a:srgbClr val="FF2549"/>
    <a:srgbClr val="005856"/>
    <a:srgbClr val="007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019" autoAdjust="0"/>
    <p:restoredTop sz="94660"/>
  </p:normalViewPr>
  <p:slideViewPr>
    <p:cSldViewPr snapToGrid="0">
      <p:cViewPr>
        <p:scale>
          <a:sx n="86" d="100"/>
          <a:sy n="86" d="100"/>
        </p:scale>
        <p:origin x="-630" y="-162"/>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3063" y="2794820"/>
            <a:ext cx="8067369" cy="1592824"/>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575188" y="2131143"/>
            <a:ext cx="8082115"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BB3EC2E7-42C3-4A50-91CC-C13E81D77252}" type="datetime1">
              <a:rPr lang="en-US" smtClean="0"/>
              <a:pPr/>
              <a:t>10/28/2024</a:t>
            </a:fld>
            <a:endParaRPr lang="en-US"/>
          </a:p>
        </p:txBody>
      </p:sp>
      <p:sp>
        <p:nvSpPr>
          <p:cNvPr id="5" name="Footer Placeholder 4"/>
          <p:cNvSpPr>
            <a:spLocks noGrp="1"/>
          </p:cNvSpPr>
          <p:nvPr>
            <p:ph type="ftr" sz="quarter" idx="11"/>
          </p:nvPr>
        </p:nvSpPr>
        <p:spPr/>
        <p:txBody>
          <a:bodyPr/>
          <a:lstStyle/>
          <a:p>
            <a:r>
              <a:rPr lang="en-US" smtClean="0"/>
              <a:t>Department of Computing, Abasyn University Peshawar</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8B6F70-BE11-4FE5-BAA8-DEFAF3520877}" type="datetime1">
              <a:rPr lang="en-US" smtClean="0"/>
              <a:pPr/>
              <a:t>10/28/2024</a:t>
            </a:fld>
            <a:endParaRPr lang="en-US"/>
          </a:p>
        </p:txBody>
      </p:sp>
      <p:sp>
        <p:nvSpPr>
          <p:cNvPr id="6" name="Footer Placeholder 5"/>
          <p:cNvSpPr>
            <a:spLocks noGrp="1"/>
          </p:cNvSpPr>
          <p:nvPr>
            <p:ph type="ftr" sz="quarter" idx="11"/>
          </p:nvPr>
        </p:nvSpPr>
        <p:spPr/>
        <p:txBody>
          <a:bodyPr/>
          <a:lstStyle/>
          <a:p>
            <a:r>
              <a:rPr lang="en-US" smtClean="0"/>
              <a:t>Department of Computing, Abasyn University Peshawar</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2F1645-6AE7-4024-92FC-F4E41677DCCC}" type="datetime1">
              <a:rPr lang="en-US" smtClean="0"/>
              <a:pPr/>
              <a:t>10/28/2024</a:t>
            </a:fld>
            <a:endParaRPr lang="en-US"/>
          </a:p>
        </p:txBody>
      </p:sp>
      <p:sp>
        <p:nvSpPr>
          <p:cNvPr id="5" name="Footer Placeholder 4"/>
          <p:cNvSpPr>
            <a:spLocks noGrp="1"/>
          </p:cNvSpPr>
          <p:nvPr>
            <p:ph type="ftr" sz="quarter" idx="11"/>
          </p:nvPr>
        </p:nvSpPr>
        <p:spPr/>
        <p:txBody>
          <a:bodyPr/>
          <a:lstStyle/>
          <a:p>
            <a:r>
              <a:rPr lang="en-US" smtClean="0"/>
              <a:t>Department of Computing, Abasyn University Peshawar</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8708C5-536F-4B9D-9EC8-9837A5D87CE3}" type="datetime1">
              <a:rPr lang="en-US" smtClean="0"/>
              <a:pPr/>
              <a:t>10/28/2024</a:t>
            </a:fld>
            <a:endParaRPr lang="en-US"/>
          </a:p>
        </p:txBody>
      </p:sp>
      <p:sp>
        <p:nvSpPr>
          <p:cNvPr id="5" name="Footer Placeholder 4"/>
          <p:cNvSpPr>
            <a:spLocks noGrp="1"/>
          </p:cNvSpPr>
          <p:nvPr>
            <p:ph type="ftr" sz="quarter" idx="11"/>
          </p:nvPr>
        </p:nvSpPr>
        <p:spPr/>
        <p:txBody>
          <a:bodyPr/>
          <a:lstStyle/>
          <a:p>
            <a:r>
              <a:rPr lang="en-US" smtClean="0"/>
              <a:t>Department of Computing, Abasyn University Peshawar</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180091"/>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98755"/>
            <a:ext cx="8246070" cy="376356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4B6ECD-01D2-4D35-979F-F854228C7A78}" type="datetime1">
              <a:rPr lang="en-US" smtClean="0"/>
              <a:pPr/>
              <a:t>10/28/2024</a:t>
            </a:fld>
            <a:endParaRPr lang="en-US"/>
          </a:p>
        </p:txBody>
      </p:sp>
      <p:sp>
        <p:nvSpPr>
          <p:cNvPr id="5" name="Footer Placeholder 4"/>
          <p:cNvSpPr>
            <a:spLocks noGrp="1"/>
          </p:cNvSpPr>
          <p:nvPr>
            <p:ph type="ftr" sz="quarter" idx="11"/>
          </p:nvPr>
        </p:nvSpPr>
        <p:spPr>
          <a:xfrm>
            <a:off x="2599034" y="4767263"/>
            <a:ext cx="3945930" cy="273844"/>
          </a:xfrm>
        </p:spPr>
        <p:txBody>
          <a:bodyPr/>
          <a:lstStyle/>
          <a:p>
            <a:r>
              <a:rPr lang="en-US" dirty="0" smtClean="0"/>
              <a:t>Department of Computing, Abasyn University Peshawar</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3447" y="443407"/>
            <a:ext cx="6658607"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005781" y="1177436"/>
            <a:ext cx="6681021"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8C66FA-53C8-4AF9-99B2-1A94EE64F44B}" type="datetime1">
              <a:rPr lang="en-US" smtClean="0"/>
              <a:pPr/>
              <a:t>10/28/2024</a:t>
            </a:fld>
            <a:endParaRPr lang="en-US"/>
          </a:p>
        </p:txBody>
      </p:sp>
      <p:sp>
        <p:nvSpPr>
          <p:cNvPr id="5" name="Footer Placeholder 4"/>
          <p:cNvSpPr>
            <a:spLocks noGrp="1"/>
          </p:cNvSpPr>
          <p:nvPr>
            <p:ph type="ftr" sz="quarter" idx="11"/>
          </p:nvPr>
        </p:nvSpPr>
        <p:spPr/>
        <p:txBody>
          <a:bodyPr/>
          <a:lstStyle/>
          <a:p>
            <a:r>
              <a:rPr lang="en-US" smtClean="0"/>
              <a:t>Department of Computing, Abasyn University Peshawar</a:t>
            </a:r>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763FE0-91E4-41BC-88C6-A3660C98D11A}" type="datetime1">
              <a:rPr lang="en-US" smtClean="0"/>
              <a:pPr/>
              <a:t>10/28/2024</a:t>
            </a:fld>
            <a:endParaRPr lang="en-US"/>
          </a:p>
        </p:txBody>
      </p:sp>
      <p:sp>
        <p:nvSpPr>
          <p:cNvPr id="5" name="Footer Placeholder 4"/>
          <p:cNvSpPr>
            <a:spLocks noGrp="1"/>
          </p:cNvSpPr>
          <p:nvPr>
            <p:ph type="ftr" sz="quarter" idx="11"/>
          </p:nvPr>
        </p:nvSpPr>
        <p:spPr/>
        <p:txBody>
          <a:bodyPr/>
          <a:lstStyle/>
          <a:p>
            <a:r>
              <a:rPr lang="en-US" smtClean="0"/>
              <a:t>Department of Computing, Abasyn University Peshawar</a:t>
            </a:r>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053B3D-7CC5-4269-A3C9-78421982A87F}" type="datetime1">
              <a:rPr lang="en-US" smtClean="0"/>
              <a:pPr/>
              <a:t>10/28/2024</a:t>
            </a:fld>
            <a:endParaRPr lang="en-US"/>
          </a:p>
        </p:txBody>
      </p:sp>
      <p:sp>
        <p:nvSpPr>
          <p:cNvPr id="6" name="Footer Placeholder 5"/>
          <p:cNvSpPr>
            <a:spLocks noGrp="1"/>
          </p:cNvSpPr>
          <p:nvPr>
            <p:ph type="ftr" sz="quarter" idx="11"/>
          </p:nvPr>
        </p:nvSpPr>
        <p:spPr/>
        <p:txBody>
          <a:bodyPr/>
          <a:lstStyle/>
          <a:p>
            <a:r>
              <a:rPr lang="en-US" smtClean="0"/>
              <a:t>Department of Computing, Abasyn University Peshawar</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175783"/>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3"/>
            <a:ext cx="4040188"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30"/>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3"/>
            <a:ext cx="4041775" cy="479822"/>
          </a:xfrm>
        </p:spPr>
        <p:txBody>
          <a:bodyPr anchor="b"/>
          <a:lstStyle>
            <a:lvl1pPr marL="0" indent="0" algn="ctr">
              <a:buNone/>
              <a:defRPr sz="2400" b="1">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30"/>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723E8C67-01E5-4E66-8C28-38679409663E}" type="datetime1">
              <a:rPr lang="en-US" smtClean="0"/>
              <a:pPr/>
              <a:t>10/28/2024</a:t>
            </a:fld>
            <a:endParaRPr lang="en-US"/>
          </a:p>
        </p:txBody>
      </p:sp>
      <p:sp>
        <p:nvSpPr>
          <p:cNvPr id="8" name="Footer Placeholder 7"/>
          <p:cNvSpPr>
            <a:spLocks noGrp="1"/>
          </p:cNvSpPr>
          <p:nvPr>
            <p:ph type="ftr" sz="quarter" idx="11"/>
          </p:nvPr>
        </p:nvSpPr>
        <p:spPr/>
        <p:txBody>
          <a:bodyPr/>
          <a:lstStyle/>
          <a:p>
            <a:r>
              <a:rPr lang="en-US" smtClean="0"/>
              <a:t>Department of Computing, Abasyn University Peshawar</a:t>
            </a:r>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40389A-158B-46CA-BD98-A8171AB555C0}" type="datetime1">
              <a:rPr lang="en-US" smtClean="0"/>
              <a:pPr/>
              <a:t>10/28/2024</a:t>
            </a:fld>
            <a:endParaRPr lang="en-US"/>
          </a:p>
        </p:txBody>
      </p:sp>
      <p:sp>
        <p:nvSpPr>
          <p:cNvPr id="4" name="Footer Placeholder 3"/>
          <p:cNvSpPr>
            <a:spLocks noGrp="1"/>
          </p:cNvSpPr>
          <p:nvPr>
            <p:ph type="ftr" sz="quarter" idx="11"/>
          </p:nvPr>
        </p:nvSpPr>
        <p:spPr/>
        <p:txBody>
          <a:bodyPr/>
          <a:lstStyle/>
          <a:p>
            <a:r>
              <a:rPr lang="en-US" smtClean="0"/>
              <a:t>Department of Computing, Abasyn University Peshawar</a:t>
            </a:r>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3FCAE9-BA42-468C-BCC0-FC94D0927B74}" type="datetime1">
              <a:rPr lang="en-US" smtClean="0"/>
              <a:pPr/>
              <a:t>10/28/2024</a:t>
            </a:fld>
            <a:endParaRPr lang="en-US"/>
          </a:p>
        </p:txBody>
      </p:sp>
      <p:sp>
        <p:nvSpPr>
          <p:cNvPr id="3" name="Footer Placeholder 2"/>
          <p:cNvSpPr>
            <a:spLocks noGrp="1"/>
          </p:cNvSpPr>
          <p:nvPr>
            <p:ph type="ftr" sz="quarter" idx="11"/>
          </p:nvPr>
        </p:nvSpPr>
        <p:spPr/>
        <p:txBody>
          <a:bodyPr/>
          <a:lstStyle/>
          <a:p>
            <a:r>
              <a:rPr lang="en-US" smtClean="0"/>
              <a:t>Department of Computing, Abasyn University Peshawar</a:t>
            </a:r>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09C58-FB42-449D-B3D2-B52B075391B7}" type="datetime1">
              <a:rPr lang="en-US" smtClean="0"/>
              <a:pPr/>
              <a:t>10/28/2024</a:t>
            </a:fld>
            <a:endParaRPr lang="en-US"/>
          </a:p>
        </p:txBody>
      </p:sp>
      <p:sp>
        <p:nvSpPr>
          <p:cNvPr id="6" name="Footer Placeholder 5"/>
          <p:cNvSpPr>
            <a:spLocks noGrp="1"/>
          </p:cNvSpPr>
          <p:nvPr>
            <p:ph type="ftr" sz="quarter" idx="11"/>
          </p:nvPr>
        </p:nvSpPr>
        <p:spPr/>
        <p:txBody>
          <a:bodyPr/>
          <a:lstStyle/>
          <a:p>
            <a:r>
              <a:rPr lang="en-US" smtClean="0"/>
              <a:t>Department of Computing, Abasyn University Peshawar</a:t>
            </a:r>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76DE1DE-D4A5-4AAA-B44E-2E4B1AE5DF0B}" type="datetime1">
              <a:rPr lang="en-US" smtClean="0"/>
              <a:pPr/>
              <a:t>10/28/2024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Computing, Abasyn University Peshawar</a:t>
            </a:r>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7020" y="2878996"/>
            <a:ext cx="5860535" cy="1869274"/>
          </a:xfrm>
        </p:spPr>
        <p:txBody>
          <a:bodyPr>
            <a:normAutofit fontScale="90000"/>
          </a:bodyPr>
          <a:lstStyle/>
          <a:p>
            <a:pPr algn="ctr"/>
            <a:r>
              <a:rPr lang="en-US" sz="2900" b="1" i="1" dirty="0" smtClean="0">
                <a:latin typeface="Times New Roman" pitchFamily="18" charset="0"/>
                <a:cs typeface="Times New Roman" pitchFamily="18" charset="0"/>
              </a:rPr>
              <a:t>BANK NOTE ORIGINALITY VERIFICATION USING DEEP NEURAL NETWORK CLASSIFIER </a:t>
            </a:r>
            <a:r>
              <a:rPr lang="en-US" sz="2900" b="1" i="1" dirty="0" smtClean="0">
                <a:latin typeface="Times New Roman" pitchFamily="18" charset="0"/>
                <a:cs typeface="Times New Roman" pitchFamily="18" charset="0"/>
              </a:rPr>
              <a:t/>
            </a:r>
            <a:br>
              <a:rPr lang="en-US" sz="2900" b="1" i="1" dirty="0" smtClean="0">
                <a:latin typeface="Times New Roman" pitchFamily="18" charset="0"/>
                <a:cs typeface="Times New Roman" pitchFamily="18" charset="0"/>
              </a:rPr>
            </a:br>
            <a:r>
              <a:rPr lang="en-US" sz="2900" b="1" i="1" dirty="0" smtClean="0">
                <a:latin typeface="Times New Roman" pitchFamily="18" charset="0"/>
                <a:cs typeface="Times New Roman" pitchFamily="18" charset="0"/>
              </a:rPr>
              <a:t>VS </a:t>
            </a:r>
            <a:r>
              <a:rPr lang="en-US" sz="2900" b="1" i="1" dirty="0" smtClean="0">
                <a:latin typeface="Times New Roman" pitchFamily="18" charset="0"/>
                <a:cs typeface="Times New Roman" pitchFamily="18" charset="0"/>
              </a:rPr>
              <a:t>RANDOM FOREST </a:t>
            </a:r>
            <a:r>
              <a:rPr lang="en-US" dirty="0" smtClean="0"/>
              <a:t/>
            </a:r>
            <a:br>
              <a:rPr lang="en-US" dirty="0" smtClean="0"/>
            </a:b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a:t>
            </a:fld>
            <a:endParaRPr lang="en-US"/>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Literature Review</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Zhou et al. used sampling procedures to assess the effectiveness of business bankruptcy prediction models on an unbalanced dataset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4</a:t>
            </a:r>
            <a:r>
              <a:rPr lang="en-US" sz="2000" dirty="0" smtClean="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Yu et al. employed Leave-One-Out incremental extreme machine learning and presented specific financial indicators to predict bankruptcy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5</a:t>
            </a:r>
            <a:r>
              <a:rPr lang="en-US" sz="2000" dirty="0" smtClean="0">
                <a:latin typeface="Times New Roman" pitchFamily="18" charset="0"/>
                <a:cs typeface="Times New Roman" pitchFamily="18" charset="0"/>
              </a:rPr>
              <a:t>]. </a:t>
            </a:r>
          </a:p>
          <a:p>
            <a:pPr algn="just"/>
            <a:r>
              <a:rPr lang="en-US" sz="2000" dirty="0" err="1">
                <a:latin typeface="Times New Roman" pitchFamily="18" charset="0"/>
                <a:cs typeface="Times New Roman" pitchFamily="18" charset="0"/>
              </a:rPr>
              <a:t>Guangli</a:t>
            </a:r>
            <a:r>
              <a:rPr lang="en-US" sz="2000" dirty="0">
                <a:latin typeface="Times New Roman" pitchFamily="18" charset="0"/>
                <a:cs typeface="Times New Roman" pitchFamily="18" charset="0"/>
              </a:rPr>
              <a:t> et al. estimated credit card churners using decision trees and logistic regression.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They came to the conclusion that, for the actual Chinese bank dataset, LR outperforms decision trees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6</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10</a:t>
            </a:fld>
            <a:endParaRPr lang="en-US"/>
          </a:p>
        </p:txBody>
      </p:sp>
    </p:spTree>
    <p:extLst>
      <p:ext uri="{BB962C8B-B14F-4D97-AF65-F5344CB8AC3E}">
        <p14:creationId xmlns:p14="http://schemas.microsoft.com/office/powerpoint/2010/main" xmlns="" val="3780509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haroni" pitchFamily="2" charset="-79"/>
                <a:cs typeface="Aharoni" pitchFamily="2" charset="-79"/>
              </a:rPr>
              <a:t>Literature Review (Summary)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273125332"/>
              </p:ext>
            </p:extLst>
          </p:nvPr>
        </p:nvGraphicFramePr>
        <p:xfrm>
          <a:off x="242047" y="1098550"/>
          <a:ext cx="8677834" cy="3428238"/>
        </p:xfrm>
        <a:graphic>
          <a:graphicData uri="http://schemas.openxmlformats.org/drawingml/2006/table">
            <a:tbl>
              <a:tblPr firstRow="1" bandRow="1">
                <a:tableStyleId>{5C22544A-7EE6-4342-B048-85BDC9FD1C3A}</a:tableStyleId>
              </a:tblPr>
              <a:tblGrid>
                <a:gridCol w="470658">
                  <a:extLst>
                    <a:ext uri="{9D8B030D-6E8A-4147-A177-3AD203B41FA5}">
                      <a16:colId xmlns="" xmlns:a16="http://schemas.microsoft.com/office/drawing/2014/main" val="3169916047"/>
                    </a:ext>
                  </a:extLst>
                </a:gridCol>
                <a:gridCol w="1949014">
                  <a:extLst>
                    <a:ext uri="{9D8B030D-6E8A-4147-A177-3AD203B41FA5}">
                      <a16:colId xmlns="" xmlns:a16="http://schemas.microsoft.com/office/drawing/2014/main" val="1363384162"/>
                    </a:ext>
                  </a:extLst>
                </a:gridCol>
                <a:gridCol w="673855">
                  <a:extLst>
                    <a:ext uri="{9D8B030D-6E8A-4147-A177-3AD203B41FA5}">
                      <a16:colId xmlns="" xmlns:a16="http://schemas.microsoft.com/office/drawing/2014/main" val="3378725119"/>
                    </a:ext>
                  </a:extLst>
                </a:gridCol>
                <a:gridCol w="1113303">
                  <a:extLst>
                    <a:ext uri="{9D8B030D-6E8A-4147-A177-3AD203B41FA5}">
                      <a16:colId xmlns="" xmlns:a16="http://schemas.microsoft.com/office/drawing/2014/main" val="964913037"/>
                    </a:ext>
                  </a:extLst>
                </a:gridCol>
                <a:gridCol w="1500129">
                  <a:extLst>
                    <a:ext uri="{9D8B030D-6E8A-4147-A177-3AD203B41FA5}">
                      <a16:colId xmlns="" xmlns:a16="http://schemas.microsoft.com/office/drawing/2014/main" val="2635911551"/>
                    </a:ext>
                  </a:extLst>
                </a:gridCol>
                <a:gridCol w="1943565">
                  <a:extLst>
                    <a:ext uri="{9D8B030D-6E8A-4147-A177-3AD203B41FA5}">
                      <a16:colId xmlns="" xmlns:a16="http://schemas.microsoft.com/office/drawing/2014/main" val="3684806207"/>
                    </a:ext>
                  </a:extLst>
                </a:gridCol>
                <a:gridCol w="1027310">
                  <a:extLst>
                    <a:ext uri="{9D8B030D-6E8A-4147-A177-3AD203B41FA5}">
                      <a16:colId xmlns="" xmlns:a16="http://schemas.microsoft.com/office/drawing/2014/main" val="1786654019"/>
                    </a:ext>
                  </a:extLst>
                </a:gridCol>
              </a:tblGrid>
              <a:tr h="158750">
                <a:tc>
                  <a:txBody>
                    <a:bodyPr/>
                    <a:lstStyle/>
                    <a:p>
                      <a:r>
                        <a:rPr lang="en-US" sz="1400" dirty="0" smtClean="0"/>
                        <a:t>S. No.</a:t>
                      </a:r>
                      <a:endParaRPr lang="en-US" sz="1400" dirty="0"/>
                    </a:p>
                  </a:txBody>
                  <a:tcPr/>
                </a:tc>
                <a:tc>
                  <a:txBody>
                    <a:bodyPr/>
                    <a:lstStyle/>
                    <a:p>
                      <a:r>
                        <a:rPr lang="en-US" sz="1400" dirty="0" smtClean="0"/>
                        <a:t>Title of Research paper</a:t>
                      </a:r>
                      <a:endParaRPr lang="en-US" sz="1400" dirty="0"/>
                    </a:p>
                  </a:txBody>
                  <a:tcPr/>
                </a:tc>
                <a:tc>
                  <a:txBody>
                    <a:bodyPr/>
                    <a:lstStyle/>
                    <a:p>
                      <a:r>
                        <a:rPr lang="en-US" sz="1400" dirty="0" smtClean="0"/>
                        <a:t>Year </a:t>
                      </a:r>
                      <a:endParaRPr lang="en-US" sz="1400" dirty="0"/>
                    </a:p>
                  </a:txBody>
                  <a:tcPr/>
                </a:tc>
                <a:tc>
                  <a:txBody>
                    <a:bodyPr/>
                    <a:lstStyle/>
                    <a:p>
                      <a:r>
                        <a:rPr lang="en-US" sz="1400" dirty="0" smtClean="0"/>
                        <a:t>Problem Identified</a:t>
                      </a:r>
                      <a:endParaRPr lang="en-US" sz="1400" dirty="0"/>
                    </a:p>
                  </a:txBody>
                  <a:tcPr/>
                </a:tc>
                <a:tc>
                  <a:txBody>
                    <a:bodyPr/>
                    <a:lstStyle/>
                    <a:p>
                      <a:r>
                        <a:rPr lang="en-US" sz="1400" dirty="0" smtClean="0"/>
                        <a:t>Methodology</a:t>
                      </a:r>
                      <a:r>
                        <a:rPr lang="en-US" sz="1400" baseline="0" dirty="0" smtClean="0"/>
                        <a:t> Used</a:t>
                      </a:r>
                      <a:endParaRPr lang="en-US" sz="1400" dirty="0"/>
                    </a:p>
                  </a:txBody>
                  <a:tcPr/>
                </a:tc>
                <a:tc>
                  <a:txBody>
                    <a:bodyPr/>
                    <a:lstStyle/>
                    <a:p>
                      <a:r>
                        <a:rPr lang="en-US" sz="1400" dirty="0" smtClean="0"/>
                        <a:t>Results Achieved</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Future Work</a:t>
                      </a:r>
                    </a:p>
                  </a:txBody>
                  <a:tcPr/>
                </a:tc>
                <a:extLst>
                  <a:ext uri="{0D108BD9-81ED-4DB2-BD59-A6C34878D82A}">
                    <a16:rowId xmlns="" xmlns:a16="http://schemas.microsoft.com/office/drawing/2014/main" val="2407460373"/>
                  </a:ext>
                </a:extLst>
              </a:tr>
              <a:tr h="370840">
                <a:tc>
                  <a:txBody>
                    <a:bodyPr/>
                    <a:lstStyle/>
                    <a:p>
                      <a:r>
                        <a:rPr lang="en-US" dirty="0" smtClean="0"/>
                        <a:t>1</a:t>
                      </a:r>
                      <a:endParaRPr lang="en-US" dirty="0"/>
                    </a:p>
                  </a:txBody>
                  <a:tcPr/>
                </a:tc>
                <a:tc>
                  <a:txBody>
                    <a:bodyPr/>
                    <a:lstStyle/>
                    <a:p>
                      <a:r>
                        <a:rPr lang="en-US" sz="1100" kern="1200" dirty="0" smtClean="0">
                          <a:solidFill>
                            <a:schemeClr val="dk1"/>
                          </a:solidFill>
                          <a:effectLst/>
                          <a:latin typeface="Times New Roman"/>
                          <a:ea typeface="Calibri"/>
                          <a:cs typeface="Arial"/>
                        </a:rPr>
                        <a:t>Fake Banknote Recognition Using Deep Learning</a:t>
                      </a:r>
                      <a:endParaRPr lang="en-US" sz="1100" kern="1200" dirty="0">
                        <a:solidFill>
                          <a:schemeClr val="dk1"/>
                        </a:solidFill>
                        <a:effectLst/>
                        <a:latin typeface="Times New Roman"/>
                        <a:ea typeface="Calibri"/>
                        <a:cs typeface="Arial"/>
                      </a:endParaRPr>
                    </a:p>
                  </a:txBody>
                  <a:tcPr/>
                </a:tc>
                <a:tc>
                  <a:txBody>
                    <a:bodyPr/>
                    <a:lstStyle/>
                    <a:p>
                      <a:r>
                        <a:rPr lang="en-US" sz="1100" kern="1200" dirty="0" smtClean="0">
                          <a:solidFill>
                            <a:schemeClr val="dk1"/>
                          </a:solidFill>
                          <a:effectLst/>
                          <a:latin typeface="Times New Roman"/>
                          <a:ea typeface="Calibri"/>
                          <a:cs typeface="Arial"/>
                        </a:rPr>
                        <a:t>2021</a:t>
                      </a:r>
                      <a:endParaRPr lang="en-US" sz="1100" kern="1200" dirty="0">
                        <a:solidFill>
                          <a:schemeClr val="dk1"/>
                        </a:solidFill>
                        <a:effectLst/>
                        <a:latin typeface="Times New Roman"/>
                        <a:ea typeface="Calibri"/>
                        <a:cs typeface="Arial"/>
                      </a:endParaRPr>
                    </a:p>
                  </a:txBody>
                  <a:tcPr/>
                </a:tc>
                <a:tc>
                  <a:txBody>
                    <a:bodyPr/>
                    <a:lstStyle/>
                    <a:p>
                      <a:r>
                        <a:rPr lang="en-US" sz="1100" kern="1200" dirty="0" smtClean="0">
                          <a:solidFill>
                            <a:schemeClr val="dk1"/>
                          </a:solidFill>
                          <a:effectLst/>
                          <a:latin typeface="Times New Roman"/>
                          <a:ea typeface="Calibri"/>
                          <a:cs typeface="Arial"/>
                        </a:rPr>
                        <a:t>No comparison is performed between </a:t>
                      </a:r>
                      <a:endParaRPr lang="en-US" sz="1100" kern="1200" dirty="0">
                        <a:solidFill>
                          <a:schemeClr val="dk1"/>
                        </a:solidFill>
                        <a:effectLst/>
                        <a:latin typeface="Times New Roman"/>
                        <a:ea typeface="Calibri"/>
                        <a:cs typeface="Arial"/>
                      </a:endParaRPr>
                    </a:p>
                  </a:txBody>
                  <a:tcPr/>
                </a:tc>
                <a:tc>
                  <a:txBody>
                    <a:bodyPr/>
                    <a:lstStyle/>
                    <a:p>
                      <a:pPr marL="0" marR="0" algn="l">
                        <a:lnSpc>
                          <a:spcPct val="150000"/>
                        </a:lnSpc>
                        <a:spcBef>
                          <a:spcPts val="0"/>
                        </a:spcBef>
                        <a:spcAft>
                          <a:spcPts val="1000"/>
                        </a:spcAft>
                      </a:pPr>
                      <a:r>
                        <a:rPr lang="en-US" sz="1100" dirty="0">
                          <a:effectLst/>
                          <a:latin typeface="Times New Roman"/>
                          <a:ea typeface="Calibri"/>
                          <a:cs typeface="Arial"/>
                        </a:rPr>
                        <a:t>Using sequential CNN and Transfer learning for bank note authentication</a:t>
                      </a:r>
                      <a:endParaRPr lang="en-US" sz="1100" dirty="0">
                        <a:effectLst/>
                        <a:latin typeface="Calibri"/>
                        <a:ea typeface="Calibri"/>
                        <a:cs typeface="Arial"/>
                      </a:endParaRPr>
                    </a:p>
                  </a:txBody>
                  <a:tcPr marL="68580" marR="68580" marT="0" marB="0"/>
                </a:tc>
                <a:tc>
                  <a:txBody>
                    <a:bodyPr/>
                    <a:lstStyle/>
                    <a:p>
                      <a:r>
                        <a:rPr lang="en-US" sz="1100" kern="1200" dirty="0" smtClean="0">
                          <a:solidFill>
                            <a:schemeClr val="dk1"/>
                          </a:solidFill>
                          <a:effectLst/>
                          <a:latin typeface="Times New Roman"/>
                          <a:ea typeface="Calibri"/>
                          <a:cs typeface="Arial"/>
                        </a:rPr>
                        <a:t>Comparison is performed.</a:t>
                      </a:r>
                      <a:endParaRPr lang="en-US" sz="1100" kern="1200" dirty="0">
                        <a:solidFill>
                          <a:schemeClr val="dk1"/>
                        </a:solidFill>
                        <a:effectLst/>
                        <a:latin typeface="Times New Roman"/>
                        <a:ea typeface="Calibri"/>
                        <a:cs typeface="Arial"/>
                      </a:endParaRPr>
                    </a:p>
                  </a:txBody>
                  <a:tcPr/>
                </a:tc>
                <a:tc>
                  <a:txBody>
                    <a:bodyPr/>
                    <a:lstStyle/>
                    <a:p>
                      <a:endParaRPr lang="en-US"/>
                    </a:p>
                  </a:txBody>
                  <a:tcPr/>
                </a:tc>
                <a:extLst>
                  <a:ext uri="{0D108BD9-81ED-4DB2-BD59-A6C34878D82A}">
                    <a16:rowId xmlns="" xmlns:a16="http://schemas.microsoft.com/office/drawing/2014/main" val="4183701379"/>
                  </a:ext>
                </a:extLst>
              </a:tr>
              <a:tr h="370840">
                <a:tc>
                  <a:txBody>
                    <a:bodyPr/>
                    <a:lstStyle/>
                    <a:p>
                      <a:r>
                        <a:rPr lang="en-US" dirty="0" smtClean="0"/>
                        <a:t>2</a:t>
                      </a:r>
                      <a:endParaRPr lang="en-US" dirty="0"/>
                    </a:p>
                  </a:txBody>
                  <a:tcPr/>
                </a:tc>
                <a:tc>
                  <a:txBody>
                    <a:bodyPr/>
                    <a:lstStyle/>
                    <a:p>
                      <a:r>
                        <a:rPr lang="en-US" sz="1100" kern="1200" dirty="0" smtClean="0">
                          <a:solidFill>
                            <a:schemeClr val="dk1"/>
                          </a:solidFill>
                          <a:effectLst/>
                          <a:latin typeface="Times New Roman"/>
                          <a:ea typeface="Calibri"/>
                          <a:cs typeface="Arial"/>
                        </a:rPr>
                        <a:t>Ethiopian Banknote Recognition</a:t>
                      </a:r>
                      <a:endParaRPr lang="en-US" sz="1100" kern="1200" dirty="0">
                        <a:solidFill>
                          <a:schemeClr val="dk1"/>
                        </a:solidFill>
                        <a:effectLst/>
                        <a:latin typeface="Times New Roman"/>
                        <a:ea typeface="Calibri"/>
                        <a:cs typeface="Arial"/>
                      </a:endParaRPr>
                    </a:p>
                  </a:txBody>
                  <a:tcPr/>
                </a:tc>
                <a:tc>
                  <a:txBody>
                    <a:bodyPr/>
                    <a:lstStyle/>
                    <a:p>
                      <a:r>
                        <a:rPr lang="en-US" sz="1100" kern="1200" dirty="0" smtClean="0">
                          <a:solidFill>
                            <a:schemeClr val="dk1"/>
                          </a:solidFill>
                          <a:effectLst/>
                          <a:latin typeface="Times New Roman"/>
                          <a:ea typeface="Calibri"/>
                          <a:cs typeface="Arial"/>
                        </a:rPr>
                        <a:t>2022</a:t>
                      </a:r>
                      <a:endParaRPr lang="en-US" sz="1100" kern="1200" dirty="0">
                        <a:solidFill>
                          <a:schemeClr val="dk1"/>
                        </a:solidFill>
                        <a:effectLst/>
                        <a:latin typeface="Times New Roman"/>
                        <a:ea typeface="Calibri"/>
                        <a:cs typeface="Arial"/>
                      </a:endParaRPr>
                    </a:p>
                  </a:txBody>
                  <a:tcPr/>
                </a:tc>
                <a:tc>
                  <a:txBody>
                    <a:bodyPr/>
                    <a:lstStyle/>
                    <a:p>
                      <a:pPr marL="0" marR="0" algn="l">
                        <a:lnSpc>
                          <a:spcPct val="115000"/>
                        </a:lnSpc>
                        <a:spcBef>
                          <a:spcPts val="0"/>
                        </a:spcBef>
                        <a:spcAft>
                          <a:spcPts val="1000"/>
                        </a:spcAft>
                      </a:pPr>
                      <a:r>
                        <a:rPr lang="en-US" sz="1100" dirty="0">
                          <a:effectLst/>
                          <a:latin typeface="Times New Roman"/>
                          <a:ea typeface="Calibri"/>
                          <a:cs typeface="Arial"/>
                        </a:rPr>
                        <a:t>Ethiopian banknote recognition</a:t>
                      </a:r>
                      <a:endParaRPr lang="en-US" sz="1100" dirty="0">
                        <a:effectLst/>
                        <a:latin typeface="Calibri"/>
                        <a:ea typeface="Calibri"/>
                        <a:cs typeface="Arial"/>
                      </a:endParaRPr>
                    </a:p>
                  </a:txBody>
                  <a:tcPr marL="114300" marR="114300" marT="0" marB="0"/>
                </a:tc>
                <a:tc>
                  <a:txBody>
                    <a:bodyPr/>
                    <a:lstStyle/>
                    <a:p>
                      <a:pPr marL="0" marR="0" algn="l">
                        <a:lnSpc>
                          <a:spcPct val="150000"/>
                        </a:lnSpc>
                        <a:spcBef>
                          <a:spcPts val="0"/>
                        </a:spcBef>
                        <a:spcAft>
                          <a:spcPts val="1000"/>
                        </a:spcAft>
                      </a:pPr>
                      <a:r>
                        <a:rPr lang="en-US" sz="1100" dirty="0">
                          <a:effectLst/>
                          <a:latin typeface="Times New Roman"/>
                          <a:ea typeface="Calibri"/>
                          <a:cs typeface="Arial"/>
                        </a:rPr>
                        <a:t>Convolution neural network is used</a:t>
                      </a:r>
                      <a:endParaRPr lang="en-US" sz="1100" dirty="0">
                        <a:effectLst/>
                        <a:latin typeface="Calibri"/>
                        <a:ea typeface="Calibri"/>
                        <a:cs typeface="Arial"/>
                      </a:endParaRPr>
                    </a:p>
                  </a:txBody>
                  <a:tcPr marL="68580" marR="68580" marT="0" marB="0"/>
                </a:tc>
                <a:tc>
                  <a:txBody>
                    <a:bodyPr/>
                    <a:lstStyle/>
                    <a:p>
                      <a:r>
                        <a:rPr lang="en-US" sz="1100" kern="1200" dirty="0" smtClean="0">
                          <a:solidFill>
                            <a:schemeClr val="dk1"/>
                          </a:solidFill>
                          <a:effectLst/>
                          <a:latin typeface="Times New Roman"/>
                          <a:ea typeface="Calibri"/>
                          <a:cs typeface="Arial"/>
                        </a:rPr>
                        <a:t>A system is designed for Ethiopian banknote recognition</a:t>
                      </a:r>
                      <a:endParaRPr lang="en-US" sz="1100" kern="1200" dirty="0">
                        <a:solidFill>
                          <a:schemeClr val="dk1"/>
                        </a:solidFill>
                        <a:effectLst/>
                        <a:latin typeface="Times New Roman"/>
                        <a:ea typeface="Calibri"/>
                        <a:cs typeface="Arial"/>
                      </a:endParaRPr>
                    </a:p>
                  </a:txBody>
                  <a:tcPr/>
                </a:tc>
                <a:tc>
                  <a:txBody>
                    <a:bodyPr/>
                    <a:lstStyle/>
                    <a:p>
                      <a:endParaRPr lang="en-US"/>
                    </a:p>
                  </a:txBody>
                  <a:tcPr/>
                </a:tc>
                <a:extLst>
                  <a:ext uri="{0D108BD9-81ED-4DB2-BD59-A6C34878D82A}">
                    <a16:rowId xmlns="" xmlns:a16="http://schemas.microsoft.com/office/drawing/2014/main" val="261616122"/>
                  </a:ext>
                </a:extLst>
              </a:tr>
              <a:tr h="370840">
                <a:tc>
                  <a:txBody>
                    <a:bodyPr/>
                    <a:lstStyle/>
                    <a:p>
                      <a:r>
                        <a:rPr lang="en-US" dirty="0" smtClean="0"/>
                        <a:t>3</a:t>
                      </a:r>
                      <a:endParaRPr lang="en-US" dirty="0"/>
                    </a:p>
                  </a:txBody>
                  <a:tcPr/>
                </a:tc>
                <a:tc>
                  <a:txBody>
                    <a:bodyPr/>
                    <a:lstStyle/>
                    <a:p>
                      <a:r>
                        <a:rPr lang="en-US" sz="1100" kern="1200" dirty="0" smtClean="0">
                          <a:solidFill>
                            <a:schemeClr val="dk1"/>
                          </a:solidFill>
                          <a:effectLst/>
                          <a:latin typeface="Times New Roman"/>
                          <a:ea typeface="Calibri"/>
                          <a:cs typeface="Arial"/>
                        </a:rPr>
                        <a:t>DIAGNOSIS OF THE PARKINSON DISEASE BY USING DEEP NEURAL NETWORK CLASSIFIER,</a:t>
                      </a:r>
                      <a:endParaRPr lang="en-US" sz="1100" kern="1200" dirty="0">
                        <a:solidFill>
                          <a:schemeClr val="dk1"/>
                        </a:solidFill>
                        <a:effectLst/>
                        <a:latin typeface="Times New Roman"/>
                        <a:ea typeface="Calibri"/>
                        <a:cs typeface="Arial"/>
                      </a:endParaRPr>
                    </a:p>
                  </a:txBody>
                  <a:tcPr/>
                </a:tc>
                <a:tc>
                  <a:txBody>
                    <a:bodyPr/>
                    <a:lstStyle/>
                    <a:p>
                      <a:r>
                        <a:rPr lang="en-US" sz="1100" kern="1200" dirty="0" smtClean="0">
                          <a:solidFill>
                            <a:schemeClr val="dk1"/>
                          </a:solidFill>
                          <a:effectLst/>
                          <a:latin typeface="Times New Roman"/>
                          <a:ea typeface="Calibri"/>
                          <a:cs typeface="Arial"/>
                        </a:rPr>
                        <a:t>2017</a:t>
                      </a:r>
                      <a:endParaRPr lang="en-US" sz="1100" kern="1200" dirty="0">
                        <a:solidFill>
                          <a:schemeClr val="dk1"/>
                        </a:solidFill>
                        <a:effectLst/>
                        <a:latin typeface="Times New Roman"/>
                        <a:ea typeface="Calibri"/>
                        <a:cs typeface="Arial"/>
                      </a:endParaRPr>
                    </a:p>
                  </a:txBody>
                  <a:tcPr/>
                </a:tc>
                <a:tc>
                  <a:txBody>
                    <a:bodyPr/>
                    <a:lstStyle/>
                    <a:p>
                      <a:r>
                        <a:rPr lang="en-US" sz="1100" kern="1200" dirty="0" smtClean="0">
                          <a:solidFill>
                            <a:schemeClr val="dk1"/>
                          </a:solidFill>
                          <a:effectLst/>
                          <a:latin typeface="Times New Roman"/>
                          <a:ea typeface="Calibri"/>
                          <a:cs typeface="Arial"/>
                        </a:rPr>
                        <a:t>Parkinson disease prediction</a:t>
                      </a:r>
                      <a:endParaRPr lang="en-US" sz="1100" kern="1200" dirty="0">
                        <a:solidFill>
                          <a:schemeClr val="dk1"/>
                        </a:solidFill>
                        <a:effectLst/>
                        <a:latin typeface="Times New Roman"/>
                        <a:ea typeface="Calibri"/>
                        <a:cs typeface="Arial"/>
                      </a:endParaRPr>
                    </a:p>
                  </a:txBody>
                  <a:tcPr/>
                </a:tc>
                <a:tc>
                  <a:txBody>
                    <a:bodyPr/>
                    <a:lstStyle/>
                    <a:p>
                      <a:r>
                        <a:rPr lang="en-US" sz="1100" kern="1200" dirty="0" smtClean="0">
                          <a:solidFill>
                            <a:schemeClr val="dk1"/>
                          </a:solidFill>
                          <a:effectLst/>
                          <a:latin typeface="Times New Roman"/>
                          <a:ea typeface="Calibri"/>
                          <a:cs typeface="Arial"/>
                        </a:rPr>
                        <a:t>Deep neural network is used</a:t>
                      </a:r>
                      <a:endParaRPr lang="en-US" sz="1100" kern="1200" dirty="0">
                        <a:solidFill>
                          <a:schemeClr val="dk1"/>
                        </a:solidFill>
                        <a:effectLst/>
                        <a:latin typeface="Times New Roman"/>
                        <a:ea typeface="Calibri"/>
                        <a:cs typeface="Arial"/>
                      </a:endParaRPr>
                    </a:p>
                  </a:txBody>
                  <a:tcPr/>
                </a:tc>
                <a:tc>
                  <a:txBody>
                    <a:bodyPr/>
                    <a:lstStyle/>
                    <a:p>
                      <a:r>
                        <a:rPr lang="en-US" sz="1100" kern="1200" dirty="0" smtClean="0">
                          <a:solidFill>
                            <a:schemeClr val="dk1"/>
                          </a:solidFill>
                          <a:effectLst/>
                          <a:latin typeface="Times New Roman"/>
                          <a:ea typeface="Calibri"/>
                          <a:cs typeface="Arial"/>
                        </a:rPr>
                        <a:t>Parkinson disease is predicted</a:t>
                      </a:r>
                      <a:endParaRPr lang="en-US" sz="1100" kern="1200" dirty="0">
                        <a:solidFill>
                          <a:schemeClr val="dk1"/>
                        </a:solidFill>
                        <a:effectLst/>
                        <a:latin typeface="Times New Roman"/>
                        <a:ea typeface="Calibri"/>
                        <a:cs typeface="Arial"/>
                      </a:endParaRPr>
                    </a:p>
                  </a:txBody>
                  <a:tcPr/>
                </a:tc>
                <a:tc>
                  <a:txBody>
                    <a:bodyPr/>
                    <a:lstStyle/>
                    <a:p>
                      <a:endParaRPr lang="en-US"/>
                    </a:p>
                  </a:txBody>
                  <a:tcPr/>
                </a:tc>
                <a:extLst>
                  <a:ext uri="{0D108BD9-81ED-4DB2-BD59-A6C34878D82A}">
                    <a16:rowId xmlns="" xmlns:a16="http://schemas.microsoft.com/office/drawing/2014/main" val="3640190570"/>
                  </a:ext>
                </a:extLst>
              </a:tr>
              <a:tr h="370840">
                <a:tc>
                  <a:txBody>
                    <a:bodyPr/>
                    <a:lstStyle/>
                    <a:p>
                      <a:r>
                        <a:rPr lang="en-US" dirty="0" smtClean="0"/>
                        <a:t>4</a:t>
                      </a:r>
                      <a:endParaRPr lang="en-US" dirty="0"/>
                    </a:p>
                  </a:txBody>
                  <a:tcPr/>
                </a:tc>
                <a:tc>
                  <a:txBody>
                    <a:bodyPr/>
                    <a:lstStyle/>
                    <a:p>
                      <a:r>
                        <a:rPr lang="en-US" sz="1100" kern="1200" dirty="0" smtClean="0">
                          <a:solidFill>
                            <a:schemeClr val="dk1"/>
                          </a:solidFill>
                          <a:effectLst/>
                          <a:latin typeface="Times New Roman"/>
                          <a:ea typeface="Calibri"/>
                          <a:cs typeface="Arial"/>
                        </a:rPr>
                        <a:t>Bank note authentication using Decision tree</a:t>
                      </a:r>
                      <a:endParaRPr lang="en-US" sz="1100" kern="1200" dirty="0">
                        <a:solidFill>
                          <a:schemeClr val="dk1"/>
                        </a:solidFill>
                        <a:effectLst/>
                        <a:latin typeface="Times New Roman"/>
                        <a:ea typeface="Calibri"/>
                        <a:cs typeface="Arial"/>
                      </a:endParaRPr>
                    </a:p>
                  </a:txBody>
                  <a:tcPr/>
                </a:tc>
                <a:tc>
                  <a:txBody>
                    <a:bodyPr/>
                    <a:lstStyle/>
                    <a:p>
                      <a:endParaRPr lang="en-US" dirty="0"/>
                    </a:p>
                  </a:txBody>
                  <a:tcPr/>
                </a:tc>
                <a:tc>
                  <a:txBody>
                    <a:bodyPr/>
                    <a:lstStyle/>
                    <a:p>
                      <a:pPr marL="0" marR="0" algn="l">
                        <a:lnSpc>
                          <a:spcPct val="150000"/>
                        </a:lnSpc>
                        <a:spcBef>
                          <a:spcPts val="0"/>
                        </a:spcBef>
                        <a:spcAft>
                          <a:spcPts val="1000"/>
                        </a:spcAft>
                      </a:pPr>
                      <a:r>
                        <a:rPr lang="en-US" sz="1100" dirty="0">
                          <a:effectLst/>
                          <a:latin typeface="Times New Roman"/>
                          <a:ea typeface="Calibri"/>
                          <a:cs typeface="Arial"/>
                        </a:rPr>
                        <a:t>Bank note authentication.</a:t>
                      </a:r>
                      <a:endParaRPr lang="en-US" sz="1100" dirty="0">
                        <a:effectLst/>
                        <a:latin typeface="Calibri"/>
                        <a:ea typeface="Calibri"/>
                        <a:cs typeface="Arial"/>
                      </a:endParaRPr>
                    </a:p>
                  </a:txBody>
                  <a:tcPr marL="114300" marR="114300" marT="0" marB="0"/>
                </a:tc>
                <a:tc>
                  <a:txBody>
                    <a:bodyPr/>
                    <a:lstStyle/>
                    <a:p>
                      <a:r>
                        <a:rPr lang="en-US" sz="1100" kern="1200" dirty="0" smtClean="0">
                          <a:solidFill>
                            <a:schemeClr val="dk1"/>
                          </a:solidFill>
                          <a:effectLst/>
                          <a:latin typeface="Times New Roman"/>
                          <a:ea typeface="Calibri"/>
                          <a:cs typeface="Arial"/>
                        </a:rPr>
                        <a:t>Decision tree</a:t>
                      </a:r>
                      <a:endParaRPr lang="en-US" sz="1100" kern="1200" dirty="0">
                        <a:solidFill>
                          <a:schemeClr val="dk1"/>
                        </a:solidFill>
                        <a:effectLst/>
                        <a:latin typeface="Times New Roman"/>
                        <a:ea typeface="Calibri"/>
                        <a:cs typeface="Arial"/>
                      </a:endParaRPr>
                    </a:p>
                  </a:txBody>
                  <a:tcPr/>
                </a:tc>
                <a:tc>
                  <a:txBody>
                    <a:bodyPr/>
                    <a:lstStyle/>
                    <a:p>
                      <a:pPr marL="0" marR="0" algn="l">
                        <a:lnSpc>
                          <a:spcPct val="150000"/>
                        </a:lnSpc>
                        <a:spcBef>
                          <a:spcPts val="0"/>
                        </a:spcBef>
                        <a:spcAft>
                          <a:spcPts val="1000"/>
                        </a:spcAft>
                      </a:pPr>
                      <a:r>
                        <a:rPr lang="en-US" sz="1100" dirty="0">
                          <a:effectLst/>
                          <a:latin typeface="Times New Roman"/>
                          <a:ea typeface="Calibri"/>
                          <a:cs typeface="Arial"/>
                        </a:rPr>
                        <a:t>Bank note recognized</a:t>
                      </a:r>
                      <a:endParaRPr lang="en-US" sz="1100" dirty="0">
                        <a:effectLst/>
                        <a:latin typeface="Calibri"/>
                        <a:ea typeface="Calibri"/>
                        <a:cs typeface="Arial"/>
                      </a:endParaRPr>
                    </a:p>
                  </a:txBody>
                  <a:tcPr marL="114300" marR="114300" marT="0" marB="0"/>
                </a:tc>
                <a:tc>
                  <a:txBody>
                    <a:bodyPr/>
                    <a:lstStyle/>
                    <a:p>
                      <a:endParaRPr lang="en-US" dirty="0"/>
                    </a:p>
                  </a:txBody>
                  <a:tcPr/>
                </a:tc>
                <a:extLst>
                  <a:ext uri="{0D108BD9-81ED-4DB2-BD59-A6C34878D82A}">
                    <a16:rowId xmlns="" xmlns:a16="http://schemas.microsoft.com/office/drawing/2014/main" val="800168576"/>
                  </a:ext>
                </a:extLst>
              </a:tr>
            </a:tbl>
          </a:graphicData>
        </a:graphic>
      </p:graphicFrame>
      <p:sp>
        <p:nvSpPr>
          <p:cNvPr id="4" name="Slide Number Placeholder 3"/>
          <p:cNvSpPr>
            <a:spLocks noGrp="1"/>
          </p:cNvSpPr>
          <p:nvPr>
            <p:ph type="sldNum" sz="quarter" idx="12"/>
          </p:nvPr>
        </p:nvSpPr>
        <p:spPr/>
        <p:txBody>
          <a:bodyPr/>
          <a:lstStyle/>
          <a:p>
            <a:fld id="{B82CCC60-E8CD-4174-8B1A-7DF615B22EEF}" type="slidenum">
              <a:rPr lang="en-US" smtClean="0"/>
              <a:pPr/>
              <a:t>11</a:t>
            </a:fld>
            <a:endParaRPr lang="en-US"/>
          </a:p>
        </p:txBody>
      </p:sp>
    </p:spTree>
    <p:extLst>
      <p:ext uri="{BB962C8B-B14F-4D97-AF65-F5344CB8AC3E}">
        <p14:creationId xmlns:p14="http://schemas.microsoft.com/office/powerpoint/2010/main" xmlns="" val="288900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Aharoni" pitchFamily="2" charset="-79"/>
                <a:cs typeface="Aharoni" pitchFamily="2" charset="-79"/>
              </a:rPr>
              <a:t>Problem Statement</a:t>
            </a:r>
            <a:endParaRPr lang="en-US" dirty="0">
              <a:latin typeface="Aharoni" pitchFamily="2" charset="-79"/>
              <a:cs typeface="Aharoni" pitchFamily="2" charset="-79"/>
            </a:endParaRPr>
          </a:p>
        </p:txBody>
      </p:sp>
      <p:sp>
        <p:nvSpPr>
          <p:cNvPr id="5" name="Content Placeholder 4"/>
          <p:cNvSpPr>
            <a:spLocks noGrp="1"/>
          </p:cNvSpPr>
          <p:nvPr>
            <p:ph idx="1"/>
          </p:nvPr>
        </p:nvSpPr>
        <p:spPr/>
        <p:txBody>
          <a:bodyPr>
            <a:normAutofit fontScale="62500" lnSpcReduction="20000"/>
          </a:bodyPr>
          <a:lstStyle/>
          <a:p>
            <a:pPr algn="just"/>
            <a:r>
              <a:rPr lang="en-US" dirty="0">
                <a:latin typeface="Times New Roman" pitchFamily="18" charset="0"/>
                <a:cs typeface="Times New Roman" pitchFamily="18" charset="0"/>
              </a:rPr>
              <a:t>The sophistication of banknote counterfeiting has increased recently due to technological improvements. Banks and other financial organizations are searching for reliable automated solutions that can swiftly and precisely authenticate banknotes in order to counter this.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goal is to create a machine learning model that, using predetermined characteristics, can accurately identify between real and fake banknotes.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collection of features taken from pictures of real and fake banknotes are included in the dataset. The banknote pictures' variance, </a:t>
            </a:r>
            <a:r>
              <a:rPr lang="en-US" dirty="0" err="1">
                <a:latin typeface="Times New Roman" pitchFamily="18" charset="0"/>
                <a:cs typeface="Times New Roman" pitchFamily="18" charset="0"/>
              </a:rPr>
              <a:t>skewness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curtosis</a:t>
            </a:r>
            <a:r>
              <a:rPr lang="en-US" dirty="0">
                <a:latin typeface="Times New Roman" pitchFamily="18" charset="0"/>
                <a:cs typeface="Times New Roman" pitchFamily="18" charset="0"/>
              </a:rPr>
              <a:t>, and entropy are some of </a:t>
            </a:r>
            <a:r>
              <a:rPr lang="en-US" dirty="0" smtClean="0">
                <a:latin typeface="Times New Roman" pitchFamily="18" charset="0"/>
                <a:cs typeface="Times New Roman" pitchFamily="18" charset="0"/>
              </a:rPr>
              <a:t>these characteristics</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The objective is to create a classification model that can accurately determine if a banknote is genuine or counterfeit based on a set of attributes.</a:t>
            </a:r>
          </a:p>
          <a:p>
            <a:pPr algn="just"/>
            <a:endParaRPr lang="en-US"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12</a:t>
            </a:fld>
            <a:endParaRPr lang="en-US"/>
          </a:p>
        </p:txBody>
      </p:sp>
    </p:spTree>
    <p:extLst>
      <p:ext uri="{BB962C8B-B14F-4D97-AF65-F5344CB8AC3E}">
        <p14:creationId xmlns:p14="http://schemas.microsoft.com/office/powerpoint/2010/main" xmlns="" val="67215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Aharoni" pitchFamily="2" charset="-79"/>
                <a:cs typeface="Aharoni" pitchFamily="2" charset="-79"/>
              </a:rPr>
              <a:t>Research Question(s)</a:t>
            </a:r>
            <a:endParaRPr lang="en-US" dirty="0">
              <a:latin typeface="Aharoni" pitchFamily="2" charset="-79"/>
              <a:cs typeface="Aharoni" pitchFamily="2" charset="-79"/>
            </a:endParaRPr>
          </a:p>
        </p:txBody>
      </p:sp>
      <p:sp>
        <p:nvSpPr>
          <p:cNvPr id="5" name="Content Placeholder 4"/>
          <p:cNvSpPr>
            <a:spLocks noGrp="1"/>
          </p:cNvSpPr>
          <p:nvPr>
            <p:ph idx="1"/>
          </p:nvPr>
        </p:nvSpPr>
        <p:spPr/>
        <p:txBody>
          <a:bodyPr>
            <a:normAutofit/>
          </a:bodyPr>
          <a:lstStyle/>
          <a:p>
            <a:pPr algn="just"/>
            <a:r>
              <a:rPr lang="en-US" sz="2000" dirty="0">
                <a:latin typeface="Times New Roman" pitchFamily="18" charset="0"/>
                <a:cs typeface="Times New Roman" pitchFamily="18" charset="0"/>
              </a:rPr>
              <a:t>Q1: How effective are deep neural </a:t>
            </a:r>
            <a:r>
              <a:rPr lang="en-US" sz="2000" dirty="0" smtClean="0">
                <a:latin typeface="Times New Roman" pitchFamily="18" charset="0"/>
                <a:cs typeface="Times New Roman" pitchFamily="18" charset="0"/>
              </a:rPr>
              <a:t>networks and Random forest </a:t>
            </a:r>
            <a:r>
              <a:rPr lang="en-US" sz="2000" dirty="0">
                <a:latin typeface="Times New Roman" pitchFamily="18" charset="0"/>
                <a:cs typeface="Times New Roman" pitchFamily="18" charset="0"/>
              </a:rPr>
              <a:t>in authenticating bank notes</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Q2: How does the accuracy and reliability of deep neural </a:t>
            </a:r>
            <a:r>
              <a:rPr lang="en-US" sz="2000" dirty="0" smtClean="0">
                <a:latin typeface="Times New Roman" pitchFamily="18" charset="0"/>
                <a:cs typeface="Times New Roman" pitchFamily="18" charset="0"/>
              </a:rPr>
              <a:t>networks </a:t>
            </a:r>
            <a:r>
              <a:rPr lang="en-US" sz="2000" dirty="0">
                <a:latin typeface="Times New Roman" pitchFamily="18" charset="0"/>
                <a:cs typeface="Times New Roman" pitchFamily="18" charset="0"/>
              </a:rPr>
              <a:t>for bank note authentication compare with </a:t>
            </a:r>
            <a:r>
              <a:rPr lang="en-US" sz="2000" dirty="0" smtClean="0">
                <a:latin typeface="Times New Roman" pitchFamily="18" charset="0"/>
                <a:cs typeface="Times New Roman" pitchFamily="18" charset="0"/>
              </a:rPr>
              <a:t>Random forest ?</a:t>
            </a:r>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82CCC60-E8CD-4174-8B1A-7DF615B22EEF}" type="slidenum">
              <a:rPr lang="en-US" smtClean="0"/>
              <a:pPr/>
              <a:t>13</a:t>
            </a:fld>
            <a:endParaRPr lang="en-US"/>
          </a:p>
        </p:txBody>
      </p:sp>
    </p:spTree>
    <p:extLst>
      <p:ext uri="{BB962C8B-B14F-4D97-AF65-F5344CB8AC3E}">
        <p14:creationId xmlns:p14="http://schemas.microsoft.com/office/powerpoint/2010/main" xmlns="" val="422328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Aharoni" pitchFamily="2" charset="-79"/>
                <a:cs typeface="Aharoni" pitchFamily="2" charset="-79"/>
              </a:rPr>
              <a:t>Research Objective(s)</a:t>
            </a:r>
            <a:endParaRPr lang="en-US" dirty="0">
              <a:latin typeface="Aharoni" pitchFamily="2" charset="-79"/>
              <a:cs typeface="Aharoni" pitchFamily="2" charset="-79"/>
            </a:endParaRPr>
          </a:p>
        </p:txBody>
      </p:sp>
      <p:sp>
        <p:nvSpPr>
          <p:cNvPr id="5" name="Content Placeholder 4"/>
          <p:cNvSpPr>
            <a:spLocks noGrp="1"/>
          </p:cNvSpPr>
          <p:nvPr>
            <p:ph idx="1"/>
          </p:nvPr>
        </p:nvSpPr>
        <p:spPr/>
        <p:txBody>
          <a:bodyPr>
            <a:normAutofit fontScale="92500"/>
          </a:bodyPr>
          <a:lstStyle/>
          <a:p>
            <a:pPr algn="just"/>
            <a:r>
              <a:rPr lang="en-US" sz="1600" dirty="0">
                <a:latin typeface="Times New Roman" pitchFamily="18" charset="0"/>
                <a:cs typeface="Times New Roman" pitchFamily="18" charset="0"/>
              </a:rPr>
              <a:t>The objectives of banknote authentication aim to ensure the reliability and safety of economic trades by verifying the authenticity of banknotes. Here are the key objectives</a:t>
            </a:r>
            <a:r>
              <a:rPr lang="en-US" sz="1600" dirty="0" smtClean="0">
                <a:latin typeface="Times New Roman" pitchFamily="18" charset="0"/>
                <a:cs typeface="Times New Roman" pitchFamily="18" charset="0"/>
              </a:rPr>
              <a:t>:</a:t>
            </a:r>
          </a:p>
          <a:p>
            <a:pPr lvl="0" algn="just"/>
            <a:r>
              <a:rPr lang="en-US" sz="1600" b="1" dirty="0">
                <a:latin typeface="Times New Roman" pitchFamily="18" charset="0"/>
                <a:cs typeface="Times New Roman" pitchFamily="18" charset="0"/>
              </a:rPr>
              <a:t>Prevent Counterfeiting</a:t>
            </a:r>
            <a:r>
              <a:rPr lang="en-US" sz="1600" dirty="0">
                <a:latin typeface="Times New Roman" pitchFamily="18" charset="0"/>
                <a:cs typeface="Times New Roman" pitchFamily="18" charset="0"/>
              </a:rPr>
              <a:t>: The primary objective is to detect counterfeit banknotes to prevent financial losses and maintain trust in the currency system.</a:t>
            </a:r>
          </a:p>
          <a:p>
            <a:pPr lvl="0" algn="just"/>
            <a:r>
              <a:rPr lang="en-US" sz="1600" b="1" dirty="0">
                <a:latin typeface="Times New Roman" pitchFamily="18" charset="0"/>
                <a:cs typeface="Times New Roman" pitchFamily="18" charset="0"/>
              </a:rPr>
              <a:t>Ensure Trust and Confidence</a:t>
            </a:r>
            <a:r>
              <a:rPr lang="en-US" sz="1600" dirty="0">
                <a:latin typeface="Times New Roman" pitchFamily="18" charset="0"/>
                <a:cs typeface="Times New Roman" pitchFamily="18" charset="0"/>
              </a:rPr>
              <a:t>: By reliably authenticating banknotes, financial institutions uphold trust and confidence among customers and stakeholders in the currency's validity.</a:t>
            </a:r>
          </a:p>
          <a:p>
            <a:pPr lvl="0" algn="just"/>
            <a:r>
              <a:rPr lang="en-US" sz="1600" b="1" dirty="0">
                <a:latin typeface="Times New Roman" pitchFamily="18" charset="0"/>
                <a:cs typeface="Times New Roman" pitchFamily="18" charset="0"/>
              </a:rPr>
              <a:t>Enhance Consumer Protection</a:t>
            </a:r>
            <a:r>
              <a:rPr lang="en-US" sz="1600" dirty="0">
                <a:latin typeface="Times New Roman" pitchFamily="18" charset="0"/>
                <a:cs typeface="Times New Roman" pitchFamily="18" charset="0"/>
              </a:rPr>
              <a:t>: Protecting consumers and businesses from counterfeit currency ensures their financial interests are safeguarded, reducing potential losses due to fraud.</a:t>
            </a:r>
          </a:p>
          <a:p>
            <a:pPr lvl="0" algn="just"/>
            <a:r>
              <a:rPr lang="en-US" sz="1600" b="1" dirty="0">
                <a:latin typeface="Times New Roman" pitchFamily="18" charset="0"/>
                <a:cs typeface="Times New Roman" pitchFamily="18" charset="0"/>
              </a:rPr>
              <a:t>Educate the Public</a:t>
            </a:r>
            <a:r>
              <a:rPr lang="en-US" sz="1600" dirty="0">
                <a:latin typeface="Times New Roman" pitchFamily="18" charset="0"/>
                <a:cs typeface="Times New Roman" pitchFamily="18" charset="0"/>
              </a:rPr>
              <a:t>: Educating the public about counterfeit detection methods and the importance of using genuine currency helps reduce the circulation of counterfeit money.</a:t>
            </a:r>
          </a:p>
          <a:p>
            <a:endParaRPr lang="en-US" sz="1600" dirty="0"/>
          </a:p>
        </p:txBody>
      </p:sp>
      <p:sp>
        <p:nvSpPr>
          <p:cNvPr id="3" name="Slide Number Placeholder 2"/>
          <p:cNvSpPr>
            <a:spLocks noGrp="1"/>
          </p:cNvSpPr>
          <p:nvPr>
            <p:ph type="sldNum" sz="quarter" idx="12"/>
          </p:nvPr>
        </p:nvSpPr>
        <p:spPr/>
        <p:txBody>
          <a:bodyPr/>
          <a:lstStyle/>
          <a:p>
            <a:fld id="{B82CCC60-E8CD-4174-8B1A-7DF615B22EEF}" type="slidenum">
              <a:rPr lang="en-US" smtClean="0"/>
              <a:pPr/>
              <a:t>14</a:t>
            </a:fld>
            <a:endParaRPr lang="en-US"/>
          </a:p>
        </p:txBody>
      </p:sp>
    </p:spTree>
    <p:extLst>
      <p:ext uri="{BB962C8B-B14F-4D97-AF65-F5344CB8AC3E}">
        <p14:creationId xmlns:p14="http://schemas.microsoft.com/office/powerpoint/2010/main" xmlns="" val="391700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Proposed Methodology</a:t>
            </a:r>
            <a:endParaRPr lang="en-US" dirty="0">
              <a:latin typeface="Aharoni" pitchFamily="2" charset="-79"/>
              <a:cs typeface="Aharoni" pitchFamily="2" charset="-79"/>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15</a:t>
            </a:fld>
            <a:endParaRPr lang="en-US"/>
          </a:p>
        </p:txBody>
      </p:sp>
      <p:sp>
        <p:nvSpPr>
          <p:cNvPr id="3" name="Content Placeholder 2"/>
          <p:cNvSpPr>
            <a:spLocks noGrp="1"/>
          </p:cNvSpPr>
          <p:nvPr>
            <p:ph idx="1"/>
          </p:nvPr>
        </p:nvSpPr>
        <p:spPr/>
        <p:txBody>
          <a:bodyPr/>
          <a:lstStyle/>
          <a:p>
            <a:pPr>
              <a:buNone/>
            </a:pPr>
            <a:r>
              <a:rPr lang="en-US" dirty="0" smtClean="0"/>
              <a:t> </a:t>
            </a:r>
            <a:endParaRPr lang="en-US" dirty="0"/>
          </a:p>
        </p:txBody>
      </p:sp>
      <p:pic>
        <p:nvPicPr>
          <p:cNvPr id="7" name="Picture 6"/>
          <p:cNvPicPr/>
          <p:nvPr/>
        </p:nvPicPr>
        <p:blipFill>
          <a:blip r:embed="rId2">
            <a:extLst>
              <a:ext uri="{28A0092B-C50C-407E-A947-70E740481C1C}">
                <a14:useLocalDpi xmlns:a14="http://schemas.microsoft.com/office/drawing/2010/main" xmlns="" val="0"/>
              </a:ext>
            </a:extLst>
          </a:blip>
          <a:stretch>
            <a:fillRect/>
          </a:stretch>
        </p:blipFill>
        <p:spPr>
          <a:xfrm>
            <a:off x="2362954" y="1611518"/>
            <a:ext cx="6011501" cy="2453488"/>
          </a:xfrm>
          <a:prstGeom prst="rect">
            <a:avLst/>
          </a:prstGeom>
        </p:spPr>
      </p:pic>
    </p:spTree>
    <p:extLst>
      <p:ext uri="{BB962C8B-B14F-4D97-AF65-F5344CB8AC3E}">
        <p14:creationId xmlns:p14="http://schemas.microsoft.com/office/powerpoint/2010/main" xmlns="" val="347736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haroni" pitchFamily="2" charset="-79"/>
                <a:cs typeface="Aharoni" pitchFamily="2" charset="-79"/>
              </a:rPr>
              <a:t>DNN</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5113" y="1126552"/>
            <a:ext cx="4553585" cy="4016947"/>
          </a:xfrm>
          <a:prstGeom prst="rect">
            <a:avLst/>
          </a:prstGeom>
        </p:spPr>
      </p:pic>
    </p:spTree>
    <p:extLst>
      <p:ext uri="{BB962C8B-B14F-4D97-AF65-F5344CB8AC3E}">
        <p14:creationId xmlns:p14="http://schemas.microsoft.com/office/powerpoint/2010/main" xmlns="" val="4103309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Random forest</a:t>
            </a:r>
            <a:endParaRPr lang="en-US" dirty="0">
              <a:latin typeface="Aharoni" pitchFamily="2" charset="-79"/>
              <a:cs typeface="Aharoni" pitchFamily="2" charset="-79"/>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17</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236206" y="1043465"/>
            <a:ext cx="4845202" cy="4044950"/>
          </a:xfrm>
          <a:prstGeom prst="rect">
            <a:avLst/>
          </a:prstGeom>
        </p:spPr>
      </p:pic>
    </p:spTree>
    <p:extLst>
      <p:ext uri="{BB962C8B-B14F-4D97-AF65-F5344CB8AC3E}">
        <p14:creationId xmlns:p14="http://schemas.microsoft.com/office/powerpoint/2010/main" xmlns="" val="380765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Results and Discussion</a:t>
            </a:r>
            <a:endParaRPr lang="en-US" dirty="0">
              <a:latin typeface="Aharoni" pitchFamily="2" charset="-79"/>
              <a:cs typeface="Aharoni" pitchFamily="2" charset="-79"/>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18</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379728" y="1137924"/>
            <a:ext cx="4220164" cy="2381582"/>
          </a:xfrm>
          <a:prstGeom prst="rect">
            <a:avLst/>
          </a:prstGeom>
        </p:spPr>
      </p:pic>
      <p:sp>
        <p:nvSpPr>
          <p:cNvPr id="7" name="TextBox 6"/>
          <p:cNvSpPr txBox="1"/>
          <p:nvPr/>
        </p:nvSpPr>
        <p:spPr>
          <a:xfrm>
            <a:off x="805758" y="3730028"/>
            <a:ext cx="2616452" cy="261610"/>
          </a:xfrm>
          <a:prstGeom prst="rect">
            <a:avLst/>
          </a:prstGeom>
          <a:noFill/>
        </p:spPr>
        <p:txBody>
          <a:bodyPr wrap="square" rtlCol="0">
            <a:spAutoFit/>
          </a:bodyPr>
          <a:lstStyle/>
          <a:p>
            <a:r>
              <a:rPr lang="en-US" sz="1100" dirty="0" smtClean="0"/>
              <a:t>Deep neural network</a:t>
            </a:r>
            <a:endParaRPr lang="en-US" sz="1100" dirty="0"/>
          </a:p>
        </p:txBody>
      </p:sp>
      <p:pic>
        <p:nvPicPr>
          <p:cNvPr id="8" name="Picture 7"/>
          <p:cNvPicPr/>
          <p:nvPr/>
        </p:nvPicPr>
        <p:blipFill>
          <a:blip r:embed="rId3">
            <a:extLst>
              <a:ext uri="{28A0092B-C50C-407E-A947-70E740481C1C}">
                <a14:useLocalDpi xmlns:a14="http://schemas.microsoft.com/office/drawing/2010/main" xmlns="" val="0"/>
              </a:ext>
            </a:extLst>
          </a:blip>
          <a:stretch>
            <a:fillRect/>
          </a:stretch>
        </p:blipFill>
        <p:spPr>
          <a:xfrm>
            <a:off x="4825497" y="1149790"/>
            <a:ext cx="4164594" cy="2580238"/>
          </a:xfrm>
          <a:prstGeom prst="rect">
            <a:avLst/>
          </a:prstGeom>
        </p:spPr>
      </p:pic>
      <p:sp>
        <p:nvSpPr>
          <p:cNvPr id="10" name="TextBox 9"/>
          <p:cNvSpPr txBox="1"/>
          <p:nvPr/>
        </p:nvSpPr>
        <p:spPr>
          <a:xfrm>
            <a:off x="6274050" y="3991638"/>
            <a:ext cx="1928389" cy="276999"/>
          </a:xfrm>
          <a:prstGeom prst="rect">
            <a:avLst/>
          </a:prstGeom>
          <a:noFill/>
        </p:spPr>
        <p:txBody>
          <a:bodyPr wrap="square" rtlCol="0">
            <a:spAutoFit/>
          </a:bodyPr>
          <a:lstStyle/>
          <a:p>
            <a:r>
              <a:rPr lang="en-US" sz="1200" dirty="0" smtClean="0"/>
              <a:t>Random forest</a:t>
            </a:r>
            <a:endParaRPr lang="en-US" sz="1200" dirty="0"/>
          </a:p>
        </p:txBody>
      </p:sp>
    </p:spTree>
    <p:extLst>
      <p:ext uri="{BB962C8B-B14F-4D97-AF65-F5344CB8AC3E}">
        <p14:creationId xmlns:p14="http://schemas.microsoft.com/office/powerpoint/2010/main" xmlns="" val="3675036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haroni" pitchFamily="2" charset="-79"/>
                <a:cs typeface="Aharoni" pitchFamily="2" charset="-79"/>
              </a:rPr>
              <a:t>Comparative </a:t>
            </a:r>
            <a:r>
              <a:rPr lang="en-US" b="1" dirty="0" smtClean="0">
                <a:latin typeface="Aharoni" pitchFamily="2" charset="-79"/>
                <a:cs typeface="Aharoni" pitchFamily="2" charset="-79"/>
              </a:rPr>
              <a:t>Analysis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1900" b="1" dirty="0" smtClean="0">
                <a:latin typeface="Times New Roman" pitchFamily="18" charset="0"/>
                <a:cs typeface="Times New Roman" pitchFamily="18" charset="0"/>
              </a:rPr>
              <a:t>DNN </a:t>
            </a:r>
            <a:r>
              <a:rPr lang="en-US" sz="1900" b="1" dirty="0">
                <a:latin typeface="Times New Roman" pitchFamily="18" charset="0"/>
                <a:cs typeface="Times New Roman" pitchFamily="18" charset="0"/>
              </a:rPr>
              <a:t>Outperforms RF</a:t>
            </a:r>
            <a:r>
              <a:rPr lang="en-US" sz="1900" dirty="0">
                <a:latin typeface="Times New Roman" pitchFamily="18" charset="0"/>
                <a:cs typeface="Times New Roman" pitchFamily="18" charset="0"/>
              </a:rPr>
              <a:t> in precision, recall, and F1-score for class 0, where it achieves perfect precision and recall. This means the DNN had no false positives (FP = 0) for class 0, whereas Random Forest had 4.</a:t>
            </a:r>
          </a:p>
          <a:p>
            <a:pPr algn="just"/>
            <a:r>
              <a:rPr lang="en-US" sz="1900" dirty="0">
                <a:latin typeface="Times New Roman" pitchFamily="18" charset="0"/>
                <a:cs typeface="Times New Roman" pitchFamily="18" charset="0"/>
              </a:rPr>
              <a:t>For </a:t>
            </a:r>
            <a:r>
              <a:rPr lang="en-US" sz="1900" b="1" dirty="0">
                <a:latin typeface="Times New Roman" pitchFamily="18" charset="0"/>
                <a:cs typeface="Times New Roman" pitchFamily="18" charset="0"/>
              </a:rPr>
              <a:t>class 1</a:t>
            </a:r>
            <a:r>
              <a:rPr lang="en-US" sz="1900" dirty="0">
                <a:latin typeface="Times New Roman" pitchFamily="18" charset="0"/>
                <a:cs typeface="Times New Roman" pitchFamily="18" charset="0"/>
              </a:rPr>
              <a:t>, both models perform similarly, with nearly identical metrics. However, DNN still slightly edges out Random Forest with a perfect F1-score of 1.00 compared to RF’s 0.99.</a:t>
            </a:r>
          </a:p>
          <a:p>
            <a:pPr algn="just"/>
            <a:r>
              <a:rPr lang="en-US" sz="1900" b="1" dirty="0">
                <a:latin typeface="Times New Roman" pitchFamily="18" charset="0"/>
                <a:cs typeface="Times New Roman" pitchFamily="18" charset="0"/>
              </a:rPr>
              <a:t>DNN had 1 false negative</a:t>
            </a:r>
            <a:r>
              <a:rPr lang="en-US" sz="1900" dirty="0">
                <a:latin typeface="Times New Roman" pitchFamily="18" charset="0"/>
                <a:cs typeface="Times New Roman" pitchFamily="18" charset="0"/>
              </a:rPr>
              <a:t>, while Random Forest had 4 false positives and 1 false negative</a:t>
            </a:r>
            <a:r>
              <a:rPr lang="en-US" sz="1900" dirty="0" smtClean="0">
                <a:latin typeface="Times New Roman" pitchFamily="18" charset="0"/>
                <a:cs typeface="Times New Roman" pitchFamily="18" charset="0"/>
              </a:rPr>
              <a:t>.</a:t>
            </a:r>
            <a:endParaRPr lang="en-US" sz="1900" b="1" dirty="0">
              <a:latin typeface="Times New Roman" pitchFamily="18" charset="0"/>
              <a:cs typeface="Times New Roman" pitchFamily="18" charset="0"/>
            </a:endParaRPr>
          </a:p>
          <a:p>
            <a:pPr algn="just"/>
            <a:r>
              <a:rPr lang="en-US" sz="1900" dirty="0">
                <a:latin typeface="Times New Roman" pitchFamily="18" charset="0"/>
                <a:cs typeface="Times New Roman" pitchFamily="18" charset="0"/>
              </a:rPr>
              <a:t>The </a:t>
            </a:r>
            <a:r>
              <a:rPr lang="en-US" sz="1900" b="1" dirty="0">
                <a:latin typeface="Times New Roman" pitchFamily="18" charset="0"/>
                <a:cs typeface="Times New Roman" pitchFamily="18" charset="0"/>
              </a:rPr>
              <a:t>Deep Neural Network</a:t>
            </a:r>
            <a:r>
              <a:rPr lang="en-US" sz="1900" dirty="0">
                <a:latin typeface="Times New Roman" pitchFamily="18" charset="0"/>
                <a:cs typeface="Times New Roman" pitchFamily="18" charset="0"/>
              </a:rPr>
              <a:t> slightly outperforms </a:t>
            </a:r>
            <a:r>
              <a:rPr lang="en-US" sz="1900" b="1" dirty="0">
                <a:latin typeface="Times New Roman" pitchFamily="18" charset="0"/>
                <a:cs typeface="Times New Roman" pitchFamily="18" charset="0"/>
              </a:rPr>
              <a:t>Random Forest</a:t>
            </a:r>
            <a:r>
              <a:rPr lang="en-US" sz="1900" dirty="0">
                <a:latin typeface="Times New Roman" pitchFamily="18" charset="0"/>
                <a:cs typeface="Times New Roman" pitchFamily="18" charset="0"/>
              </a:rPr>
              <a:t> in the banknote authentication task, particularly in handling class 0, where it makes no errors, compared to 4 false positives from the Random Forest model. Both models perform exceptionally well overall, but DNN shows a marginal advantage in precision and F1-score, indicating its superiority in this task.</a:t>
            </a:r>
          </a:p>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19</a:t>
            </a:fld>
            <a:endParaRPr lang="en-US"/>
          </a:p>
        </p:txBody>
      </p:sp>
    </p:spTree>
    <p:extLst>
      <p:ext uri="{BB962C8B-B14F-4D97-AF65-F5344CB8AC3E}">
        <p14:creationId xmlns:p14="http://schemas.microsoft.com/office/powerpoint/2010/main" xmlns="" val="1311147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haroni" pitchFamily="2" charset="-79"/>
                <a:cs typeface="Aharoni" pitchFamily="2" charset="-79"/>
              </a:rPr>
              <a:t>Agenda</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lstStyle/>
          <a:p>
            <a:r>
              <a:rPr lang="en-US" dirty="0"/>
              <a:t>Introduction</a:t>
            </a:r>
          </a:p>
          <a:p>
            <a:r>
              <a:rPr lang="en-US" dirty="0"/>
              <a:t>Literature Review</a:t>
            </a:r>
          </a:p>
          <a:p>
            <a:r>
              <a:rPr lang="en-US" dirty="0"/>
              <a:t>Problem Statement</a:t>
            </a:r>
          </a:p>
          <a:p>
            <a:r>
              <a:rPr lang="en-US" dirty="0"/>
              <a:t>Research </a:t>
            </a:r>
            <a:r>
              <a:rPr lang="en-US" dirty="0" smtClean="0"/>
              <a:t>Question(s</a:t>
            </a:r>
            <a:r>
              <a:rPr lang="en-US" dirty="0"/>
              <a:t>)</a:t>
            </a:r>
          </a:p>
          <a:p>
            <a:r>
              <a:rPr lang="en-US" dirty="0"/>
              <a:t>Research </a:t>
            </a:r>
            <a:r>
              <a:rPr lang="en-US" dirty="0" smtClean="0"/>
              <a:t>Objective(s</a:t>
            </a:r>
            <a:r>
              <a:rPr lang="en-US" dirty="0"/>
              <a:t>)</a:t>
            </a:r>
          </a:p>
          <a:p>
            <a:r>
              <a:rPr lang="en-US" dirty="0"/>
              <a:t>Proposed Methodology</a:t>
            </a:r>
          </a:p>
          <a:p>
            <a:r>
              <a:rPr lang="en-US" dirty="0" smtClean="0"/>
              <a:t>References</a:t>
            </a:r>
            <a:endParaRPr lang="en-US" dirty="0"/>
          </a:p>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2</a:t>
            </a:fld>
            <a:endParaRPr lang="en-US"/>
          </a:p>
        </p:txBody>
      </p:sp>
    </p:spTree>
    <p:extLst>
      <p:ext uri="{BB962C8B-B14F-4D97-AF65-F5344CB8AC3E}">
        <p14:creationId xmlns:p14="http://schemas.microsoft.com/office/powerpoint/2010/main" xmlns="" val="20689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latin typeface="Aharoni" pitchFamily="2" charset="-79"/>
                <a:cs typeface="Aharoni" pitchFamily="2" charset="-79"/>
              </a:rPr>
              <a:t>Conclusion</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normAutofit/>
          </a:bodyPr>
          <a:lstStyle/>
          <a:p>
            <a:pPr algn="just"/>
            <a:r>
              <a:rPr lang="en-US" sz="1800" dirty="0" smtClean="0">
                <a:latin typeface="Times New Roman" pitchFamily="18" charset="0"/>
                <a:cs typeface="Times New Roman" pitchFamily="18" charset="0"/>
              </a:rPr>
              <a:t>For </a:t>
            </a:r>
            <a:r>
              <a:rPr lang="en-US" sz="1800" dirty="0">
                <a:latin typeface="Times New Roman" pitchFamily="18" charset="0"/>
                <a:cs typeface="Times New Roman" pitchFamily="18" charset="0"/>
              </a:rPr>
              <a:t>banknote authentication, the choice between DNNs and Random Forest depends on the complexity of the task and the availability of data. DNNs are suitable when high accuracy and the ability to learn intricate patterns from raw data are crucial, provided there is sufficient data and computational resources. Random Forest offer transparency, interpretability, and robustness, making them suitable when feature engineering and model interpretability are priorities</a:t>
            </a:r>
            <a:r>
              <a:rPr lang="en-US" sz="1800" dirty="0" smtClean="0">
                <a:latin typeface="Times New Roman" pitchFamily="18" charset="0"/>
                <a:cs typeface="Times New Roman" pitchFamily="18" charset="0"/>
              </a:rPr>
              <a:t>.</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practice, hybrid approaches that combine the strengths of both DNNs (for feature learning) and Random Forest (for ensemble prediction and interpretability) could potentially offer a balanced solution, leveraging the advantages of each method depending on specific aspects of banknote authentication tasks.</a:t>
            </a:r>
          </a:p>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20</a:t>
            </a:fld>
            <a:endParaRPr lang="en-US"/>
          </a:p>
        </p:txBody>
      </p:sp>
    </p:spTree>
    <p:extLst>
      <p:ext uri="{BB962C8B-B14F-4D97-AF65-F5344CB8AC3E}">
        <p14:creationId xmlns:p14="http://schemas.microsoft.com/office/powerpoint/2010/main" xmlns="" val="92956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haroni" pitchFamily="2" charset="-79"/>
                <a:cs typeface="Aharoni" pitchFamily="2" charset="-79"/>
              </a:rPr>
              <a:t>References</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55000" lnSpcReduction="20000"/>
          </a:bodyPr>
          <a:lstStyle/>
          <a:p>
            <a:pPr algn="just"/>
            <a:r>
              <a:rPr lang="en-US" dirty="0"/>
              <a:t>[1]: </a:t>
            </a:r>
            <a:r>
              <a:rPr lang="en-US" dirty="0" err="1"/>
              <a:t>Lundblad</a:t>
            </a:r>
            <a:r>
              <a:rPr lang="en-US" dirty="0"/>
              <a:t>, L.J.; </a:t>
            </a:r>
            <a:r>
              <a:rPr lang="en-US" dirty="0" err="1"/>
              <a:t>Vedin</a:t>
            </a:r>
            <a:r>
              <a:rPr lang="en-US" dirty="0"/>
              <a:t>, L.; </a:t>
            </a:r>
            <a:r>
              <a:rPr lang="en-US" dirty="0" err="1"/>
              <a:t>Bjorkman</a:t>
            </a:r>
            <a:r>
              <a:rPr lang="en-US" dirty="0"/>
              <a:t>, C. Method for a Banknote Detector Device, and a Banknote Detector Device. US Patent 8,942,461, 27 January 2015.</a:t>
            </a:r>
          </a:p>
          <a:p>
            <a:pPr algn="just"/>
            <a:r>
              <a:rPr lang="en-US" dirty="0"/>
              <a:t>[2]. Lee, S.H.; Lee, H.Y. Counterfeit Bill Detection Algorithm using Deep Learning. Int. J. Appl. Eng. Res. 2018, 13, 304–310</a:t>
            </a:r>
            <a:r>
              <a:rPr lang="en-US" dirty="0" smtClean="0"/>
              <a:t>.</a:t>
            </a:r>
          </a:p>
          <a:p>
            <a:pPr algn="just"/>
            <a:r>
              <a:rPr lang="en-US" dirty="0" smtClean="0"/>
              <a:t>[</a:t>
            </a:r>
            <a:r>
              <a:rPr lang="en-US" dirty="0"/>
              <a:t>3</a:t>
            </a:r>
            <a:r>
              <a:rPr lang="en-US" dirty="0" smtClean="0"/>
              <a:t>] </a:t>
            </a:r>
            <a:r>
              <a:rPr lang="en-US" dirty="0"/>
              <a:t>M. Aoba, T. Kikuchi, Y. </a:t>
            </a:r>
            <a:r>
              <a:rPr lang="en-US" dirty="0" err="1"/>
              <a:t>Takefuzi</a:t>
            </a:r>
            <a:r>
              <a:rPr lang="en-US" dirty="0"/>
              <a:t>, Euro banknote recognition system using a three layered perceptron and </a:t>
            </a:r>
            <a:r>
              <a:rPr lang="en-US" dirty="0" err="1"/>
              <a:t>rbf</a:t>
            </a:r>
            <a:r>
              <a:rPr lang="en-US" dirty="0"/>
              <a:t> networks, IPSJ Transactions on mathematical </a:t>
            </a:r>
            <a:r>
              <a:rPr lang="en-US" dirty="0" err="1"/>
              <a:t>modelling</a:t>
            </a:r>
            <a:r>
              <a:rPr lang="en-US" dirty="0"/>
              <a:t> and its applications, vol.44 (may 2003) No. SIG 7(TOM 8).Machine learning and cybernetics, 2260-2264.</a:t>
            </a:r>
          </a:p>
          <a:p>
            <a:pPr algn="just"/>
            <a:r>
              <a:rPr lang="en-US" dirty="0" smtClean="0"/>
              <a:t>[</a:t>
            </a:r>
            <a:r>
              <a:rPr lang="en-US" dirty="0"/>
              <a:t>4</a:t>
            </a:r>
            <a:r>
              <a:rPr lang="en-US" dirty="0" smtClean="0"/>
              <a:t>] </a:t>
            </a:r>
            <a:r>
              <a:rPr lang="en-US" dirty="0" err="1"/>
              <a:t>Ligang</a:t>
            </a:r>
            <a:r>
              <a:rPr lang="en-US" dirty="0"/>
              <a:t> Zhou, Performance of corporate bankruptcy prediction models on imbalanced dataset: The effect of sampling methods, Knowledge- Based Systems 41 (2013) 16-25.</a:t>
            </a:r>
          </a:p>
          <a:p>
            <a:pPr algn="just"/>
            <a:r>
              <a:rPr lang="en-US" dirty="0" smtClean="0"/>
              <a:t>[</a:t>
            </a:r>
            <a:r>
              <a:rPr lang="en-US" dirty="0"/>
              <a:t>5</a:t>
            </a:r>
            <a:r>
              <a:rPr lang="en-US" dirty="0" smtClean="0"/>
              <a:t>] </a:t>
            </a:r>
            <a:r>
              <a:rPr lang="en-US" dirty="0"/>
              <a:t>Qi Yu, </a:t>
            </a:r>
            <a:r>
              <a:rPr lang="en-US" dirty="0" err="1"/>
              <a:t>YoanMiche</a:t>
            </a:r>
            <a:r>
              <a:rPr lang="en-US" dirty="0"/>
              <a:t>, Eric </a:t>
            </a:r>
            <a:r>
              <a:rPr lang="en-US" dirty="0" err="1"/>
              <a:t>Severin</a:t>
            </a:r>
            <a:r>
              <a:rPr lang="en-US" dirty="0"/>
              <a:t>, </a:t>
            </a:r>
            <a:r>
              <a:rPr lang="en-US" dirty="0" err="1"/>
              <a:t>AmauryLendasse</a:t>
            </a:r>
            <a:r>
              <a:rPr lang="en-US" dirty="0"/>
              <a:t>, Bankruptcy prediction using extreme learning machine and financial expertise, </a:t>
            </a:r>
            <a:r>
              <a:rPr lang="en-US" dirty="0" err="1"/>
              <a:t>Neurocomputing</a:t>
            </a:r>
            <a:r>
              <a:rPr lang="en-US" dirty="0"/>
              <a:t> 128 (2014) 296-302.</a:t>
            </a:r>
          </a:p>
          <a:p>
            <a:pPr algn="just"/>
            <a:r>
              <a:rPr lang="en-US" dirty="0" smtClean="0"/>
              <a:t>[</a:t>
            </a:r>
            <a:r>
              <a:rPr lang="en-US" dirty="0"/>
              <a:t>6</a:t>
            </a:r>
            <a:r>
              <a:rPr lang="en-US" dirty="0" smtClean="0"/>
              <a:t>] </a:t>
            </a:r>
            <a:r>
              <a:rPr lang="en-US" dirty="0" err="1"/>
              <a:t>GuangliNie</a:t>
            </a:r>
            <a:r>
              <a:rPr lang="en-US" dirty="0"/>
              <a:t>, Wei Rowe, </a:t>
            </a:r>
            <a:r>
              <a:rPr lang="en-US" dirty="0" err="1"/>
              <a:t>Lingling</a:t>
            </a:r>
            <a:r>
              <a:rPr lang="en-US" dirty="0"/>
              <a:t> Zhang, </a:t>
            </a:r>
            <a:r>
              <a:rPr lang="en-US" dirty="0" err="1"/>
              <a:t>YingjieTian</a:t>
            </a:r>
            <a:r>
              <a:rPr lang="en-US" dirty="0"/>
              <a:t>, Yong Shi, Credit card churn forecasting by logistic regression and decision tree, Expert System with Application 38 (2011) 15273-15285</a:t>
            </a:r>
            <a:r>
              <a:rPr lang="en-US" dirty="0" smtClean="0"/>
              <a:t>.</a:t>
            </a:r>
          </a:p>
          <a:p>
            <a:pPr algn="just"/>
            <a:r>
              <a:rPr lang="en-US" dirty="0" smtClean="0"/>
              <a:t>[7] D. </a:t>
            </a:r>
            <a:r>
              <a:rPr lang="en-US" dirty="0" err="1" smtClean="0"/>
              <a:t>Aseffa</a:t>
            </a:r>
            <a:r>
              <a:rPr lang="en-US" dirty="0" smtClean="0"/>
              <a:t>, </a:t>
            </a:r>
            <a:r>
              <a:rPr lang="en-US" dirty="0"/>
              <a:t>T., </a:t>
            </a:r>
            <a:r>
              <a:rPr lang="en-US" dirty="0" err="1"/>
              <a:t>Kalla</a:t>
            </a:r>
            <a:r>
              <a:rPr lang="en-US" dirty="0"/>
              <a:t>, </a:t>
            </a:r>
            <a:r>
              <a:rPr lang="en-US" dirty="0" smtClean="0"/>
              <a:t>&amp; H. </a:t>
            </a:r>
            <a:r>
              <a:rPr lang="en-US" dirty="0"/>
              <a:t>Mishra</a:t>
            </a:r>
            <a:r>
              <a:rPr lang="en-US" dirty="0" smtClean="0"/>
              <a:t>, Ethiopian </a:t>
            </a:r>
            <a:r>
              <a:rPr lang="en-US" dirty="0"/>
              <a:t>banknote recognition using convolutional neural network and its prototype development using embedded platform. </a:t>
            </a:r>
            <a:r>
              <a:rPr lang="en-US" i="1" dirty="0"/>
              <a:t>Journal of Sensors</a:t>
            </a:r>
            <a:r>
              <a:rPr lang="en-US" dirty="0"/>
              <a:t>, </a:t>
            </a:r>
            <a:r>
              <a:rPr lang="en-US" i="1" dirty="0"/>
              <a:t>2022</a:t>
            </a:r>
            <a:r>
              <a:rPr lang="en-US" dirty="0"/>
              <a:t>(1), 4505089.</a:t>
            </a:r>
          </a:p>
          <a:p>
            <a:endParaRPr lang="en-US" dirty="0"/>
          </a:p>
          <a:p>
            <a:endParaRPr lang="en-US" dirty="0"/>
          </a:p>
          <a:p>
            <a:endParaRPr lang="en-US" dirty="0"/>
          </a:p>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21</a:t>
            </a:fld>
            <a:endParaRPr lang="en-US"/>
          </a:p>
        </p:txBody>
      </p:sp>
    </p:spTree>
    <p:extLst>
      <p:ext uri="{BB962C8B-B14F-4D97-AF65-F5344CB8AC3E}">
        <p14:creationId xmlns:p14="http://schemas.microsoft.com/office/powerpoint/2010/main" xmlns="" val="2690465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Content Placeholder 2"/>
          <p:cNvSpPr>
            <a:spLocks noGrp="1"/>
          </p:cNvSpPr>
          <p:nvPr>
            <p:ph idx="1"/>
          </p:nvPr>
        </p:nvSpPr>
        <p:spPr/>
        <p:txBody>
          <a:bodyPr/>
          <a:lstStyle/>
          <a:p>
            <a:r>
              <a:rPr lang="en-US" dirty="0" smtClean="0"/>
              <a:t>Q&amp;A</a:t>
            </a:r>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22</a:t>
            </a:fld>
            <a:endParaRPr lang="en-US"/>
          </a:p>
        </p:txBody>
      </p:sp>
    </p:spTree>
    <p:extLst>
      <p:ext uri="{BB962C8B-B14F-4D97-AF65-F5344CB8AC3E}">
        <p14:creationId xmlns:p14="http://schemas.microsoft.com/office/powerpoint/2010/main" xmlns="" val="222030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3447" y="178999"/>
            <a:ext cx="6658607" cy="725349"/>
          </a:xfrm>
        </p:spPr>
        <p:txBody>
          <a:bodyPr>
            <a:normAutofit/>
          </a:bodyPr>
          <a:lstStyle/>
          <a:p>
            <a:r>
              <a:rPr lang="en-US" dirty="0" smtClean="0">
                <a:latin typeface="Aharoni" pitchFamily="2" charset="-79"/>
                <a:cs typeface="Aharoni" pitchFamily="2" charset="-79"/>
              </a:rPr>
              <a:t>Introduction</a:t>
            </a:r>
            <a:endParaRPr lang="en-US" dirty="0">
              <a:latin typeface="Aharoni" pitchFamily="2" charset="-79"/>
              <a:cs typeface="Aharoni" pitchFamily="2" charset="-79"/>
            </a:endParaRPr>
          </a:p>
        </p:txBody>
      </p:sp>
      <p:sp>
        <p:nvSpPr>
          <p:cNvPr id="5" name="Content Placeholder 4"/>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O</a:t>
            </a:r>
            <a:r>
              <a:rPr lang="en-US" dirty="0" smtClean="0">
                <a:latin typeface="Times New Roman" pitchFamily="18" charset="0"/>
                <a:cs typeface="Times New Roman" pitchFamily="18" charset="0"/>
              </a:rPr>
              <a:t>ne </a:t>
            </a:r>
            <a:r>
              <a:rPr lang="en-US" dirty="0">
                <a:latin typeface="Times New Roman" pitchFamily="18" charset="0"/>
                <a:cs typeface="Times New Roman" pitchFamily="18" charset="0"/>
              </a:rPr>
              <a:t>of the primary methods for exchanging goods and services is still using paper money.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detection of counterfeit banknotes, which are becoming more and more similar to the real thing and are challenging for non-experts to identify, is still a challenge.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However</a:t>
            </a:r>
            <a:r>
              <a:rPr lang="en-US" dirty="0">
                <a:latin typeface="Times New Roman" pitchFamily="18" charset="0"/>
                <a:cs typeface="Times New Roman" pitchFamily="18" charset="0"/>
              </a:rPr>
              <a:t>, because these </a:t>
            </a:r>
            <a:r>
              <a:rPr lang="en-US" dirty="0" smtClean="0">
                <a:latin typeface="Times New Roman" pitchFamily="18" charset="0"/>
                <a:cs typeface="Times New Roman" pitchFamily="18" charset="0"/>
              </a:rPr>
              <a:t>equipment </a:t>
            </a:r>
            <a:r>
              <a:rPr lang="en-US" dirty="0">
                <a:latin typeface="Times New Roman" pitchFamily="18" charset="0"/>
                <a:cs typeface="Times New Roman" pitchFamily="18" charset="0"/>
              </a:rPr>
              <a:t>are frequently costly, the identification and retention of counterfeit banknotes falls on financial and governmental organizations, with little to no community involvement, [2].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On </a:t>
            </a:r>
            <a:r>
              <a:rPr lang="en-US" dirty="0">
                <a:latin typeface="Times New Roman" pitchFamily="18" charset="0"/>
                <a:cs typeface="Times New Roman" pitchFamily="18" charset="0"/>
              </a:rPr>
              <a:t>the other hand, there are machines for detecting counterfeit banknotes, [1].</a:t>
            </a:r>
            <a:endParaRPr lang="en-US" dirty="0" smtClean="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82CCC60-E8CD-4174-8B1A-7DF615B22EEF}" type="slidenum">
              <a:rPr lang="en-US" smtClean="0"/>
              <a:pPr/>
              <a:t>3</a:t>
            </a:fld>
            <a:endParaRPr lang="en-US"/>
          </a:p>
        </p:txBody>
      </p:sp>
    </p:spTree>
    <p:extLst>
      <p:ext uri="{BB962C8B-B14F-4D97-AF65-F5344CB8AC3E}">
        <p14:creationId xmlns:p14="http://schemas.microsoft.com/office/powerpoint/2010/main" xmlns="" val="289686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Introduction</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 </a:t>
            </a:r>
            <a:r>
              <a:rPr lang="en-US" sz="2400" dirty="0">
                <a:latin typeface="Times New Roman" pitchFamily="18" charset="0"/>
                <a:cs typeface="Times New Roman" pitchFamily="18" charset="0"/>
              </a:rPr>
              <a:t>primary issue with these kinds of approaches is their poor accuracy and limited ability to generalize to new </a:t>
            </a:r>
            <a:r>
              <a:rPr lang="en-US" sz="2400" dirty="0" smtClean="0">
                <a:latin typeface="Times New Roman" pitchFamily="18" charset="0"/>
                <a:cs typeface="Times New Roman" pitchFamily="18" charset="0"/>
              </a:rPr>
              <a:t>samples.</a:t>
            </a:r>
          </a:p>
          <a:p>
            <a:pPr algn="just"/>
            <a:r>
              <a:rPr lang="en-US" sz="2400" dirty="0">
                <a:latin typeface="Times New Roman" pitchFamily="18" charset="0"/>
                <a:cs typeface="Times New Roman" pitchFamily="18" charset="0"/>
              </a:rPr>
              <a:t>Using machine learning algorithms on banknote photos, the denomination of paper money is identified. Machine learning is one of the most advanced methods for recognizing, deciphering, and examining extraordinarily composite files configurations and </a:t>
            </a:r>
            <a:r>
              <a:rPr lang="en-US" sz="2400" dirty="0" smtClean="0">
                <a:latin typeface="Times New Roman" pitchFamily="18" charset="0"/>
                <a:cs typeface="Times New Roman" pitchFamily="18" charset="0"/>
              </a:rPr>
              <a:t>designs[7].</a:t>
            </a:r>
            <a:endParaRPr lang="en-US" sz="24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4</a:t>
            </a:fld>
            <a:endParaRPr lang="en-US"/>
          </a:p>
        </p:txBody>
      </p:sp>
    </p:spTree>
    <p:extLst>
      <p:ext uri="{BB962C8B-B14F-4D97-AF65-F5344CB8AC3E}">
        <p14:creationId xmlns:p14="http://schemas.microsoft.com/office/powerpoint/2010/main" xmlns="" val="241532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Machine learning</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lstStyle/>
          <a:p>
            <a:pPr algn="just"/>
            <a:r>
              <a:rPr lang="en-US" sz="2400" dirty="0">
                <a:latin typeface="Times New Roman" pitchFamily="18" charset="0"/>
                <a:cs typeface="Times New Roman" pitchFamily="18" charset="0"/>
              </a:rPr>
              <a:t>Machine learning is a field of study in artificial intelligence concerned with the development and study of statistical algorithms that can learn from data and generalize to unseen data, and thus perform tasks without explicit instructions</a:t>
            </a:r>
            <a:r>
              <a:rPr lang="en-US" dirty="0">
                <a:latin typeface="Times New Roman" pitchFamily="18" charset="0"/>
                <a:cs typeface="Times New Roman" pitchFamily="18" charset="0"/>
              </a:rPr>
              <a:t>.</a:t>
            </a:r>
          </a:p>
        </p:txBody>
      </p:sp>
      <p:sp>
        <p:nvSpPr>
          <p:cNvPr id="5" name="Slide Number Placeholder 4"/>
          <p:cNvSpPr>
            <a:spLocks noGrp="1"/>
          </p:cNvSpPr>
          <p:nvPr>
            <p:ph type="sldNum" sz="quarter" idx="12"/>
          </p:nvPr>
        </p:nvSpPr>
        <p:spPr/>
        <p:txBody>
          <a:bodyPr/>
          <a:lstStyle/>
          <a:p>
            <a:fld id="{B82CCC60-E8CD-4174-8B1A-7DF615B22EEF}" type="slidenum">
              <a:rPr lang="en-US" smtClean="0"/>
              <a:pPr/>
              <a:t>5</a:t>
            </a:fld>
            <a:endParaRPr lang="en-US"/>
          </a:p>
        </p:txBody>
      </p:sp>
    </p:spTree>
    <p:extLst>
      <p:ext uri="{BB962C8B-B14F-4D97-AF65-F5344CB8AC3E}">
        <p14:creationId xmlns:p14="http://schemas.microsoft.com/office/powerpoint/2010/main" xmlns="" val="320070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Deep neural network</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A deep neural network operates by simulating the way human brains process information. It consists of multiple layers of interconnected nodes (neurons), which transform input data through weighted connections.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network takes in data (like images, text, or sounds), processes it layer by layer, and outputs classifications or predictions based on learned patterns. Each layer extracts increasingly complex features from the input, and the model is trained using a large dataset to minimize prediction errors through a method called </a:t>
            </a:r>
            <a:r>
              <a:rPr lang="en-US" dirty="0" smtClean="0">
                <a:latin typeface="Times New Roman" pitchFamily="18" charset="0"/>
                <a:cs typeface="Times New Roman" pitchFamily="18" charset="0"/>
              </a:rPr>
              <a:t>back propagation</a:t>
            </a:r>
            <a:r>
              <a:rPr lang="en-US" dirty="0"/>
              <a:t>.</a:t>
            </a:r>
          </a:p>
        </p:txBody>
      </p:sp>
      <p:sp>
        <p:nvSpPr>
          <p:cNvPr id="5" name="Slide Number Placeholder 4"/>
          <p:cNvSpPr>
            <a:spLocks noGrp="1"/>
          </p:cNvSpPr>
          <p:nvPr>
            <p:ph type="sldNum" sz="quarter" idx="12"/>
          </p:nvPr>
        </p:nvSpPr>
        <p:spPr/>
        <p:txBody>
          <a:bodyPr/>
          <a:lstStyle/>
          <a:p>
            <a:fld id="{B82CCC60-E8CD-4174-8B1A-7DF615B22EEF}" type="slidenum">
              <a:rPr lang="en-US" smtClean="0"/>
              <a:pPr/>
              <a:t>6</a:t>
            </a:fld>
            <a:endParaRPr lang="en-US"/>
          </a:p>
        </p:txBody>
      </p:sp>
    </p:spTree>
    <p:extLst>
      <p:ext uri="{BB962C8B-B14F-4D97-AF65-F5344CB8AC3E}">
        <p14:creationId xmlns:p14="http://schemas.microsoft.com/office/powerpoint/2010/main" xmlns="" val="270193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Deep neural network</a:t>
            </a:r>
            <a:endParaRPr lang="en-US" dirty="0">
              <a:latin typeface="Aharoni" pitchFamily="2" charset="-79"/>
              <a:cs typeface="Aharoni" pitchFamily="2" charset="-79"/>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pPr/>
              <a:t>7</a:t>
            </a:fld>
            <a:endParaRPr lang="en-US"/>
          </a:p>
        </p:txBody>
      </p:sp>
      <p:pic>
        <p:nvPicPr>
          <p:cNvPr id="6" name="Content Placeholder 5"/>
          <p:cNvPicPr>
            <a:picLocks noGrp="1"/>
          </p:cNvPicPr>
          <p:nvPr>
            <p:ph idx="1"/>
          </p:nvPr>
        </p:nvPicPr>
        <p:blipFill>
          <a:blip r:embed="rId2">
            <a:extLst>
              <a:ext uri="{28A0092B-C50C-407E-A947-70E740481C1C}">
                <a14:useLocalDpi xmlns:a14="http://schemas.microsoft.com/office/drawing/2010/main" xmlns="" val="0"/>
              </a:ext>
            </a:extLst>
          </a:blip>
          <a:stretch>
            <a:fillRect/>
          </a:stretch>
        </p:blipFill>
        <p:spPr>
          <a:xfrm>
            <a:off x="2366002" y="1177925"/>
            <a:ext cx="5959809" cy="3509963"/>
          </a:xfrm>
          <a:prstGeom prst="rect">
            <a:avLst/>
          </a:prstGeom>
        </p:spPr>
      </p:pic>
    </p:spTree>
    <p:extLst>
      <p:ext uri="{BB962C8B-B14F-4D97-AF65-F5344CB8AC3E}">
        <p14:creationId xmlns:p14="http://schemas.microsoft.com/office/powerpoint/2010/main" xmlns="" val="320200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haroni" pitchFamily="2" charset="-79"/>
                <a:cs typeface="Aharoni" pitchFamily="2" charset="-79"/>
              </a:rPr>
              <a:t>Random Forest</a:t>
            </a:r>
            <a:endParaRPr lang="en-US" dirty="0">
              <a:latin typeface="Aharoni" pitchFamily="2" charset="-79"/>
              <a:cs typeface="Aharoni" pitchFamily="2" charset="-79"/>
            </a:endParaRPr>
          </a:p>
        </p:txBody>
      </p:sp>
      <p:sp>
        <p:nvSpPr>
          <p:cNvPr id="3" name="Content Placeholder 2"/>
          <p:cNvSpPr>
            <a:spLocks noGrp="1"/>
          </p:cNvSpPr>
          <p:nvPr>
            <p:ph idx="1"/>
          </p:nvPr>
        </p:nvSpPr>
        <p:spPr/>
        <p:txBody>
          <a:bodyPr>
            <a:noAutofit/>
          </a:bodyPr>
          <a:lstStyle/>
          <a:p>
            <a:pPr algn="just"/>
            <a:r>
              <a:rPr lang="en-US" sz="2000" dirty="0">
                <a:latin typeface="Times New Roman" pitchFamily="18" charset="0"/>
                <a:cs typeface="Times New Roman" pitchFamily="18" charset="0"/>
              </a:rPr>
              <a:t>Random Forest works by building multiple decision trees from random subsets of the training data and features. During training, it randomly selects samples and features to create diverse trees.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final prediction is made by aggregating the predictions of all the trees, either through majority voting for classification tasks or averaging for regression tasks. This ensemble method helps improve accuracy and reduce </a:t>
            </a:r>
            <a:r>
              <a:rPr lang="en-US" sz="2000" dirty="0" smtClean="0">
                <a:latin typeface="Times New Roman" pitchFamily="18" charset="0"/>
                <a:cs typeface="Times New Roman" pitchFamily="18" charset="0"/>
              </a:rPr>
              <a:t>over fitting</a:t>
            </a:r>
            <a:r>
              <a:rPr lang="en-US" sz="2000" dirty="0">
                <a:latin typeface="Times New Roman" pitchFamily="18" charset="0"/>
                <a:cs typeface="Times New Roman" pitchFamily="18" charset="0"/>
              </a:rPr>
              <a:t>.</a:t>
            </a:r>
          </a:p>
        </p:txBody>
      </p:sp>
      <p:sp>
        <p:nvSpPr>
          <p:cNvPr id="5" name="Slide Number Placeholder 4"/>
          <p:cNvSpPr>
            <a:spLocks noGrp="1"/>
          </p:cNvSpPr>
          <p:nvPr>
            <p:ph type="sldNum" sz="quarter" idx="12"/>
          </p:nvPr>
        </p:nvSpPr>
        <p:spPr/>
        <p:txBody>
          <a:bodyPr/>
          <a:lstStyle/>
          <a:p>
            <a:fld id="{B82CCC60-E8CD-4174-8B1A-7DF615B22EEF}" type="slidenum">
              <a:rPr lang="en-US" smtClean="0"/>
              <a:pPr/>
              <a:t>8</a:t>
            </a:fld>
            <a:endParaRPr lang="en-US"/>
          </a:p>
        </p:txBody>
      </p:sp>
    </p:spTree>
    <p:extLst>
      <p:ext uri="{BB962C8B-B14F-4D97-AF65-F5344CB8AC3E}">
        <p14:creationId xmlns:p14="http://schemas.microsoft.com/office/powerpoint/2010/main" xmlns="" val="137394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Aharoni" pitchFamily="2" charset="-79"/>
                <a:cs typeface="Aharoni" pitchFamily="2" charset="-79"/>
              </a:rPr>
              <a:t>Literature Review</a:t>
            </a:r>
            <a:endParaRPr lang="en-US" dirty="0">
              <a:latin typeface="Aharoni" pitchFamily="2" charset="-79"/>
              <a:cs typeface="Aharoni" pitchFamily="2" charset="-79"/>
            </a:endParaRPr>
          </a:p>
        </p:txBody>
      </p:sp>
      <p:sp>
        <p:nvSpPr>
          <p:cNvPr id="5" name="Content Placeholder 4"/>
          <p:cNvSpPr>
            <a:spLocks noGrp="1"/>
          </p:cNvSpPr>
          <p:nvPr>
            <p:ph idx="1"/>
          </p:nvPr>
        </p:nvSpPr>
        <p:spPr/>
        <p:txBody>
          <a:bodyPr>
            <a:noAutofit/>
          </a:bodyPr>
          <a:lstStyle/>
          <a:p>
            <a:pPr algn="just"/>
            <a:r>
              <a:rPr lang="en-US" sz="2000" dirty="0">
                <a:latin typeface="Times New Roman" pitchFamily="18" charset="0"/>
                <a:cs typeface="Times New Roman" pitchFamily="18" charset="0"/>
              </a:rPr>
              <a:t>Preserving the legitimacy of printed banknotes with larger values is one of the most crucial issues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is important to the financial operations of every country. For the purpose of this study, Aoba et al. </a:t>
            </a:r>
            <a:r>
              <a:rPr lang="en-US" sz="2000" dirty="0" smtClean="0">
                <a:latin typeface="Times New Roman" pitchFamily="18" charset="0"/>
                <a:cs typeface="Times New Roman" pitchFamily="18" charset="0"/>
              </a:rPr>
              <a:t>identified </a:t>
            </a:r>
            <a:r>
              <a:rPr lang="en-US" sz="2000" dirty="0">
                <a:latin typeface="Times New Roman" pitchFamily="18" charset="0"/>
                <a:cs typeface="Times New Roman" pitchFamily="18" charset="0"/>
              </a:rPr>
              <a:t>Euro banknotes using multilayer </a:t>
            </a:r>
            <a:r>
              <a:rPr lang="en-US" sz="2000" dirty="0" err="1">
                <a:latin typeface="Times New Roman" pitchFamily="18" charset="0"/>
                <a:cs typeface="Times New Roman" pitchFamily="18" charset="0"/>
              </a:rPr>
              <a:t>perceptrons</a:t>
            </a:r>
            <a:r>
              <a:rPr lang="en-US" sz="2000" dirty="0">
                <a:latin typeface="Times New Roman" pitchFamily="18" charset="0"/>
                <a:cs typeface="Times New Roman" pitchFamily="18" charset="0"/>
              </a:rPr>
              <a:t> and RBF networks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 variety of RBF kernels with various Euro denominations have been used by them,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B82CCC60-E8CD-4174-8B1A-7DF615B22EEF}" type="slidenum">
              <a:rPr lang="en-US" smtClean="0"/>
              <a:pPr/>
              <a:t>9</a:t>
            </a:fld>
            <a:endParaRPr lang="en-US"/>
          </a:p>
        </p:txBody>
      </p:sp>
    </p:spTree>
    <p:extLst>
      <p:ext uri="{BB962C8B-B14F-4D97-AF65-F5344CB8AC3E}">
        <p14:creationId xmlns:p14="http://schemas.microsoft.com/office/powerpoint/2010/main" xmlns="" val="63518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1487</Words>
  <Application>Microsoft Office PowerPoint</Application>
  <PresentationFormat>On-screen Show (16:9)</PresentationFormat>
  <Paragraphs>132</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BANK NOTE ORIGINALITY VERIFICATION USING DEEP NEURAL NETWORK CLASSIFIER  VS RANDOM FOREST  </vt:lpstr>
      <vt:lpstr>Agenda</vt:lpstr>
      <vt:lpstr>Introduction</vt:lpstr>
      <vt:lpstr>Introduction</vt:lpstr>
      <vt:lpstr>Machine learning</vt:lpstr>
      <vt:lpstr>Deep neural network</vt:lpstr>
      <vt:lpstr>Deep neural network</vt:lpstr>
      <vt:lpstr>Random Forest</vt:lpstr>
      <vt:lpstr>Literature Review</vt:lpstr>
      <vt:lpstr>Literature Review</vt:lpstr>
      <vt:lpstr>Literature Review (Summary)</vt:lpstr>
      <vt:lpstr>Problem Statement</vt:lpstr>
      <vt:lpstr>Research Question(s)</vt:lpstr>
      <vt:lpstr>Research Objective(s)</vt:lpstr>
      <vt:lpstr>Proposed Methodology</vt:lpstr>
      <vt:lpstr>DNN</vt:lpstr>
      <vt:lpstr>Random forest</vt:lpstr>
      <vt:lpstr>Results and Discussion</vt:lpstr>
      <vt:lpstr>Comparative Analysis</vt:lpstr>
      <vt:lpstr>Conclusion</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2024-10-28T17:01:58Z</dcterms:modified>
</cp:coreProperties>
</file>