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6" r:id="rId3"/>
    <p:sldId id="291" r:id="rId4"/>
    <p:sldId id="270" r:id="rId5"/>
    <p:sldId id="289" r:id="rId6"/>
    <p:sldId id="272" r:id="rId7"/>
    <p:sldId id="271" r:id="rId8"/>
    <p:sldId id="274" r:id="rId9"/>
    <p:sldId id="273" r:id="rId10"/>
    <p:sldId id="276" r:id="rId11"/>
    <p:sldId id="277" r:id="rId12"/>
    <p:sldId id="278" r:id="rId13"/>
    <p:sldId id="290" r:id="rId14"/>
    <p:sldId id="279" r:id="rId15"/>
    <p:sldId id="280" r:id="rId16"/>
    <p:sldId id="282" r:id="rId17"/>
    <p:sldId id="281" r:id="rId18"/>
    <p:sldId id="275" r:id="rId19"/>
    <p:sldId id="285" r:id="rId20"/>
    <p:sldId id="287" r:id="rId21"/>
    <p:sldId id="286"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10/26/2024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10/26/2024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10/26/2024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Rashid.hussain@hamdard.edu.pk" TargetMode="External"/><Relationship Id="rId2" Type="http://schemas.openxmlformats.org/officeDocument/2006/relationships/hyperlink" Target="mailto:Zaheen.fatima@hamdard.edu.pk"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mailto:Muhammad.Shakir@szabist.edu.p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3307" y="1992572"/>
            <a:ext cx="9144000" cy="2387600"/>
          </a:xfrm>
        </p:spPr>
        <p:txBody>
          <a:bodyPr>
            <a:noAutofit/>
          </a:bodyPr>
          <a:lstStyle/>
          <a:p>
            <a:r>
              <a:rPr lang="en-US" sz="6000" b="1" dirty="0">
                <a:solidFill>
                  <a:schemeClr val="tx1"/>
                </a:solidFill>
                <a:latin typeface="Times New Roman" panose="02020603050405020304" pitchFamily="18" charset="0"/>
                <a:cs typeface="Times New Roman" panose="02020603050405020304" pitchFamily="18" charset="0"/>
              </a:rPr>
              <a:t>Collaborative IT security service in Generative Adversarial Network</a:t>
            </a:r>
          </a:p>
        </p:txBody>
      </p:sp>
    </p:spTree>
    <p:extLst>
      <p:ext uri="{BB962C8B-B14F-4D97-AF65-F5344CB8AC3E}">
        <p14:creationId xmlns:p14="http://schemas.microsoft.com/office/powerpoint/2010/main" val="1328151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a:t>
            </a:r>
            <a:endParaRPr lang="en-US" dirty="0"/>
          </a:p>
        </p:txBody>
      </p:sp>
      <p:pic>
        <p:nvPicPr>
          <p:cNvPr id="5" name="Picture 4"/>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55511" y="933481"/>
            <a:ext cx="9144000" cy="5486400"/>
          </a:xfrm>
          <a:prstGeom prst="rect">
            <a:avLst/>
          </a:prstGeom>
          <a:noFill/>
          <a:ln>
            <a:noFill/>
          </a:ln>
        </p:spPr>
      </p:pic>
      <p:sp>
        <p:nvSpPr>
          <p:cNvPr id="6" name="Rectangle 5"/>
          <p:cNvSpPr/>
          <p:nvPr/>
        </p:nvSpPr>
        <p:spPr>
          <a:xfrm>
            <a:off x="4694168" y="6419881"/>
            <a:ext cx="2994731" cy="276999"/>
          </a:xfrm>
          <a:prstGeom prst="rect">
            <a:avLst/>
          </a:prstGeom>
        </p:spPr>
        <p:txBody>
          <a:bodyPr wrap="none">
            <a:spAutoFit/>
          </a:bodyPr>
          <a:lstStyle/>
          <a:p>
            <a:pPr marR="0" lvl="0" algn="just">
              <a:spcBef>
                <a:spcPts val="400"/>
              </a:spcBef>
              <a:spcAft>
                <a:spcPts val="1000"/>
              </a:spcAft>
              <a:buSzPts val="800"/>
              <a:tabLst>
                <a:tab pos="338455" algn="l"/>
              </a:tabLst>
            </a:pPr>
            <a:r>
              <a:rPr lang="en-US" sz="1200" dirty="0" smtClean="0">
                <a:latin typeface="Times New Roman" panose="02020603050405020304" pitchFamily="18" charset="0"/>
                <a:ea typeface="SimSun" panose="02010600030101010101" pitchFamily="2" charset="-122"/>
              </a:rPr>
              <a:t>Figure 1: Class </a:t>
            </a:r>
            <a:r>
              <a:rPr lang="en-US" sz="1200" dirty="0">
                <a:latin typeface="Times New Roman" panose="02020603050405020304" pitchFamily="18" charset="0"/>
                <a:ea typeface="SimSun" panose="02010600030101010101" pitchFamily="2" charset="-122"/>
              </a:rPr>
              <a:t>Distribution of Label Column</a:t>
            </a:r>
          </a:p>
        </p:txBody>
      </p:sp>
    </p:spTree>
    <p:extLst>
      <p:ext uri="{BB962C8B-B14F-4D97-AF65-F5344CB8AC3E}">
        <p14:creationId xmlns:p14="http://schemas.microsoft.com/office/powerpoint/2010/main" val="92368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a:t>
            </a:r>
            <a:endParaRPr lang="en-US" dirty="0"/>
          </a:p>
        </p:txBody>
      </p:sp>
      <p:sp>
        <p:nvSpPr>
          <p:cNvPr id="6" name="Rectangle 5"/>
          <p:cNvSpPr/>
          <p:nvPr/>
        </p:nvSpPr>
        <p:spPr>
          <a:xfrm>
            <a:off x="4587570" y="6419881"/>
            <a:ext cx="3207929" cy="276999"/>
          </a:xfrm>
          <a:prstGeom prst="rect">
            <a:avLst/>
          </a:prstGeom>
        </p:spPr>
        <p:txBody>
          <a:bodyPr wrap="none">
            <a:spAutoFit/>
          </a:bodyPr>
          <a:lstStyle/>
          <a:p>
            <a:pPr marR="0" lvl="0" algn="just">
              <a:spcBef>
                <a:spcPts val="400"/>
              </a:spcBef>
              <a:spcAft>
                <a:spcPts val="1000"/>
              </a:spcAft>
              <a:buSzPts val="800"/>
              <a:tabLst>
                <a:tab pos="338455" algn="l"/>
              </a:tabLst>
            </a:pPr>
            <a:r>
              <a:rPr lang="en-US" sz="1200" dirty="0" smtClean="0">
                <a:latin typeface="Times New Roman" panose="02020603050405020304" pitchFamily="18" charset="0"/>
                <a:ea typeface="SimSun" panose="02010600030101010101" pitchFamily="2" charset="-122"/>
              </a:rPr>
              <a:t>Figure 2: Class </a:t>
            </a:r>
            <a:r>
              <a:rPr lang="en-US" sz="1200" dirty="0">
                <a:latin typeface="Times New Roman" panose="02020603050405020304" pitchFamily="18" charset="0"/>
                <a:ea typeface="SimSun" panose="02010600030101010101" pitchFamily="2" charset="-122"/>
              </a:rPr>
              <a:t>Distribution of </a:t>
            </a:r>
            <a:r>
              <a:rPr lang="en-US" sz="1200" dirty="0" smtClean="0">
                <a:latin typeface="Times New Roman" panose="02020603050405020304" pitchFamily="18" charset="0"/>
                <a:ea typeface="SimSun" panose="02010600030101010101" pitchFamily="2" charset="-122"/>
              </a:rPr>
              <a:t>Category </a:t>
            </a:r>
            <a:r>
              <a:rPr lang="en-US" sz="1200" dirty="0">
                <a:latin typeface="Times New Roman" panose="02020603050405020304" pitchFamily="18" charset="0"/>
                <a:ea typeface="SimSun" panose="02010600030101010101" pitchFamily="2" charset="-122"/>
              </a:rPr>
              <a:t>Column</a:t>
            </a:r>
          </a:p>
        </p:txBody>
      </p:sp>
      <p:pic>
        <p:nvPicPr>
          <p:cNvPr id="7" name="Picture 6"/>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402535" y="853297"/>
            <a:ext cx="9144000" cy="5486400"/>
          </a:xfrm>
          <a:prstGeom prst="rect">
            <a:avLst/>
          </a:prstGeom>
          <a:noFill/>
          <a:ln>
            <a:noFill/>
          </a:ln>
        </p:spPr>
      </p:pic>
    </p:spTree>
    <p:extLst>
      <p:ext uri="{BB962C8B-B14F-4D97-AF65-F5344CB8AC3E}">
        <p14:creationId xmlns:p14="http://schemas.microsoft.com/office/powerpoint/2010/main" val="2812270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a:t>
            </a:r>
            <a:endParaRPr lang="en-US" dirty="0"/>
          </a:p>
        </p:txBody>
      </p:sp>
      <p:sp>
        <p:nvSpPr>
          <p:cNvPr id="6" name="Rectangle 5"/>
          <p:cNvSpPr/>
          <p:nvPr/>
        </p:nvSpPr>
        <p:spPr>
          <a:xfrm>
            <a:off x="4448910" y="6259513"/>
            <a:ext cx="3485249" cy="276999"/>
          </a:xfrm>
          <a:prstGeom prst="rect">
            <a:avLst/>
          </a:prstGeom>
        </p:spPr>
        <p:txBody>
          <a:bodyPr wrap="none">
            <a:spAutoFit/>
          </a:bodyPr>
          <a:lstStyle/>
          <a:p>
            <a:pPr marR="0" lvl="0" algn="just">
              <a:spcBef>
                <a:spcPts val="400"/>
              </a:spcBef>
              <a:spcAft>
                <a:spcPts val="1000"/>
              </a:spcAft>
              <a:buSzPts val="800"/>
              <a:tabLst>
                <a:tab pos="338455" algn="l"/>
              </a:tabLst>
            </a:pPr>
            <a:r>
              <a:rPr lang="en-US" sz="1200" dirty="0" smtClean="0">
                <a:latin typeface="Times New Roman" panose="02020603050405020304" pitchFamily="18" charset="0"/>
                <a:ea typeface="SimSun" panose="02010600030101010101" pitchFamily="2" charset="-122"/>
              </a:rPr>
              <a:t>Figure 3: Class </a:t>
            </a:r>
            <a:r>
              <a:rPr lang="en-US" sz="1200" dirty="0">
                <a:latin typeface="Times New Roman" panose="02020603050405020304" pitchFamily="18" charset="0"/>
                <a:ea typeface="SimSun" panose="02010600030101010101" pitchFamily="2" charset="-122"/>
              </a:rPr>
              <a:t>Distribution </a:t>
            </a:r>
            <a:r>
              <a:rPr lang="en-US" sz="1200" dirty="0" smtClean="0">
                <a:latin typeface="Times New Roman" panose="02020603050405020304" pitchFamily="18" charset="0"/>
                <a:ea typeface="SimSun" panose="02010600030101010101" pitchFamily="2" charset="-122"/>
              </a:rPr>
              <a:t>of Sub Category </a:t>
            </a:r>
            <a:r>
              <a:rPr lang="en-US" sz="1200" dirty="0">
                <a:latin typeface="Times New Roman" panose="02020603050405020304" pitchFamily="18" charset="0"/>
                <a:ea typeface="SimSun" panose="02010600030101010101" pitchFamily="2" charset="-122"/>
              </a:rPr>
              <a:t>Column</a:t>
            </a:r>
          </a:p>
        </p:txBody>
      </p:sp>
      <p:pic>
        <p:nvPicPr>
          <p:cNvPr id="5" name="Picture 4"/>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755159" y="773113"/>
            <a:ext cx="9144000" cy="5486400"/>
          </a:xfrm>
          <a:prstGeom prst="rect">
            <a:avLst/>
          </a:prstGeom>
          <a:noFill/>
          <a:ln>
            <a:noFill/>
          </a:ln>
        </p:spPr>
      </p:pic>
    </p:spTree>
    <p:extLst>
      <p:ext uri="{BB962C8B-B14F-4D97-AF65-F5344CB8AC3E}">
        <p14:creationId xmlns:p14="http://schemas.microsoft.com/office/powerpoint/2010/main" val="374911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Framework of Proposed Method</a:t>
            </a:r>
          </a:p>
        </p:txBody>
      </p:sp>
      <p:sp>
        <p:nvSpPr>
          <p:cNvPr id="3" name="Content Placeholder 2"/>
          <p:cNvSpPr>
            <a:spLocks noGrp="1"/>
          </p:cNvSpPr>
          <p:nvPr>
            <p:ph idx="1"/>
          </p:nvPr>
        </p:nvSpPr>
        <p:spPr>
          <a:xfrm>
            <a:off x="609600" y="888146"/>
            <a:ext cx="10972800" cy="5812903"/>
          </a:xfrm>
        </p:spPr>
        <p:txBody>
          <a:bodyPr/>
          <a:lstStyle/>
          <a:p>
            <a:pPr algn="just">
              <a:lnSpc>
                <a:spcPct val="150000"/>
              </a:lnSpc>
            </a:pPr>
            <a:r>
              <a:rPr lang="x-none" sz="1800" dirty="0"/>
              <a:t>The dataset is preprocessed so that it adopts the form completely that is acceptable for the machine learning algorithm. </a:t>
            </a:r>
            <a:endParaRPr lang="en-US" sz="1800" dirty="0" smtClean="0"/>
          </a:p>
          <a:p>
            <a:pPr algn="just">
              <a:lnSpc>
                <a:spcPct val="150000"/>
              </a:lnSpc>
            </a:pPr>
            <a:r>
              <a:rPr lang="x-none" sz="1800" dirty="0" smtClean="0"/>
              <a:t>A </a:t>
            </a:r>
            <a:r>
              <a:rPr lang="x-none" sz="1800" dirty="0"/>
              <a:t>feature engineering process was performed to remove correlation features. </a:t>
            </a:r>
            <a:endParaRPr lang="en-US" sz="1800" dirty="0" smtClean="0"/>
          </a:p>
          <a:p>
            <a:pPr algn="just">
              <a:lnSpc>
                <a:spcPct val="150000"/>
              </a:lnSpc>
            </a:pPr>
            <a:r>
              <a:rPr lang="x-none" sz="1800" dirty="0" smtClean="0"/>
              <a:t>The </a:t>
            </a:r>
            <a:r>
              <a:rPr lang="x-none" sz="1800" dirty="0"/>
              <a:t>data is converted to the form acceptable for Machine Learning Algorithm</a:t>
            </a:r>
            <a:r>
              <a:rPr lang="x-none" sz="1800" dirty="0" smtClean="0"/>
              <a:t>.</a:t>
            </a:r>
            <a:endParaRPr lang="en-US" sz="1800" dirty="0" smtClean="0"/>
          </a:p>
          <a:p>
            <a:pPr algn="just">
              <a:lnSpc>
                <a:spcPct val="150000"/>
              </a:lnSpc>
            </a:pPr>
            <a:r>
              <a:rPr lang="x-none" sz="1800" dirty="0" smtClean="0"/>
              <a:t>The </a:t>
            </a:r>
            <a:r>
              <a:rPr lang="x-none" sz="1800" dirty="0"/>
              <a:t>dataset is split into Train and Test parts. </a:t>
            </a:r>
            <a:endParaRPr lang="en-US" sz="1800" dirty="0" smtClean="0"/>
          </a:p>
          <a:p>
            <a:pPr algn="just">
              <a:lnSpc>
                <a:spcPct val="150000"/>
              </a:lnSpc>
            </a:pPr>
            <a:r>
              <a:rPr lang="x-none" sz="1800" dirty="0" smtClean="0"/>
              <a:t>The </a:t>
            </a:r>
            <a:r>
              <a:rPr lang="x-none" sz="1800" dirty="0"/>
              <a:t>Train and Test part of the dataset is processed through the Generative Adversarial Network and Machine learning algorithms Random Forest and K-nearest neighbor. </a:t>
            </a:r>
            <a:endParaRPr lang="en-US" sz="1800" dirty="0" smtClean="0"/>
          </a:p>
          <a:p>
            <a:pPr algn="just">
              <a:lnSpc>
                <a:spcPct val="150000"/>
              </a:lnSpc>
            </a:pPr>
            <a:r>
              <a:rPr lang="x-none" sz="1800" dirty="0" smtClean="0"/>
              <a:t>The </a:t>
            </a:r>
            <a:r>
              <a:rPr lang="x-none" sz="1800" dirty="0"/>
              <a:t>trained split part of the dataset comes to the GAN and goes to the Generator and </a:t>
            </a:r>
            <a:r>
              <a:rPr lang="x-none" sz="1800" dirty="0" smtClean="0"/>
              <a:t>Discriminator.</a:t>
            </a:r>
            <a:endParaRPr lang="en-US" sz="1800" dirty="0" smtClean="0"/>
          </a:p>
          <a:p>
            <a:pPr algn="just">
              <a:lnSpc>
                <a:spcPct val="150000"/>
              </a:lnSpc>
            </a:pPr>
            <a:r>
              <a:rPr lang="x-none" sz="1800" dirty="0" smtClean="0"/>
              <a:t>The </a:t>
            </a:r>
            <a:r>
              <a:rPr lang="x-none" sz="1800" dirty="0"/>
              <a:t>generator converts the real data to fake data by adding noise and the discriminator distinguishes between the real and fake data. </a:t>
            </a:r>
            <a:endParaRPr lang="en-US" sz="1800" dirty="0" smtClean="0"/>
          </a:p>
          <a:p>
            <a:pPr algn="just">
              <a:lnSpc>
                <a:spcPct val="150000"/>
              </a:lnSpc>
            </a:pPr>
            <a:r>
              <a:rPr lang="x-none" sz="1800" dirty="0" smtClean="0"/>
              <a:t>GAN </a:t>
            </a:r>
            <a:r>
              <a:rPr lang="x-none" sz="1800" dirty="0"/>
              <a:t>AI helps to add more variations in training data and makes it diverse for high-class research. </a:t>
            </a:r>
            <a:endParaRPr lang="en-US" sz="1800" dirty="0" smtClean="0"/>
          </a:p>
          <a:p>
            <a:pPr algn="just">
              <a:lnSpc>
                <a:spcPct val="150000"/>
              </a:lnSpc>
            </a:pPr>
            <a:r>
              <a:rPr lang="x-none" sz="1800" dirty="0" smtClean="0"/>
              <a:t>The </a:t>
            </a:r>
            <a:r>
              <a:rPr lang="x-none" sz="1800" dirty="0"/>
              <a:t>GAN-generated data is trained on the Machine Learning algorithms. The result from the test data that comes on IDS is compared and the data is classified as normal or anomalous. </a:t>
            </a:r>
            <a:endParaRPr lang="en-US" sz="1800" dirty="0"/>
          </a:p>
          <a:p>
            <a:pPr algn="just">
              <a:lnSpc>
                <a:spcPct val="150000"/>
              </a:lnSpc>
            </a:pPr>
            <a:endParaRPr lang="en-US" sz="1800" dirty="0"/>
          </a:p>
        </p:txBody>
      </p:sp>
    </p:spTree>
    <p:extLst>
      <p:ext uri="{BB962C8B-B14F-4D97-AF65-F5344CB8AC3E}">
        <p14:creationId xmlns:p14="http://schemas.microsoft.com/office/powerpoint/2010/main" val="3674566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Framework of Proposed Method</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14316" y="773113"/>
            <a:ext cx="10972800" cy="5486400"/>
          </a:xfrm>
          <a:prstGeom prst="rect">
            <a:avLst/>
          </a:prstGeom>
          <a:noFill/>
          <a:ln>
            <a:noFill/>
          </a:ln>
        </p:spPr>
      </p:pic>
      <p:sp>
        <p:nvSpPr>
          <p:cNvPr id="4" name="Rectangle 3"/>
          <p:cNvSpPr/>
          <p:nvPr/>
        </p:nvSpPr>
        <p:spPr>
          <a:xfrm>
            <a:off x="4758293" y="6259513"/>
            <a:ext cx="2866490" cy="276999"/>
          </a:xfrm>
          <a:prstGeom prst="rect">
            <a:avLst/>
          </a:prstGeom>
        </p:spPr>
        <p:txBody>
          <a:bodyPr wrap="none">
            <a:spAutoFit/>
          </a:bodyPr>
          <a:lstStyle/>
          <a:p>
            <a:pPr marR="0" lvl="0" algn="just">
              <a:spcBef>
                <a:spcPts val="400"/>
              </a:spcBef>
              <a:spcAft>
                <a:spcPts val="1000"/>
              </a:spcAft>
              <a:buSzPts val="800"/>
              <a:tabLst>
                <a:tab pos="338455" algn="l"/>
              </a:tabLst>
            </a:pPr>
            <a:r>
              <a:rPr lang="en-US" sz="1200" dirty="0" smtClean="0">
                <a:latin typeface="Times New Roman" panose="02020603050405020304" pitchFamily="18" charset="0"/>
                <a:ea typeface="SimSun" panose="02010600030101010101" pitchFamily="2" charset="-122"/>
              </a:rPr>
              <a:t>Figure </a:t>
            </a:r>
            <a:r>
              <a:rPr lang="en-US" sz="1200" dirty="0" smtClean="0">
                <a:latin typeface="Times New Roman" panose="02020603050405020304" pitchFamily="18" charset="0"/>
                <a:ea typeface="SimSun" panose="02010600030101010101" pitchFamily="2" charset="-122"/>
              </a:rPr>
              <a:t>4: Framework of Proposed Method</a:t>
            </a:r>
            <a:endParaRPr lang="en-US" sz="12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446133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Evaluation Metrics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50000"/>
                  </a:lnSpc>
                </a:pPr>
                <a14:m>
                  <m:oMath xmlns:m="http://schemas.openxmlformats.org/officeDocument/2006/math">
                    <m:r>
                      <a:rPr lang="en-US" b="0" i="1">
                        <a:latin typeface="Cambria Math" panose="02040503050406030204" pitchFamily="18" charset="0"/>
                      </a:rPr>
                      <m:t>𝐴𝑐𝑐𝑢𝑟𝑎𝑐𝑦</m:t>
                    </m:r>
                    <m:r>
                      <a:rPr lang="en-US" b="0">
                        <a:latin typeface="Cambria Math" panose="02040503050406030204" pitchFamily="18" charset="0"/>
                      </a:rPr>
                      <m:t>= </m:t>
                    </m:r>
                    <m:f>
                      <m:fPr>
                        <m:ctrlPr>
                          <a:rPr lang="en-US" i="1">
                            <a:latin typeface="Cambria Math" panose="02040503050406030204" pitchFamily="18" charset="0"/>
                          </a:rPr>
                        </m:ctrlPr>
                      </m:fPr>
                      <m:num>
                        <m:r>
                          <a:rPr lang="en-US" b="0" i="1">
                            <a:latin typeface="Cambria Math" panose="02040503050406030204" pitchFamily="18" charset="0"/>
                          </a:rPr>
                          <m:t>𝑇𝑃</m:t>
                        </m:r>
                        <m:r>
                          <a:rPr lang="en-US" b="0">
                            <a:latin typeface="Cambria Math" panose="02040503050406030204" pitchFamily="18" charset="0"/>
                          </a:rPr>
                          <m:t>+</m:t>
                        </m:r>
                        <m:r>
                          <a:rPr lang="en-US" b="0" i="1">
                            <a:latin typeface="Cambria Math" panose="02040503050406030204" pitchFamily="18" charset="0"/>
                          </a:rPr>
                          <m:t>𝑇𝑁</m:t>
                        </m:r>
                      </m:num>
                      <m:den>
                        <m:r>
                          <a:rPr lang="en-US" b="0" i="1">
                            <a:latin typeface="Cambria Math" panose="02040503050406030204" pitchFamily="18" charset="0"/>
                          </a:rPr>
                          <m:t>𝑇𝑃</m:t>
                        </m:r>
                        <m:r>
                          <a:rPr lang="en-US" b="0">
                            <a:latin typeface="Cambria Math" panose="02040503050406030204" pitchFamily="18" charset="0"/>
                          </a:rPr>
                          <m:t>+</m:t>
                        </m:r>
                        <m:r>
                          <a:rPr lang="en-US" b="0" i="1">
                            <a:latin typeface="Cambria Math" panose="02040503050406030204" pitchFamily="18" charset="0"/>
                          </a:rPr>
                          <m:t>𝑇𝑁</m:t>
                        </m:r>
                        <m:r>
                          <a:rPr lang="en-US" b="0">
                            <a:latin typeface="Cambria Math" panose="02040503050406030204" pitchFamily="18" charset="0"/>
                          </a:rPr>
                          <m:t>+</m:t>
                        </m:r>
                        <m:r>
                          <a:rPr lang="en-US" b="0" i="1">
                            <a:latin typeface="Cambria Math" panose="02040503050406030204" pitchFamily="18" charset="0"/>
                          </a:rPr>
                          <m:t>𝐹𝑃</m:t>
                        </m:r>
                        <m:r>
                          <a:rPr lang="en-US" b="0">
                            <a:latin typeface="Cambria Math" panose="02040503050406030204" pitchFamily="18" charset="0"/>
                          </a:rPr>
                          <m:t>+</m:t>
                        </m:r>
                        <m:r>
                          <a:rPr lang="en-US" b="0" i="1">
                            <a:latin typeface="Cambria Math" panose="02040503050406030204" pitchFamily="18" charset="0"/>
                          </a:rPr>
                          <m:t>𝐹𝑁</m:t>
                        </m:r>
                      </m:den>
                    </m:f>
                  </m:oMath>
                </a14:m>
                <a:r>
                  <a:rPr lang="en-US" dirty="0"/>
                  <a:t>	</a:t>
                </a:r>
                <a:r>
                  <a:rPr lang="en-US" dirty="0" smtClean="0"/>
                  <a:t>					(</a:t>
                </a:r>
                <a:r>
                  <a:rPr lang="en-US" dirty="0"/>
                  <a:t>1)</a:t>
                </a:r>
              </a:p>
              <a:p>
                <a:pPr>
                  <a:lnSpc>
                    <a:spcPct val="150000"/>
                  </a:lnSpc>
                </a:pPr>
                <a14:m>
                  <m:oMath xmlns:m="http://schemas.openxmlformats.org/officeDocument/2006/math">
                    <m:r>
                      <a:rPr lang="en-US" b="0" i="1">
                        <a:latin typeface="Cambria Math" panose="02040503050406030204" pitchFamily="18" charset="0"/>
                      </a:rPr>
                      <m:t>𝑃𝑟𝑒𝑐𝑖𝑠𝑖𝑜𝑛</m:t>
                    </m:r>
                    <m:r>
                      <a:rPr lang="en-US" b="0">
                        <a:latin typeface="Cambria Math" panose="02040503050406030204" pitchFamily="18" charset="0"/>
                      </a:rPr>
                      <m:t>= </m:t>
                    </m:r>
                    <m:f>
                      <m:fPr>
                        <m:ctrlPr>
                          <a:rPr lang="en-US" i="1">
                            <a:latin typeface="Cambria Math" panose="02040503050406030204" pitchFamily="18" charset="0"/>
                          </a:rPr>
                        </m:ctrlPr>
                      </m:fPr>
                      <m:num>
                        <m:r>
                          <a:rPr lang="en-US" b="0" i="1">
                            <a:latin typeface="Cambria Math" panose="02040503050406030204" pitchFamily="18" charset="0"/>
                          </a:rPr>
                          <m:t>𝑇𝑃</m:t>
                        </m:r>
                      </m:num>
                      <m:den>
                        <m:r>
                          <a:rPr lang="en-US" b="0" i="1">
                            <a:latin typeface="Cambria Math" panose="02040503050406030204" pitchFamily="18" charset="0"/>
                          </a:rPr>
                          <m:t>𝑇𝑃</m:t>
                        </m:r>
                        <m:r>
                          <a:rPr lang="en-US" b="0">
                            <a:latin typeface="Cambria Math" panose="02040503050406030204" pitchFamily="18" charset="0"/>
                          </a:rPr>
                          <m:t>+</m:t>
                        </m:r>
                        <m:r>
                          <a:rPr lang="en-US" b="0" i="1">
                            <a:latin typeface="Cambria Math" panose="02040503050406030204" pitchFamily="18" charset="0"/>
                          </a:rPr>
                          <m:t>𝐹𝑃</m:t>
                        </m:r>
                      </m:den>
                    </m:f>
                  </m:oMath>
                </a14:m>
                <a:r>
                  <a:rPr lang="en-US" dirty="0"/>
                  <a:t>		</a:t>
                </a:r>
                <a:r>
                  <a:rPr lang="en-US" dirty="0" smtClean="0"/>
                  <a:t>					(</a:t>
                </a:r>
                <a:r>
                  <a:rPr lang="en-US" dirty="0"/>
                  <a:t>2)</a:t>
                </a:r>
              </a:p>
              <a:p>
                <a:pPr>
                  <a:lnSpc>
                    <a:spcPct val="150000"/>
                  </a:lnSpc>
                </a:pPr>
                <a14:m>
                  <m:oMath xmlns:m="http://schemas.openxmlformats.org/officeDocument/2006/math">
                    <m:r>
                      <a:rPr lang="en-US" b="0" i="1">
                        <a:latin typeface="Cambria Math" panose="02040503050406030204" pitchFamily="18" charset="0"/>
                      </a:rPr>
                      <m:t>𝑅𝑒𝑐𝑎𝑙𝑙</m:t>
                    </m:r>
                    <m:r>
                      <a:rPr lang="en-US" b="0">
                        <a:latin typeface="Cambria Math" panose="02040503050406030204" pitchFamily="18" charset="0"/>
                      </a:rPr>
                      <m:t>= </m:t>
                    </m:r>
                    <m:f>
                      <m:fPr>
                        <m:ctrlPr>
                          <a:rPr lang="en-US" i="1">
                            <a:latin typeface="Cambria Math" panose="02040503050406030204" pitchFamily="18" charset="0"/>
                          </a:rPr>
                        </m:ctrlPr>
                      </m:fPr>
                      <m:num>
                        <m:r>
                          <a:rPr lang="en-US" b="0" i="1">
                            <a:latin typeface="Cambria Math" panose="02040503050406030204" pitchFamily="18" charset="0"/>
                          </a:rPr>
                          <m:t>𝑇𝑃</m:t>
                        </m:r>
                      </m:num>
                      <m:den>
                        <m:r>
                          <a:rPr lang="en-US" b="0" i="1">
                            <a:latin typeface="Cambria Math" panose="02040503050406030204" pitchFamily="18" charset="0"/>
                          </a:rPr>
                          <m:t>𝑇𝑃</m:t>
                        </m:r>
                        <m:r>
                          <a:rPr lang="en-US" b="0">
                            <a:latin typeface="Cambria Math" panose="02040503050406030204" pitchFamily="18" charset="0"/>
                          </a:rPr>
                          <m:t>+</m:t>
                        </m:r>
                        <m:r>
                          <a:rPr lang="en-US" b="0" i="1">
                            <a:latin typeface="Cambria Math" panose="02040503050406030204" pitchFamily="18" charset="0"/>
                          </a:rPr>
                          <m:t>𝐹𝑁</m:t>
                        </m:r>
                      </m:den>
                    </m:f>
                  </m:oMath>
                </a14:m>
                <a:r>
                  <a:rPr lang="en-US" dirty="0"/>
                  <a:t> 			</a:t>
                </a:r>
                <a:r>
                  <a:rPr lang="en-US" dirty="0" smtClean="0"/>
                  <a:t>					(</a:t>
                </a:r>
                <a:r>
                  <a:rPr lang="en-US" dirty="0"/>
                  <a:t>3)</a:t>
                </a:r>
              </a:p>
              <a:p>
                <a:pPr>
                  <a:lnSpc>
                    <a:spcPct val="150000"/>
                  </a:lnSpc>
                </a:pPr>
                <a14:m>
                  <m:oMath xmlns:m="http://schemas.openxmlformats.org/officeDocument/2006/math">
                    <m:r>
                      <a:rPr lang="en-US" b="0" i="1">
                        <a:latin typeface="Cambria Math" panose="02040503050406030204" pitchFamily="18" charset="0"/>
                      </a:rPr>
                      <m:t>𝐹</m:t>
                    </m:r>
                    <m:r>
                      <a:rPr lang="en-US" b="0" i="1">
                        <a:latin typeface="Cambria Math" panose="02040503050406030204" pitchFamily="18" charset="0"/>
                      </a:rPr>
                      <m:t>1</m:t>
                    </m:r>
                    <m:r>
                      <a:rPr lang="en-US" b="0">
                        <a:latin typeface="Cambria Math" panose="02040503050406030204" pitchFamily="18" charset="0"/>
                      </a:rPr>
                      <m:t> </m:t>
                    </m:r>
                    <m:r>
                      <a:rPr lang="en-US" b="0" i="1">
                        <a:latin typeface="Cambria Math" panose="02040503050406030204" pitchFamily="18" charset="0"/>
                      </a:rPr>
                      <m:t>𝑆𝑐𝑜𝑟𝑒</m:t>
                    </m:r>
                    <m:r>
                      <a:rPr lang="en-US" b="0">
                        <a:latin typeface="Cambria Math" panose="02040503050406030204" pitchFamily="18" charset="0"/>
                      </a:rPr>
                      <m:t>= </m:t>
                    </m:r>
                    <m:f>
                      <m:fPr>
                        <m:ctrlPr>
                          <a:rPr lang="en-US" i="1">
                            <a:latin typeface="Cambria Math" panose="02040503050406030204" pitchFamily="18" charset="0"/>
                          </a:rPr>
                        </m:ctrlPr>
                      </m:fPr>
                      <m:num>
                        <m:r>
                          <a:rPr lang="en-US" b="0" i="1">
                            <a:latin typeface="Cambria Math" panose="02040503050406030204" pitchFamily="18" charset="0"/>
                          </a:rPr>
                          <m:t>2</m:t>
                        </m:r>
                        <m:r>
                          <a:rPr lang="en-US" b="0">
                            <a:latin typeface="Cambria Math" panose="02040503050406030204" pitchFamily="18" charset="0"/>
                          </a:rPr>
                          <m:t>  ×(</m:t>
                        </m:r>
                        <m:r>
                          <a:rPr lang="en-US" b="0" i="1">
                            <a:latin typeface="Cambria Math" panose="02040503050406030204" pitchFamily="18" charset="0"/>
                          </a:rPr>
                          <m:t>𝑅𝑒𝑐𝑎𝑙𝑙</m:t>
                        </m:r>
                        <m:r>
                          <a:rPr lang="en-US" b="0">
                            <a:latin typeface="Cambria Math" panose="02040503050406030204" pitchFamily="18" charset="0"/>
                          </a:rPr>
                          <m:t> ×</m:t>
                        </m:r>
                        <m:r>
                          <a:rPr lang="en-US" b="0" i="1">
                            <a:latin typeface="Cambria Math" panose="02040503050406030204" pitchFamily="18" charset="0"/>
                          </a:rPr>
                          <m:t>𝑃𝑟𝑒𝑐𝑖𝑠𝑖𝑜𝑛</m:t>
                        </m:r>
                        <m:r>
                          <a:rPr lang="en-US" b="0">
                            <a:latin typeface="Cambria Math" panose="02040503050406030204" pitchFamily="18" charset="0"/>
                          </a:rPr>
                          <m:t>)</m:t>
                        </m:r>
                      </m:num>
                      <m:den>
                        <m:r>
                          <a:rPr lang="en-US" b="0" i="1">
                            <a:latin typeface="Cambria Math" panose="02040503050406030204" pitchFamily="18" charset="0"/>
                          </a:rPr>
                          <m:t>𝑅𝑒𝑐𝑎𝑙𝑙</m:t>
                        </m:r>
                        <m:r>
                          <a:rPr lang="en-US" b="0">
                            <a:latin typeface="Cambria Math" panose="02040503050406030204" pitchFamily="18" charset="0"/>
                          </a:rPr>
                          <m:t>+</m:t>
                        </m:r>
                        <m:r>
                          <a:rPr lang="en-US" b="0" i="1">
                            <a:latin typeface="Cambria Math" panose="02040503050406030204" pitchFamily="18" charset="0"/>
                          </a:rPr>
                          <m:t>𝑃𝑟𝑒𝑐𝑖𝑠𝑖𝑜𝑛</m:t>
                        </m:r>
                      </m:den>
                    </m:f>
                  </m:oMath>
                </a14:m>
                <a:r>
                  <a:rPr lang="en-US" dirty="0" smtClean="0"/>
                  <a:t>					(4)</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06024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773113"/>
                <a:ext cx="10972800" cy="5458062"/>
              </a:xfrm>
            </p:spPr>
            <p:txBody>
              <a:bodyPr/>
              <a:lstStyle/>
              <a:p>
                <a:pPr lvl="1" algn="just"/>
                <a:r>
                  <a:rPr lang="en-US" sz="1800" b="1" i="1" dirty="0">
                    <a:effectLst>
                      <a:outerShdw sx="0" sy="0">
                        <a:srgbClr val="000000"/>
                      </a:outerShdw>
                    </a:effectLst>
                  </a:rPr>
                  <a:t>Random Forest Classifier (RF):</a:t>
                </a:r>
              </a:p>
              <a:p>
                <a:pPr algn="just"/>
                <a:r>
                  <a:rPr lang="x-none" sz="1800" dirty="0"/>
                  <a:t>RF is used to handle both classification and regression problems. </a:t>
                </a:r>
                <a:endParaRPr lang="en-US" sz="1800" dirty="0" smtClean="0"/>
              </a:p>
              <a:p>
                <a:pPr algn="just"/>
                <a:r>
                  <a:rPr lang="x-none" sz="1800" dirty="0" smtClean="0"/>
                  <a:t>For </a:t>
                </a:r>
                <a:r>
                  <a:rPr lang="x-none" sz="1800" dirty="0"/>
                  <a:t>improvement of the model’s performance, it combines the output from different classifiers and solves a large number of problems. </a:t>
                </a:r>
                <a:endParaRPr lang="en-US" sz="1800" dirty="0" smtClean="0"/>
              </a:p>
              <a:p>
                <a:pPr algn="just"/>
                <a:r>
                  <a:rPr lang="x-none" sz="1800" dirty="0" smtClean="0"/>
                  <a:t>The </a:t>
                </a:r>
                <a:r>
                  <a:rPr lang="x-none" sz="1800" dirty="0"/>
                  <a:t>dataset is divided into Training and Testing sets.  The training data is divided into various decision trees and at the final stage the output from these decision trees is averaged and a single prediction is used for classifying data as Normal and Anomalous. </a:t>
                </a:r>
                <a:endParaRPr lang="en-US" sz="1800" dirty="0" smtClean="0"/>
              </a:p>
              <a:p>
                <a:pPr algn="just"/>
                <a:r>
                  <a:rPr lang="x-none" sz="1800" dirty="0" smtClean="0"/>
                  <a:t>When </a:t>
                </a:r>
                <a:r>
                  <a:rPr lang="x-none" sz="1800" dirty="0"/>
                  <a:t>RF is used for classification problems the Gini Index is calculated as given in Eq. 5 for finding the probabilities of impure data.  </a:t>
                </a:r>
                <a:endParaRPr lang="en-US" sz="1800" dirty="0"/>
              </a:p>
              <a:p>
                <a:pPr marL="0" indent="0" algn="just">
                  <a:buNone/>
                </a:pPr>
                <a:r>
                  <a:rPr lang="en-US" dirty="0" smtClean="0"/>
                  <a:t> </a:t>
                </a:r>
                <a14:m>
                  <m:oMath xmlns:m="http://schemas.openxmlformats.org/officeDocument/2006/math">
                    <m:r>
                      <a:rPr lang="en-US" i="1">
                        <a:latin typeface="Cambria Math" panose="02040503050406030204" pitchFamily="18" charset="0"/>
                      </a:rPr>
                      <m:t>𝐺𝑖𝑛𝑖</m:t>
                    </m:r>
                    <m:r>
                      <a:rPr lang="en-US">
                        <a:latin typeface="Cambria Math" panose="02040503050406030204" pitchFamily="18" charset="0"/>
                      </a:rPr>
                      <m:t> </m:t>
                    </m:r>
                    <m:r>
                      <a:rPr lang="en-US" i="1">
                        <a:latin typeface="Cambria Math" panose="02040503050406030204" pitchFamily="18" charset="0"/>
                      </a:rPr>
                      <m:t>𝐼𝑛𝑑𝑒𝑥</m:t>
                    </m:r>
                    <m:r>
                      <a:rPr lang="en-US">
                        <a:latin typeface="Cambria Math" panose="02040503050406030204" pitchFamily="18" charset="0"/>
                      </a:rPr>
                      <m:t>=1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𝑚</m:t>
                        </m:r>
                      </m:sup>
                      <m:e>
                        <m:r>
                          <a:rPr lang="en-US">
                            <a:latin typeface="Cambria Math" panose="02040503050406030204" pitchFamily="18" charset="0"/>
                          </a:rPr>
                          <m:t>(</m:t>
                        </m:r>
                        <m:r>
                          <a:rPr lang="en-US" i="1">
                            <a:latin typeface="Cambria Math" panose="02040503050406030204" pitchFamily="18" charset="0"/>
                          </a:rPr>
                          <m:t>𝑃𝑖</m:t>
                        </m:r>
                      </m:e>
                    </m:nary>
                  </m:oMath>
                </a14:m>
                <a:r>
                  <a:rPr lang="en-US" dirty="0"/>
                  <a:t>)</a:t>
                </a:r>
                <a:r>
                  <a:rPr lang="en-US" baseline="30000" dirty="0"/>
                  <a:t>2</a:t>
                </a:r>
                <a:r>
                  <a:rPr lang="en-US" dirty="0"/>
                  <a:t> </a:t>
                </a:r>
                <a:r>
                  <a:rPr lang="en-US" dirty="0" smtClean="0"/>
                  <a:t>                  				 (5)                   	</a:t>
                </a:r>
              </a:p>
              <a:p>
                <a:pPr marL="0" indent="0" algn="just">
                  <a:buNone/>
                </a:pPr>
                <a:r>
                  <a:rPr lang="en-US" sz="1800" dirty="0"/>
                  <a:t>	</a:t>
                </a:r>
                <a:r>
                  <a:rPr lang="x-none" sz="1800" dirty="0" smtClean="0"/>
                  <a:t>Here</a:t>
                </a:r>
                <a:r>
                  <a:rPr lang="en-US" sz="1800" dirty="0"/>
                  <a:t>, </a:t>
                </a:r>
                <a:endParaRPr lang="en-US" sz="1800" dirty="0" smtClean="0"/>
              </a:p>
              <a:p>
                <a:pPr marL="457200" lvl="1" indent="0" algn="just">
                  <a:buNone/>
                </a:pPr>
                <a:r>
                  <a:rPr lang="en-US" sz="1800" dirty="0"/>
                  <a:t>	</a:t>
                </a:r>
                <a:r>
                  <a:rPr lang="en-US" sz="1800" dirty="0" err="1" smtClean="0"/>
                  <a:t>i</a:t>
                </a:r>
                <a:r>
                  <a:rPr lang="en-US" sz="1800" dirty="0" smtClean="0"/>
                  <a:t> </a:t>
                </a:r>
                <a:r>
                  <a:rPr lang="en-US" sz="1800" dirty="0"/>
                  <a:t>and</a:t>
                </a:r>
                <a:r>
                  <a:rPr lang="x-none" sz="1800" dirty="0"/>
                  <a:t> m represents the </a:t>
                </a:r>
                <a:r>
                  <a:rPr lang="en-US" sz="1800" dirty="0"/>
                  <a:t>range for </a:t>
                </a:r>
                <a:r>
                  <a:rPr lang="x-none" sz="1800" dirty="0"/>
                  <a:t>number of classes. </a:t>
                </a:r>
                <a:endParaRPr lang="en-US" sz="1800" dirty="0" smtClean="0"/>
              </a:p>
              <a:p>
                <a:pPr marL="457200" lvl="1" indent="0" algn="just">
                  <a:buNone/>
                </a:pPr>
                <a:r>
                  <a:rPr lang="en-US" sz="1800" dirty="0"/>
                  <a:t>	</a:t>
                </a:r>
                <a:r>
                  <a:rPr lang="x-none" sz="1800" dirty="0" smtClean="0"/>
                  <a:t>pi </a:t>
                </a:r>
                <a:r>
                  <a:rPr lang="x-none" sz="1800" dirty="0"/>
                  <a:t>represents the occurrence of classes. </a:t>
                </a:r>
                <a:endParaRPr lang="en-US" sz="1800" dirty="0" smtClean="0"/>
              </a:p>
              <a:p>
                <a:pPr algn="just">
                  <a:buFont typeface="Arial" panose="020B0604020202020204" pitchFamily="34" charset="0"/>
                  <a:buChar char="•"/>
                </a:pPr>
                <a:r>
                  <a:rPr lang="x-none" sz="1800" dirty="0" smtClean="0"/>
                  <a:t>The </a:t>
                </a:r>
                <a:r>
                  <a:rPr lang="x-none" sz="1800" dirty="0"/>
                  <a:t>random forest algorithm uses the Bagging technique for the classification of Normal / Anomalous packets with an improvement in accuracy and prediction. For training the model the RF picks the data with optimization of the Gini Index. On completion of training the RF algorithm predicts an intrusion detection system. </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773113"/>
                <a:ext cx="10972800" cy="5458062"/>
              </a:xfrm>
              <a:blipFill>
                <a:blip r:embed="rId2"/>
                <a:stretch>
                  <a:fillRect l="-333" t="-670" r="-444" b="-11620"/>
                </a:stretch>
              </a:blipFill>
            </p:spPr>
            <p:txBody>
              <a:bodyPr/>
              <a:lstStyle/>
              <a:p>
                <a:r>
                  <a:rPr lang="en-US">
                    <a:noFill/>
                  </a:rPr>
                  <a:t> </a:t>
                </a:r>
              </a:p>
            </p:txBody>
          </p:sp>
        </mc:Fallback>
      </mc:AlternateContent>
    </p:spTree>
    <p:extLst>
      <p:ext uri="{BB962C8B-B14F-4D97-AF65-F5344CB8AC3E}">
        <p14:creationId xmlns:p14="http://schemas.microsoft.com/office/powerpoint/2010/main" val="1540306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773113"/>
                <a:ext cx="10972800" cy="4953000"/>
              </a:xfrm>
            </p:spPr>
            <p:txBody>
              <a:bodyPr/>
              <a:lstStyle/>
              <a:p>
                <a:pPr lvl="1"/>
                <a:r>
                  <a:rPr lang="en-US" sz="1800" b="1" i="1" dirty="0" smtClean="0">
                    <a:effectLst>
                      <a:outerShdw sx="0" sy="0">
                        <a:srgbClr val="000000"/>
                      </a:outerShdw>
                    </a:effectLst>
                  </a:rPr>
                  <a:t>K-Nearest </a:t>
                </a:r>
                <a:r>
                  <a:rPr lang="en-US" sz="1800" b="1" i="1" dirty="0">
                    <a:effectLst>
                      <a:outerShdw sx="0" sy="0">
                        <a:srgbClr val="000000"/>
                      </a:outerShdw>
                    </a:effectLst>
                  </a:rPr>
                  <a:t>Neighbors (KNN) algorithm:</a:t>
                </a:r>
              </a:p>
              <a:p>
                <a:r>
                  <a:rPr lang="x-none" sz="1800" dirty="0"/>
                  <a:t>KNN is based on the supervised machine learning method that is used for both classification and regression problems. It’s a good algorithm for intrusion detection systems because of its simple implementation and changing behavior concerning dynamic environments in intrusion detection systems. KNN is a non-parametric algorithm that has no assumptions on original data. The working of KNN is based on the comparison of distance between two points. The Euclidean Distance EU between the two points Xi and Xj is shown in Eq. 6.</a:t>
                </a:r>
                <a:endParaRPr lang="en-US" sz="1800" dirty="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𝑈</m:t>
                        </m:r>
                      </m:sub>
                    </m:sSub>
                    <m:r>
                      <a:rPr lang="en-US">
                        <a:latin typeface="Cambria Math" panose="02040503050406030204" pitchFamily="18" charset="0"/>
                      </a:rPr>
                      <m:t>=</m:t>
                    </m:r>
                    <m:rad>
                      <m:radPr>
                        <m:degHide m:val="on"/>
                        <m:ctrlPr>
                          <a:rPr lang="en-US" i="1">
                            <a:latin typeface="Cambria Math" panose="02040503050406030204" pitchFamily="18" charset="0"/>
                          </a:rPr>
                        </m:ctrlPr>
                      </m:radPr>
                      <m:deg/>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𝐿</m:t>
                            </m:r>
                            <m:r>
                              <a:rPr lang="en-US">
                                <a:latin typeface="Cambria Math" panose="02040503050406030204" pitchFamily="18" charset="0"/>
                              </a:rPr>
                              <m:t>=1</m:t>
                            </m:r>
                          </m:sub>
                          <m:sup>
                            <m:r>
                              <a:rPr lang="en-US" i="1">
                                <a:latin typeface="Cambria Math" panose="02040503050406030204" pitchFamily="18" charset="0"/>
                              </a:rPr>
                              <m:t>𝐸</m:t>
                            </m:r>
                          </m:sup>
                          <m:e>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𝑋𝑖𝐿</m:t>
                                </m:r>
                                <m:r>
                                  <a:rPr lang="en-US" i="1">
                                    <a:latin typeface="Cambria Math" panose="02040503050406030204" pitchFamily="18" charset="0"/>
                                  </a:rPr>
                                  <m:t>−</m:t>
                                </m:r>
                                <m:r>
                                  <a:rPr lang="en-US">
                                    <a:latin typeface="Cambria Math" panose="02040503050406030204" pitchFamily="18" charset="0"/>
                                  </a:rPr>
                                  <m:t> </m:t>
                                </m:r>
                                <m:r>
                                  <a:rPr lang="en-US" i="1">
                                    <a:latin typeface="Cambria Math" panose="02040503050406030204" pitchFamily="18" charset="0"/>
                                  </a:rPr>
                                  <m:t>𝑋𝑗𝐿</m:t>
                                </m:r>
                                <m:r>
                                  <a:rPr lang="en-US">
                                    <a:latin typeface="Cambria Math" panose="02040503050406030204" pitchFamily="18" charset="0"/>
                                  </a:rPr>
                                  <m:t>)</m:t>
                                </m:r>
                              </m:e>
                              <m:sup>
                                <m:r>
                                  <a:rPr lang="en-US">
                                    <a:latin typeface="Cambria Math" panose="02040503050406030204" pitchFamily="18" charset="0"/>
                                  </a:rPr>
                                  <m:t>2</m:t>
                                </m:r>
                              </m:sup>
                            </m:sSup>
                          </m:e>
                        </m:nary>
                      </m:e>
                    </m:rad>
                  </m:oMath>
                </a14:m>
                <a:r>
                  <a:rPr lang="en-US" dirty="0"/>
                  <a:t>  	</a:t>
                </a:r>
                <a:r>
                  <a:rPr lang="en-US" dirty="0" smtClean="0"/>
                  <a:t>					(</a:t>
                </a:r>
                <a:r>
                  <a:rPr lang="en-US" dirty="0"/>
                  <a:t>6)</a:t>
                </a:r>
              </a:p>
              <a:p>
                <a:pPr marL="0" indent="0">
                  <a:buNone/>
                </a:pPr>
                <a:r>
                  <a:rPr lang="en-US" sz="1800" dirty="0" smtClean="0"/>
                  <a:t>	</a:t>
                </a:r>
              </a:p>
              <a:p>
                <a:pPr marL="0" indent="0">
                  <a:buNone/>
                </a:pPr>
                <a:r>
                  <a:rPr lang="en-US" sz="1800" dirty="0"/>
                  <a:t>	</a:t>
                </a:r>
                <a:r>
                  <a:rPr lang="en-US" sz="1800" dirty="0" smtClean="0"/>
                  <a:t>Here</a:t>
                </a:r>
                <a:r>
                  <a:rPr lang="en-US" sz="1800" dirty="0"/>
                  <a:t>, </a:t>
                </a:r>
                <a:endParaRPr lang="en-US" sz="1800" dirty="0" smtClean="0"/>
              </a:p>
              <a:p>
                <a:pPr marL="0" indent="0">
                  <a:buNone/>
                </a:pPr>
                <a:r>
                  <a:rPr lang="en-US" sz="1800" dirty="0"/>
                  <a:t>	</a:t>
                </a:r>
                <a:r>
                  <a:rPr lang="en-US" sz="1800" dirty="0" smtClean="0"/>
                  <a:t>L </a:t>
                </a:r>
                <a:r>
                  <a:rPr lang="en-US" sz="1800" dirty="0"/>
                  <a:t>is index variable that ranges from 1 to E.</a:t>
                </a:r>
              </a:p>
              <a:p>
                <a:r>
                  <a:rPr lang="x-none" sz="1800" dirty="0"/>
                  <a:t>With this distance, the KNN identifies the nearest neighbor of a data point, and a class is assigned to the data point between its KNN based on the majority of classes.</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773113"/>
                <a:ext cx="10972800" cy="4953000"/>
              </a:xfrm>
              <a:blipFill>
                <a:blip r:embed="rId2"/>
                <a:stretch>
                  <a:fillRect l="-333" t="-739" r="-333"/>
                </a:stretch>
              </a:blipFill>
            </p:spPr>
            <p:txBody>
              <a:bodyPr/>
              <a:lstStyle/>
              <a:p>
                <a:r>
                  <a:rPr lang="en-US">
                    <a:noFill/>
                  </a:rPr>
                  <a:t> </a:t>
                </a:r>
              </a:p>
            </p:txBody>
          </p:sp>
        </mc:Fallback>
      </mc:AlternateContent>
    </p:spTree>
    <p:extLst>
      <p:ext uri="{BB962C8B-B14F-4D97-AF65-F5344CB8AC3E}">
        <p14:creationId xmlns:p14="http://schemas.microsoft.com/office/powerpoint/2010/main" val="312525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Preliminary results</a:t>
            </a:r>
          </a:p>
        </p:txBody>
      </p:sp>
      <p:graphicFrame>
        <p:nvGraphicFramePr>
          <p:cNvPr id="7" name="Table 6"/>
          <p:cNvGraphicFramePr>
            <a:graphicFrameLocks noGrp="1"/>
          </p:cNvGraphicFramePr>
          <p:nvPr>
            <p:extLst>
              <p:ext uri="{D42A27DB-BD31-4B8C-83A1-F6EECF244321}">
                <p14:modId xmlns:p14="http://schemas.microsoft.com/office/powerpoint/2010/main" val="258969886"/>
              </p:ext>
            </p:extLst>
          </p:nvPr>
        </p:nvGraphicFramePr>
        <p:xfrm>
          <a:off x="1071571" y="1128234"/>
          <a:ext cx="9612128" cy="2194560"/>
        </p:xfrm>
        <a:graphic>
          <a:graphicData uri="http://schemas.openxmlformats.org/drawingml/2006/table">
            <a:tbl>
              <a:tblPr firstRow="1" firstCol="1" bandRow="1">
                <a:tableStyleId>{5C22544A-7EE6-4342-B048-85BDC9FD1C3A}</a:tableStyleId>
              </a:tblPr>
              <a:tblGrid>
                <a:gridCol w="2310005">
                  <a:extLst>
                    <a:ext uri="{9D8B030D-6E8A-4147-A177-3AD203B41FA5}">
                      <a16:colId xmlns:a16="http://schemas.microsoft.com/office/drawing/2014/main" val="2260780187"/>
                    </a:ext>
                  </a:extLst>
                </a:gridCol>
                <a:gridCol w="2195027">
                  <a:extLst>
                    <a:ext uri="{9D8B030D-6E8A-4147-A177-3AD203B41FA5}">
                      <a16:colId xmlns:a16="http://schemas.microsoft.com/office/drawing/2014/main" val="289272725"/>
                    </a:ext>
                  </a:extLst>
                </a:gridCol>
                <a:gridCol w="1770655">
                  <a:extLst>
                    <a:ext uri="{9D8B030D-6E8A-4147-A177-3AD203B41FA5}">
                      <a16:colId xmlns:a16="http://schemas.microsoft.com/office/drawing/2014/main" val="1127079375"/>
                    </a:ext>
                  </a:extLst>
                </a:gridCol>
                <a:gridCol w="1344193">
                  <a:extLst>
                    <a:ext uri="{9D8B030D-6E8A-4147-A177-3AD203B41FA5}">
                      <a16:colId xmlns:a16="http://schemas.microsoft.com/office/drawing/2014/main" val="572814660"/>
                    </a:ext>
                  </a:extLst>
                </a:gridCol>
                <a:gridCol w="1992248">
                  <a:extLst>
                    <a:ext uri="{9D8B030D-6E8A-4147-A177-3AD203B41FA5}">
                      <a16:colId xmlns:a16="http://schemas.microsoft.com/office/drawing/2014/main" val="3503673378"/>
                    </a:ext>
                  </a:extLst>
                </a:gridCol>
              </a:tblGrid>
              <a:tr h="0">
                <a:tc>
                  <a:txBody>
                    <a:bodyPr/>
                    <a:lstStyle/>
                    <a:p>
                      <a:pPr marL="0" marR="0" algn="ctr">
                        <a:lnSpc>
                          <a:spcPct val="150000"/>
                        </a:lnSpc>
                        <a:spcBef>
                          <a:spcPts val="0"/>
                        </a:spcBef>
                        <a:spcAft>
                          <a:spcPts val="0"/>
                        </a:spcAft>
                      </a:pPr>
                      <a:r>
                        <a:rPr lang="en-US" sz="2400">
                          <a:effectLst/>
                        </a:rPr>
                        <a:t>Algorithm/</a:t>
                      </a:r>
                    </a:p>
                    <a:p>
                      <a:pPr marL="0" marR="0" algn="ctr">
                        <a:lnSpc>
                          <a:spcPct val="150000"/>
                        </a:lnSpc>
                        <a:spcBef>
                          <a:spcPts val="0"/>
                        </a:spcBef>
                        <a:spcAft>
                          <a:spcPts val="0"/>
                        </a:spcAft>
                      </a:pPr>
                      <a:r>
                        <a:rPr lang="en-US" sz="2400">
                          <a:effectLst/>
                        </a:rPr>
                        <a:t>Performance</a:t>
                      </a:r>
                      <a:endParaRPr lang="en-US" sz="2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400" dirty="0">
                          <a:effectLst/>
                        </a:rPr>
                        <a:t>Accuracy</a:t>
                      </a:r>
                      <a:endParaRPr lang="en-US" sz="2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400">
                          <a:effectLst/>
                        </a:rPr>
                        <a:t>Precision</a:t>
                      </a:r>
                      <a:endParaRPr lang="en-US" sz="2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400">
                          <a:effectLst/>
                        </a:rPr>
                        <a:t>Recall</a:t>
                      </a:r>
                      <a:endParaRPr lang="en-US" sz="2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400">
                          <a:effectLst/>
                        </a:rPr>
                        <a:t>F1 Score</a:t>
                      </a:r>
                      <a:endParaRPr lang="en-US" sz="2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6220871"/>
                  </a:ext>
                </a:extLst>
              </a:tr>
              <a:tr h="0">
                <a:tc>
                  <a:txBody>
                    <a:bodyPr/>
                    <a:lstStyle/>
                    <a:p>
                      <a:pPr marL="0" marR="0" algn="just">
                        <a:lnSpc>
                          <a:spcPct val="150000"/>
                        </a:lnSpc>
                        <a:spcBef>
                          <a:spcPts val="0"/>
                        </a:spcBef>
                        <a:spcAft>
                          <a:spcPts val="0"/>
                        </a:spcAft>
                      </a:pPr>
                      <a:r>
                        <a:rPr lang="en-US" sz="2400">
                          <a:effectLst/>
                        </a:rPr>
                        <a:t>RF</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400">
                          <a:effectLst/>
                        </a:rPr>
                        <a:t>96.20%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400">
                          <a:effectLst/>
                        </a:rPr>
                        <a:t>0.94</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400">
                          <a:effectLst/>
                        </a:rPr>
                        <a:t>1.00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400">
                          <a:effectLst/>
                        </a:rPr>
                        <a:t>0.97</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6043304"/>
                  </a:ext>
                </a:extLst>
              </a:tr>
              <a:tr h="0">
                <a:tc>
                  <a:txBody>
                    <a:bodyPr/>
                    <a:lstStyle/>
                    <a:p>
                      <a:pPr marL="0" marR="0" algn="just">
                        <a:lnSpc>
                          <a:spcPct val="150000"/>
                        </a:lnSpc>
                        <a:spcBef>
                          <a:spcPts val="0"/>
                        </a:spcBef>
                        <a:spcAft>
                          <a:spcPts val="0"/>
                        </a:spcAft>
                      </a:pPr>
                      <a:r>
                        <a:rPr lang="en-US" sz="2400">
                          <a:effectLst/>
                        </a:rPr>
                        <a:t>KNN</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400">
                          <a:effectLst/>
                        </a:rPr>
                        <a:t>97.51%</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400">
                          <a:effectLst/>
                        </a:rPr>
                        <a:t>0.98</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400">
                          <a:effectLst/>
                        </a:rPr>
                        <a:t>1.00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400" dirty="0">
                          <a:effectLst/>
                        </a:rPr>
                        <a:t>0.99</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05923"/>
                  </a:ext>
                </a:extLst>
              </a:tr>
            </a:tbl>
          </a:graphicData>
        </a:graphic>
      </p:graphicFrame>
      <p:sp>
        <p:nvSpPr>
          <p:cNvPr id="8" name="Content Placeholder 2"/>
          <p:cNvSpPr>
            <a:spLocks noGrp="1"/>
          </p:cNvSpPr>
          <p:nvPr>
            <p:ph idx="1"/>
          </p:nvPr>
        </p:nvSpPr>
        <p:spPr>
          <a:xfrm>
            <a:off x="609600" y="3331097"/>
            <a:ext cx="10972800" cy="1964234"/>
          </a:xfrm>
        </p:spPr>
        <p:txBody>
          <a:bodyPr/>
          <a:lstStyle/>
          <a:p>
            <a:pPr lvl="1">
              <a:lnSpc>
                <a:spcPct val="150000"/>
              </a:lnSpc>
              <a:buFont typeface="Arial" panose="020B0604020202020204" pitchFamily="34" charset="0"/>
              <a:buChar char="•"/>
            </a:pPr>
            <a:r>
              <a:rPr lang="en-US" sz="2400" dirty="0"/>
              <a:t>The proposed model is trained with a Random Forest algorithm and achieved an accuracy of 96.20% </a:t>
            </a:r>
            <a:endParaRPr lang="en-US" sz="2400" dirty="0" smtClean="0"/>
          </a:p>
          <a:p>
            <a:pPr lvl="1">
              <a:lnSpc>
                <a:spcPct val="150000"/>
              </a:lnSpc>
              <a:buFont typeface="Arial" panose="020B0604020202020204" pitchFamily="34" charset="0"/>
              <a:buChar char="•"/>
            </a:pPr>
            <a:r>
              <a:rPr lang="en-US" sz="2400" dirty="0" smtClean="0"/>
              <a:t>And also trained with </a:t>
            </a:r>
            <a:r>
              <a:rPr lang="en-US" sz="2400" dirty="0"/>
              <a:t>K Nearest Neighbor has an accuracy of 97.51%. on the IoTID20 dataset. </a:t>
            </a:r>
          </a:p>
        </p:txBody>
      </p:sp>
    </p:spTree>
    <p:extLst>
      <p:ext uri="{BB962C8B-B14F-4D97-AF65-F5344CB8AC3E}">
        <p14:creationId xmlns:p14="http://schemas.microsoft.com/office/powerpoint/2010/main" val="4175709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a:xfrm>
            <a:off x="609600" y="901795"/>
            <a:ext cx="10972800" cy="5553596"/>
          </a:xfrm>
        </p:spPr>
        <p:txBody>
          <a:bodyPr/>
          <a:lstStyle/>
          <a:p>
            <a:pPr algn="just"/>
            <a:r>
              <a:rPr lang="x-none" sz="1800" dirty="0"/>
              <a:t>This paper uses the Generative Adversarial Network with the Machine Learning Algorithm Random Forest and K Nearest Neighbor for the classification of network packets as Normal or </a:t>
            </a:r>
            <a:r>
              <a:rPr lang="x-none" sz="1800" dirty="0" smtClean="0"/>
              <a:t>Anomalous.</a:t>
            </a:r>
            <a:endParaRPr lang="en-US" sz="1800" dirty="0" smtClean="0"/>
          </a:p>
          <a:p>
            <a:pPr algn="just"/>
            <a:r>
              <a:rPr lang="x-none" sz="1800" dirty="0" smtClean="0"/>
              <a:t>Numerous </a:t>
            </a:r>
            <a:r>
              <a:rPr lang="x-none" sz="1800" dirty="0"/>
              <a:t>papers have been published for intrusion detection systems but these papers do have not a good aptitude for corresponding patterns, a large number of false positive predictions, and the detection of anomalies mainly dependent on human intelligence. </a:t>
            </a:r>
            <a:endParaRPr lang="en-US" sz="1800" dirty="0" smtClean="0"/>
          </a:p>
          <a:p>
            <a:pPr algn="just"/>
            <a:r>
              <a:rPr lang="x-none" sz="1800" dirty="0" smtClean="0"/>
              <a:t>This </a:t>
            </a:r>
            <a:r>
              <a:rPr lang="x-none" sz="1800" dirty="0"/>
              <a:t>research provides valuable information about the GAN AI with its benefits for using with ML learning algorithms. </a:t>
            </a:r>
            <a:endParaRPr lang="en-US" sz="1800" dirty="0" smtClean="0"/>
          </a:p>
          <a:p>
            <a:pPr algn="just"/>
            <a:r>
              <a:rPr lang="x-none" sz="1800" dirty="0" smtClean="0"/>
              <a:t>This </a:t>
            </a:r>
            <a:r>
              <a:rPr lang="x-none" sz="1800" dirty="0"/>
              <a:t>research uses the IoTID20 dataset for experimental purposes. The benefit of using this dataset is the generation of this dataset in a real-world environment. The dataset provides network packets with different attacks and sub-categories of attacks</a:t>
            </a:r>
            <a:r>
              <a:rPr lang="x-none" sz="1800" dirty="0" smtClean="0"/>
              <a:t>.</a:t>
            </a:r>
            <a:endParaRPr lang="en-US" sz="1800" dirty="0" smtClean="0"/>
          </a:p>
          <a:p>
            <a:pPr algn="just"/>
            <a:r>
              <a:rPr lang="x-none" sz="1800" dirty="0" smtClean="0"/>
              <a:t>Th</a:t>
            </a:r>
            <a:r>
              <a:rPr lang="en-US" sz="1800" dirty="0"/>
              <a:t>e</a:t>
            </a:r>
            <a:r>
              <a:rPr lang="x-none" sz="1800" dirty="0"/>
              <a:t> results </a:t>
            </a:r>
            <a:r>
              <a:rPr lang="en-US" sz="1800" dirty="0"/>
              <a:t>may be</a:t>
            </a:r>
            <a:r>
              <a:rPr lang="x-none" sz="1800" dirty="0"/>
              <a:t> enhanced and diversified predictions of various kinds of attacks in the real environment. </a:t>
            </a:r>
            <a:endParaRPr lang="en-US" sz="1800" dirty="0" smtClean="0"/>
          </a:p>
          <a:p>
            <a:pPr algn="just"/>
            <a:r>
              <a:rPr lang="x-none" sz="1800" dirty="0" smtClean="0"/>
              <a:t>The </a:t>
            </a:r>
            <a:r>
              <a:rPr lang="x-none" sz="1800" dirty="0"/>
              <a:t>proposed model is trained with a Random Forest algorithm and achieved an accuracy of </a:t>
            </a:r>
            <a:r>
              <a:rPr lang="en-US" sz="1800" dirty="0"/>
              <a:t>96.20</a:t>
            </a:r>
            <a:r>
              <a:rPr lang="x-none" sz="1800" dirty="0"/>
              <a:t>% and with K Nearest Neighbor has an accuracy of 9</a:t>
            </a:r>
            <a:r>
              <a:rPr lang="en-US" sz="1800" dirty="0"/>
              <a:t>7.51</a:t>
            </a:r>
            <a:r>
              <a:rPr lang="x-none" sz="1800" dirty="0"/>
              <a:t>%. on the IoTID20 dataset. </a:t>
            </a:r>
            <a:endParaRPr lang="en-US" sz="1800" dirty="0" smtClean="0"/>
          </a:p>
          <a:p>
            <a:pPr algn="just"/>
            <a:r>
              <a:rPr lang="x-none" sz="1800" dirty="0" smtClean="0"/>
              <a:t>This </a:t>
            </a:r>
            <a:r>
              <a:rPr lang="x-none" sz="1800" dirty="0"/>
              <a:t>research enhanced in the future with other ensemble learning algorithms XGBoost, Support vector machine, Neural network, and Deep Neural Network. </a:t>
            </a:r>
            <a:endParaRPr lang="en-US" sz="1800" dirty="0" smtClean="0"/>
          </a:p>
          <a:p>
            <a:pPr algn="just"/>
            <a:r>
              <a:rPr lang="x-none" sz="1800" dirty="0" smtClean="0"/>
              <a:t> </a:t>
            </a:r>
            <a:r>
              <a:rPr lang="x-none" sz="1800" dirty="0"/>
              <a:t>A lightweight, cheap, and comprehensive IDS will need to be implemented in the future with other available and real-world datasets. </a:t>
            </a:r>
            <a:r>
              <a:rPr lang="en-US" sz="1800" dirty="0"/>
              <a:t>The work will also enhance with multiclass classification of attacks.</a:t>
            </a:r>
          </a:p>
          <a:p>
            <a:pPr marL="0" indent="0" algn="just">
              <a:buNone/>
            </a:pPr>
            <a:endParaRPr lang="en-US" sz="1800" dirty="0"/>
          </a:p>
        </p:txBody>
      </p:sp>
    </p:spTree>
    <p:extLst>
      <p:ext uri="{BB962C8B-B14F-4D97-AF65-F5344CB8AC3E}">
        <p14:creationId xmlns:p14="http://schemas.microsoft.com/office/powerpoint/2010/main" val="1812833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1"/>
          </a:xfrm>
          <a:prstGeom prst="rect">
            <a:avLst/>
          </a:prstGeom>
        </p:spPr>
      </p:pic>
      <p:sp>
        <p:nvSpPr>
          <p:cNvPr id="4" name="Subtitle 3"/>
          <p:cNvSpPr>
            <a:spLocks noGrp="1"/>
          </p:cNvSpPr>
          <p:nvPr>
            <p:ph type="subTitle" idx="1"/>
          </p:nvPr>
        </p:nvSpPr>
        <p:spPr>
          <a:xfrm>
            <a:off x="719081" y="398926"/>
            <a:ext cx="10949517" cy="1654086"/>
          </a:xfrm>
        </p:spPr>
        <p:txBody>
          <a:bodyPr/>
          <a:lstStyle/>
          <a:p>
            <a:r>
              <a:rPr lang="en-US" sz="4400" dirty="0" smtClean="0"/>
              <a:t>3</a:t>
            </a:r>
            <a:r>
              <a:rPr lang="en-US" sz="4400" baseline="30000" dirty="0" smtClean="0"/>
              <a:t>rd</a:t>
            </a:r>
            <a:r>
              <a:rPr lang="en-US" sz="4400" dirty="0"/>
              <a:t> International Conference on Computational Intelligent Systems 2024</a:t>
            </a:r>
          </a:p>
          <a:p>
            <a:r>
              <a:rPr lang="en-US" sz="4400" dirty="0"/>
              <a:t>(ICCIS2024)</a:t>
            </a:r>
          </a:p>
          <a:p>
            <a:pPr algn="l"/>
            <a:endParaRPr lang="en-US" sz="4400" dirty="0"/>
          </a:p>
        </p:txBody>
      </p:sp>
      <p:sp>
        <p:nvSpPr>
          <p:cNvPr id="5" name="Rectangle 4"/>
          <p:cNvSpPr/>
          <p:nvPr/>
        </p:nvSpPr>
        <p:spPr>
          <a:xfrm>
            <a:off x="2216726" y="6358039"/>
            <a:ext cx="8779823" cy="461665"/>
          </a:xfrm>
          <a:prstGeom prst="rect">
            <a:avLst/>
          </a:prstGeom>
        </p:spPr>
        <p:txBody>
          <a:bodyPr wrap="square">
            <a:spAutoFit/>
          </a:bodyPr>
          <a:lstStyle/>
          <a:p>
            <a:pPr algn="ctr"/>
            <a:r>
              <a:rPr lang="en-US" sz="2400" dirty="0">
                <a:solidFill>
                  <a:schemeClr val="bg1"/>
                </a:solidFill>
              </a:rPr>
              <a:t>Conference Date: December 2-3, 2024 (Monday &amp; Tuesday)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429"/>
            <a:ext cx="10972800" cy="582613"/>
          </a:xfrm>
        </p:spPr>
        <p:txBody>
          <a:bodyPr/>
          <a:lstStyle/>
          <a:p>
            <a:pPr algn="ctr"/>
            <a:r>
              <a:rPr lang="en-US" dirty="0" smtClean="0"/>
              <a:t>References used in the Paper</a:t>
            </a:r>
            <a:endParaRPr lang="en-US" dirty="0"/>
          </a:p>
        </p:txBody>
      </p:sp>
      <p:sp>
        <p:nvSpPr>
          <p:cNvPr id="15" name="Rectangle 14"/>
          <p:cNvSpPr/>
          <p:nvPr/>
        </p:nvSpPr>
        <p:spPr>
          <a:xfrm>
            <a:off x="222913" y="646042"/>
            <a:ext cx="11100179" cy="6186309"/>
          </a:xfrm>
          <a:prstGeom prst="rect">
            <a:avLst/>
          </a:prstGeom>
        </p:spPr>
        <p:txBody>
          <a:bodyPr wrap="square">
            <a:spAutoFit/>
          </a:bodyPr>
          <a:lstStyle/>
          <a:p>
            <a:pPr marL="627063" indent="-627063" algn="just"/>
            <a:r>
              <a:rPr lang="en-US" dirty="0">
                <a:latin typeface="Times New Roman" panose="02020603050405020304" pitchFamily="18" charset="0"/>
                <a:cs typeface="Times New Roman" panose="02020603050405020304" pitchFamily="18" charset="0"/>
              </a:rPr>
              <a:t>[1] 	Ö. Aslan, S. S. </a:t>
            </a:r>
            <a:r>
              <a:rPr lang="en-US" dirty="0" err="1">
                <a:latin typeface="Times New Roman" panose="02020603050405020304" pitchFamily="18" charset="0"/>
                <a:cs typeface="Times New Roman" panose="02020603050405020304" pitchFamily="18" charset="0"/>
              </a:rPr>
              <a:t>Aktuğ</a:t>
            </a:r>
            <a:r>
              <a:rPr lang="en-US" dirty="0">
                <a:latin typeface="Times New Roman" panose="02020603050405020304" pitchFamily="18" charset="0"/>
                <a:cs typeface="Times New Roman" panose="02020603050405020304" pitchFamily="18" charset="0"/>
              </a:rPr>
              <a:t>, M. O. -Okay, A. A. Yilmaz and E. Akin, "A Comprehensive Review of Cyber Security Vulnerabilities, Threats, Attacks, and Solutions," Electronics, vol. 12, no. 6, p. 1333, 2023. </a:t>
            </a:r>
          </a:p>
          <a:p>
            <a:pPr marL="627063" indent="-627063" algn="just"/>
            <a:r>
              <a:rPr lang="en-US" dirty="0">
                <a:latin typeface="Times New Roman" panose="02020603050405020304" pitchFamily="18" charset="0"/>
                <a:cs typeface="Times New Roman" panose="02020603050405020304" pitchFamily="18" charset="0"/>
              </a:rPr>
              <a:t>[2] 	R. </a:t>
            </a:r>
            <a:r>
              <a:rPr lang="en-US" dirty="0" err="1">
                <a:latin typeface="Times New Roman" panose="02020603050405020304" pitchFamily="18" charset="0"/>
                <a:cs typeface="Times New Roman" panose="02020603050405020304" pitchFamily="18" charset="0"/>
              </a:rPr>
              <a:t>Chaganti</a:t>
            </a:r>
            <a:r>
              <a:rPr lang="en-US" dirty="0">
                <a:latin typeface="Times New Roman" panose="02020603050405020304" pitchFamily="18" charset="0"/>
                <a:cs typeface="Times New Roman" panose="02020603050405020304" pitchFamily="18" charset="0"/>
              </a:rPr>
              <a:t>, B. </a:t>
            </a:r>
            <a:r>
              <a:rPr lang="en-US" dirty="0" err="1">
                <a:latin typeface="Times New Roman" panose="02020603050405020304" pitchFamily="18" charset="0"/>
                <a:cs typeface="Times New Roman" panose="02020603050405020304" pitchFamily="18" charset="0"/>
              </a:rPr>
              <a:t>Bhushan</a:t>
            </a:r>
            <a:r>
              <a:rPr lang="en-US" dirty="0">
                <a:latin typeface="Times New Roman" panose="02020603050405020304" pitchFamily="18" charset="0"/>
                <a:cs typeface="Times New Roman" panose="02020603050405020304" pitchFamily="18" charset="0"/>
              </a:rPr>
              <a:t> and V. Ravi, "A survey on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solutions in </a:t>
            </a:r>
            <a:r>
              <a:rPr lang="en-US" dirty="0" err="1">
                <a:latin typeface="Times New Roman" panose="02020603050405020304" pitchFamily="18" charset="0"/>
                <a:cs typeface="Times New Roman" panose="02020603050405020304" pitchFamily="18" charset="0"/>
              </a:rPr>
              <a:t>DDoS</a:t>
            </a:r>
            <a:r>
              <a:rPr lang="en-US" dirty="0">
                <a:latin typeface="Times New Roman" panose="02020603050405020304" pitchFamily="18" charset="0"/>
                <a:cs typeface="Times New Roman" panose="02020603050405020304" pitchFamily="18" charset="0"/>
              </a:rPr>
              <a:t> attacks mitigation : techniques, open challenges and future directions," Computer Communications, vol. 197, pp. 96-112, 2023. </a:t>
            </a:r>
          </a:p>
          <a:p>
            <a:pPr marL="627063" indent="-627063" algn="just"/>
            <a:r>
              <a:rPr lang="en-US" dirty="0">
                <a:latin typeface="Times New Roman" panose="02020603050405020304" pitchFamily="18" charset="0"/>
                <a:cs typeface="Times New Roman" panose="02020603050405020304" pitchFamily="18" charset="0"/>
              </a:rPr>
              <a:t>[3] 	E. C. P. </a:t>
            </a:r>
            <a:r>
              <a:rPr lang="en-US" dirty="0" err="1">
                <a:latin typeface="Times New Roman" panose="02020603050405020304" pitchFamily="18" charset="0"/>
                <a:cs typeface="Times New Roman" panose="02020603050405020304" pitchFamily="18" charset="0"/>
              </a:rPr>
              <a:t>Neto</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Dadkhah</a:t>
            </a:r>
            <a:r>
              <a:rPr lang="en-US" dirty="0">
                <a:latin typeface="Times New Roman" panose="02020603050405020304" pitchFamily="18" charset="0"/>
                <a:cs typeface="Times New Roman" panose="02020603050405020304" pitchFamily="18" charset="0"/>
              </a:rPr>
              <a:t>, R. Ferreira, A. </a:t>
            </a:r>
            <a:r>
              <a:rPr lang="en-US" dirty="0" err="1">
                <a:latin typeface="Times New Roman" panose="02020603050405020304" pitchFamily="18" charset="0"/>
                <a:cs typeface="Times New Roman" panose="02020603050405020304" pitchFamily="18" charset="0"/>
              </a:rPr>
              <a:t>Zohourian</a:t>
            </a:r>
            <a:r>
              <a:rPr lang="en-US" dirty="0">
                <a:latin typeface="Times New Roman" panose="02020603050405020304" pitchFamily="18" charset="0"/>
                <a:cs typeface="Times New Roman" panose="02020603050405020304" pitchFamily="18" charset="0"/>
              </a:rPr>
              <a:t>, R. Lu and A. A. </a:t>
            </a:r>
            <a:r>
              <a:rPr lang="en-US" dirty="0" err="1">
                <a:latin typeface="Times New Roman" panose="02020603050405020304" pitchFamily="18" charset="0"/>
                <a:cs typeface="Times New Roman" panose="02020603050405020304" pitchFamily="18" charset="0"/>
              </a:rPr>
              <a:t>Ghorbani</a:t>
            </a:r>
            <a:r>
              <a:rPr lang="en-US" dirty="0">
                <a:latin typeface="Times New Roman" panose="02020603050405020304" pitchFamily="18" charset="0"/>
                <a:cs typeface="Times New Roman" panose="02020603050405020304" pitchFamily="18" charset="0"/>
              </a:rPr>
              <a:t>, "CICIoT2023: A Real-Time Dataset and Benchmark for Large-Scale Attacks in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Environment," Sensors, vol. 23, no. 13, p. 5941, 2023. </a:t>
            </a:r>
          </a:p>
          <a:p>
            <a:pPr marL="627063" indent="-627063" algn="just"/>
            <a:r>
              <a:rPr lang="en-US" dirty="0">
                <a:latin typeface="Times New Roman" panose="02020603050405020304" pitchFamily="18" charset="0"/>
                <a:cs typeface="Times New Roman" panose="02020603050405020304" pitchFamily="18" charset="0"/>
              </a:rPr>
              <a:t>[4] 	Y. Xia, Y. Xu, S. </a:t>
            </a:r>
            <a:r>
              <a:rPr lang="en-US" dirty="0" err="1">
                <a:latin typeface="Times New Roman" panose="02020603050405020304" pitchFamily="18" charset="0"/>
                <a:cs typeface="Times New Roman" panose="02020603050405020304" pitchFamily="18" charset="0"/>
              </a:rPr>
              <a:t>Mondal</a:t>
            </a:r>
            <a:r>
              <a:rPr lang="en-US" dirty="0">
                <a:latin typeface="Times New Roman" panose="02020603050405020304" pitchFamily="18" charset="0"/>
                <a:cs typeface="Times New Roman" panose="02020603050405020304" pitchFamily="18" charset="0"/>
              </a:rPr>
              <a:t> and A. K. Gupta, "A Transfer Learning-Based Method for Cyber-Attack Tolerance in Distributed Control of </a:t>
            </a:r>
            <a:r>
              <a:rPr lang="en-US" dirty="0" err="1">
                <a:latin typeface="Times New Roman" panose="02020603050405020304" pitchFamily="18" charset="0"/>
                <a:cs typeface="Times New Roman" panose="02020603050405020304" pitchFamily="18" charset="0"/>
              </a:rPr>
              <a:t>Microgrids</a:t>
            </a:r>
            <a:r>
              <a:rPr lang="en-US" dirty="0">
                <a:latin typeface="Times New Roman" panose="02020603050405020304" pitchFamily="18" charset="0"/>
                <a:cs typeface="Times New Roman" panose="02020603050405020304" pitchFamily="18" charset="0"/>
              </a:rPr>
              <a:t>," IEEE Transactions on Smart Grid, vol. 15, no. 2, pp. 1258 - 1270, 2023. </a:t>
            </a:r>
          </a:p>
          <a:p>
            <a:pPr marL="627063" indent="-627063" algn="just"/>
            <a:r>
              <a:rPr lang="en-US" dirty="0">
                <a:latin typeface="Times New Roman" panose="02020603050405020304" pitchFamily="18" charset="0"/>
                <a:cs typeface="Times New Roman" panose="02020603050405020304" pitchFamily="18" charset="0"/>
              </a:rPr>
              <a:t>[5] 	A. </a:t>
            </a:r>
            <a:r>
              <a:rPr lang="en-US" dirty="0" err="1">
                <a:latin typeface="Times New Roman" panose="02020603050405020304" pitchFamily="18" charset="0"/>
                <a:cs typeface="Times New Roman" panose="02020603050405020304" pitchFamily="18" charset="0"/>
              </a:rPr>
              <a:t>Mtair</a:t>
            </a:r>
            <a:r>
              <a:rPr lang="en-US" dirty="0">
                <a:latin typeface="Times New Roman" panose="02020603050405020304" pitchFamily="18" charset="0"/>
                <a:cs typeface="Times New Roman" panose="02020603050405020304" pitchFamily="18" charset="0"/>
              </a:rPr>
              <a:t> and A.-H. , "Predictions of Cybersecurity Experts on Future Cyber-Attacks and Related Cybersecurity Measures," International Journal of Advanced Computer Science and Applications, vol. 14, no. 2, pp. 801-809, 2023. </a:t>
            </a:r>
          </a:p>
          <a:p>
            <a:pPr marL="627063" indent="-627063" algn="just"/>
            <a:r>
              <a:rPr lang="en-US" dirty="0">
                <a:latin typeface="Times New Roman" panose="02020603050405020304" pitchFamily="18" charset="0"/>
                <a:cs typeface="Times New Roman" panose="02020603050405020304" pitchFamily="18" charset="0"/>
              </a:rPr>
              <a:t>[6] 	X. Huang, D. Zou, G. Cheng, X. Chen and H. </a:t>
            </a:r>
            <a:r>
              <a:rPr lang="en-US" dirty="0" err="1">
                <a:latin typeface="Times New Roman" panose="02020603050405020304" pitchFamily="18" charset="0"/>
                <a:cs typeface="Times New Roman" panose="02020603050405020304" pitchFamily="18" charset="0"/>
              </a:rPr>
              <a:t>Xie</a:t>
            </a:r>
            <a:r>
              <a:rPr lang="en-US" dirty="0">
                <a:latin typeface="Times New Roman" panose="02020603050405020304" pitchFamily="18" charset="0"/>
                <a:cs typeface="Times New Roman" panose="02020603050405020304" pitchFamily="18" charset="0"/>
              </a:rPr>
              <a:t>, "Trends, Research Issues and Applications of Artificial Intelligence in Language Education," Educational Technology &amp; Society, vol. 26, no. 1, pp. 112-131, 2023. </a:t>
            </a:r>
          </a:p>
          <a:p>
            <a:pPr marL="627063" indent="-627063" algn="just"/>
            <a:r>
              <a:rPr lang="en-US" dirty="0">
                <a:latin typeface="Times New Roman" panose="02020603050405020304" pitchFamily="18" charset="0"/>
                <a:cs typeface="Times New Roman" panose="02020603050405020304" pitchFamily="18" charset="0"/>
              </a:rPr>
              <a:t>[7] 	H. </a:t>
            </a:r>
            <a:r>
              <a:rPr lang="en-US" dirty="0" err="1">
                <a:latin typeface="Times New Roman" panose="02020603050405020304" pitchFamily="18" charset="0"/>
                <a:cs typeface="Times New Roman" panose="02020603050405020304" pitchFamily="18" charset="0"/>
              </a:rPr>
              <a:t>Pallathadka</a:t>
            </a:r>
            <a:r>
              <a:rPr lang="en-US" dirty="0">
                <a:latin typeface="Times New Roman" panose="02020603050405020304" pitchFamily="18" charset="0"/>
                <a:cs typeface="Times New Roman" panose="02020603050405020304" pitchFamily="18" charset="0"/>
              </a:rPr>
              <a:t>, E. H. Ramirez-</a:t>
            </a:r>
            <a:r>
              <a:rPr lang="en-US" dirty="0" err="1">
                <a:latin typeface="Times New Roman" panose="02020603050405020304" pitchFamily="18" charset="0"/>
                <a:cs typeface="Times New Roman" panose="02020603050405020304" pitchFamily="18" charset="0"/>
              </a:rPr>
              <a:t>Asis</a:t>
            </a:r>
            <a:r>
              <a:rPr lang="en-US" dirty="0">
                <a:latin typeface="Times New Roman" panose="02020603050405020304" pitchFamily="18" charset="0"/>
                <a:cs typeface="Times New Roman" panose="02020603050405020304" pitchFamily="18" charset="0"/>
              </a:rPr>
              <a:t>, T. P. </a:t>
            </a:r>
            <a:r>
              <a:rPr lang="en-US" dirty="0" err="1">
                <a:latin typeface="Times New Roman" panose="02020603050405020304" pitchFamily="18" charset="0"/>
                <a:cs typeface="Times New Roman" panose="02020603050405020304" pitchFamily="18" charset="0"/>
              </a:rPr>
              <a:t>Loli-Poma</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Kaliyaperumal</a:t>
            </a:r>
            <a:r>
              <a:rPr lang="en-US" dirty="0">
                <a:latin typeface="Times New Roman" panose="02020603050405020304" pitchFamily="18" charset="0"/>
                <a:cs typeface="Times New Roman" panose="02020603050405020304" pitchFamily="18" charset="0"/>
              </a:rPr>
              <a:t> , R. J. M. </a:t>
            </a:r>
            <a:r>
              <a:rPr lang="en-US" dirty="0" err="1">
                <a:latin typeface="Times New Roman" panose="02020603050405020304" pitchFamily="18" charset="0"/>
                <a:cs typeface="Times New Roman" panose="02020603050405020304" pitchFamily="18" charset="0"/>
              </a:rPr>
              <a:t>Ventayen</a:t>
            </a:r>
            <a:r>
              <a:rPr lang="en-US" dirty="0">
                <a:latin typeface="Times New Roman" panose="02020603050405020304" pitchFamily="18" charset="0"/>
                <a:cs typeface="Times New Roman" panose="02020603050405020304" pitchFamily="18" charset="0"/>
              </a:rPr>
              <a:t> and M. </a:t>
            </a:r>
            <a:r>
              <a:rPr lang="en-US" dirty="0" err="1">
                <a:latin typeface="Times New Roman" panose="02020603050405020304" pitchFamily="18" charset="0"/>
                <a:cs typeface="Times New Roman" panose="02020603050405020304" pitchFamily="18" charset="0"/>
              </a:rPr>
              <a:t>Naved</a:t>
            </a:r>
            <a:r>
              <a:rPr lang="en-US" dirty="0">
                <a:latin typeface="Times New Roman" panose="02020603050405020304" pitchFamily="18" charset="0"/>
                <a:cs typeface="Times New Roman" panose="02020603050405020304" pitchFamily="18" charset="0"/>
              </a:rPr>
              <a:t>, "Applications of artificial intelligence in business management, ecommerce and finance," Materials Today, vol. 80, pp. 2610-2613, 2023. </a:t>
            </a:r>
          </a:p>
          <a:p>
            <a:pPr marL="627063" indent="-627063" algn="just"/>
            <a:r>
              <a:rPr lang="en-US" dirty="0">
                <a:latin typeface="Times New Roman" panose="02020603050405020304" pitchFamily="18" charset="0"/>
                <a:cs typeface="Times New Roman" panose="02020603050405020304" pitchFamily="18" charset="0"/>
              </a:rPr>
              <a:t>[8] 	M. A. Umar, Z. Chen, K. </a:t>
            </a:r>
            <a:r>
              <a:rPr lang="en-US" dirty="0" err="1">
                <a:latin typeface="Times New Roman" panose="02020603050405020304" pitchFamily="18" charset="0"/>
                <a:cs typeface="Times New Roman" panose="02020603050405020304" pitchFamily="18" charset="0"/>
              </a:rPr>
              <a:t>Shuaib</a:t>
            </a:r>
            <a:r>
              <a:rPr lang="en-US" dirty="0">
                <a:latin typeface="Times New Roman" panose="02020603050405020304" pitchFamily="18" charset="0"/>
                <a:cs typeface="Times New Roman" panose="02020603050405020304" pitchFamily="18" charset="0"/>
              </a:rPr>
              <a:t> and Y. Liu, "Effects of Feature Selection and Normalization on Network," Elsevier, 2024. </a:t>
            </a:r>
          </a:p>
          <a:p>
            <a:pPr marL="627063" indent="-627063" algn="just"/>
            <a:r>
              <a:rPr lang="en-US" dirty="0">
                <a:latin typeface="Times New Roman" panose="02020603050405020304" pitchFamily="18" charset="0"/>
                <a:cs typeface="Times New Roman" panose="02020603050405020304" pitchFamily="18" charset="0"/>
              </a:rPr>
              <a:t>[9] 	F. Chen, Z. Ye, C. Wang, L. Yan and R. Wang, "A Feature Selection Approach for Network Intrusion Detection Based on Tree-Seed Algorithm and K-Nearest Neighbor," in IEEE 4th International Symposium on Wireless Systems within the International Conferences on Intelligent Data Acquisition and Advanced Computing Systems (IDAACS-SWS), </a:t>
            </a:r>
            <a:r>
              <a:rPr lang="en-US" dirty="0" err="1">
                <a:latin typeface="Times New Roman" panose="02020603050405020304" pitchFamily="18" charset="0"/>
                <a:cs typeface="Times New Roman" panose="02020603050405020304" pitchFamily="18" charset="0"/>
              </a:rPr>
              <a:t>Lviv</a:t>
            </a:r>
            <a:r>
              <a:rPr lang="en-US" dirty="0">
                <a:latin typeface="Times New Roman" panose="02020603050405020304" pitchFamily="18" charset="0"/>
                <a:cs typeface="Times New Roman" panose="02020603050405020304" pitchFamily="18" charset="0"/>
              </a:rPr>
              <a:t>, Ukraine,, 2018. </a:t>
            </a:r>
          </a:p>
        </p:txBody>
      </p:sp>
    </p:spTree>
    <p:extLst>
      <p:ext uri="{BB962C8B-B14F-4D97-AF65-F5344CB8AC3E}">
        <p14:creationId xmlns:p14="http://schemas.microsoft.com/office/powerpoint/2010/main" val="3408652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429"/>
            <a:ext cx="10972800" cy="582613"/>
          </a:xfrm>
        </p:spPr>
        <p:txBody>
          <a:bodyPr/>
          <a:lstStyle/>
          <a:p>
            <a:pPr algn="ctr"/>
            <a:r>
              <a:rPr lang="en-US" dirty="0" smtClean="0"/>
              <a:t>References used in the Paper</a:t>
            </a:r>
            <a:endParaRPr lang="en-US" dirty="0"/>
          </a:p>
        </p:txBody>
      </p:sp>
      <p:sp>
        <p:nvSpPr>
          <p:cNvPr id="15" name="Rectangle 14"/>
          <p:cNvSpPr/>
          <p:nvPr/>
        </p:nvSpPr>
        <p:spPr>
          <a:xfrm>
            <a:off x="222913" y="646042"/>
            <a:ext cx="11636991" cy="6186309"/>
          </a:xfrm>
          <a:prstGeom prst="rect">
            <a:avLst/>
          </a:prstGeom>
        </p:spPr>
        <p:txBody>
          <a:bodyPr wrap="square">
            <a:spAutoFit/>
          </a:bodyPr>
          <a:lstStyle/>
          <a:p>
            <a:pPr marL="914400" indent="-914400" algn="just"/>
            <a:r>
              <a:rPr lang="en-US" dirty="0" smtClean="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cs typeface="Times New Roman" panose="02020603050405020304" pitchFamily="18" charset="0"/>
              </a:rPr>
              <a:t>Javaheri</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Gorgin</a:t>
            </a:r>
            <a:r>
              <a:rPr lang="en-US" dirty="0">
                <a:latin typeface="Times New Roman" panose="02020603050405020304" pitchFamily="18" charset="0"/>
                <a:cs typeface="Times New Roman" panose="02020603050405020304" pitchFamily="18" charset="0"/>
              </a:rPr>
              <a:t>, J.-A. Lee and M. </a:t>
            </a:r>
            <a:r>
              <a:rPr lang="en-US" dirty="0" err="1">
                <a:latin typeface="Times New Roman" panose="02020603050405020304" pitchFamily="18" charset="0"/>
                <a:cs typeface="Times New Roman" panose="02020603050405020304" pitchFamily="18" charset="0"/>
              </a:rPr>
              <a:t>Masdari</a:t>
            </a:r>
            <a:r>
              <a:rPr lang="en-US" dirty="0">
                <a:latin typeface="Times New Roman" panose="02020603050405020304" pitchFamily="18" charset="0"/>
                <a:cs typeface="Times New Roman" panose="02020603050405020304" pitchFamily="18" charset="0"/>
              </a:rPr>
              <a:t>, "Fuzzy Logic-Based </a:t>
            </a:r>
            <a:r>
              <a:rPr lang="en-US" dirty="0" err="1">
                <a:latin typeface="Times New Roman" panose="02020603050405020304" pitchFamily="18" charset="0"/>
                <a:cs typeface="Times New Roman" panose="02020603050405020304" pitchFamily="18" charset="0"/>
              </a:rPr>
              <a:t>DDoS</a:t>
            </a:r>
            <a:r>
              <a:rPr lang="en-US" dirty="0">
                <a:latin typeface="Times New Roman" panose="02020603050405020304" pitchFamily="18" charset="0"/>
                <a:cs typeface="Times New Roman" panose="02020603050405020304" pitchFamily="18" charset="0"/>
              </a:rPr>
              <a:t> Attacks and Network Traffic Anomaly Detection Methods: Classification, Overview, and Future Perspectives," Information Sciences, vol. 626, pp. 315-338, 2023. </a:t>
            </a:r>
          </a:p>
          <a:p>
            <a:pPr marL="914400" indent="-914400" algn="just"/>
            <a:r>
              <a:rPr lang="en-US" dirty="0">
                <a:latin typeface="Times New Roman" panose="02020603050405020304" pitchFamily="18" charset="0"/>
                <a:cs typeface="Times New Roman" panose="02020603050405020304" pitchFamily="18" charset="0"/>
              </a:rPr>
              <a:t>[11] 	Y.-C. Wang, Y.-C. </a:t>
            </a:r>
            <a:r>
              <a:rPr lang="en-US" dirty="0" err="1">
                <a:latin typeface="Times New Roman" panose="02020603050405020304" pitchFamily="18" charset="0"/>
                <a:cs typeface="Times New Roman" panose="02020603050405020304" pitchFamily="18" charset="0"/>
              </a:rPr>
              <a:t>Houng</a:t>
            </a:r>
            <a:r>
              <a:rPr lang="en-US" dirty="0">
                <a:latin typeface="Times New Roman" panose="02020603050405020304" pitchFamily="18" charset="0"/>
                <a:cs typeface="Times New Roman" panose="02020603050405020304" pitchFamily="18" charset="0"/>
              </a:rPr>
              <a:t>, H.-X. Chen and S.-M. Tseng, "Network Anomaly Intrusion Detection Based on Deep Learning Approach," Sensors, vol. 23, no. 4, p. 2171, 2023. </a:t>
            </a:r>
          </a:p>
          <a:p>
            <a:pPr marL="914400" indent="-914400" algn="just"/>
            <a:r>
              <a:rPr lang="en-US" dirty="0">
                <a:latin typeface="Times New Roman" panose="02020603050405020304" pitchFamily="18" charset="0"/>
                <a:cs typeface="Times New Roman" panose="02020603050405020304" pitchFamily="18" charset="0"/>
              </a:rPr>
              <a:t>[12] 	K. Zhang, O. Kwon and H. </a:t>
            </a:r>
            <a:r>
              <a:rPr lang="en-US" dirty="0" err="1">
                <a:latin typeface="Times New Roman" panose="02020603050405020304" pitchFamily="18" charset="0"/>
                <a:cs typeface="Times New Roman" panose="02020603050405020304" pitchFamily="18" charset="0"/>
              </a:rPr>
              <a:t>Xiong</a:t>
            </a:r>
            <a:r>
              <a:rPr lang="en-US" dirty="0">
                <a:latin typeface="Times New Roman" panose="02020603050405020304" pitchFamily="18" charset="0"/>
                <a:cs typeface="Times New Roman" panose="02020603050405020304" pitchFamily="18" charset="0"/>
              </a:rPr>
              <a:t>, "The Impact of Generative Artificial Intelligence," </a:t>
            </a:r>
            <a:r>
              <a:rPr lang="en-US" dirty="0" err="1">
                <a:latin typeface="Times New Roman" panose="02020603050405020304" pitchFamily="18" charset="0"/>
                <a:cs typeface="Times New Roman" panose="02020603050405020304" pitchFamily="18" charset="0"/>
              </a:rPr>
              <a:t>arXiv</a:t>
            </a:r>
            <a:r>
              <a:rPr lang="en-US" dirty="0">
                <a:latin typeface="Times New Roman" panose="02020603050405020304" pitchFamily="18" charset="0"/>
                <a:cs typeface="Times New Roman" panose="02020603050405020304" pitchFamily="18" charset="0"/>
              </a:rPr>
              <a:t> preprint, 2023. </a:t>
            </a:r>
          </a:p>
          <a:p>
            <a:pPr marL="914400" indent="-914400" algn="just"/>
            <a:r>
              <a:rPr lang="en-US" dirty="0">
                <a:latin typeface="Times New Roman" panose="02020603050405020304" pitchFamily="18" charset="0"/>
                <a:cs typeface="Times New Roman" panose="02020603050405020304" pitchFamily="18" charset="0"/>
              </a:rPr>
              <a:t>[13] 	C. Park, J. Lee, Y. Kim, J.-G. Park, H. Kim and D. Hong, "An Enhanced AI-Based Network Intrusion Detection System Using Generative Adversarial Networks," IEEE Internet of Things Journal, vol. 10, no. 3, pp. 2330-2345, 2022. </a:t>
            </a:r>
          </a:p>
          <a:p>
            <a:pPr marL="914400" indent="-914400" algn="just"/>
            <a:r>
              <a:rPr lang="en-US" dirty="0">
                <a:latin typeface="Times New Roman" panose="02020603050405020304" pitchFamily="18" charset="0"/>
                <a:cs typeface="Times New Roman" panose="02020603050405020304" pitchFamily="18" charset="0"/>
              </a:rPr>
              <a:t>[14] 	M. Ali, "Generative Adversarial Network for intrusion detection system," 2021.</a:t>
            </a:r>
          </a:p>
          <a:p>
            <a:pPr marL="914400" indent="-914400" algn="just"/>
            <a:r>
              <a:rPr lang="en-US" dirty="0">
                <a:latin typeface="Times New Roman" panose="02020603050405020304" pitchFamily="18" charset="0"/>
                <a:cs typeface="Times New Roman" panose="02020603050405020304" pitchFamily="18" charset="0"/>
              </a:rPr>
              <a:t>[15] 	J. L. Purser, "USING GENERATIVE ADVERSARIAL NETWORKS FOR INTRUSION DETECTION IN CYBER-PHYSICAL SYSTEMS," 2020.</a:t>
            </a:r>
          </a:p>
          <a:p>
            <a:pPr marL="914400" indent="-914400" algn="just"/>
            <a:r>
              <a:rPr lang="en-US" dirty="0">
                <a:latin typeface="Times New Roman" panose="02020603050405020304" pitchFamily="18" charset="0"/>
                <a:cs typeface="Times New Roman" panose="02020603050405020304" pitchFamily="18" charset="0"/>
              </a:rPr>
              <a:t>[16] 	F. </a:t>
            </a:r>
            <a:r>
              <a:rPr lang="en-US" dirty="0" err="1">
                <a:latin typeface="Times New Roman" panose="02020603050405020304" pitchFamily="18" charset="0"/>
                <a:cs typeface="Times New Roman" panose="02020603050405020304" pitchFamily="18" charset="0"/>
              </a:rPr>
              <a:t>Rustam</a:t>
            </a:r>
            <a:r>
              <a:rPr lang="en-US" dirty="0">
                <a:latin typeface="Times New Roman" panose="02020603050405020304" pitchFamily="18" charset="0"/>
                <a:cs typeface="Times New Roman" panose="02020603050405020304" pitchFamily="18" charset="0"/>
              </a:rPr>
              <a:t>, A. Raza, I. Ashraf and A. D. </a:t>
            </a:r>
            <a:r>
              <a:rPr lang="en-US" dirty="0" err="1">
                <a:latin typeface="Times New Roman" panose="02020603050405020304" pitchFamily="18" charset="0"/>
                <a:cs typeface="Times New Roman" panose="02020603050405020304" pitchFamily="18" charset="0"/>
              </a:rPr>
              <a:t>Jurcut</a:t>
            </a:r>
            <a:r>
              <a:rPr lang="en-US" dirty="0">
                <a:latin typeface="Times New Roman" panose="02020603050405020304" pitchFamily="18" charset="0"/>
                <a:cs typeface="Times New Roman" panose="02020603050405020304" pitchFamily="18" charset="0"/>
              </a:rPr>
              <a:t>, "Deep Ensemble-based Efficient Framework for Network Attack Detection," in 21st Mediterranean Communication and Computer Networking Conference (</a:t>
            </a:r>
            <a:r>
              <a:rPr lang="en-US" dirty="0" err="1">
                <a:latin typeface="Times New Roman" panose="02020603050405020304" pitchFamily="18" charset="0"/>
                <a:cs typeface="Times New Roman" panose="02020603050405020304" pitchFamily="18" charset="0"/>
              </a:rPr>
              <a:t>MedComNet</a:t>
            </a:r>
            <a:r>
              <a:rPr lang="en-US" dirty="0">
                <a:latin typeface="Times New Roman" panose="02020603050405020304" pitchFamily="18" charset="0"/>
                <a:cs typeface="Times New Roman" panose="02020603050405020304" pitchFamily="18" charset="0"/>
              </a:rPr>
              <a:t>), 2023. </a:t>
            </a:r>
          </a:p>
          <a:p>
            <a:pPr marL="914400" indent="-914400" algn="just"/>
            <a:r>
              <a:rPr lang="en-US" dirty="0">
                <a:latin typeface="Times New Roman" panose="02020603050405020304" pitchFamily="18" charset="0"/>
                <a:cs typeface="Times New Roman" panose="02020603050405020304" pitchFamily="18" charset="0"/>
              </a:rPr>
              <a:t>[17] 	Z. Lin, Y. Shi and Z. </a:t>
            </a:r>
            <a:r>
              <a:rPr lang="en-US" dirty="0" err="1">
                <a:latin typeface="Times New Roman" panose="02020603050405020304" pitchFamily="18" charset="0"/>
                <a:cs typeface="Times New Roman" panose="02020603050405020304" pitchFamily="18" charset="0"/>
              </a:rPr>
              <a:t>Xue</a:t>
            </a:r>
            <a:r>
              <a:rPr lang="en-US" dirty="0">
                <a:latin typeface="Times New Roman" panose="02020603050405020304" pitchFamily="18" charset="0"/>
                <a:cs typeface="Times New Roman" panose="02020603050405020304" pitchFamily="18" charset="0"/>
              </a:rPr>
              <a:t>, "IDSGAN: Generative Adversarial Networks for Attack Generation against Intrusion Detection," Cham: Springer International Publishing, pp. 79-91, 2022. </a:t>
            </a:r>
          </a:p>
          <a:p>
            <a:pPr marL="914400" indent="-914400" algn="just"/>
            <a:r>
              <a:rPr lang="en-US" dirty="0">
                <a:latin typeface="Times New Roman" panose="02020603050405020304" pitchFamily="18" charset="0"/>
                <a:cs typeface="Times New Roman" panose="02020603050405020304" pitchFamily="18" charset="0"/>
              </a:rPr>
              <a:t>[18] 	V. R. </a:t>
            </a:r>
            <a:r>
              <a:rPr lang="en-US" dirty="0" err="1">
                <a:latin typeface="Times New Roman" panose="02020603050405020304" pitchFamily="18" charset="0"/>
                <a:cs typeface="Times New Roman" panose="02020603050405020304" pitchFamily="18" charset="0"/>
              </a:rPr>
              <a:t>Saddi</a:t>
            </a:r>
            <a:r>
              <a:rPr lang="en-US" dirty="0">
                <a:latin typeface="Times New Roman" panose="02020603050405020304" pitchFamily="18" charset="0"/>
                <a:cs typeface="Times New Roman" panose="02020603050405020304" pitchFamily="18" charset="0"/>
              </a:rPr>
              <a:t>, S. K. Gopal, A. S. Mohammed, S. </a:t>
            </a:r>
            <a:r>
              <a:rPr lang="en-US" dirty="0" err="1">
                <a:latin typeface="Times New Roman" panose="02020603050405020304" pitchFamily="18" charset="0"/>
                <a:cs typeface="Times New Roman" panose="02020603050405020304" pitchFamily="18" charset="0"/>
              </a:rPr>
              <a:t>Dhanasekaran</a:t>
            </a:r>
            <a:r>
              <a:rPr lang="en-US" dirty="0">
                <a:latin typeface="Times New Roman" panose="02020603050405020304" pitchFamily="18" charset="0"/>
                <a:cs typeface="Times New Roman" panose="02020603050405020304" pitchFamily="18" charset="0"/>
              </a:rPr>
              <a:t> and M. S. </a:t>
            </a:r>
            <a:r>
              <a:rPr lang="en-US" dirty="0" err="1">
                <a:latin typeface="Times New Roman" panose="02020603050405020304" pitchFamily="18" charset="0"/>
                <a:cs typeface="Times New Roman" panose="02020603050405020304" pitchFamily="18" charset="0"/>
              </a:rPr>
              <a:t>Naruka</a:t>
            </a:r>
            <a:r>
              <a:rPr lang="en-US" dirty="0">
                <a:latin typeface="Times New Roman" panose="02020603050405020304" pitchFamily="18" charset="0"/>
                <a:cs typeface="Times New Roman" panose="02020603050405020304" pitchFamily="18" charset="0"/>
              </a:rPr>
              <a:t>, "Examine the Role of Generative AI in Enhancing Threat Intelligence and Cyber Security Measures," in 2nd International Conference on Disruptive Technologies (ICDT) , 2024. </a:t>
            </a:r>
          </a:p>
          <a:p>
            <a:pPr marL="914400" indent="-914400" algn="just"/>
            <a:r>
              <a:rPr lang="en-US" dirty="0">
                <a:latin typeface="Times New Roman" panose="02020603050405020304" pitchFamily="18" charset="0"/>
                <a:cs typeface="Times New Roman" panose="02020603050405020304" pitchFamily="18" charset="0"/>
              </a:rPr>
              <a:t>[19] 	F. </a:t>
            </a:r>
            <a:r>
              <a:rPr lang="en-US" dirty="0" err="1">
                <a:latin typeface="Times New Roman" panose="02020603050405020304" pitchFamily="18" charset="0"/>
                <a:cs typeface="Times New Roman" panose="02020603050405020304" pitchFamily="18" charset="0"/>
              </a:rPr>
              <a:t>Alwahedi</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Aldhaheri</a:t>
            </a:r>
            <a:r>
              <a:rPr lang="en-US" dirty="0">
                <a:latin typeface="Times New Roman" panose="02020603050405020304" pitchFamily="18" charset="0"/>
                <a:cs typeface="Times New Roman" panose="02020603050405020304" pitchFamily="18" charset="0"/>
              </a:rPr>
              <a:t>, M. A. </a:t>
            </a:r>
            <a:r>
              <a:rPr lang="en-US" dirty="0" err="1">
                <a:latin typeface="Times New Roman" panose="02020603050405020304" pitchFamily="18" charset="0"/>
                <a:cs typeface="Times New Roman" panose="02020603050405020304" pitchFamily="18" charset="0"/>
              </a:rPr>
              <a:t>Ferrag</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Battah</a:t>
            </a:r>
            <a:r>
              <a:rPr lang="en-US" dirty="0">
                <a:latin typeface="Times New Roman" panose="02020603050405020304" pitchFamily="18" charset="0"/>
                <a:cs typeface="Times New Roman" panose="02020603050405020304" pitchFamily="18" charset="0"/>
              </a:rPr>
              <a:t> and N. </a:t>
            </a:r>
            <a:r>
              <a:rPr lang="en-US" dirty="0" err="1">
                <a:latin typeface="Times New Roman" panose="02020603050405020304" pitchFamily="18" charset="0"/>
                <a:cs typeface="Times New Roman" panose="02020603050405020304" pitchFamily="18" charset="0"/>
              </a:rPr>
              <a:t>Tihanyi</a:t>
            </a:r>
            <a:r>
              <a:rPr lang="en-US" dirty="0">
                <a:latin typeface="Times New Roman" panose="02020603050405020304" pitchFamily="18" charset="0"/>
                <a:cs typeface="Times New Roman" panose="02020603050405020304" pitchFamily="18" charset="0"/>
              </a:rPr>
              <a:t>, "Machine learning techniques for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security: Current research and future vision with generative AI and large language models," Internet of Things and Cyber-Physical Systems, vol. 4, pp. 167-185, 2024. </a:t>
            </a:r>
          </a:p>
        </p:txBody>
      </p:sp>
    </p:spTree>
    <p:extLst>
      <p:ext uri="{BB962C8B-B14F-4D97-AF65-F5344CB8AC3E}">
        <p14:creationId xmlns:p14="http://schemas.microsoft.com/office/powerpoint/2010/main" val="3521646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429"/>
            <a:ext cx="10972800" cy="582613"/>
          </a:xfrm>
        </p:spPr>
        <p:txBody>
          <a:bodyPr/>
          <a:lstStyle/>
          <a:p>
            <a:pPr algn="ctr"/>
            <a:r>
              <a:rPr lang="en-US" dirty="0" smtClean="0"/>
              <a:t>References used in the Paper</a:t>
            </a:r>
            <a:endParaRPr lang="en-US" dirty="0"/>
          </a:p>
        </p:txBody>
      </p:sp>
      <p:sp>
        <p:nvSpPr>
          <p:cNvPr id="15" name="Rectangle 14"/>
          <p:cNvSpPr/>
          <p:nvPr/>
        </p:nvSpPr>
        <p:spPr>
          <a:xfrm>
            <a:off x="222913" y="646042"/>
            <a:ext cx="11636991" cy="3693319"/>
          </a:xfrm>
          <a:prstGeom prst="rect">
            <a:avLst/>
          </a:prstGeom>
        </p:spPr>
        <p:txBody>
          <a:bodyPr wrap="square">
            <a:spAutoFit/>
          </a:bodyPr>
          <a:lstStyle/>
          <a:p>
            <a:pPr marL="914400" indent="-914400" algn="just"/>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20] 	I. </a:t>
            </a:r>
            <a:r>
              <a:rPr lang="en-US" dirty="0" err="1">
                <a:latin typeface="Times New Roman" panose="02020603050405020304" pitchFamily="18" charset="0"/>
                <a:cs typeface="Times New Roman" panose="02020603050405020304" pitchFamily="18" charset="0"/>
              </a:rPr>
              <a:t>Ullah</a:t>
            </a:r>
            <a:r>
              <a:rPr lang="en-US" dirty="0">
                <a:latin typeface="Times New Roman" panose="02020603050405020304" pitchFamily="18" charset="0"/>
                <a:cs typeface="Times New Roman" panose="02020603050405020304" pitchFamily="18" charset="0"/>
              </a:rPr>
              <a:t> and Q. H. Mahmoud, "A Scheme for Generating a Dataset for Anomalous Activity Detection in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Networks," in Canadian conference on artificial intelligence, 2020. </a:t>
            </a:r>
          </a:p>
          <a:p>
            <a:pPr marL="914400" indent="-914400" algn="just"/>
            <a:r>
              <a:rPr lang="en-US" dirty="0">
                <a:latin typeface="Times New Roman" panose="02020603050405020304" pitchFamily="18" charset="0"/>
                <a:cs typeface="Times New Roman" panose="02020603050405020304" pitchFamily="18" charset="0"/>
              </a:rPr>
              <a:t>[21] 	I. Ortega-Fernandez and F. </a:t>
            </a:r>
            <a:r>
              <a:rPr lang="en-US" dirty="0" err="1">
                <a:latin typeface="Times New Roman" panose="02020603050405020304" pitchFamily="18" charset="0"/>
                <a:cs typeface="Times New Roman" panose="02020603050405020304" pitchFamily="18" charset="0"/>
              </a:rPr>
              <a:t>Liberati</a:t>
            </a:r>
            <a:r>
              <a:rPr lang="en-US" dirty="0">
                <a:latin typeface="Times New Roman" panose="02020603050405020304" pitchFamily="18" charset="0"/>
                <a:cs typeface="Times New Roman" panose="02020603050405020304" pitchFamily="18" charset="0"/>
              </a:rPr>
              <a:t>, "A review of denial of service attack and mitigation in the smart grid using reinforcement learning.," Energies, vol. 16, no. 2, p. 635, 2023. </a:t>
            </a:r>
          </a:p>
          <a:p>
            <a:pPr marL="914400" indent="-914400" algn="just"/>
            <a:r>
              <a:rPr lang="en-US" dirty="0">
                <a:latin typeface="Times New Roman" panose="02020603050405020304" pitchFamily="18" charset="0"/>
                <a:cs typeface="Times New Roman" panose="02020603050405020304" pitchFamily="18" charset="0"/>
              </a:rPr>
              <a:t>[22] 	A. </a:t>
            </a:r>
            <a:r>
              <a:rPr lang="en-US" dirty="0" err="1">
                <a:latin typeface="Times New Roman" panose="02020603050405020304" pitchFamily="18" charset="0"/>
                <a:cs typeface="Times New Roman" panose="02020603050405020304" pitchFamily="18" charset="0"/>
              </a:rPr>
              <a:t>Affinito</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Zinno</a:t>
            </a:r>
            <a:r>
              <a:rPr lang="en-US" dirty="0">
                <a:latin typeface="Times New Roman" panose="02020603050405020304" pitchFamily="18" charset="0"/>
                <a:cs typeface="Times New Roman" panose="02020603050405020304" pitchFamily="18" charset="0"/>
              </a:rPr>
              <a:t>, G. </a:t>
            </a:r>
            <a:r>
              <a:rPr lang="en-US" dirty="0" err="1">
                <a:latin typeface="Times New Roman" panose="02020603050405020304" pitchFamily="18" charset="0"/>
                <a:cs typeface="Times New Roman" panose="02020603050405020304" pitchFamily="18" charset="0"/>
              </a:rPr>
              <a:t>Stanco</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Botta</a:t>
            </a:r>
            <a:r>
              <a:rPr lang="en-US" dirty="0">
                <a:latin typeface="Times New Roman" panose="02020603050405020304" pitchFamily="18" charset="0"/>
                <a:cs typeface="Times New Roman" panose="02020603050405020304" pitchFamily="18" charset="0"/>
              </a:rPr>
              <a:t> and G. </a:t>
            </a:r>
            <a:r>
              <a:rPr lang="en-US" dirty="0" err="1">
                <a:latin typeface="Times New Roman" panose="02020603050405020304" pitchFamily="18" charset="0"/>
                <a:cs typeface="Times New Roman" panose="02020603050405020304" pitchFamily="18" charset="0"/>
              </a:rPr>
              <a:t>Ventre</a:t>
            </a:r>
            <a:r>
              <a:rPr lang="en-US" dirty="0">
                <a:latin typeface="Times New Roman" panose="02020603050405020304" pitchFamily="18" charset="0"/>
                <a:cs typeface="Times New Roman" panose="02020603050405020304" pitchFamily="18" charset="0"/>
              </a:rPr>
              <a:t>, "The evolution of Mirai botnet scans over a six-year period," Journal of Information Security and Applications, vol. 79, p. 103629, 2023. </a:t>
            </a:r>
          </a:p>
          <a:p>
            <a:pPr marL="914400" indent="-914400" algn="just"/>
            <a:r>
              <a:rPr lang="en-US" dirty="0">
                <a:latin typeface="Times New Roman" panose="02020603050405020304" pitchFamily="18" charset="0"/>
                <a:cs typeface="Times New Roman" panose="02020603050405020304" pitchFamily="18" charset="0"/>
              </a:rPr>
              <a:t>[23] 	S. A. M. Al-</a:t>
            </a:r>
            <a:r>
              <a:rPr lang="en-US" dirty="0" err="1">
                <a:latin typeface="Times New Roman" panose="02020603050405020304" pitchFamily="18" charset="0"/>
                <a:cs typeface="Times New Roman" panose="02020603050405020304" pitchFamily="18" charset="0"/>
              </a:rPr>
              <a:t>Juboori</a:t>
            </a:r>
            <a:r>
              <a:rPr lang="en-US" dirty="0">
                <a:latin typeface="Times New Roman" panose="02020603050405020304" pitchFamily="18" charset="0"/>
                <a:cs typeface="Times New Roman" panose="02020603050405020304" pitchFamily="18" charset="0"/>
              </a:rPr>
              <a:t>, F. </a:t>
            </a:r>
            <a:r>
              <a:rPr lang="en-US" dirty="0" err="1">
                <a:latin typeface="Times New Roman" panose="02020603050405020304" pitchFamily="18" charset="0"/>
                <a:cs typeface="Times New Roman" panose="02020603050405020304" pitchFamily="18" charset="0"/>
              </a:rPr>
              <a:t>Hazzaa</a:t>
            </a:r>
            <a:r>
              <a:rPr lang="en-US" dirty="0">
                <a:latin typeface="Times New Roman" panose="02020603050405020304" pitchFamily="18" charset="0"/>
                <a:cs typeface="Times New Roman" panose="02020603050405020304" pitchFamily="18" charset="0"/>
              </a:rPr>
              <a:t>, Z. S. </a:t>
            </a:r>
            <a:r>
              <a:rPr lang="en-US" dirty="0" err="1">
                <a:latin typeface="Times New Roman" panose="02020603050405020304" pitchFamily="18" charset="0"/>
                <a:cs typeface="Times New Roman" panose="02020603050405020304" pitchFamily="18" charset="0"/>
              </a:rPr>
              <a:t>Jabbar</a:t>
            </a:r>
            <a:r>
              <a:rPr lang="en-US" dirty="0">
                <a:latin typeface="Times New Roman" panose="02020603050405020304" pitchFamily="18" charset="0"/>
                <a:cs typeface="Times New Roman" panose="02020603050405020304" pitchFamily="18" charset="0"/>
              </a:rPr>
              <a:t>, S. S. and H. M. </a:t>
            </a:r>
            <a:r>
              <a:rPr lang="en-US" dirty="0" err="1">
                <a:latin typeface="Times New Roman" panose="02020603050405020304" pitchFamily="18" charset="0"/>
                <a:cs typeface="Times New Roman" panose="02020603050405020304" pitchFamily="18" charset="0"/>
              </a:rPr>
              <a:t>Gheni</a:t>
            </a:r>
            <a:r>
              <a:rPr lang="en-US" dirty="0">
                <a:latin typeface="Times New Roman" panose="02020603050405020304" pitchFamily="18" charset="0"/>
                <a:cs typeface="Times New Roman" panose="02020603050405020304" pitchFamily="18" charset="0"/>
              </a:rPr>
              <a:t>, "Man-in-the-middle and denial of service attacks detection using machine learning algorithms," Bulletin of Electrical Engineering and Informatics, vol. 12, no. 1, pp. 418-426, 2023. </a:t>
            </a:r>
          </a:p>
          <a:p>
            <a:pPr marL="914400" indent="-914400" algn="just"/>
            <a:r>
              <a:rPr lang="en-US" dirty="0">
                <a:latin typeface="Times New Roman" panose="02020603050405020304" pitchFamily="18" charset="0"/>
                <a:cs typeface="Times New Roman" panose="02020603050405020304" pitchFamily="18" charset="0"/>
              </a:rPr>
              <a:t>[24] 	K. </a:t>
            </a:r>
            <a:r>
              <a:rPr lang="en-US" dirty="0" err="1">
                <a:latin typeface="Times New Roman" panose="02020603050405020304" pitchFamily="18" charset="0"/>
                <a:cs typeface="Times New Roman" panose="02020603050405020304" pitchFamily="18" charset="0"/>
              </a:rPr>
              <a:t>Pramilarani</a:t>
            </a:r>
            <a:r>
              <a:rPr lang="en-US" dirty="0">
                <a:latin typeface="Times New Roman" panose="02020603050405020304" pitchFamily="18" charset="0"/>
                <a:cs typeface="Times New Roman" panose="02020603050405020304" pitchFamily="18" charset="0"/>
              </a:rPr>
              <a:t> and . P. V.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Kumari</a:t>
            </a:r>
            <a:r>
              <a:rPr lang="en-US" dirty="0">
                <a:latin typeface="Times New Roman" panose="02020603050405020304" pitchFamily="18" charset="0"/>
                <a:cs typeface="Times New Roman" panose="02020603050405020304" pitchFamily="18" charset="0"/>
              </a:rPr>
              <a:t>, "Cost based Random Forest Classifier for Intrusion Detection System in Internet of Things," Applied Soft Computing, vol. 151, p. 111125, 2024. </a:t>
            </a:r>
          </a:p>
          <a:p>
            <a:pPr marL="914400" indent="-914400" algn="just"/>
            <a:r>
              <a:rPr lang="en-US" dirty="0">
                <a:latin typeface="Times New Roman" panose="02020603050405020304" pitchFamily="18" charset="0"/>
                <a:cs typeface="Times New Roman" panose="02020603050405020304" pitchFamily="18" charset="0"/>
              </a:rPr>
              <a:t>[25] 	A. M. </a:t>
            </a:r>
            <a:r>
              <a:rPr lang="en-US" dirty="0" err="1">
                <a:latin typeface="Times New Roman" panose="02020603050405020304" pitchFamily="18" charset="0"/>
                <a:cs typeface="Times New Roman" panose="02020603050405020304" pitchFamily="18" charset="0"/>
              </a:rPr>
              <a:t>Sudarsan</a:t>
            </a:r>
            <a:r>
              <a:rPr lang="en-US" dirty="0">
                <a:latin typeface="Times New Roman" panose="02020603050405020304" pitchFamily="18" charset="0"/>
                <a:cs typeface="Times New Roman" panose="02020603050405020304" pitchFamily="18" charset="0"/>
              </a:rPr>
              <a:t>, M. S. </a:t>
            </a:r>
            <a:r>
              <a:rPr lang="en-US" dirty="0" err="1">
                <a:latin typeface="Times New Roman" panose="02020603050405020304" pitchFamily="18" charset="0"/>
                <a:cs typeface="Times New Roman" panose="02020603050405020304" pitchFamily="18" charset="0"/>
              </a:rPr>
              <a:t>RajKumar</a:t>
            </a:r>
            <a:r>
              <a:rPr lang="en-US" dirty="0">
                <a:latin typeface="Times New Roman" panose="02020603050405020304" pitchFamily="18" charset="0"/>
                <a:cs typeface="Times New Roman" panose="02020603050405020304" pitchFamily="18" charset="0"/>
              </a:rPr>
              <a:t>, M. R. </a:t>
            </a:r>
            <a:r>
              <a:rPr lang="en-US" dirty="0" err="1">
                <a:latin typeface="Times New Roman" panose="02020603050405020304" pitchFamily="18" charset="0"/>
                <a:cs typeface="Times New Roman" panose="02020603050405020304" pitchFamily="18" charset="0"/>
              </a:rPr>
              <a:t>Chowdhary</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Sathwik</a:t>
            </a:r>
            <a:r>
              <a:rPr lang="en-US" dirty="0">
                <a:latin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cs typeface="Times New Roman" panose="02020603050405020304" pitchFamily="18" charset="0"/>
              </a:rPr>
              <a:t>Swathi</a:t>
            </a:r>
            <a:r>
              <a:rPr lang="en-US" dirty="0">
                <a:latin typeface="Times New Roman" panose="02020603050405020304" pitchFamily="18" charset="0"/>
                <a:cs typeface="Times New Roman" panose="02020603050405020304" pitchFamily="18" charset="0"/>
              </a:rPr>
              <a:t> and D. Raja, "</a:t>
            </a:r>
            <a:r>
              <a:rPr lang="en-US" dirty="0" err="1">
                <a:latin typeface="Times New Roman" panose="02020603050405020304" pitchFamily="18" charset="0"/>
                <a:cs typeface="Times New Roman" panose="02020603050405020304" pitchFamily="18" charset="0"/>
              </a:rPr>
              <a:t>GuardianAI</a:t>
            </a:r>
            <a:r>
              <a:rPr lang="en-US" dirty="0">
                <a:latin typeface="Times New Roman" panose="02020603050405020304" pitchFamily="18" charset="0"/>
                <a:cs typeface="Times New Roman" panose="02020603050405020304" pitchFamily="18" charset="0"/>
              </a:rPr>
              <a:t>: Smart Intrusion Detection for Modern Threats," Research Square, 2024.</a:t>
            </a:r>
          </a:p>
        </p:txBody>
      </p:sp>
    </p:spTree>
    <p:extLst>
      <p:ext uri="{BB962C8B-B14F-4D97-AF65-F5344CB8AC3E}">
        <p14:creationId xmlns:p14="http://schemas.microsoft.com/office/powerpoint/2010/main" val="3700715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590234" y="229305"/>
            <a:ext cx="10146842" cy="6321620"/>
          </a:xfrm>
        </p:spPr>
        <p:txBody>
          <a:bodyPr/>
          <a:lstStyle/>
          <a:p>
            <a:r>
              <a:rPr lang="en-US" sz="3600" dirty="0" smtClean="0">
                <a:solidFill>
                  <a:schemeClr val="tx1"/>
                </a:solidFill>
              </a:rPr>
              <a:t>Author(s) Affiliation(s)</a:t>
            </a:r>
          </a:p>
          <a:p>
            <a:pPr marL="342900" indent="-342900" algn="l">
              <a:buFont typeface="+mj-lt"/>
              <a:buAutoNum type="arabicPeriod"/>
            </a:pPr>
            <a:r>
              <a:rPr lang="en-US" sz="2000" b="1" dirty="0" err="1" smtClean="0">
                <a:solidFill>
                  <a:schemeClr val="tx1"/>
                </a:solidFill>
              </a:rPr>
              <a:t>Zaheen</a:t>
            </a:r>
            <a:r>
              <a:rPr lang="en-US" sz="2000" b="1" dirty="0" smtClean="0">
                <a:solidFill>
                  <a:schemeClr val="tx1"/>
                </a:solidFill>
              </a:rPr>
              <a:t> </a:t>
            </a:r>
            <a:r>
              <a:rPr lang="en-US" sz="2000" b="1" dirty="0">
                <a:solidFill>
                  <a:schemeClr val="tx1"/>
                </a:solidFill>
              </a:rPr>
              <a:t>Fatima </a:t>
            </a:r>
            <a:br>
              <a:rPr lang="en-US" sz="2000" b="1" dirty="0">
                <a:solidFill>
                  <a:schemeClr val="tx1"/>
                </a:solidFill>
              </a:rPr>
            </a:br>
            <a:r>
              <a:rPr lang="en-US" sz="2000" b="1" dirty="0">
                <a:solidFill>
                  <a:schemeClr val="tx1"/>
                </a:solidFill>
              </a:rPr>
              <a:t>Department of computer </a:t>
            </a:r>
            <a:r>
              <a:rPr lang="en-US" sz="2000" b="1" dirty="0" smtClean="0">
                <a:solidFill>
                  <a:schemeClr val="tx1"/>
                </a:solidFill>
              </a:rPr>
              <a:t>Engineering,</a:t>
            </a:r>
            <a:r>
              <a:rPr lang="en-US" sz="2000" b="1" dirty="0">
                <a:solidFill>
                  <a:schemeClr val="tx1"/>
                </a:solidFill>
              </a:rPr>
              <a:t/>
            </a:r>
            <a:br>
              <a:rPr lang="en-US" sz="2000" b="1" dirty="0">
                <a:solidFill>
                  <a:schemeClr val="tx1"/>
                </a:solidFill>
              </a:rPr>
            </a:br>
            <a:r>
              <a:rPr lang="en-US" sz="2000" b="1" dirty="0" err="1">
                <a:solidFill>
                  <a:schemeClr val="tx1"/>
                </a:solidFill>
              </a:rPr>
              <a:t>Hamdard</a:t>
            </a:r>
            <a:r>
              <a:rPr lang="en-US" sz="2000" b="1" dirty="0">
                <a:solidFill>
                  <a:schemeClr val="tx1"/>
                </a:solidFill>
              </a:rPr>
              <a:t> </a:t>
            </a:r>
            <a:r>
              <a:rPr lang="en-US" sz="2000" b="1" dirty="0" smtClean="0">
                <a:solidFill>
                  <a:schemeClr val="tx1"/>
                </a:solidFill>
              </a:rPr>
              <a:t>University,</a:t>
            </a:r>
            <a:r>
              <a:rPr lang="en-US" sz="2000" b="1" dirty="0">
                <a:solidFill>
                  <a:schemeClr val="tx1"/>
                </a:solidFill>
              </a:rPr>
              <a:t/>
            </a:r>
            <a:br>
              <a:rPr lang="en-US" sz="2000" b="1" dirty="0">
                <a:solidFill>
                  <a:schemeClr val="tx1"/>
                </a:solidFill>
              </a:rPr>
            </a:br>
            <a:r>
              <a:rPr lang="en-US" sz="2000" b="1" dirty="0" err="1" smtClean="0">
                <a:solidFill>
                  <a:schemeClr val="tx1"/>
                </a:solidFill>
              </a:rPr>
              <a:t>Karachi,Pakistan</a:t>
            </a:r>
            <a:r>
              <a:rPr lang="en-US" sz="2000" b="1" dirty="0" smtClean="0">
                <a:solidFill>
                  <a:schemeClr val="tx1"/>
                </a:solidFill>
              </a:rPr>
              <a:t>.</a:t>
            </a:r>
            <a:r>
              <a:rPr lang="en-US" sz="2000" b="1" dirty="0">
                <a:solidFill>
                  <a:schemeClr val="tx1"/>
                </a:solidFill>
              </a:rPr>
              <a:t/>
            </a:r>
            <a:br>
              <a:rPr lang="en-US" sz="2000" b="1" dirty="0">
                <a:solidFill>
                  <a:schemeClr val="tx1"/>
                </a:solidFill>
              </a:rPr>
            </a:br>
            <a:r>
              <a:rPr lang="en-US" sz="2000" b="1" u="sng" dirty="0" smtClean="0">
                <a:solidFill>
                  <a:schemeClr val="tx1"/>
                </a:solidFill>
                <a:hlinkClick r:id="rId2"/>
              </a:rPr>
              <a:t>Zaheen.fatima@hamdard.edu.pk</a:t>
            </a:r>
            <a:endParaRPr lang="en-US" sz="2000" b="1" u="sng" dirty="0">
              <a:solidFill>
                <a:schemeClr val="tx1"/>
              </a:solidFill>
            </a:endParaRPr>
          </a:p>
          <a:p>
            <a:pPr marL="342900" indent="-342900" algn="l">
              <a:buFont typeface="+mj-lt"/>
              <a:buAutoNum type="arabicPeriod"/>
            </a:pPr>
            <a:endParaRPr lang="en-US" sz="2000" b="1" u="sng" dirty="0" smtClean="0">
              <a:solidFill>
                <a:schemeClr val="tx1"/>
              </a:solidFill>
            </a:endParaRPr>
          </a:p>
          <a:p>
            <a:pPr marL="342900" indent="-342900" algn="l">
              <a:buFont typeface="+mj-lt"/>
              <a:buAutoNum type="arabicPeriod"/>
            </a:pPr>
            <a:r>
              <a:rPr lang="en-US" sz="2000" b="1" dirty="0" err="1" smtClean="0">
                <a:solidFill>
                  <a:schemeClr val="tx1"/>
                </a:solidFill>
              </a:rPr>
              <a:t>Dr.Rashid</a:t>
            </a:r>
            <a:r>
              <a:rPr lang="en-US" sz="2000" b="1" dirty="0" smtClean="0">
                <a:solidFill>
                  <a:schemeClr val="tx1"/>
                </a:solidFill>
              </a:rPr>
              <a:t> </a:t>
            </a:r>
            <a:r>
              <a:rPr lang="en-US" sz="2000" b="1" dirty="0">
                <a:solidFill>
                  <a:schemeClr val="tx1"/>
                </a:solidFill>
              </a:rPr>
              <a:t>Hussain</a:t>
            </a:r>
            <a:br>
              <a:rPr lang="en-US" sz="2000" b="1" dirty="0">
                <a:solidFill>
                  <a:schemeClr val="tx1"/>
                </a:solidFill>
              </a:rPr>
            </a:br>
            <a:r>
              <a:rPr lang="en-US" sz="2000" b="1" dirty="0">
                <a:solidFill>
                  <a:schemeClr val="tx1"/>
                </a:solidFill>
              </a:rPr>
              <a:t>Department of Electrical </a:t>
            </a:r>
            <a:r>
              <a:rPr lang="en-US" sz="2000" b="1" dirty="0" smtClean="0">
                <a:solidFill>
                  <a:schemeClr val="tx1"/>
                </a:solidFill>
              </a:rPr>
              <a:t>Engineering,</a:t>
            </a:r>
            <a:r>
              <a:rPr lang="en-US" sz="2000" b="1" dirty="0">
                <a:solidFill>
                  <a:schemeClr val="tx1"/>
                </a:solidFill>
              </a:rPr>
              <a:t/>
            </a:r>
            <a:br>
              <a:rPr lang="en-US" sz="2000" b="1" dirty="0">
                <a:solidFill>
                  <a:schemeClr val="tx1"/>
                </a:solidFill>
              </a:rPr>
            </a:br>
            <a:r>
              <a:rPr lang="en-US" sz="2000" b="1" dirty="0" err="1">
                <a:solidFill>
                  <a:schemeClr val="tx1"/>
                </a:solidFill>
              </a:rPr>
              <a:t>Hamdard</a:t>
            </a:r>
            <a:r>
              <a:rPr lang="en-US" sz="2000" b="1" dirty="0">
                <a:solidFill>
                  <a:schemeClr val="tx1"/>
                </a:solidFill>
              </a:rPr>
              <a:t> </a:t>
            </a:r>
            <a:r>
              <a:rPr lang="en-US" sz="2000" b="1" dirty="0" smtClean="0">
                <a:solidFill>
                  <a:schemeClr val="tx1"/>
                </a:solidFill>
              </a:rPr>
              <a:t>University,</a:t>
            </a:r>
            <a:r>
              <a:rPr lang="en-US" sz="2000" b="1" dirty="0">
                <a:solidFill>
                  <a:schemeClr val="tx1"/>
                </a:solidFill>
              </a:rPr>
              <a:t/>
            </a:r>
            <a:br>
              <a:rPr lang="en-US" sz="2000" b="1" dirty="0">
                <a:solidFill>
                  <a:schemeClr val="tx1"/>
                </a:solidFill>
              </a:rPr>
            </a:br>
            <a:r>
              <a:rPr lang="en-US" sz="2000" b="1" dirty="0" err="1" smtClean="0">
                <a:solidFill>
                  <a:schemeClr val="tx1"/>
                </a:solidFill>
              </a:rPr>
              <a:t>Karachi,Pakistan</a:t>
            </a:r>
            <a:r>
              <a:rPr lang="en-US" sz="2000" b="1" dirty="0" smtClean="0">
                <a:solidFill>
                  <a:schemeClr val="tx1"/>
                </a:solidFill>
              </a:rPr>
              <a:t>.</a:t>
            </a:r>
            <a:r>
              <a:rPr lang="en-US" sz="2000" b="1" dirty="0">
                <a:solidFill>
                  <a:schemeClr val="tx1"/>
                </a:solidFill>
              </a:rPr>
              <a:t/>
            </a:r>
            <a:br>
              <a:rPr lang="en-US" sz="2000" b="1" dirty="0">
                <a:solidFill>
                  <a:schemeClr val="tx1"/>
                </a:solidFill>
              </a:rPr>
            </a:br>
            <a:r>
              <a:rPr lang="en-US" sz="2000" b="1" u="sng" dirty="0" smtClean="0">
                <a:solidFill>
                  <a:schemeClr val="tx1"/>
                </a:solidFill>
                <a:hlinkClick r:id="rId3"/>
              </a:rPr>
              <a:t>Rashid.hussain@hamdard.edu.pk</a:t>
            </a:r>
            <a:endParaRPr lang="en-US" sz="2000" b="1" u="sng" dirty="0" smtClean="0">
              <a:solidFill>
                <a:schemeClr val="tx1"/>
              </a:solidFill>
            </a:endParaRPr>
          </a:p>
          <a:p>
            <a:pPr marL="342900" indent="-342900" algn="l">
              <a:buFont typeface="+mj-lt"/>
              <a:buAutoNum type="arabicPeriod"/>
            </a:pPr>
            <a:endParaRPr lang="en-US" sz="2000" b="1" u="sng" dirty="0">
              <a:solidFill>
                <a:schemeClr val="tx1"/>
              </a:solidFill>
            </a:endParaRPr>
          </a:p>
          <a:p>
            <a:pPr marL="342900" indent="-342900" algn="l">
              <a:buFont typeface="+mj-lt"/>
              <a:buAutoNum type="arabicPeriod"/>
            </a:pPr>
            <a:r>
              <a:rPr lang="en-US" sz="2000" b="1" dirty="0" smtClean="0">
                <a:solidFill>
                  <a:schemeClr val="tx1"/>
                </a:solidFill>
              </a:rPr>
              <a:t>Muhammad </a:t>
            </a:r>
            <a:r>
              <a:rPr lang="en-US" sz="2000" b="1" dirty="0" err="1">
                <a:solidFill>
                  <a:schemeClr val="tx1"/>
                </a:solidFill>
              </a:rPr>
              <a:t>Shakir</a:t>
            </a:r>
            <a:r>
              <a:rPr lang="en-US" sz="2000" b="1" dirty="0">
                <a:solidFill>
                  <a:schemeClr val="tx1"/>
                </a:solidFill>
              </a:rPr>
              <a:t> </a:t>
            </a:r>
            <a:br>
              <a:rPr lang="en-US" sz="2000" b="1" dirty="0">
                <a:solidFill>
                  <a:schemeClr val="tx1"/>
                </a:solidFill>
              </a:rPr>
            </a:br>
            <a:r>
              <a:rPr lang="en-US" sz="2000" b="1" dirty="0">
                <a:solidFill>
                  <a:schemeClr val="tx1"/>
                </a:solidFill>
              </a:rPr>
              <a:t>Department of Robotics and </a:t>
            </a:r>
            <a:r>
              <a:rPr lang="en-US" sz="2000" b="1" dirty="0" err="1">
                <a:solidFill>
                  <a:schemeClr val="tx1"/>
                </a:solidFill>
              </a:rPr>
              <a:t>Artifical</a:t>
            </a:r>
            <a:r>
              <a:rPr lang="en-US" sz="2000" b="1" dirty="0">
                <a:solidFill>
                  <a:schemeClr val="tx1"/>
                </a:solidFill>
              </a:rPr>
              <a:t> </a:t>
            </a:r>
            <a:r>
              <a:rPr lang="en-US" sz="2000" b="1" dirty="0" smtClean="0">
                <a:solidFill>
                  <a:schemeClr val="tx1"/>
                </a:solidFill>
              </a:rPr>
              <a:t>Intelligence,</a:t>
            </a:r>
            <a:r>
              <a:rPr lang="en-US" sz="2000" b="1" dirty="0">
                <a:solidFill>
                  <a:schemeClr val="tx1"/>
                </a:solidFill>
              </a:rPr>
              <a:t/>
            </a:r>
            <a:br>
              <a:rPr lang="en-US" sz="2000" b="1" dirty="0">
                <a:solidFill>
                  <a:schemeClr val="tx1"/>
                </a:solidFill>
              </a:rPr>
            </a:br>
            <a:r>
              <a:rPr lang="en-US" sz="2000" b="1" dirty="0" err="1">
                <a:solidFill>
                  <a:schemeClr val="tx1"/>
                </a:solidFill>
              </a:rPr>
              <a:t>Szabist</a:t>
            </a:r>
            <a:r>
              <a:rPr lang="en-US" sz="2000" b="1" dirty="0">
                <a:solidFill>
                  <a:schemeClr val="tx1"/>
                </a:solidFill>
              </a:rPr>
              <a:t> </a:t>
            </a:r>
            <a:r>
              <a:rPr lang="en-US" sz="2000" b="1" dirty="0" smtClean="0">
                <a:solidFill>
                  <a:schemeClr val="tx1"/>
                </a:solidFill>
              </a:rPr>
              <a:t>University,</a:t>
            </a:r>
            <a:r>
              <a:rPr lang="en-US" sz="2000" b="1" dirty="0">
                <a:solidFill>
                  <a:schemeClr val="tx1"/>
                </a:solidFill>
              </a:rPr>
              <a:t/>
            </a:r>
            <a:br>
              <a:rPr lang="en-US" sz="2000" b="1" dirty="0">
                <a:solidFill>
                  <a:schemeClr val="tx1"/>
                </a:solidFill>
              </a:rPr>
            </a:br>
            <a:r>
              <a:rPr lang="en-US" sz="2000" b="1" dirty="0" err="1" smtClean="0">
                <a:solidFill>
                  <a:schemeClr val="tx1"/>
                </a:solidFill>
              </a:rPr>
              <a:t>Karachi,Pakistan</a:t>
            </a:r>
            <a:r>
              <a:rPr lang="en-US" sz="2000" b="1" dirty="0" smtClean="0">
                <a:solidFill>
                  <a:schemeClr val="tx1"/>
                </a:solidFill>
              </a:rPr>
              <a:t>.</a:t>
            </a:r>
            <a:r>
              <a:rPr lang="en-US" sz="2000" b="1" dirty="0">
                <a:solidFill>
                  <a:schemeClr val="tx1"/>
                </a:solidFill>
              </a:rPr>
              <a:t/>
            </a:r>
            <a:br>
              <a:rPr lang="en-US" sz="2000" b="1" dirty="0">
                <a:solidFill>
                  <a:schemeClr val="tx1"/>
                </a:solidFill>
              </a:rPr>
            </a:br>
            <a:r>
              <a:rPr lang="en-US" sz="2000" b="1" u="sng" dirty="0">
                <a:solidFill>
                  <a:schemeClr val="tx1"/>
                </a:solidFill>
                <a:hlinkClick r:id="rId4"/>
              </a:rPr>
              <a:t>Muhammad.Shakir@szabist.edu.pk</a:t>
            </a:r>
            <a:endParaRPr lang="en-US" sz="2000" b="1" dirty="0">
              <a:solidFill>
                <a:schemeClr val="tx1"/>
              </a:solidFill>
            </a:endParaRPr>
          </a:p>
          <a:p>
            <a:pPr marL="342900" indent="-342900" algn="l">
              <a:buFont typeface="+mj-lt"/>
              <a:buAutoNum type="arabicPeriod"/>
            </a:pPr>
            <a:endParaRPr lang="en-US" sz="3600" dirty="0">
              <a:solidFill>
                <a:schemeClr val="tx1"/>
              </a:solidFill>
            </a:endParaRPr>
          </a:p>
          <a:p>
            <a:pPr algn="l"/>
            <a:endParaRPr lang="en-US" sz="3600" dirty="0">
              <a:solidFill>
                <a:schemeClr val="tx1"/>
              </a:solidFill>
            </a:endParaRPr>
          </a:p>
        </p:txBody>
      </p:sp>
      <p:pic>
        <p:nvPicPr>
          <p:cNvPr id="3" name="Picture 2"/>
          <p:cNvPicPr>
            <a:picLocks noChangeAspect="1"/>
          </p:cNvPicPr>
          <p:nvPr/>
        </p:nvPicPr>
        <p:blipFill>
          <a:blip r:embed="rId5"/>
          <a:stretch>
            <a:fillRect/>
          </a:stretch>
        </p:blipFill>
        <p:spPr>
          <a:xfrm>
            <a:off x="163769" y="4861071"/>
            <a:ext cx="1143000" cy="1143000"/>
          </a:xfrm>
          <a:prstGeom prst="rect">
            <a:avLst/>
          </a:prstGeom>
        </p:spPr>
      </p:pic>
      <p:pic>
        <p:nvPicPr>
          <p:cNvPr id="6" name="Picture 5"/>
          <p:cNvPicPr>
            <a:picLocks noChangeAspect="1"/>
          </p:cNvPicPr>
          <p:nvPr/>
        </p:nvPicPr>
        <p:blipFill>
          <a:blip r:embed="rId6"/>
          <a:stretch>
            <a:fillRect/>
          </a:stretch>
        </p:blipFill>
        <p:spPr>
          <a:xfrm>
            <a:off x="166586" y="2922242"/>
            <a:ext cx="1148103" cy="1143000"/>
          </a:xfrm>
          <a:prstGeom prst="rect">
            <a:avLst/>
          </a:prstGeom>
        </p:spPr>
      </p:pic>
      <p:pic>
        <p:nvPicPr>
          <p:cNvPr id="7" name="Picture 6"/>
          <p:cNvPicPr>
            <a:picLocks noChangeAspect="1"/>
          </p:cNvPicPr>
          <p:nvPr/>
        </p:nvPicPr>
        <p:blipFill>
          <a:blip r:embed="rId6"/>
          <a:stretch>
            <a:fillRect/>
          </a:stretch>
        </p:blipFill>
        <p:spPr>
          <a:xfrm>
            <a:off x="166585" y="983413"/>
            <a:ext cx="1148104" cy="1143000"/>
          </a:xfrm>
          <a:prstGeom prst="rect">
            <a:avLst/>
          </a:prstGeom>
        </p:spPr>
      </p:pic>
    </p:spTree>
    <p:extLst>
      <p:ext uri="{BB962C8B-B14F-4D97-AF65-F5344CB8AC3E}">
        <p14:creationId xmlns:p14="http://schemas.microsoft.com/office/powerpoint/2010/main" val="782087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3204"/>
            <a:ext cx="10972800" cy="582613"/>
          </a:xfrm>
        </p:spPr>
        <p:txBody>
          <a:bodyPr/>
          <a:lstStyle/>
          <a:p>
            <a:pPr algn="ctr"/>
            <a:r>
              <a:rPr lang="en-US" dirty="0" smtClean="0"/>
              <a:t>Contribution of Research</a:t>
            </a:r>
            <a:endParaRPr lang="en-US" dirty="0"/>
          </a:p>
        </p:txBody>
      </p:sp>
      <p:sp>
        <p:nvSpPr>
          <p:cNvPr id="3" name="Content Placeholder 2"/>
          <p:cNvSpPr>
            <a:spLocks noGrp="1"/>
          </p:cNvSpPr>
          <p:nvPr>
            <p:ph idx="1"/>
          </p:nvPr>
        </p:nvSpPr>
        <p:spPr>
          <a:xfrm>
            <a:off x="486770" y="773113"/>
            <a:ext cx="10972800" cy="5695926"/>
          </a:xfrm>
        </p:spPr>
        <p:txBody>
          <a:bodyPr/>
          <a:lstStyle/>
          <a:p>
            <a:pPr lvl="0">
              <a:lnSpc>
                <a:spcPct val="150000"/>
              </a:lnSpc>
            </a:pPr>
            <a:r>
              <a:rPr lang="en-US" sz="2000" dirty="0"/>
              <a:t>Application of Random Forest and K Nearest Neighbor algorithm in the IoTID20 dataset</a:t>
            </a:r>
            <a:r>
              <a:rPr lang="en-US" sz="2000" dirty="0" smtClean="0"/>
              <a:t>.</a:t>
            </a:r>
          </a:p>
          <a:p>
            <a:pPr marL="0" lvl="0" indent="0">
              <a:lnSpc>
                <a:spcPct val="150000"/>
              </a:lnSpc>
              <a:buNone/>
            </a:pPr>
            <a:endParaRPr lang="en-US" sz="2000" dirty="0"/>
          </a:p>
          <a:p>
            <a:pPr lvl="0">
              <a:lnSpc>
                <a:spcPct val="150000"/>
              </a:lnSpc>
            </a:pPr>
            <a:r>
              <a:rPr lang="en-US" sz="2000" dirty="0"/>
              <a:t>In </a:t>
            </a:r>
            <a:r>
              <a:rPr lang="en-US" sz="2000" dirty="0" err="1"/>
              <a:t>IoT</a:t>
            </a:r>
            <a:r>
              <a:rPr lang="en-US" sz="2000" dirty="0"/>
              <a:t> environment provides security with the classification of attacks. </a:t>
            </a:r>
            <a:endParaRPr lang="en-US" sz="2000" dirty="0" smtClean="0"/>
          </a:p>
          <a:p>
            <a:pPr lvl="0">
              <a:lnSpc>
                <a:spcPct val="150000"/>
              </a:lnSpc>
            </a:pPr>
            <a:endParaRPr lang="en-US" sz="2000" dirty="0"/>
          </a:p>
          <a:p>
            <a:pPr lvl="0">
              <a:lnSpc>
                <a:spcPct val="150000"/>
              </a:lnSpc>
            </a:pPr>
            <a:r>
              <a:rPr lang="en-US" sz="2000" dirty="0"/>
              <a:t>Use GAN for the detection of attacked and normal packets with synthetic data generation that helps to improve accuracy and work with novel cyber-attacks</a:t>
            </a:r>
            <a:r>
              <a:rPr lang="en-US" sz="2000" dirty="0" smtClean="0"/>
              <a:t>.</a:t>
            </a:r>
          </a:p>
          <a:p>
            <a:pPr lvl="0">
              <a:lnSpc>
                <a:spcPct val="150000"/>
              </a:lnSpc>
            </a:pPr>
            <a:endParaRPr lang="en-US" sz="2000" dirty="0"/>
          </a:p>
          <a:p>
            <a:pPr lvl="0">
              <a:lnSpc>
                <a:spcPct val="150000"/>
              </a:lnSpc>
            </a:pPr>
            <a:r>
              <a:rPr lang="en-US" sz="2000" dirty="0"/>
              <a:t>Use of GAN in research helps to reduce the false positive result rates i.e. to reduce probability of showing false normal packets as attacked by generating more realistic training dataset.</a:t>
            </a:r>
          </a:p>
          <a:p>
            <a:pPr algn="just">
              <a:lnSpc>
                <a:spcPct val="150000"/>
              </a:lnSpc>
              <a:buFont typeface="Arial" panose="020B0604020202020204" pitchFamily="34" charset="0"/>
              <a:buChar char="•"/>
            </a:pPr>
            <a:endParaRPr lang="en-US" sz="2000" dirty="0" smtClean="0"/>
          </a:p>
          <a:p>
            <a:pPr algn="just">
              <a:lnSpc>
                <a:spcPct val="150000"/>
              </a:lnSpc>
              <a:buFont typeface="Arial" panose="020B0604020202020204" pitchFamily="34" charset="0"/>
              <a:buChar char="•"/>
            </a:pPr>
            <a:endParaRPr lang="en-US" sz="2000" b="1" dirty="0"/>
          </a:p>
        </p:txBody>
      </p:sp>
    </p:spTree>
    <p:extLst>
      <p:ext uri="{BB962C8B-B14F-4D97-AF65-F5344CB8AC3E}">
        <p14:creationId xmlns:p14="http://schemas.microsoft.com/office/powerpoint/2010/main" val="1082397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374" y="2865462"/>
            <a:ext cx="10972800" cy="582613"/>
          </a:xfrm>
        </p:spPr>
        <p:txBody>
          <a:bodyPr/>
          <a:lstStyle/>
          <a:p>
            <a:pPr algn="ctr"/>
            <a:r>
              <a:rPr lang="en-US" sz="6000" dirty="0" smtClean="0"/>
              <a:t>Literature Review</a:t>
            </a:r>
            <a:endParaRPr lang="en-US" sz="6000" dirty="0"/>
          </a:p>
        </p:txBody>
      </p:sp>
    </p:spTree>
    <p:extLst>
      <p:ext uri="{BB962C8B-B14F-4D97-AF65-F5344CB8AC3E}">
        <p14:creationId xmlns:p14="http://schemas.microsoft.com/office/powerpoint/2010/main" val="190825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3204"/>
            <a:ext cx="10972800" cy="582613"/>
          </a:xfrm>
        </p:spPr>
        <p:txBody>
          <a:bodyPr/>
          <a:lstStyle/>
          <a:p>
            <a:pPr algn="ctr"/>
            <a:r>
              <a:rPr lang="en-US" dirty="0" smtClean="0"/>
              <a:t>Literature Review</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6134275"/>
              </p:ext>
            </p:extLst>
          </p:nvPr>
        </p:nvGraphicFramePr>
        <p:xfrm>
          <a:off x="234286" y="745817"/>
          <a:ext cx="11723427" cy="5794928"/>
        </p:xfrm>
        <a:graphic>
          <a:graphicData uri="http://schemas.openxmlformats.org/drawingml/2006/table">
            <a:tbl>
              <a:tblPr firstRow="1" firstCol="1" bandRow="1">
                <a:tableStyleId>{5C22544A-7EE6-4342-B048-85BDC9FD1C3A}</a:tableStyleId>
              </a:tblPr>
              <a:tblGrid>
                <a:gridCol w="1246778">
                  <a:extLst>
                    <a:ext uri="{9D8B030D-6E8A-4147-A177-3AD203B41FA5}">
                      <a16:colId xmlns:a16="http://schemas.microsoft.com/office/drawing/2014/main" val="3448407236"/>
                    </a:ext>
                  </a:extLst>
                </a:gridCol>
                <a:gridCol w="2940159">
                  <a:extLst>
                    <a:ext uri="{9D8B030D-6E8A-4147-A177-3AD203B41FA5}">
                      <a16:colId xmlns:a16="http://schemas.microsoft.com/office/drawing/2014/main" val="2195642221"/>
                    </a:ext>
                  </a:extLst>
                </a:gridCol>
                <a:gridCol w="5233673">
                  <a:extLst>
                    <a:ext uri="{9D8B030D-6E8A-4147-A177-3AD203B41FA5}">
                      <a16:colId xmlns:a16="http://schemas.microsoft.com/office/drawing/2014/main" val="2750019949"/>
                    </a:ext>
                  </a:extLst>
                </a:gridCol>
                <a:gridCol w="2302817">
                  <a:extLst>
                    <a:ext uri="{9D8B030D-6E8A-4147-A177-3AD203B41FA5}">
                      <a16:colId xmlns:a16="http://schemas.microsoft.com/office/drawing/2014/main" val="1502352707"/>
                    </a:ext>
                  </a:extLst>
                </a:gridCol>
              </a:tblGrid>
              <a:tr h="498319">
                <a:tc>
                  <a:txBody>
                    <a:bodyPr/>
                    <a:lstStyle/>
                    <a:p>
                      <a:pPr marL="0" marR="0" algn="ctr">
                        <a:spcBef>
                          <a:spcPts val="0"/>
                        </a:spcBef>
                        <a:spcAft>
                          <a:spcPts val="0"/>
                        </a:spcAft>
                      </a:pPr>
                      <a:r>
                        <a:rPr lang="en-US" sz="1600" dirty="0">
                          <a:effectLst/>
                        </a:rPr>
                        <a:t>Ref#</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0" marR="0" algn="ctr">
                        <a:spcBef>
                          <a:spcPts val="0"/>
                        </a:spcBef>
                        <a:spcAft>
                          <a:spcPts val="0"/>
                        </a:spcAft>
                      </a:pPr>
                      <a:r>
                        <a:rPr lang="en-US" sz="1600" dirty="0">
                          <a:effectLst/>
                        </a:rPr>
                        <a:t>Dataset</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0" marR="0" algn="ctr">
                        <a:spcBef>
                          <a:spcPts val="0"/>
                        </a:spcBef>
                        <a:spcAft>
                          <a:spcPts val="0"/>
                        </a:spcAft>
                      </a:pPr>
                      <a:r>
                        <a:rPr lang="en-US" sz="1600">
                          <a:effectLst/>
                        </a:rPr>
                        <a:t>Method</a:t>
                      </a:r>
                      <a:endParaRPr lang="en-US"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0" marR="0" algn="ctr">
                        <a:spcBef>
                          <a:spcPts val="0"/>
                        </a:spcBef>
                        <a:spcAft>
                          <a:spcPts val="0"/>
                        </a:spcAft>
                      </a:pPr>
                      <a:r>
                        <a:rPr lang="en-US" sz="1600">
                          <a:effectLst/>
                        </a:rPr>
                        <a:t>Performance</a:t>
                      </a:r>
                    </a:p>
                    <a:p>
                      <a:pPr marL="0" marR="0" algn="ctr">
                        <a:spcBef>
                          <a:spcPts val="0"/>
                        </a:spcBef>
                        <a:spcAft>
                          <a:spcPts val="0"/>
                        </a:spcAft>
                      </a:pPr>
                      <a:r>
                        <a:rPr lang="en-US" sz="1600">
                          <a:effectLst/>
                        </a:rPr>
                        <a:t> Evaluation</a:t>
                      </a:r>
                      <a:endParaRPr lang="en-US"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extLst>
                  <a:ext uri="{0D108BD9-81ED-4DB2-BD59-A6C34878D82A}">
                    <a16:rowId xmlns:a16="http://schemas.microsoft.com/office/drawing/2014/main" val="4004794340"/>
                  </a:ext>
                </a:extLst>
              </a:tr>
              <a:tr h="2084134">
                <a:tc>
                  <a:txBody>
                    <a:bodyPr/>
                    <a:lstStyle/>
                    <a:p>
                      <a:pPr marL="0" marR="0" algn="just">
                        <a:spcBef>
                          <a:spcPts val="0"/>
                        </a:spcBef>
                        <a:spcAft>
                          <a:spcPts val="0"/>
                        </a:spcAft>
                      </a:pPr>
                      <a:r>
                        <a:rPr lang="en-US" sz="1600" dirty="0">
                          <a:effectLst/>
                        </a:rPr>
                        <a:t>[11]</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0" marR="0" algn="just">
                        <a:spcBef>
                          <a:spcPts val="0"/>
                        </a:spcBef>
                        <a:spcAft>
                          <a:spcPts val="0"/>
                        </a:spcAft>
                      </a:pPr>
                      <a:r>
                        <a:rPr lang="en-US" sz="1600" dirty="0">
                          <a:effectLst/>
                        </a:rPr>
                        <a:t>CSE-CIC-IDS2018 </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pPr>
                      <a:r>
                        <a:rPr lang="en-US" sz="1600" dirty="0" smtClean="0">
                          <a:effectLst/>
                        </a:rPr>
                        <a:t>Data </a:t>
                      </a:r>
                      <a:r>
                        <a:rPr lang="en-US" sz="1600" dirty="0">
                          <a:effectLst/>
                        </a:rPr>
                        <a:t>Merging</a:t>
                      </a:r>
                    </a:p>
                    <a:p>
                      <a:pPr marL="342900" marR="0" lvl="0" indent="-342900" algn="just">
                        <a:spcBef>
                          <a:spcPts val="0"/>
                        </a:spcBef>
                        <a:spcAft>
                          <a:spcPts val="0"/>
                        </a:spcAft>
                        <a:buFont typeface="Symbol" panose="05050102010706020507" pitchFamily="18" charset="2"/>
                        <a:buChar char=""/>
                      </a:pPr>
                      <a:r>
                        <a:rPr lang="en-US" sz="1600" dirty="0">
                          <a:effectLst/>
                        </a:rPr>
                        <a:t>Data Cleaning</a:t>
                      </a:r>
                    </a:p>
                    <a:p>
                      <a:pPr marL="342900" marR="0" lvl="0" indent="-342900" algn="just">
                        <a:spcBef>
                          <a:spcPts val="0"/>
                        </a:spcBef>
                        <a:spcAft>
                          <a:spcPts val="0"/>
                        </a:spcAft>
                        <a:buFont typeface="Symbol" panose="05050102010706020507" pitchFamily="18" charset="2"/>
                        <a:buChar char=""/>
                      </a:pPr>
                      <a:r>
                        <a:rPr lang="en-US" sz="1600" dirty="0">
                          <a:effectLst/>
                        </a:rPr>
                        <a:t>Data Transformation and split</a:t>
                      </a:r>
                    </a:p>
                    <a:p>
                      <a:pPr marL="342900" marR="0" lvl="0" indent="-342900" algn="just">
                        <a:spcBef>
                          <a:spcPts val="0"/>
                        </a:spcBef>
                        <a:spcAft>
                          <a:spcPts val="0"/>
                        </a:spcAft>
                        <a:buFont typeface="Symbol" panose="05050102010706020507" pitchFamily="18" charset="2"/>
                        <a:buChar char=""/>
                      </a:pPr>
                      <a:r>
                        <a:rPr lang="en-US" sz="1600" dirty="0">
                          <a:effectLst/>
                        </a:rPr>
                        <a:t>Numerical Standardization</a:t>
                      </a:r>
                    </a:p>
                    <a:p>
                      <a:pPr marL="342900" marR="0" lvl="0" indent="-342900" algn="just">
                        <a:spcBef>
                          <a:spcPts val="0"/>
                        </a:spcBef>
                        <a:spcAft>
                          <a:spcPts val="0"/>
                        </a:spcAft>
                        <a:buFont typeface="Symbol" panose="05050102010706020507" pitchFamily="18" charset="2"/>
                        <a:buChar char=""/>
                      </a:pPr>
                      <a:r>
                        <a:rPr lang="en-US" sz="1600" dirty="0">
                          <a:effectLst/>
                        </a:rPr>
                        <a:t>Training and Model Evaluation</a:t>
                      </a:r>
                    </a:p>
                    <a:p>
                      <a:pPr marL="342900" marR="0" lvl="0" indent="-342900" algn="just">
                        <a:spcBef>
                          <a:spcPts val="0"/>
                        </a:spcBef>
                        <a:spcAft>
                          <a:spcPts val="0"/>
                        </a:spcAft>
                        <a:buFont typeface="Symbol" panose="05050102010706020507" pitchFamily="18" charset="2"/>
                        <a:buChar char=""/>
                      </a:pPr>
                      <a:r>
                        <a:rPr lang="en-US" sz="1600" dirty="0">
                          <a:effectLst/>
                        </a:rPr>
                        <a:t>Testing</a:t>
                      </a:r>
                    </a:p>
                    <a:p>
                      <a:pPr marL="342900" marR="0" lvl="0" indent="-342900" algn="just">
                        <a:spcBef>
                          <a:spcPts val="0"/>
                        </a:spcBef>
                        <a:spcAft>
                          <a:spcPts val="0"/>
                        </a:spcAft>
                        <a:buFont typeface="Symbol" panose="05050102010706020507" pitchFamily="18" charset="2"/>
                        <a:buChar char=""/>
                      </a:pPr>
                      <a:r>
                        <a:rPr lang="en-US" sz="1600" dirty="0">
                          <a:effectLst/>
                        </a:rPr>
                        <a:t>Classification Model</a:t>
                      </a:r>
                    </a:p>
                    <a:p>
                      <a:pPr marL="342900" marR="0" lvl="0" indent="-342900" algn="just">
                        <a:spcBef>
                          <a:spcPts val="0"/>
                        </a:spcBef>
                        <a:spcAft>
                          <a:spcPts val="0"/>
                        </a:spcAft>
                        <a:buFont typeface="Symbol" panose="05050102010706020507" pitchFamily="18" charset="2"/>
                        <a:buChar char=""/>
                      </a:pPr>
                      <a:r>
                        <a:rPr lang="en-US" sz="1600" dirty="0" smtClean="0">
                          <a:effectLst/>
                        </a:rPr>
                        <a:t>Evaluation</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pPr>
                      <a:r>
                        <a:rPr lang="en-US" sz="1600" dirty="0">
                          <a:effectLst/>
                        </a:rPr>
                        <a:t>Accuracy</a:t>
                      </a:r>
                    </a:p>
                    <a:p>
                      <a:pPr marL="342900" marR="0" lvl="0" indent="-342900" algn="just">
                        <a:spcBef>
                          <a:spcPts val="0"/>
                        </a:spcBef>
                        <a:spcAft>
                          <a:spcPts val="0"/>
                        </a:spcAft>
                        <a:buFont typeface="Symbol" panose="05050102010706020507" pitchFamily="18" charset="2"/>
                        <a:buChar char=""/>
                      </a:pPr>
                      <a:r>
                        <a:rPr lang="en-US" sz="1600" dirty="0">
                          <a:effectLst/>
                        </a:rPr>
                        <a:t>Precision</a:t>
                      </a:r>
                    </a:p>
                    <a:p>
                      <a:pPr marL="342900" marR="0" lvl="0" indent="-342900" algn="just">
                        <a:spcBef>
                          <a:spcPts val="0"/>
                        </a:spcBef>
                        <a:spcAft>
                          <a:spcPts val="0"/>
                        </a:spcAft>
                        <a:buFont typeface="Symbol" panose="05050102010706020507" pitchFamily="18" charset="2"/>
                        <a:buChar char=""/>
                      </a:pPr>
                      <a:r>
                        <a:rPr lang="en-US" sz="1600" dirty="0">
                          <a:effectLst/>
                        </a:rPr>
                        <a:t>Recall</a:t>
                      </a:r>
                    </a:p>
                    <a:p>
                      <a:pPr marL="342900" marR="0" lvl="0" indent="-342900" algn="just">
                        <a:spcBef>
                          <a:spcPts val="0"/>
                        </a:spcBef>
                        <a:spcAft>
                          <a:spcPts val="0"/>
                        </a:spcAft>
                        <a:buFont typeface="Symbol" panose="05050102010706020507" pitchFamily="18" charset="2"/>
                        <a:buChar char=""/>
                      </a:pPr>
                      <a:r>
                        <a:rPr lang="en-US" sz="1600" dirty="0">
                          <a:effectLst/>
                        </a:rPr>
                        <a:t>F-Scores</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extLst>
                  <a:ext uri="{0D108BD9-81ED-4DB2-BD59-A6C34878D82A}">
                    <a16:rowId xmlns:a16="http://schemas.microsoft.com/office/drawing/2014/main" val="200359396"/>
                  </a:ext>
                </a:extLst>
              </a:tr>
              <a:tr h="996638">
                <a:tc>
                  <a:txBody>
                    <a:bodyPr/>
                    <a:lstStyle/>
                    <a:p>
                      <a:pPr marL="0" marR="0" algn="just">
                        <a:spcBef>
                          <a:spcPts val="0"/>
                        </a:spcBef>
                        <a:spcAft>
                          <a:spcPts val="0"/>
                        </a:spcAft>
                      </a:pPr>
                      <a:r>
                        <a:rPr lang="en-US" sz="1600" dirty="0">
                          <a:effectLst/>
                        </a:rPr>
                        <a:t>[13]</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pPr>
                      <a:r>
                        <a:rPr lang="en-US" sz="1600" dirty="0">
                          <a:effectLst/>
                        </a:rPr>
                        <a:t>NSL-KDD</a:t>
                      </a:r>
                    </a:p>
                    <a:p>
                      <a:pPr marL="342900" marR="0" lvl="0" indent="-342900" algn="just">
                        <a:spcBef>
                          <a:spcPts val="0"/>
                        </a:spcBef>
                        <a:spcAft>
                          <a:spcPts val="0"/>
                        </a:spcAft>
                        <a:buFont typeface="Symbol" panose="05050102010706020507" pitchFamily="18" charset="2"/>
                        <a:buChar char=""/>
                      </a:pPr>
                      <a:r>
                        <a:rPr lang="en-US" sz="1600" dirty="0">
                          <a:effectLst/>
                        </a:rPr>
                        <a:t>UNSW-NB15</a:t>
                      </a:r>
                    </a:p>
                    <a:p>
                      <a:pPr marL="342900" marR="0" lvl="0" indent="-342900" algn="just">
                        <a:spcBef>
                          <a:spcPts val="0"/>
                        </a:spcBef>
                        <a:spcAft>
                          <a:spcPts val="0"/>
                        </a:spcAft>
                        <a:buFont typeface="Symbol" panose="05050102010706020507" pitchFamily="18" charset="2"/>
                        <a:buChar char=""/>
                      </a:pPr>
                      <a:r>
                        <a:rPr lang="en-US" sz="1600" dirty="0" err="1">
                          <a:effectLst/>
                        </a:rPr>
                        <a:t>IoT</a:t>
                      </a:r>
                      <a:r>
                        <a:rPr lang="en-US" sz="1600" dirty="0">
                          <a:effectLst/>
                        </a:rPr>
                        <a:t> data set</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pPr>
                      <a:r>
                        <a:rPr lang="en-US" sz="1600" dirty="0" smtClean="0">
                          <a:effectLst/>
                        </a:rPr>
                        <a:t>Preprocessing</a:t>
                      </a:r>
                    </a:p>
                    <a:p>
                      <a:pPr marL="342900" marR="0" lvl="0" indent="-342900" algn="just"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600" dirty="0" smtClean="0">
                          <a:effectLst/>
                        </a:rPr>
                        <a:t>Support</a:t>
                      </a:r>
                      <a:r>
                        <a:rPr lang="en-US" sz="1600" baseline="0" dirty="0" smtClean="0">
                          <a:effectLst/>
                        </a:rPr>
                        <a:t> Vector Machine and Decision Tree</a:t>
                      </a:r>
                      <a:endParaRPr lang="en-US" sz="1600" dirty="0">
                        <a:effectLst/>
                      </a:endParaRPr>
                    </a:p>
                    <a:p>
                      <a:pPr marL="342900" marR="0" lvl="0" indent="-342900" algn="just">
                        <a:spcBef>
                          <a:spcPts val="0"/>
                        </a:spcBef>
                        <a:spcAft>
                          <a:spcPts val="0"/>
                        </a:spcAft>
                        <a:buFont typeface="Symbol" panose="05050102010706020507" pitchFamily="18" charset="2"/>
                        <a:buChar char=""/>
                      </a:pPr>
                      <a:r>
                        <a:rPr lang="en-US" sz="1600" dirty="0">
                          <a:effectLst/>
                        </a:rPr>
                        <a:t>Generative model training</a:t>
                      </a:r>
                    </a:p>
                    <a:p>
                      <a:pPr marL="342900" marR="0" lvl="0" indent="-342900" algn="just">
                        <a:spcBef>
                          <a:spcPts val="0"/>
                        </a:spcBef>
                        <a:spcAft>
                          <a:spcPts val="0"/>
                        </a:spcAft>
                        <a:buFont typeface="Symbol" panose="05050102010706020507" pitchFamily="18" charset="2"/>
                        <a:buChar char=""/>
                      </a:pPr>
                      <a:r>
                        <a:rPr lang="en-US" sz="1600" dirty="0">
                          <a:effectLst/>
                        </a:rPr>
                        <a:t>Auto encoder training</a:t>
                      </a:r>
                    </a:p>
                    <a:p>
                      <a:pPr marL="342900" marR="0" lvl="0" indent="-342900" algn="just">
                        <a:spcBef>
                          <a:spcPts val="0"/>
                        </a:spcBef>
                        <a:spcAft>
                          <a:spcPts val="0"/>
                        </a:spcAft>
                        <a:buFont typeface="Symbol" panose="05050102010706020507" pitchFamily="18" charset="2"/>
                        <a:buChar char=""/>
                      </a:pPr>
                      <a:r>
                        <a:rPr lang="en-US" sz="1600" dirty="0">
                          <a:effectLst/>
                        </a:rPr>
                        <a:t>Predictive model training</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pPr>
                      <a:r>
                        <a:rPr lang="en-US" sz="1600">
                          <a:effectLst/>
                        </a:rPr>
                        <a:t>Accuracy</a:t>
                      </a:r>
                    </a:p>
                    <a:p>
                      <a:pPr marL="342900" marR="0" lvl="0" indent="-342900" algn="just">
                        <a:spcBef>
                          <a:spcPts val="0"/>
                        </a:spcBef>
                        <a:spcAft>
                          <a:spcPts val="0"/>
                        </a:spcAft>
                        <a:buFont typeface="Symbol" panose="05050102010706020507" pitchFamily="18" charset="2"/>
                        <a:buChar char=""/>
                      </a:pPr>
                      <a:r>
                        <a:rPr lang="en-US" sz="1600">
                          <a:effectLst/>
                        </a:rPr>
                        <a:t>Precision</a:t>
                      </a:r>
                    </a:p>
                    <a:p>
                      <a:pPr marL="342900" marR="0" lvl="0" indent="-342900" algn="just">
                        <a:spcBef>
                          <a:spcPts val="0"/>
                        </a:spcBef>
                        <a:spcAft>
                          <a:spcPts val="0"/>
                        </a:spcAft>
                        <a:buFont typeface="Symbol" panose="05050102010706020507" pitchFamily="18" charset="2"/>
                        <a:buChar char=""/>
                      </a:pPr>
                      <a:r>
                        <a:rPr lang="en-US" sz="1600">
                          <a:effectLst/>
                        </a:rPr>
                        <a:t>Recall</a:t>
                      </a:r>
                    </a:p>
                    <a:p>
                      <a:pPr marL="342900" marR="0" lvl="0" indent="-342900" algn="just">
                        <a:spcBef>
                          <a:spcPts val="0"/>
                        </a:spcBef>
                        <a:spcAft>
                          <a:spcPts val="0"/>
                        </a:spcAft>
                        <a:buFont typeface="Symbol" panose="05050102010706020507" pitchFamily="18" charset="2"/>
                        <a:buChar char=""/>
                      </a:pPr>
                      <a:r>
                        <a:rPr lang="en-US" sz="1600">
                          <a:effectLst/>
                        </a:rPr>
                        <a:t>F-Score</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extLst>
                  <a:ext uri="{0D108BD9-81ED-4DB2-BD59-A6C34878D82A}">
                    <a16:rowId xmlns:a16="http://schemas.microsoft.com/office/drawing/2014/main" val="2429558453"/>
                  </a:ext>
                </a:extLst>
              </a:tr>
              <a:tr h="1993275">
                <a:tc>
                  <a:txBody>
                    <a:bodyPr/>
                    <a:lstStyle/>
                    <a:p>
                      <a:pPr marL="0" marR="0" algn="just">
                        <a:spcBef>
                          <a:spcPts val="0"/>
                        </a:spcBef>
                        <a:spcAft>
                          <a:spcPts val="0"/>
                        </a:spcAft>
                      </a:pPr>
                      <a:r>
                        <a:rPr lang="en-US" sz="1600">
                          <a:effectLst/>
                        </a:rPr>
                        <a:t>[14]</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0" marR="0" algn="just">
                        <a:spcBef>
                          <a:spcPts val="0"/>
                        </a:spcBef>
                        <a:spcAft>
                          <a:spcPts val="0"/>
                        </a:spcAft>
                      </a:pPr>
                      <a:r>
                        <a:rPr lang="en-US" sz="1600" dirty="0" err="1">
                          <a:effectLst/>
                        </a:rPr>
                        <a:t>BoT-IoT</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pPr>
                      <a:r>
                        <a:rPr lang="en-US" sz="1600" dirty="0">
                          <a:effectLst/>
                        </a:rPr>
                        <a:t>Feature selection</a:t>
                      </a:r>
                    </a:p>
                    <a:p>
                      <a:pPr marL="342900" marR="0" lvl="0" indent="-342900" algn="just">
                        <a:spcBef>
                          <a:spcPts val="0"/>
                        </a:spcBef>
                        <a:spcAft>
                          <a:spcPts val="0"/>
                        </a:spcAft>
                        <a:buFont typeface="Symbol" panose="05050102010706020507" pitchFamily="18" charset="2"/>
                        <a:buChar char=""/>
                      </a:pPr>
                      <a:r>
                        <a:rPr lang="en-US" sz="1600" dirty="0">
                          <a:effectLst/>
                        </a:rPr>
                        <a:t>Data Splitting into training and testing</a:t>
                      </a:r>
                    </a:p>
                    <a:p>
                      <a:pPr marL="342900" marR="0" lvl="0" indent="-342900" algn="just">
                        <a:spcBef>
                          <a:spcPts val="0"/>
                        </a:spcBef>
                        <a:spcAft>
                          <a:spcPts val="0"/>
                        </a:spcAft>
                        <a:buFont typeface="Symbol" panose="05050102010706020507" pitchFamily="18" charset="2"/>
                        <a:buChar char=""/>
                      </a:pPr>
                      <a:r>
                        <a:rPr lang="en-US" sz="1600" dirty="0">
                          <a:effectLst/>
                        </a:rPr>
                        <a:t>Machine Learning model </a:t>
                      </a:r>
                    </a:p>
                    <a:p>
                      <a:pPr marL="342900" marR="0" lvl="0" indent="-342900" algn="just">
                        <a:spcBef>
                          <a:spcPts val="0"/>
                        </a:spcBef>
                        <a:spcAft>
                          <a:spcPts val="0"/>
                        </a:spcAft>
                        <a:buFont typeface="Symbol" panose="05050102010706020507" pitchFamily="18" charset="2"/>
                        <a:buChar char=""/>
                      </a:pPr>
                      <a:r>
                        <a:rPr lang="en-US" sz="1600" dirty="0">
                          <a:effectLst/>
                        </a:rPr>
                        <a:t>Random Forest</a:t>
                      </a:r>
                    </a:p>
                    <a:p>
                      <a:pPr marL="342900" marR="0" lvl="0" indent="-342900" algn="just">
                        <a:spcBef>
                          <a:spcPts val="0"/>
                        </a:spcBef>
                        <a:spcAft>
                          <a:spcPts val="0"/>
                        </a:spcAft>
                        <a:buFont typeface="Symbol" panose="05050102010706020507" pitchFamily="18" charset="2"/>
                        <a:buChar char=""/>
                      </a:pPr>
                      <a:r>
                        <a:rPr lang="en-US" sz="1600" dirty="0">
                          <a:effectLst/>
                        </a:rPr>
                        <a:t>Support Vector Machine</a:t>
                      </a:r>
                    </a:p>
                    <a:p>
                      <a:pPr marL="342900" marR="0" lvl="0" indent="-342900" algn="just">
                        <a:spcBef>
                          <a:spcPts val="0"/>
                        </a:spcBef>
                        <a:spcAft>
                          <a:spcPts val="0"/>
                        </a:spcAft>
                        <a:buFont typeface="Symbol" panose="05050102010706020507" pitchFamily="18" charset="2"/>
                        <a:buChar char=""/>
                      </a:pPr>
                      <a:r>
                        <a:rPr lang="en-US" sz="1600" dirty="0">
                          <a:effectLst/>
                        </a:rPr>
                        <a:t>Artificial Neural Network</a:t>
                      </a:r>
                    </a:p>
                    <a:p>
                      <a:pPr marL="342900" marR="0" lvl="0" indent="-342900" algn="just">
                        <a:spcBef>
                          <a:spcPts val="0"/>
                        </a:spcBef>
                        <a:spcAft>
                          <a:spcPts val="0"/>
                        </a:spcAft>
                        <a:buFont typeface="Symbol" panose="05050102010706020507" pitchFamily="18" charset="2"/>
                        <a:buChar char=""/>
                      </a:pPr>
                      <a:r>
                        <a:rPr lang="en-US" sz="1600" dirty="0">
                          <a:effectLst/>
                        </a:rPr>
                        <a:t>GAN data applied to trained IDS.</a:t>
                      </a:r>
                    </a:p>
                    <a:p>
                      <a:pPr marL="29210" marR="0" indent="-57150" algn="just">
                        <a:spcBef>
                          <a:spcPts val="0"/>
                        </a:spcBef>
                        <a:spcAft>
                          <a:spcPts val="0"/>
                        </a:spcAft>
                      </a:pPr>
                      <a:r>
                        <a:rPr lang="en-US" sz="1600" dirty="0">
                          <a:effectLst/>
                        </a:rPr>
                        <a:t> </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pPr>
                      <a:r>
                        <a:rPr lang="en-US" sz="1600" dirty="0">
                          <a:effectLst/>
                        </a:rPr>
                        <a:t>Accuracy</a:t>
                      </a:r>
                    </a:p>
                    <a:p>
                      <a:pPr marL="342900" marR="0" lvl="0" indent="-342900" algn="just">
                        <a:spcBef>
                          <a:spcPts val="0"/>
                        </a:spcBef>
                        <a:spcAft>
                          <a:spcPts val="0"/>
                        </a:spcAft>
                        <a:buFont typeface="Symbol" panose="05050102010706020507" pitchFamily="18" charset="2"/>
                        <a:buChar char=""/>
                      </a:pPr>
                      <a:r>
                        <a:rPr lang="en-US" sz="1600" dirty="0">
                          <a:effectLst/>
                        </a:rPr>
                        <a:t>Precision</a:t>
                      </a:r>
                    </a:p>
                    <a:p>
                      <a:pPr marL="342900" marR="0" lvl="0" indent="-342900" algn="just">
                        <a:spcBef>
                          <a:spcPts val="0"/>
                        </a:spcBef>
                        <a:spcAft>
                          <a:spcPts val="0"/>
                        </a:spcAft>
                        <a:buFont typeface="Symbol" panose="05050102010706020507" pitchFamily="18" charset="2"/>
                        <a:buChar char=""/>
                      </a:pPr>
                      <a:r>
                        <a:rPr lang="en-US" sz="1600" dirty="0">
                          <a:effectLst/>
                        </a:rPr>
                        <a:t>Recall</a:t>
                      </a:r>
                    </a:p>
                    <a:p>
                      <a:pPr marL="342900" marR="0" lvl="0" indent="-342900" algn="just">
                        <a:spcBef>
                          <a:spcPts val="0"/>
                        </a:spcBef>
                        <a:spcAft>
                          <a:spcPts val="0"/>
                        </a:spcAft>
                        <a:buFont typeface="Symbol" panose="05050102010706020507" pitchFamily="18" charset="2"/>
                        <a:buChar char=""/>
                      </a:pPr>
                      <a:r>
                        <a:rPr lang="en-US" sz="1600" dirty="0">
                          <a:effectLst/>
                        </a:rPr>
                        <a:t>F-Score</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extLst>
                  <a:ext uri="{0D108BD9-81ED-4DB2-BD59-A6C34878D82A}">
                    <a16:rowId xmlns:a16="http://schemas.microsoft.com/office/drawing/2014/main" val="2232019669"/>
                  </a:ext>
                </a:extLst>
              </a:tr>
            </a:tbl>
          </a:graphicData>
        </a:graphic>
      </p:graphicFrame>
    </p:spTree>
    <p:extLst>
      <p:ext uri="{BB962C8B-B14F-4D97-AF65-F5344CB8AC3E}">
        <p14:creationId xmlns:p14="http://schemas.microsoft.com/office/powerpoint/2010/main" val="2447276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3204"/>
            <a:ext cx="10972800" cy="582613"/>
          </a:xfrm>
        </p:spPr>
        <p:txBody>
          <a:bodyPr/>
          <a:lstStyle/>
          <a:p>
            <a:pPr algn="ctr"/>
            <a:r>
              <a:rPr lang="en-US" dirty="0" smtClean="0"/>
              <a:t>Literature Review</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10968275"/>
              </p:ext>
            </p:extLst>
          </p:nvPr>
        </p:nvGraphicFramePr>
        <p:xfrm>
          <a:off x="234286" y="930149"/>
          <a:ext cx="11723427" cy="4630044"/>
        </p:xfrm>
        <a:graphic>
          <a:graphicData uri="http://schemas.openxmlformats.org/drawingml/2006/table">
            <a:tbl>
              <a:tblPr firstRow="1" firstCol="1" bandRow="1">
                <a:tableStyleId>{5C22544A-7EE6-4342-B048-85BDC9FD1C3A}</a:tableStyleId>
              </a:tblPr>
              <a:tblGrid>
                <a:gridCol w="1246778">
                  <a:extLst>
                    <a:ext uri="{9D8B030D-6E8A-4147-A177-3AD203B41FA5}">
                      <a16:colId xmlns:a16="http://schemas.microsoft.com/office/drawing/2014/main" val="3448407236"/>
                    </a:ext>
                  </a:extLst>
                </a:gridCol>
                <a:gridCol w="2940159">
                  <a:extLst>
                    <a:ext uri="{9D8B030D-6E8A-4147-A177-3AD203B41FA5}">
                      <a16:colId xmlns:a16="http://schemas.microsoft.com/office/drawing/2014/main" val="2195642221"/>
                    </a:ext>
                  </a:extLst>
                </a:gridCol>
                <a:gridCol w="5233673">
                  <a:extLst>
                    <a:ext uri="{9D8B030D-6E8A-4147-A177-3AD203B41FA5}">
                      <a16:colId xmlns:a16="http://schemas.microsoft.com/office/drawing/2014/main" val="2750019949"/>
                    </a:ext>
                  </a:extLst>
                </a:gridCol>
                <a:gridCol w="2302817">
                  <a:extLst>
                    <a:ext uri="{9D8B030D-6E8A-4147-A177-3AD203B41FA5}">
                      <a16:colId xmlns:a16="http://schemas.microsoft.com/office/drawing/2014/main" val="1502352707"/>
                    </a:ext>
                  </a:extLst>
                </a:gridCol>
              </a:tblGrid>
              <a:tr h="465440">
                <a:tc>
                  <a:txBody>
                    <a:bodyPr/>
                    <a:lstStyle/>
                    <a:p>
                      <a:pPr marL="0" marR="0" algn="ctr">
                        <a:spcBef>
                          <a:spcPts val="0"/>
                        </a:spcBef>
                        <a:spcAft>
                          <a:spcPts val="0"/>
                        </a:spcAft>
                      </a:pPr>
                      <a:r>
                        <a:rPr lang="en-US" sz="1600" dirty="0">
                          <a:effectLst/>
                        </a:rPr>
                        <a:t>Ref#</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0" marR="0" algn="ctr">
                        <a:spcBef>
                          <a:spcPts val="0"/>
                        </a:spcBef>
                        <a:spcAft>
                          <a:spcPts val="0"/>
                        </a:spcAft>
                      </a:pPr>
                      <a:r>
                        <a:rPr lang="en-US" sz="1600" dirty="0">
                          <a:effectLst/>
                        </a:rPr>
                        <a:t>Dataset</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0" marR="0" algn="ctr">
                        <a:spcBef>
                          <a:spcPts val="0"/>
                        </a:spcBef>
                        <a:spcAft>
                          <a:spcPts val="0"/>
                        </a:spcAft>
                      </a:pPr>
                      <a:r>
                        <a:rPr lang="en-US" sz="1600">
                          <a:effectLst/>
                        </a:rPr>
                        <a:t>Method</a:t>
                      </a:r>
                      <a:endParaRPr lang="en-US"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0" marR="0" algn="ctr">
                        <a:spcBef>
                          <a:spcPts val="0"/>
                        </a:spcBef>
                        <a:spcAft>
                          <a:spcPts val="0"/>
                        </a:spcAft>
                      </a:pPr>
                      <a:r>
                        <a:rPr lang="en-US" sz="1600">
                          <a:effectLst/>
                        </a:rPr>
                        <a:t>Performance</a:t>
                      </a:r>
                    </a:p>
                    <a:p>
                      <a:pPr marL="0" marR="0" algn="ctr">
                        <a:spcBef>
                          <a:spcPts val="0"/>
                        </a:spcBef>
                        <a:spcAft>
                          <a:spcPts val="0"/>
                        </a:spcAft>
                      </a:pPr>
                      <a:r>
                        <a:rPr lang="en-US" sz="1600">
                          <a:effectLst/>
                        </a:rPr>
                        <a:t> Evaluation</a:t>
                      </a:r>
                      <a:endParaRPr lang="en-US"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extLst>
                  <a:ext uri="{0D108BD9-81ED-4DB2-BD59-A6C34878D82A}">
                    <a16:rowId xmlns:a16="http://schemas.microsoft.com/office/drawing/2014/main" val="4004794340"/>
                  </a:ext>
                </a:extLst>
              </a:tr>
              <a:tr h="1163600">
                <a:tc>
                  <a:txBody>
                    <a:bodyPr/>
                    <a:lstStyle/>
                    <a:p>
                      <a:pPr marL="0" marR="0" algn="just">
                        <a:spcBef>
                          <a:spcPts val="0"/>
                        </a:spcBef>
                        <a:spcAft>
                          <a:spcPts val="0"/>
                        </a:spcAft>
                      </a:pPr>
                      <a:r>
                        <a:rPr lang="en-US" sz="1600" dirty="0">
                          <a:effectLst/>
                        </a:rPr>
                        <a:t>[15]</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pPr>
                      <a:r>
                        <a:rPr lang="en-US" sz="1600" dirty="0">
                          <a:effectLst/>
                        </a:rPr>
                        <a:t>Industrial Control System Instructional Cybersecurity Lab (ICSICL) dataset</a:t>
                      </a:r>
                    </a:p>
                    <a:p>
                      <a:pPr marL="342900" marR="0" lvl="0" indent="-342900" algn="just">
                        <a:spcBef>
                          <a:spcPts val="0"/>
                        </a:spcBef>
                        <a:spcAft>
                          <a:spcPts val="0"/>
                        </a:spcAft>
                        <a:buFont typeface="Symbol" panose="05050102010706020507" pitchFamily="18" charset="2"/>
                        <a:buChar char=""/>
                      </a:pPr>
                      <a:r>
                        <a:rPr lang="en-US" sz="1600" dirty="0">
                          <a:effectLst/>
                        </a:rPr>
                        <a:t>Internet of Things Dataset</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pPr>
                      <a:r>
                        <a:rPr lang="en-US" sz="1600" dirty="0">
                          <a:effectLst/>
                        </a:rPr>
                        <a:t>Feature </a:t>
                      </a:r>
                      <a:r>
                        <a:rPr lang="en-US" sz="1600" dirty="0" smtClean="0">
                          <a:effectLst/>
                        </a:rPr>
                        <a:t>Extraction</a:t>
                      </a:r>
                    </a:p>
                    <a:p>
                      <a:pPr marL="342900" marR="0" lvl="0" indent="-342900" algn="just">
                        <a:spcBef>
                          <a:spcPts val="0"/>
                        </a:spcBef>
                        <a:spcAft>
                          <a:spcPts val="0"/>
                        </a:spcAft>
                        <a:buFont typeface="Symbol" panose="05050102010706020507" pitchFamily="18" charset="2"/>
                        <a:buChar char=""/>
                      </a:pPr>
                      <a:r>
                        <a:rPr lang="en-US" sz="1600" dirty="0" smtClean="0"/>
                        <a:t>Long Short-Term Memory, Multilayer Perceptron</a:t>
                      </a:r>
                      <a:endParaRPr lang="en-US" sz="1600" dirty="0">
                        <a:effectLst/>
                      </a:endParaRPr>
                    </a:p>
                    <a:p>
                      <a:pPr marL="342900" marR="0" lvl="0" indent="-342900" algn="just">
                        <a:spcBef>
                          <a:spcPts val="0"/>
                        </a:spcBef>
                        <a:spcAft>
                          <a:spcPts val="0"/>
                        </a:spcAft>
                        <a:buFont typeface="Symbol" panose="05050102010706020507" pitchFamily="18" charset="2"/>
                        <a:buChar char=""/>
                      </a:pPr>
                      <a:r>
                        <a:rPr lang="en-US" sz="1600" dirty="0">
                          <a:effectLst/>
                        </a:rPr>
                        <a:t>Generator</a:t>
                      </a:r>
                    </a:p>
                    <a:p>
                      <a:pPr marL="342900" marR="0" lvl="0" indent="-342900" algn="just">
                        <a:spcBef>
                          <a:spcPts val="0"/>
                        </a:spcBef>
                        <a:spcAft>
                          <a:spcPts val="0"/>
                        </a:spcAft>
                        <a:buFont typeface="Symbol" panose="05050102010706020507" pitchFamily="18" charset="2"/>
                        <a:buChar char=""/>
                      </a:pPr>
                      <a:r>
                        <a:rPr lang="en-US" sz="1600" dirty="0">
                          <a:effectLst/>
                        </a:rPr>
                        <a:t>Selector</a:t>
                      </a:r>
                    </a:p>
                    <a:p>
                      <a:pPr marL="342900" marR="0" lvl="0" indent="-342900" algn="just">
                        <a:spcBef>
                          <a:spcPts val="0"/>
                        </a:spcBef>
                        <a:spcAft>
                          <a:spcPts val="0"/>
                        </a:spcAft>
                        <a:buFont typeface="Symbol" panose="05050102010706020507" pitchFamily="18" charset="2"/>
                        <a:buChar char=""/>
                      </a:pPr>
                      <a:r>
                        <a:rPr lang="en-US" sz="1600" dirty="0">
                          <a:effectLst/>
                        </a:rPr>
                        <a:t>Discriminator</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pPr>
                      <a:r>
                        <a:rPr lang="en-US" sz="1600">
                          <a:effectLst/>
                        </a:rPr>
                        <a:t>Accuracy</a:t>
                      </a:r>
                    </a:p>
                    <a:p>
                      <a:pPr marL="342900" marR="0" lvl="0" indent="-342900" algn="just">
                        <a:spcBef>
                          <a:spcPts val="0"/>
                        </a:spcBef>
                        <a:spcAft>
                          <a:spcPts val="0"/>
                        </a:spcAft>
                        <a:buFont typeface="Symbol" panose="05050102010706020507" pitchFamily="18" charset="2"/>
                        <a:buChar char=""/>
                      </a:pPr>
                      <a:r>
                        <a:rPr lang="en-US" sz="1600">
                          <a:effectLst/>
                        </a:rPr>
                        <a:t>Precision</a:t>
                      </a:r>
                    </a:p>
                    <a:p>
                      <a:pPr marL="342900" marR="0" lvl="0" indent="-342900" algn="just">
                        <a:spcBef>
                          <a:spcPts val="0"/>
                        </a:spcBef>
                        <a:spcAft>
                          <a:spcPts val="0"/>
                        </a:spcAft>
                        <a:buFont typeface="Symbol" panose="05050102010706020507" pitchFamily="18" charset="2"/>
                        <a:buChar char=""/>
                      </a:pPr>
                      <a:r>
                        <a:rPr lang="en-US" sz="1600">
                          <a:effectLst/>
                        </a:rPr>
                        <a:t>Recall</a:t>
                      </a:r>
                    </a:p>
                    <a:p>
                      <a:pPr marL="342900" marR="0" lvl="0" indent="-342900" algn="just">
                        <a:spcBef>
                          <a:spcPts val="0"/>
                        </a:spcBef>
                        <a:spcAft>
                          <a:spcPts val="0"/>
                        </a:spcAft>
                        <a:buFont typeface="Symbol" panose="05050102010706020507" pitchFamily="18" charset="2"/>
                        <a:buChar char=""/>
                      </a:pPr>
                      <a:r>
                        <a:rPr lang="en-US" sz="1600">
                          <a:effectLst/>
                        </a:rPr>
                        <a:t>F-Score</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extLst>
                  <a:ext uri="{0D108BD9-81ED-4DB2-BD59-A6C34878D82A}">
                    <a16:rowId xmlns:a16="http://schemas.microsoft.com/office/drawing/2014/main" val="2293782463"/>
                  </a:ext>
                </a:extLst>
              </a:tr>
              <a:tr h="1629040">
                <a:tc>
                  <a:txBody>
                    <a:bodyPr/>
                    <a:lstStyle/>
                    <a:p>
                      <a:pPr marL="0" marR="0" algn="just">
                        <a:spcBef>
                          <a:spcPts val="0"/>
                        </a:spcBef>
                        <a:spcAft>
                          <a:spcPts val="0"/>
                        </a:spcAft>
                      </a:pPr>
                      <a:r>
                        <a:rPr lang="en-US" sz="1600" dirty="0">
                          <a:effectLst/>
                        </a:rPr>
                        <a:t>[16]</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0" marR="0" algn="just">
                        <a:spcBef>
                          <a:spcPts val="0"/>
                        </a:spcBef>
                        <a:spcAft>
                          <a:spcPts val="0"/>
                        </a:spcAft>
                      </a:pPr>
                      <a:r>
                        <a:rPr lang="en-US" sz="1600" dirty="0">
                          <a:effectLst/>
                        </a:rPr>
                        <a:t>NSL-KDD dataset</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pPr>
                      <a:r>
                        <a:rPr lang="en-US" sz="1600" dirty="0">
                          <a:effectLst/>
                        </a:rPr>
                        <a:t>Feature Extraction </a:t>
                      </a:r>
                      <a:endParaRPr lang="en-US" sz="1600" dirty="0" smtClean="0">
                        <a:effectLst/>
                      </a:endParaRPr>
                    </a:p>
                    <a:p>
                      <a:pPr marL="342900" marR="0" lvl="0" indent="-342900" algn="just">
                        <a:spcBef>
                          <a:spcPts val="0"/>
                        </a:spcBef>
                        <a:spcAft>
                          <a:spcPts val="0"/>
                        </a:spcAft>
                        <a:buFont typeface="Symbol" panose="05050102010706020507" pitchFamily="18" charset="2"/>
                        <a:buChar char=""/>
                      </a:pPr>
                      <a:r>
                        <a:rPr lang="en-US" sz="1600" dirty="0" smtClean="0">
                          <a:effectLst/>
                        </a:rPr>
                        <a:t>Data </a:t>
                      </a:r>
                      <a:r>
                        <a:rPr lang="en-US" sz="1600" dirty="0">
                          <a:effectLst/>
                        </a:rPr>
                        <a:t>Processing</a:t>
                      </a:r>
                    </a:p>
                    <a:p>
                      <a:pPr marL="342900" marR="0" lvl="0" indent="-342900" algn="just">
                        <a:spcBef>
                          <a:spcPts val="0"/>
                        </a:spcBef>
                        <a:spcAft>
                          <a:spcPts val="0"/>
                        </a:spcAft>
                        <a:buFont typeface="Symbol" panose="05050102010706020507" pitchFamily="18" charset="2"/>
                        <a:buChar char=""/>
                      </a:pPr>
                      <a:r>
                        <a:rPr lang="en-US" sz="1600" dirty="0">
                          <a:effectLst/>
                        </a:rPr>
                        <a:t>Data Analysis</a:t>
                      </a:r>
                    </a:p>
                    <a:p>
                      <a:pPr marL="342900" marR="0" lvl="0" indent="-342900" algn="just">
                        <a:spcBef>
                          <a:spcPts val="0"/>
                        </a:spcBef>
                        <a:spcAft>
                          <a:spcPts val="0"/>
                        </a:spcAft>
                        <a:buFont typeface="Symbol" panose="05050102010706020507" pitchFamily="18" charset="2"/>
                        <a:buChar char=""/>
                      </a:pPr>
                      <a:r>
                        <a:rPr lang="en-US" sz="1600" dirty="0">
                          <a:effectLst/>
                        </a:rPr>
                        <a:t>Data Splitting to training and testing</a:t>
                      </a:r>
                    </a:p>
                    <a:p>
                      <a:pPr marL="342900" marR="0" lvl="0" indent="-342900" algn="just">
                        <a:spcBef>
                          <a:spcPts val="0"/>
                        </a:spcBef>
                        <a:spcAft>
                          <a:spcPts val="0"/>
                        </a:spcAft>
                        <a:buFont typeface="Symbol" panose="05050102010706020507" pitchFamily="18" charset="2"/>
                        <a:buChar char=""/>
                      </a:pPr>
                      <a:r>
                        <a:rPr lang="en-US" sz="1600" dirty="0" smtClean="0">
                          <a:effectLst/>
                        </a:rPr>
                        <a:t>Classification with</a:t>
                      </a:r>
                      <a:r>
                        <a:rPr lang="en-US" sz="1600" baseline="0" dirty="0" smtClean="0">
                          <a:effectLst/>
                        </a:rPr>
                        <a:t> L</a:t>
                      </a:r>
                      <a:r>
                        <a:rPr lang="en-US" sz="1600" b="0" i="0" kern="1200" dirty="0" smtClean="0">
                          <a:solidFill>
                            <a:schemeClr val="dk1"/>
                          </a:solidFill>
                          <a:effectLst/>
                          <a:latin typeface="+mn-lt"/>
                          <a:ea typeface="+mn-ea"/>
                          <a:cs typeface="+mn-cs"/>
                        </a:rPr>
                        <a:t>ong short-term memory (LSTM), recurrent neural network (RNN), and gated recurrent unit (GRU)</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pPr>
                      <a:r>
                        <a:rPr lang="en-US" sz="1600">
                          <a:effectLst/>
                        </a:rPr>
                        <a:t>Accuracy Score</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extLst>
                  <a:ext uri="{0D108BD9-81ED-4DB2-BD59-A6C34878D82A}">
                    <a16:rowId xmlns:a16="http://schemas.microsoft.com/office/drawing/2014/main" val="3568314546"/>
                  </a:ext>
                </a:extLst>
              </a:tr>
              <a:tr h="1216284">
                <a:tc>
                  <a:txBody>
                    <a:bodyPr/>
                    <a:lstStyle/>
                    <a:p>
                      <a:pPr marL="0" marR="0" algn="just">
                        <a:spcBef>
                          <a:spcPts val="0"/>
                        </a:spcBef>
                        <a:spcAft>
                          <a:spcPts val="0"/>
                        </a:spcAft>
                      </a:pPr>
                      <a:r>
                        <a:rPr lang="en-US" sz="1600" dirty="0">
                          <a:effectLst/>
                        </a:rPr>
                        <a:t>[17]</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0" marR="0" algn="just">
                        <a:spcBef>
                          <a:spcPts val="0"/>
                        </a:spcBef>
                        <a:spcAft>
                          <a:spcPts val="0"/>
                        </a:spcAft>
                      </a:pPr>
                      <a:r>
                        <a:rPr lang="en-US" sz="1600" dirty="0">
                          <a:effectLst/>
                        </a:rPr>
                        <a:t>NSL-KDD Dataset</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pPr>
                      <a:r>
                        <a:rPr lang="en-US" sz="1600" dirty="0">
                          <a:effectLst/>
                        </a:rPr>
                        <a:t>Data preprocessing</a:t>
                      </a:r>
                    </a:p>
                    <a:p>
                      <a:pPr marL="342900" marR="0" lvl="0" indent="-342900" algn="just">
                        <a:spcBef>
                          <a:spcPts val="0"/>
                        </a:spcBef>
                        <a:spcAft>
                          <a:spcPts val="0"/>
                        </a:spcAft>
                        <a:buFont typeface="Symbol" panose="05050102010706020507" pitchFamily="18" charset="2"/>
                        <a:buChar char=""/>
                      </a:pPr>
                      <a:r>
                        <a:rPr lang="en-US" sz="1600" dirty="0">
                          <a:effectLst/>
                        </a:rPr>
                        <a:t>Generator</a:t>
                      </a:r>
                    </a:p>
                    <a:p>
                      <a:pPr marL="342900" marR="0" lvl="0" indent="-342900" algn="just">
                        <a:spcBef>
                          <a:spcPts val="0"/>
                        </a:spcBef>
                        <a:spcAft>
                          <a:spcPts val="0"/>
                        </a:spcAft>
                        <a:buFont typeface="Symbol" panose="05050102010706020507" pitchFamily="18" charset="2"/>
                        <a:buChar char=""/>
                      </a:pPr>
                      <a:r>
                        <a:rPr lang="en-US" sz="1600" dirty="0">
                          <a:effectLst/>
                        </a:rPr>
                        <a:t>Discriminator</a:t>
                      </a:r>
                    </a:p>
                    <a:p>
                      <a:pPr marL="342900" marR="0" lvl="0" indent="-342900" algn="just">
                        <a:spcBef>
                          <a:spcPts val="0"/>
                        </a:spcBef>
                        <a:spcAft>
                          <a:spcPts val="0"/>
                        </a:spcAft>
                        <a:buFont typeface="Symbol" panose="05050102010706020507" pitchFamily="18" charset="2"/>
                        <a:buChar char=""/>
                      </a:pPr>
                      <a:r>
                        <a:rPr lang="en-US" sz="1600" dirty="0" smtClean="0">
                          <a:effectLst/>
                        </a:rPr>
                        <a:t>Training</a:t>
                      </a:r>
                      <a:endParaRPr lang="en-US" sz="1600" dirty="0">
                        <a:effectLst/>
                      </a:endParaRPr>
                    </a:p>
                  </a:txBody>
                  <a:tcPr marL="34862" marR="34862" marT="0" marB="0"/>
                </a:tc>
                <a:tc>
                  <a:txBody>
                    <a:bodyPr/>
                    <a:lstStyle/>
                    <a:p>
                      <a:pPr marL="342900" marR="0" lvl="0" indent="-342900" algn="just">
                        <a:spcBef>
                          <a:spcPts val="0"/>
                        </a:spcBef>
                        <a:spcAft>
                          <a:spcPts val="0"/>
                        </a:spcAft>
                        <a:buFont typeface="Symbol" panose="05050102010706020507" pitchFamily="18" charset="2"/>
                        <a:buChar char=""/>
                        <a:tabLst>
                          <a:tab pos="0" algn="l"/>
                        </a:tabLst>
                      </a:pPr>
                      <a:r>
                        <a:rPr lang="en-US" sz="1600" dirty="0">
                          <a:effectLst/>
                        </a:rPr>
                        <a:t>Detection rate</a:t>
                      </a:r>
                    </a:p>
                    <a:p>
                      <a:pPr marL="342900" marR="0" lvl="0" indent="-342900" algn="just">
                        <a:spcBef>
                          <a:spcPts val="0"/>
                        </a:spcBef>
                        <a:spcAft>
                          <a:spcPts val="0"/>
                        </a:spcAft>
                        <a:buFont typeface="Symbol" panose="05050102010706020507" pitchFamily="18" charset="2"/>
                        <a:buChar char=""/>
                        <a:tabLst>
                          <a:tab pos="0" algn="l"/>
                        </a:tabLst>
                      </a:pPr>
                      <a:r>
                        <a:rPr lang="en-US" sz="1600" dirty="0">
                          <a:effectLst/>
                        </a:rPr>
                        <a:t>Excess Information Rate</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4862" marR="34862" marT="0" marB="0"/>
                </a:tc>
                <a:extLst>
                  <a:ext uri="{0D108BD9-81ED-4DB2-BD59-A6C34878D82A}">
                    <a16:rowId xmlns:a16="http://schemas.microsoft.com/office/drawing/2014/main" val="3981772606"/>
                  </a:ext>
                </a:extLst>
              </a:tr>
            </a:tbl>
          </a:graphicData>
        </a:graphic>
      </p:graphicFrame>
    </p:spTree>
    <p:extLst>
      <p:ext uri="{BB962C8B-B14F-4D97-AF65-F5344CB8AC3E}">
        <p14:creationId xmlns:p14="http://schemas.microsoft.com/office/powerpoint/2010/main" val="110837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374" y="2865462"/>
            <a:ext cx="10972800" cy="582613"/>
          </a:xfrm>
        </p:spPr>
        <p:txBody>
          <a:bodyPr/>
          <a:lstStyle/>
          <a:p>
            <a:pPr algn="ctr"/>
            <a:r>
              <a:rPr lang="en-US" sz="6000" dirty="0" smtClean="0"/>
              <a:t>Methodology of Proposed Work</a:t>
            </a:r>
            <a:endParaRPr lang="en-US" sz="6000" dirty="0"/>
          </a:p>
        </p:txBody>
      </p:sp>
    </p:spTree>
    <p:extLst>
      <p:ext uri="{BB962C8B-B14F-4D97-AF65-F5344CB8AC3E}">
        <p14:creationId xmlns:p14="http://schemas.microsoft.com/office/powerpoint/2010/main" val="157761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a:t>
            </a:r>
            <a:endParaRPr lang="en-US" dirty="0"/>
          </a:p>
        </p:txBody>
      </p:sp>
      <p:sp>
        <p:nvSpPr>
          <p:cNvPr id="3" name="Content Placeholder 2"/>
          <p:cNvSpPr>
            <a:spLocks noGrp="1"/>
          </p:cNvSpPr>
          <p:nvPr>
            <p:ph idx="1"/>
          </p:nvPr>
        </p:nvSpPr>
        <p:spPr/>
        <p:txBody>
          <a:bodyPr/>
          <a:lstStyle/>
          <a:p>
            <a:r>
              <a:rPr lang="x-none" sz="1800" dirty="0"/>
              <a:t>The dataset used for this research is IoTID20. </a:t>
            </a:r>
            <a:endParaRPr lang="en-US" sz="1800" dirty="0" smtClean="0"/>
          </a:p>
          <a:p>
            <a:endParaRPr lang="en-US" sz="1800" dirty="0" smtClean="0"/>
          </a:p>
          <a:p>
            <a:r>
              <a:rPr lang="x-none" sz="1800" dirty="0" smtClean="0"/>
              <a:t>This </a:t>
            </a:r>
            <a:r>
              <a:rPr lang="x-none" sz="1800" dirty="0"/>
              <a:t>dataset is generated in an environment with a Security Camera, Speaker, Smart Phone, Access point, and Laptop [20].  </a:t>
            </a:r>
            <a:endParaRPr lang="en-US" sz="1800" dirty="0" smtClean="0"/>
          </a:p>
          <a:p>
            <a:endParaRPr lang="en-US" sz="1800" dirty="0" smtClean="0"/>
          </a:p>
          <a:p>
            <a:r>
              <a:rPr lang="x-none" sz="1800" dirty="0" smtClean="0"/>
              <a:t>This </a:t>
            </a:r>
            <a:r>
              <a:rPr lang="x-none" sz="1800" dirty="0"/>
              <a:t>dataset has 83 Network features and 3 Label Features. </a:t>
            </a:r>
            <a:endParaRPr lang="en-US" sz="1800" dirty="0" smtClean="0"/>
          </a:p>
          <a:p>
            <a:endParaRPr lang="en-US" sz="1800" dirty="0" smtClean="0"/>
          </a:p>
          <a:p>
            <a:r>
              <a:rPr lang="x-none" sz="1800" dirty="0" smtClean="0"/>
              <a:t>The </a:t>
            </a:r>
            <a:r>
              <a:rPr lang="x-none" sz="1800" dirty="0"/>
              <a:t>preprocessing of the dataset is done. In the preprocessing step, the dataset is normalized using the column normalization technique and supervised machine learning algorithms. </a:t>
            </a:r>
            <a:endParaRPr lang="en-US" sz="1800" dirty="0" smtClean="0"/>
          </a:p>
          <a:p>
            <a:endParaRPr lang="en-US" sz="1800" dirty="0" smtClean="0"/>
          </a:p>
          <a:p>
            <a:r>
              <a:rPr lang="x-none" sz="1800" dirty="0" smtClean="0"/>
              <a:t>The </a:t>
            </a:r>
            <a:r>
              <a:rPr lang="x-none" sz="1800" dirty="0"/>
              <a:t>data is initially categorized as Normal or attacked data. </a:t>
            </a:r>
            <a:endParaRPr lang="en-US" sz="1800" dirty="0" smtClean="0"/>
          </a:p>
          <a:p>
            <a:pPr lvl="1">
              <a:buFont typeface="Wingdings" panose="05000000000000000000" pitchFamily="2" charset="2"/>
              <a:buChar char="ü"/>
            </a:pPr>
            <a:r>
              <a:rPr lang="x-none" sz="1800" dirty="0" smtClean="0"/>
              <a:t>The </a:t>
            </a:r>
            <a:r>
              <a:rPr lang="x-none" sz="1800" dirty="0"/>
              <a:t>category and sub-category for Normal data is also considered Normal</a:t>
            </a:r>
            <a:r>
              <a:rPr lang="x-none" sz="1800" dirty="0" smtClean="0"/>
              <a:t>.</a:t>
            </a:r>
            <a:endParaRPr lang="en-US" sz="1800" dirty="0" smtClean="0"/>
          </a:p>
          <a:p>
            <a:pPr lvl="1">
              <a:buFont typeface="Wingdings" panose="05000000000000000000" pitchFamily="2" charset="2"/>
              <a:buChar char="ü"/>
            </a:pPr>
            <a:r>
              <a:rPr lang="x-none" sz="1800" dirty="0" smtClean="0"/>
              <a:t>The </a:t>
            </a:r>
            <a:r>
              <a:rPr lang="x-none" sz="1800" dirty="0"/>
              <a:t>categories of anomalous data are DoS, Mirai, MITM, and Scan. </a:t>
            </a:r>
            <a:endParaRPr lang="en-US" sz="1800" dirty="0" smtClean="0"/>
          </a:p>
          <a:p>
            <a:pPr lvl="1">
              <a:buFont typeface="Wingdings" panose="05000000000000000000" pitchFamily="2" charset="2"/>
              <a:buChar char="ü"/>
            </a:pPr>
            <a:r>
              <a:rPr lang="x-none" sz="1800" dirty="0" smtClean="0"/>
              <a:t>The </a:t>
            </a:r>
            <a:r>
              <a:rPr lang="x-none" sz="1800" dirty="0"/>
              <a:t>sub-categories of anomalous data are Syn Flooding, Brute Force, HTTP Flooding, UDP FloodingARP SpooﬁngHost Port, and OS. </a:t>
            </a:r>
            <a:endParaRPr lang="en-US" sz="1800" dirty="0" smtClean="0"/>
          </a:p>
          <a:p>
            <a:pPr marL="0" indent="0">
              <a:buNone/>
            </a:pPr>
            <a:endParaRPr lang="en-US" sz="1800" dirty="0"/>
          </a:p>
        </p:txBody>
      </p:sp>
    </p:spTree>
    <p:extLst>
      <p:ext uri="{BB962C8B-B14F-4D97-AF65-F5344CB8AC3E}">
        <p14:creationId xmlns:p14="http://schemas.microsoft.com/office/powerpoint/2010/main" val="150854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2792</Words>
  <Application>Microsoft Office PowerPoint</Application>
  <PresentationFormat>Widescreen</PresentationFormat>
  <Paragraphs>212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SimSun</vt:lpstr>
      <vt:lpstr>Arial</vt:lpstr>
      <vt:lpstr>Cambria Math</vt:lpstr>
      <vt:lpstr>Symbol</vt:lpstr>
      <vt:lpstr>Times New Roman</vt:lpstr>
      <vt:lpstr>Wingdings</vt:lpstr>
      <vt:lpstr>Blue Waves</vt:lpstr>
      <vt:lpstr>Collaborative IT security service in Generative Adversarial Network</vt:lpstr>
      <vt:lpstr>PowerPoint Presentation</vt:lpstr>
      <vt:lpstr>PowerPoint Presentation</vt:lpstr>
      <vt:lpstr>Contribution of Research</vt:lpstr>
      <vt:lpstr>Literature Review</vt:lpstr>
      <vt:lpstr>Literature Review</vt:lpstr>
      <vt:lpstr>Literature Review</vt:lpstr>
      <vt:lpstr>Methodology of Proposed Work</vt:lpstr>
      <vt:lpstr>Dataset</vt:lpstr>
      <vt:lpstr>Dataset</vt:lpstr>
      <vt:lpstr>Dataset</vt:lpstr>
      <vt:lpstr>Dataset</vt:lpstr>
      <vt:lpstr>Framework of Proposed Method</vt:lpstr>
      <vt:lpstr>Framework of Proposed Method</vt:lpstr>
      <vt:lpstr>Evaluation Metrics</vt:lpstr>
      <vt:lpstr>Classification</vt:lpstr>
      <vt:lpstr>Classification</vt:lpstr>
      <vt:lpstr>Preliminary results</vt:lpstr>
      <vt:lpstr>Conclusion</vt:lpstr>
      <vt:lpstr>References used in the Paper</vt:lpstr>
      <vt:lpstr>References used in the Paper</vt:lpstr>
      <vt:lpstr>References used in the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Zaheen Fatima</dc:creator>
  <cp:lastModifiedBy>scs</cp:lastModifiedBy>
  <cp:revision>179</cp:revision>
  <dcterms:created xsi:type="dcterms:W3CDTF">2024-05-08T04:46:09Z</dcterms:created>
  <dcterms:modified xsi:type="dcterms:W3CDTF">2024-10-26T17:22:20Z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608CD62BA49643C3A1C2D1F7EB62B0DA_12</vt:lpwstr>
  </property>
  <property fmtid="{D5CDD505-2E9C-101B-9397-08002B2CF9AE}" pid="3" name="KSOProductBuildVer">
    <vt:lpwstr>1033-12.2.0.16909</vt:lpwstr>
  </property>
</Properties>
</file>