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9" r:id="rId3"/>
    <p:sldId id="277" r:id="rId4"/>
    <p:sldId id="262" r:id="rId5"/>
    <p:sldId id="278" r:id="rId6"/>
    <p:sldId id="264" r:id="rId7"/>
    <p:sldId id="282" r:id="rId8"/>
    <p:sldId id="266" r:id="rId9"/>
    <p:sldId id="279" r:id="rId10"/>
    <p:sldId id="271" r:id="rId11"/>
    <p:sldId id="281" r:id="rId12"/>
    <p:sldId id="283" r:id="rId13"/>
    <p:sldId id="284" r:id="rId14"/>
    <p:sldId id="285" r:id="rId15"/>
    <p:sldId id="286" r:id="rId16"/>
    <p:sldId id="287" r:id="rId17"/>
    <p:sldId id="280" r:id="rId18"/>
    <p:sldId id="288"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6666FF"/>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3" autoAdjust="0"/>
    <p:restoredTop sz="86375" autoAdjust="0"/>
  </p:normalViewPr>
  <p:slideViewPr>
    <p:cSldViewPr>
      <p:cViewPr>
        <p:scale>
          <a:sx n="60" d="100"/>
          <a:sy n="60" d="100"/>
        </p:scale>
        <p:origin x="-1452" y="-1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7E66B-D060-49F8-A4B4-5C605764A5E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7611886-45B5-4E1F-B419-BAF987A40A5B}">
      <dgm:prSet phldrT="[Text]" custT="1"/>
      <dgm:spPr/>
      <dgm:t>
        <a:bodyPr/>
        <a:lstStyle/>
        <a:p>
          <a:pPr algn="just"/>
          <a:r>
            <a:rPr lang="en-US" sz="1800" dirty="0" smtClean="0"/>
            <a:t>Integration of Artificial Intelligence (AI) and Internet of Things (IoT) in smart homes enhances energy efficiency and home comfort [1-5].</a:t>
          </a:r>
          <a:endParaRPr lang="en-US" sz="1800" dirty="0"/>
        </a:p>
      </dgm:t>
    </dgm:pt>
    <dgm:pt modelId="{D4676E3A-6198-4A8C-9D37-D8DB51698DD4}" type="parTrans" cxnId="{8957240C-104C-4B7D-A19A-53F5D16B9B3D}">
      <dgm:prSet/>
      <dgm:spPr/>
      <dgm:t>
        <a:bodyPr/>
        <a:lstStyle/>
        <a:p>
          <a:endParaRPr lang="en-US"/>
        </a:p>
      </dgm:t>
    </dgm:pt>
    <dgm:pt modelId="{50B146B1-3439-42F8-96AC-619DA70E55C8}" type="sibTrans" cxnId="{8957240C-104C-4B7D-A19A-53F5D16B9B3D}">
      <dgm:prSet/>
      <dgm:spPr/>
      <dgm:t>
        <a:bodyPr/>
        <a:lstStyle/>
        <a:p>
          <a:endParaRPr lang="en-US"/>
        </a:p>
      </dgm:t>
    </dgm:pt>
    <dgm:pt modelId="{9FBBFD49-32F6-45CB-B841-5588046D0142}">
      <dgm:prSet phldrT="[Text]"/>
      <dgm:spPr/>
      <dgm:t>
        <a:bodyPr/>
        <a:lstStyle/>
        <a:p>
          <a:endParaRPr lang="en-US" dirty="0"/>
        </a:p>
      </dgm:t>
    </dgm:pt>
    <dgm:pt modelId="{DBC80BE4-E559-454B-B910-3F494BB8F57B}" type="parTrans" cxnId="{D725E7D2-6D68-4440-AADE-4BCEAE0A67DF}">
      <dgm:prSet/>
      <dgm:spPr/>
      <dgm:t>
        <a:bodyPr/>
        <a:lstStyle/>
        <a:p>
          <a:endParaRPr lang="en-US"/>
        </a:p>
      </dgm:t>
    </dgm:pt>
    <dgm:pt modelId="{89DDE6A7-B389-4196-8260-4E428B2FDA90}" type="sibTrans" cxnId="{D725E7D2-6D68-4440-AADE-4BCEAE0A67DF}">
      <dgm:prSet/>
      <dgm:spPr/>
      <dgm:t>
        <a:bodyPr/>
        <a:lstStyle/>
        <a:p>
          <a:endParaRPr lang="en-US"/>
        </a:p>
      </dgm:t>
    </dgm:pt>
    <dgm:pt modelId="{58629532-E042-4516-BA95-FC8EC22EE1D2}">
      <dgm:prSet phldrT="[Text]" custT="1"/>
      <dgm:spPr/>
      <dgm:t>
        <a:bodyPr/>
        <a:lstStyle/>
        <a:p>
          <a:pPr algn="just"/>
          <a:r>
            <a:rPr lang="en-US" sz="1800" dirty="0" smtClean="0"/>
            <a:t>AI-driven smart home allows for real-time adjustments based on the environmental conditions [1,4]. </a:t>
          </a:r>
          <a:endParaRPr lang="en-US" sz="1800" dirty="0"/>
        </a:p>
      </dgm:t>
    </dgm:pt>
    <dgm:pt modelId="{6427D349-28F7-40D0-8B5A-8E91B2573EAD}" type="parTrans" cxnId="{088140A3-1A21-472B-94BD-B86C554FCAC4}">
      <dgm:prSet/>
      <dgm:spPr/>
      <dgm:t>
        <a:bodyPr/>
        <a:lstStyle/>
        <a:p>
          <a:endParaRPr lang="en-US"/>
        </a:p>
      </dgm:t>
    </dgm:pt>
    <dgm:pt modelId="{D426CBEB-F2E2-4638-A9B1-14C19B0EE0CF}" type="sibTrans" cxnId="{088140A3-1A21-472B-94BD-B86C554FCAC4}">
      <dgm:prSet/>
      <dgm:spPr/>
      <dgm:t>
        <a:bodyPr/>
        <a:lstStyle/>
        <a:p>
          <a:endParaRPr lang="en-US"/>
        </a:p>
      </dgm:t>
    </dgm:pt>
    <dgm:pt modelId="{0D288D7F-DEDE-48AA-A3CC-2ADE65E2F27E}">
      <dgm:prSet phldrT="[Text]"/>
      <dgm:spPr/>
      <dgm:t>
        <a:bodyPr/>
        <a:lstStyle/>
        <a:p>
          <a:endParaRPr lang="en-US" dirty="0"/>
        </a:p>
      </dgm:t>
    </dgm:pt>
    <dgm:pt modelId="{5EC73F4A-7375-470B-8A9D-897143A3C1C4}" type="parTrans" cxnId="{9F97C145-058C-4F97-9A11-8B62A31BCDF7}">
      <dgm:prSet/>
      <dgm:spPr/>
      <dgm:t>
        <a:bodyPr/>
        <a:lstStyle/>
        <a:p>
          <a:endParaRPr lang="en-US"/>
        </a:p>
      </dgm:t>
    </dgm:pt>
    <dgm:pt modelId="{89A9DB8A-9FDE-4EAD-A02B-C40AF137CB58}" type="sibTrans" cxnId="{9F97C145-058C-4F97-9A11-8B62A31BCDF7}">
      <dgm:prSet/>
      <dgm:spPr/>
      <dgm:t>
        <a:bodyPr/>
        <a:lstStyle/>
        <a:p>
          <a:endParaRPr lang="en-US"/>
        </a:p>
      </dgm:t>
    </dgm:pt>
    <dgm:pt modelId="{15180DD9-CF56-4B4C-BC88-B19586F2DB2B}">
      <dgm:prSet phldrT="[Text]" custT="1"/>
      <dgm:spPr/>
      <dgm:t>
        <a:bodyPr/>
        <a:lstStyle/>
        <a:p>
          <a:pPr algn="just"/>
          <a:r>
            <a:rPr lang="en-US" sz="1800" dirty="0" smtClean="0"/>
            <a:t>The controlling and managing of home appliances can improve home owner quality of life and enhances energy efficiency [3,-8].</a:t>
          </a:r>
          <a:endParaRPr lang="en-US" sz="1800" dirty="0"/>
        </a:p>
      </dgm:t>
    </dgm:pt>
    <dgm:pt modelId="{8E1B357B-B194-4079-857B-D59B4BA2EA96}" type="parTrans" cxnId="{5DA4308C-C283-419C-84DE-CF4A6322D9F2}">
      <dgm:prSet/>
      <dgm:spPr/>
      <dgm:t>
        <a:bodyPr/>
        <a:lstStyle/>
        <a:p>
          <a:endParaRPr lang="en-US"/>
        </a:p>
      </dgm:t>
    </dgm:pt>
    <dgm:pt modelId="{BF9F7082-3CA5-4BE8-9EDA-F29B94226751}" type="sibTrans" cxnId="{5DA4308C-C283-419C-84DE-CF4A6322D9F2}">
      <dgm:prSet/>
      <dgm:spPr/>
      <dgm:t>
        <a:bodyPr/>
        <a:lstStyle/>
        <a:p>
          <a:endParaRPr lang="en-US"/>
        </a:p>
      </dgm:t>
    </dgm:pt>
    <dgm:pt modelId="{766CE78D-6768-4994-A928-9EF4ED5B28FC}">
      <dgm:prSet phldrT="[Text]"/>
      <dgm:spPr/>
      <dgm:t>
        <a:bodyPr/>
        <a:lstStyle/>
        <a:p>
          <a:endParaRPr lang="en-US" dirty="0"/>
        </a:p>
      </dgm:t>
    </dgm:pt>
    <dgm:pt modelId="{38FFF699-6C7A-48CE-919C-BDD310F78D0B}" type="parTrans" cxnId="{11B40782-92E2-43A1-9E36-CBAB593690C5}">
      <dgm:prSet/>
      <dgm:spPr/>
      <dgm:t>
        <a:bodyPr/>
        <a:lstStyle/>
        <a:p>
          <a:endParaRPr lang="en-US"/>
        </a:p>
      </dgm:t>
    </dgm:pt>
    <dgm:pt modelId="{FCC5D0BB-6D47-4282-B028-0D4A2388AE49}" type="sibTrans" cxnId="{11B40782-92E2-43A1-9E36-CBAB593690C5}">
      <dgm:prSet/>
      <dgm:spPr/>
      <dgm:t>
        <a:bodyPr/>
        <a:lstStyle/>
        <a:p>
          <a:endParaRPr lang="en-US"/>
        </a:p>
      </dgm:t>
    </dgm:pt>
    <dgm:pt modelId="{4C3CE716-437D-4F3C-B063-02C2F72D5AB9}">
      <dgm:prSet custT="1"/>
      <dgm:spPr/>
      <dgm:t>
        <a:bodyPr/>
        <a:lstStyle/>
        <a:p>
          <a:pPr algn="just"/>
          <a:r>
            <a:rPr lang="en-US" sz="1800" dirty="0" smtClean="0"/>
            <a:t>In this paper we define the AI-driven fan controlling system that employs machine learning techniques to integrate with environmental sensors data acquisition and controlling on real-time.</a:t>
          </a:r>
          <a:endParaRPr lang="en-US" sz="1800" dirty="0"/>
        </a:p>
      </dgm:t>
    </dgm:pt>
    <dgm:pt modelId="{843462F3-40AA-44C2-9A30-8319604DED98}" type="parTrans" cxnId="{17322A2E-187B-4F6B-BC27-294BEBF3F7BF}">
      <dgm:prSet/>
      <dgm:spPr/>
      <dgm:t>
        <a:bodyPr/>
        <a:lstStyle/>
        <a:p>
          <a:endParaRPr lang="en-US"/>
        </a:p>
      </dgm:t>
    </dgm:pt>
    <dgm:pt modelId="{C3197F57-974F-4F7A-B6F7-FC75312C739D}" type="sibTrans" cxnId="{17322A2E-187B-4F6B-BC27-294BEBF3F7BF}">
      <dgm:prSet/>
      <dgm:spPr/>
      <dgm:t>
        <a:bodyPr/>
        <a:lstStyle/>
        <a:p>
          <a:endParaRPr lang="en-US"/>
        </a:p>
      </dgm:t>
    </dgm:pt>
    <dgm:pt modelId="{EC2B0B7B-4BE5-4813-9615-6EB3A29B39E3}">
      <dgm:prSet phldrT="[Text]"/>
      <dgm:spPr/>
      <dgm:t>
        <a:bodyPr/>
        <a:lstStyle/>
        <a:p>
          <a:endParaRPr lang="en-US" dirty="0"/>
        </a:p>
      </dgm:t>
    </dgm:pt>
    <dgm:pt modelId="{F3F8B94C-CF23-4943-AE30-797F21D306B1}" type="sibTrans" cxnId="{75943A88-D1E5-41B0-9720-3FAFEB3D0E01}">
      <dgm:prSet/>
      <dgm:spPr/>
      <dgm:t>
        <a:bodyPr/>
        <a:lstStyle/>
        <a:p>
          <a:endParaRPr lang="en-US"/>
        </a:p>
      </dgm:t>
    </dgm:pt>
    <dgm:pt modelId="{5DAD5045-E4AB-474B-8E6A-6FED1E3AE14C}" type="parTrans" cxnId="{75943A88-D1E5-41B0-9720-3FAFEB3D0E01}">
      <dgm:prSet/>
      <dgm:spPr/>
      <dgm:t>
        <a:bodyPr/>
        <a:lstStyle/>
        <a:p>
          <a:endParaRPr lang="en-US"/>
        </a:p>
      </dgm:t>
    </dgm:pt>
    <dgm:pt modelId="{D5B68A37-F14B-442D-ABD0-55681A5B6167}" type="pres">
      <dgm:prSet presAssocID="{6527E66B-D060-49F8-A4B4-5C605764A5E0}" presName="linearFlow" presStyleCnt="0">
        <dgm:presLayoutVars>
          <dgm:dir/>
          <dgm:animLvl val="lvl"/>
          <dgm:resizeHandles val="exact"/>
        </dgm:presLayoutVars>
      </dgm:prSet>
      <dgm:spPr/>
      <dgm:t>
        <a:bodyPr/>
        <a:lstStyle/>
        <a:p>
          <a:endParaRPr lang="en-US"/>
        </a:p>
      </dgm:t>
    </dgm:pt>
    <dgm:pt modelId="{651013D9-FA28-4D2C-B192-A2ADA3A124F3}" type="pres">
      <dgm:prSet presAssocID="{EC2B0B7B-4BE5-4813-9615-6EB3A29B39E3}" presName="composite" presStyleCnt="0"/>
      <dgm:spPr/>
    </dgm:pt>
    <dgm:pt modelId="{8428A2FF-C072-4B10-AC27-3393E3CA4A80}" type="pres">
      <dgm:prSet presAssocID="{EC2B0B7B-4BE5-4813-9615-6EB3A29B39E3}" presName="parentText" presStyleLbl="alignNode1" presStyleIdx="0" presStyleCnt="4">
        <dgm:presLayoutVars>
          <dgm:chMax val="1"/>
          <dgm:bulletEnabled val="1"/>
        </dgm:presLayoutVars>
      </dgm:prSet>
      <dgm:spPr/>
      <dgm:t>
        <a:bodyPr/>
        <a:lstStyle/>
        <a:p>
          <a:endParaRPr lang="en-US"/>
        </a:p>
      </dgm:t>
    </dgm:pt>
    <dgm:pt modelId="{E0A0DD51-26F1-4D59-9A9F-68EFACC0C407}" type="pres">
      <dgm:prSet presAssocID="{EC2B0B7B-4BE5-4813-9615-6EB3A29B39E3}" presName="descendantText" presStyleLbl="alignAcc1" presStyleIdx="0" presStyleCnt="4">
        <dgm:presLayoutVars>
          <dgm:bulletEnabled val="1"/>
        </dgm:presLayoutVars>
      </dgm:prSet>
      <dgm:spPr/>
      <dgm:t>
        <a:bodyPr/>
        <a:lstStyle/>
        <a:p>
          <a:endParaRPr lang="en-US"/>
        </a:p>
      </dgm:t>
    </dgm:pt>
    <dgm:pt modelId="{17EDBC0E-E9BB-4FC0-AF4D-0920F234D15E}" type="pres">
      <dgm:prSet presAssocID="{F3F8B94C-CF23-4943-AE30-797F21D306B1}" presName="sp" presStyleCnt="0"/>
      <dgm:spPr/>
    </dgm:pt>
    <dgm:pt modelId="{3BD7F4E5-D7E2-4208-B930-D1A08869108B}" type="pres">
      <dgm:prSet presAssocID="{9FBBFD49-32F6-45CB-B841-5588046D0142}" presName="composite" presStyleCnt="0"/>
      <dgm:spPr/>
    </dgm:pt>
    <dgm:pt modelId="{57E0667A-C0C9-4C65-ADE4-4E8AFF610934}" type="pres">
      <dgm:prSet presAssocID="{9FBBFD49-32F6-45CB-B841-5588046D0142}" presName="parentText" presStyleLbl="alignNode1" presStyleIdx="1" presStyleCnt="4">
        <dgm:presLayoutVars>
          <dgm:chMax val="1"/>
          <dgm:bulletEnabled val="1"/>
        </dgm:presLayoutVars>
      </dgm:prSet>
      <dgm:spPr/>
      <dgm:t>
        <a:bodyPr/>
        <a:lstStyle/>
        <a:p>
          <a:endParaRPr lang="en-US"/>
        </a:p>
      </dgm:t>
    </dgm:pt>
    <dgm:pt modelId="{6997D342-540D-412E-91A4-524663D51573}" type="pres">
      <dgm:prSet presAssocID="{9FBBFD49-32F6-45CB-B841-5588046D0142}" presName="descendantText" presStyleLbl="alignAcc1" presStyleIdx="1" presStyleCnt="4" custScaleY="127800">
        <dgm:presLayoutVars>
          <dgm:bulletEnabled val="1"/>
        </dgm:presLayoutVars>
      </dgm:prSet>
      <dgm:spPr/>
      <dgm:t>
        <a:bodyPr/>
        <a:lstStyle/>
        <a:p>
          <a:endParaRPr lang="en-US"/>
        </a:p>
      </dgm:t>
    </dgm:pt>
    <dgm:pt modelId="{1105AC8B-7250-4779-AB57-C5F7F62C25A4}" type="pres">
      <dgm:prSet presAssocID="{89DDE6A7-B389-4196-8260-4E428B2FDA90}" presName="sp" presStyleCnt="0"/>
      <dgm:spPr/>
    </dgm:pt>
    <dgm:pt modelId="{977B6159-408F-4030-A1B1-BDAFB44E8275}" type="pres">
      <dgm:prSet presAssocID="{0D288D7F-DEDE-48AA-A3CC-2ADE65E2F27E}" presName="composite" presStyleCnt="0"/>
      <dgm:spPr/>
    </dgm:pt>
    <dgm:pt modelId="{6185191C-DA48-464D-BAD3-D6FAAF2A0B11}" type="pres">
      <dgm:prSet presAssocID="{0D288D7F-DEDE-48AA-A3CC-2ADE65E2F27E}" presName="parentText" presStyleLbl="alignNode1" presStyleIdx="2" presStyleCnt="4">
        <dgm:presLayoutVars>
          <dgm:chMax val="1"/>
          <dgm:bulletEnabled val="1"/>
        </dgm:presLayoutVars>
      </dgm:prSet>
      <dgm:spPr/>
      <dgm:t>
        <a:bodyPr/>
        <a:lstStyle/>
        <a:p>
          <a:endParaRPr lang="en-US"/>
        </a:p>
      </dgm:t>
    </dgm:pt>
    <dgm:pt modelId="{EE211C5A-CD29-4A2B-84AF-99E384AD355E}" type="pres">
      <dgm:prSet presAssocID="{0D288D7F-DEDE-48AA-A3CC-2ADE65E2F27E}" presName="descendantText" presStyleLbl="alignAcc1" presStyleIdx="2" presStyleCnt="4">
        <dgm:presLayoutVars>
          <dgm:bulletEnabled val="1"/>
        </dgm:presLayoutVars>
      </dgm:prSet>
      <dgm:spPr/>
      <dgm:t>
        <a:bodyPr/>
        <a:lstStyle/>
        <a:p>
          <a:endParaRPr lang="en-US"/>
        </a:p>
      </dgm:t>
    </dgm:pt>
    <dgm:pt modelId="{EBBFD0FD-7A3B-4FB5-B0AF-9B72E5440046}" type="pres">
      <dgm:prSet presAssocID="{89A9DB8A-9FDE-4EAD-A02B-C40AF137CB58}" presName="sp" presStyleCnt="0"/>
      <dgm:spPr/>
    </dgm:pt>
    <dgm:pt modelId="{02EC0109-6616-4684-BA04-696274108A90}" type="pres">
      <dgm:prSet presAssocID="{766CE78D-6768-4994-A928-9EF4ED5B28FC}" presName="composite" presStyleCnt="0"/>
      <dgm:spPr/>
    </dgm:pt>
    <dgm:pt modelId="{E845DD47-BFFE-499F-A00E-3425530ABA38}" type="pres">
      <dgm:prSet presAssocID="{766CE78D-6768-4994-A928-9EF4ED5B28FC}" presName="parentText" presStyleLbl="alignNode1" presStyleIdx="3" presStyleCnt="4">
        <dgm:presLayoutVars>
          <dgm:chMax val="1"/>
          <dgm:bulletEnabled val="1"/>
        </dgm:presLayoutVars>
      </dgm:prSet>
      <dgm:spPr/>
      <dgm:t>
        <a:bodyPr/>
        <a:lstStyle/>
        <a:p>
          <a:endParaRPr lang="en-US"/>
        </a:p>
      </dgm:t>
    </dgm:pt>
    <dgm:pt modelId="{4879429D-3B3B-44D9-8C2E-F50D63C02E66}" type="pres">
      <dgm:prSet presAssocID="{766CE78D-6768-4994-A928-9EF4ED5B28FC}" presName="descendantText" presStyleLbl="alignAcc1" presStyleIdx="3" presStyleCnt="4">
        <dgm:presLayoutVars>
          <dgm:bulletEnabled val="1"/>
        </dgm:presLayoutVars>
      </dgm:prSet>
      <dgm:spPr/>
      <dgm:t>
        <a:bodyPr/>
        <a:lstStyle/>
        <a:p>
          <a:endParaRPr lang="en-US"/>
        </a:p>
      </dgm:t>
    </dgm:pt>
  </dgm:ptLst>
  <dgm:cxnLst>
    <dgm:cxn modelId="{B7DB9876-F87E-41B6-91CF-DF367B1A0531}" type="presOf" srcId="{15180DD9-CF56-4B4C-BC88-B19586F2DB2B}" destId="{EE211C5A-CD29-4A2B-84AF-99E384AD355E}" srcOrd="0" destOrd="0" presId="urn:microsoft.com/office/officeart/2005/8/layout/chevron2"/>
    <dgm:cxn modelId="{9F97C145-058C-4F97-9A11-8B62A31BCDF7}" srcId="{6527E66B-D060-49F8-A4B4-5C605764A5E0}" destId="{0D288D7F-DEDE-48AA-A3CC-2ADE65E2F27E}" srcOrd="2" destOrd="0" parTransId="{5EC73F4A-7375-470B-8A9D-897143A3C1C4}" sibTransId="{89A9DB8A-9FDE-4EAD-A02B-C40AF137CB58}"/>
    <dgm:cxn modelId="{57AF776E-CDC3-40AD-B9D5-F69C59F3EDD8}" type="presOf" srcId="{EC2B0B7B-4BE5-4813-9615-6EB3A29B39E3}" destId="{8428A2FF-C072-4B10-AC27-3393E3CA4A80}" srcOrd="0" destOrd="0" presId="urn:microsoft.com/office/officeart/2005/8/layout/chevron2"/>
    <dgm:cxn modelId="{4662391D-2A6D-4263-B00F-D8E8B58DBDFB}" type="presOf" srcId="{9FBBFD49-32F6-45CB-B841-5588046D0142}" destId="{57E0667A-C0C9-4C65-ADE4-4E8AFF610934}" srcOrd="0" destOrd="0" presId="urn:microsoft.com/office/officeart/2005/8/layout/chevron2"/>
    <dgm:cxn modelId="{749873D5-5B4C-40B2-BD2E-0B4F7F2D79C6}" type="presOf" srcId="{4C3CE716-437D-4F3C-B063-02C2F72D5AB9}" destId="{4879429D-3B3B-44D9-8C2E-F50D63C02E66}" srcOrd="0" destOrd="0" presId="urn:microsoft.com/office/officeart/2005/8/layout/chevron2"/>
    <dgm:cxn modelId="{8957240C-104C-4B7D-A19A-53F5D16B9B3D}" srcId="{EC2B0B7B-4BE5-4813-9615-6EB3A29B39E3}" destId="{77611886-45B5-4E1F-B419-BAF987A40A5B}" srcOrd="0" destOrd="0" parTransId="{D4676E3A-6198-4A8C-9D37-D8DB51698DD4}" sibTransId="{50B146B1-3439-42F8-96AC-619DA70E55C8}"/>
    <dgm:cxn modelId="{11B40782-92E2-43A1-9E36-CBAB593690C5}" srcId="{6527E66B-D060-49F8-A4B4-5C605764A5E0}" destId="{766CE78D-6768-4994-A928-9EF4ED5B28FC}" srcOrd="3" destOrd="0" parTransId="{38FFF699-6C7A-48CE-919C-BDD310F78D0B}" sibTransId="{FCC5D0BB-6D47-4282-B028-0D4A2388AE49}"/>
    <dgm:cxn modelId="{CF59A0D6-7792-45B8-BB8C-91A3EEC6F66F}" type="presOf" srcId="{766CE78D-6768-4994-A928-9EF4ED5B28FC}" destId="{E845DD47-BFFE-499F-A00E-3425530ABA38}" srcOrd="0" destOrd="0" presId="urn:microsoft.com/office/officeart/2005/8/layout/chevron2"/>
    <dgm:cxn modelId="{088140A3-1A21-472B-94BD-B86C554FCAC4}" srcId="{9FBBFD49-32F6-45CB-B841-5588046D0142}" destId="{58629532-E042-4516-BA95-FC8EC22EE1D2}" srcOrd="0" destOrd="0" parTransId="{6427D349-28F7-40D0-8B5A-8E91B2573EAD}" sibTransId="{D426CBEB-F2E2-4638-A9B1-14C19B0EE0CF}"/>
    <dgm:cxn modelId="{7611872B-1C4A-40D8-8061-794389ABD129}" type="presOf" srcId="{58629532-E042-4516-BA95-FC8EC22EE1D2}" destId="{6997D342-540D-412E-91A4-524663D51573}" srcOrd="0" destOrd="0" presId="urn:microsoft.com/office/officeart/2005/8/layout/chevron2"/>
    <dgm:cxn modelId="{75943A88-D1E5-41B0-9720-3FAFEB3D0E01}" srcId="{6527E66B-D060-49F8-A4B4-5C605764A5E0}" destId="{EC2B0B7B-4BE5-4813-9615-6EB3A29B39E3}" srcOrd="0" destOrd="0" parTransId="{5DAD5045-E4AB-474B-8E6A-6FED1E3AE14C}" sibTransId="{F3F8B94C-CF23-4943-AE30-797F21D306B1}"/>
    <dgm:cxn modelId="{17322A2E-187B-4F6B-BC27-294BEBF3F7BF}" srcId="{766CE78D-6768-4994-A928-9EF4ED5B28FC}" destId="{4C3CE716-437D-4F3C-B063-02C2F72D5AB9}" srcOrd="0" destOrd="0" parTransId="{843462F3-40AA-44C2-9A30-8319604DED98}" sibTransId="{C3197F57-974F-4F7A-B6F7-FC75312C739D}"/>
    <dgm:cxn modelId="{D725E7D2-6D68-4440-AADE-4BCEAE0A67DF}" srcId="{6527E66B-D060-49F8-A4B4-5C605764A5E0}" destId="{9FBBFD49-32F6-45CB-B841-5588046D0142}" srcOrd="1" destOrd="0" parTransId="{DBC80BE4-E559-454B-B910-3F494BB8F57B}" sibTransId="{89DDE6A7-B389-4196-8260-4E428B2FDA90}"/>
    <dgm:cxn modelId="{5585D98E-A5F0-43E8-8F32-998A6D57DD54}" type="presOf" srcId="{6527E66B-D060-49F8-A4B4-5C605764A5E0}" destId="{D5B68A37-F14B-442D-ABD0-55681A5B6167}" srcOrd="0" destOrd="0" presId="urn:microsoft.com/office/officeart/2005/8/layout/chevron2"/>
    <dgm:cxn modelId="{340AD643-3217-40CD-8457-3F8C57A15D74}" type="presOf" srcId="{0D288D7F-DEDE-48AA-A3CC-2ADE65E2F27E}" destId="{6185191C-DA48-464D-BAD3-D6FAAF2A0B11}" srcOrd="0" destOrd="0" presId="urn:microsoft.com/office/officeart/2005/8/layout/chevron2"/>
    <dgm:cxn modelId="{50BB392C-FC9E-4E65-8C40-2990B2869889}" type="presOf" srcId="{77611886-45B5-4E1F-B419-BAF987A40A5B}" destId="{E0A0DD51-26F1-4D59-9A9F-68EFACC0C407}" srcOrd="0" destOrd="0" presId="urn:microsoft.com/office/officeart/2005/8/layout/chevron2"/>
    <dgm:cxn modelId="{5DA4308C-C283-419C-84DE-CF4A6322D9F2}" srcId="{0D288D7F-DEDE-48AA-A3CC-2ADE65E2F27E}" destId="{15180DD9-CF56-4B4C-BC88-B19586F2DB2B}" srcOrd="0" destOrd="0" parTransId="{8E1B357B-B194-4079-857B-D59B4BA2EA96}" sibTransId="{BF9F7082-3CA5-4BE8-9EDA-F29B94226751}"/>
    <dgm:cxn modelId="{5A5D9677-D366-4792-9DE6-FE13E3504EF4}" type="presParOf" srcId="{D5B68A37-F14B-442D-ABD0-55681A5B6167}" destId="{651013D9-FA28-4D2C-B192-A2ADA3A124F3}" srcOrd="0" destOrd="0" presId="urn:microsoft.com/office/officeart/2005/8/layout/chevron2"/>
    <dgm:cxn modelId="{9D6C9972-4834-4FA2-980A-9764797A769A}" type="presParOf" srcId="{651013D9-FA28-4D2C-B192-A2ADA3A124F3}" destId="{8428A2FF-C072-4B10-AC27-3393E3CA4A80}" srcOrd="0" destOrd="0" presId="urn:microsoft.com/office/officeart/2005/8/layout/chevron2"/>
    <dgm:cxn modelId="{56DE53B0-97EB-4B08-AF4B-D679333EDE33}" type="presParOf" srcId="{651013D9-FA28-4D2C-B192-A2ADA3A124F3}" destId="{E0A0DD51-26F1-4D59-9A9F-68EFACC0C407}" srcOrd="1" destOrd="0" presId="urn:microsoft.com/office/officeart/2005/8/layout/chevron2"/>
    <dgm:cxn modelId="{C2EB57E3-B178-4547-B803-97F8A90AEDB9}" type="presParOf" srcId="{D5B68A37-F14B-442D-ABD0-55681A5B6167}" destId="{17EDBC0E-E9BB-4FC0-AF4D-0920F234D15E}" srcOrd="1" destOrd="0" presId="urn:microsoft.com/office/officeart/2005/8/layout/chevron2"/>
    <dgm:cxn modelId="{27B73E8D-BD71-44F1-A3DA-C3782CA21B08}" type="presParOf" srcId="{D5B68A37-F14B-442D-ABD0-55681A5B6167}" destId="{3BD7F4E5-D7E2-4208-B930-D1A08869108B}" srcOrd="2" destOrd="0" presId="urn:microsoft.com/office/officeart/2005/8/layout/chevron2"/>
    <dgm:cxn modelId="{12702557-C231-4E20-9231-C668B2A5BE3A}" type="presParOf" srcId="{3BD7F4E5-D7E2-4208-B930-D1A08869108B}" destId="{57E0667A-C0C9-4C65-ADE4-4E8AFF610934}" srcOrd="0" destOrd="0" presId="urn:microsoft.com/office/officeart/2005/8/layout/chevron2"/>
    <dgm:cxn modelId="{1776E76F-F4F0-4DDF-85C6-CB493EA955F4}" type="presParOf" srcId="{3BD7F4E5-D7E2-4208-B930-D1A08869108B}" destId="{6997D342-540D-412E-91A4-524663D51573}" srcOrd="1" destOrd="0" presId="urn:microsoft.com/office/officeart/2005/8/layout/chevron2"/>
    <dgm:cxn modelId="{5F7FBA6F-B412-43F1-A0DB-18744827B640}" type="presParOf" srcId="{D5B68A37-F14B-442D-ABD0-55681A5B6167}" destId="{1105AC8B-7250-4779-AB57-C5F7F62C25A4}" srcOrd="3" destOrd="0" presId="urn:microsoft.com/office/officeart/2005/8/layout/chevron2"/>
    <dgm:cxn modelId="{524954B9-7783-4255-A9F6-B2E686461154}" type="presParOf" srcId="{D5B68A37-F14B-442D-ABD0-55681A5B6167}" destId="{977B6159-408F-4030-A1B1-BDAFB44E8275}" srcOrd="4" destOrd="0" presId="urn:microsoft.com/office/officeart/2005/8/layout/chevron2"/>
    <dgm:cxn modelId="{664333F3-F06A-4A62-B225-5D1373E506EF}" type="presParOf" srcId="{977B6159-408F-4030-A1B1-BDAFB44E8275}" destId="{6185191C-DA48-464D-BAD3-D6FAAF2A0B11}" srcOrd="0" destOrd="0" presId="urn:microsoft.com/office/officeart/2005/8/layout/chevron2"/>
    <dgm:cxn modelId="{DA641C39-1753-4D8D-ADC5-5E5AFE37A5A4}" type="presParOf" srcId="{977B6159-408F-4030-A1B1-BDAFB44E8275}" destId="{EE211C5A-CD29-4A2B-84AF-99E384AD355E}" srcOrd="1" destOrd="0" presId="urn:microsoft.com/office/officeart/2005/8/layout/chevron2"/>
    <dgm:cxn modelId="{EF55D52A-9D32-4BC8-BBE0-F6B309B18DD8}" type="presParOf" srcId="{D5B68A37-F14B-442D-ABD0-55681A5B6167}" destId="{EBBFD0FD-7A3B-4FB5-B0AF-9B72E5440046}" srcOrd="5" destOrd="0" presId="urn:microsoft.com/office/officeart/2005/8/layout/chevron2"/>
    <dgm:cxn modelId="{762AF926-387E-4728-9861-7D5F1F78A866}" type="presParOf" srcId="{D5B68A37-F14B-442D-ABD0-55681A5B6167}" destId="{02EC0109-6616-4684-BA04-696274108A90}" srcOrd="6" destOrd="0" presId="urn:microsoft.com/office/officeart/2005/8/layout/chevron2"/>
    <dgm:cxn modelId="{205EF25A-3838-4083-A64F-22622C1F053D}" type="presParOf" srcId="{02EC0109-6616-4684-BA04-696274108A90}" destId="{E845DD47-BFFE-499F-A00E-3425530ABA38}" srcOrd="0" destOrd="0" presId="urn:microsoft.com/office/officeart/2005/8/layout/chevron2"/>
    <dgm:cxn modelId="{2C2605FB-3741-4824-98CC-FE24CF8D99A3}" type="presParOf" srcId="{02EC0109-6616-4684-BA04-696274108A90}" destId="{4879429D-3B3B-44D9-8C2E-F50D63C02E66}"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9A1D3-A26F-415E-9FF1-08956539D57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8B9AA33-1952-4112-BE7A-1E35CD0CA149}">
      <dgm:prSet phldrT="[Text]"/>
      <dgm:spPr>
        <a:solidFill>
          <a:schemeClr val="bg2">
            <a:lumMod val="50000"/>
          </a:schemeClr>
        </a:solidFill>
      </dgm:spPr>
      <dgm:t>
        <a:bodyPr/>
        <a:lstStyle/>
        <a:p>
          <a:r>
            <a:rPr lang="en-US" dirty="0" smtClean="0"/>
            <a:t>Dataset Collection</a:t>
          </a:r>
          <a:endParaRPr lang="en-US" dirty="0"/>
        </a:p>
      </dgm:t>
    </dgm:pt>
    <dgm:pt modelId="{F0277343-B5B4-4DB7-824B-DC46F78E1257}" type="parTrans" cxnId="{5D92B894-0E29-442B-A7AE-3EA43471919B}">
      <dgm:prSet/>
      <dgm:spPr/>
      <dgm:t>
        <a:bodyPr/>
        <a:lstStyle/>
        <a:p>
          <a:endParaRPr lang="en-US"/>
        </a:p>
      </dgm:t>
    </dgm:pt>
    <dgm:pt modelId="{436D9872-C76E-44C7-9CC5-4D71CB122CB0}" type="sibTrans" cxnId="{5D92B894-0E29-442B-A7AE-3EA43471919B}">
      <dgm:prSet/>
      <dgm:spPr/>
      <dgm:t>
        <a:bodyPr/>
        <a:lstStyle/>
        <a:p>
          <a:endParaRPr lang="en-US"/>
        </a:p>
      </dgm:t>
    </dgm:pt>
    <dgm:pt modelId="{C683345C-F360-4460-9205-C66116E14BFB}">
      <dgm:prSet phldrT="[Text]"/>
      <dgm:spPr/>
      <dgm:t>
        <a:bodyPr/>
        <a:lstStyle/>
        <a:p>
          <a:pPr algn="just"/>
          <a:r>
            <a:rPr lang="en-US" dirty="0" smtClean="0"/>
            <a:t>Indoor temperature and corresponding PWM (Pulse Width Modulation) levels to control the speed of fan. </a:t>
          </a:r>
          <a:endParaRPr lang="en-US" dirty="0"/>
        </a:p>
      </dgm:t>
    </dgm:pt>
    <dgm:pt modelId="{8D055E1C-D6AC-429E-8A2A-184D66AAF9C4}" type="parTrans" cxnId="{54FAF53D-9A83-4165-96A4-05769B8D46A6}">
      <dgm:prSet/>
      <dgm:spPr/>
      <dgm:t>
        <a:bodyPr/>
        <a:lstStyle/>
        <a:p>
          <a:endParaRPr lang="en-US"/>
        </a:p>
      </dgm:t>
    </dgm:pt>
    <dgm:pt modelId="{B98E491D-3B7F-4AD3-9A43-1DE649D2CC6F}" type="sibTrans" cxnId="{54FAF53D-9A83-4165-96A4-05769B8D46A6}">
      <dgm:prSet/>
      <dgm:spPr/>
      <dgm:t>
        <a:bodyPr/>
        <a:lstStyle/>
        <a:p>
          <a:endParaRPr lang="en-US"/>
        </a:p>
      </dgm:t>
    </dgm:pt>
    <dgm:pt modelId="{C9B0571B-83DD-47BB-BF74-114FFB6615F7}" type="pres">
      <dgm:prSet presAssocID="{00C9A1D3-A26F-415E-9FF1-08956539D577}" presName="Name0" presStyleCnt="0">
        <dgm:presLayoutVars>
          <dgm:dir/>
          <dgm:animLvl val="lvl"/>
          <dgm:resizeHandles val="exact"/>
        </dgm:presLayoutVars>
      </dgm:prSet>
      <dgm:spPr/>
      <dgm:t>
        <a:bodyPr/>
        <a:lstStyle/>
        <a:p>
          <a:endParaRPr lang="en-US"/>
        </a:p>
      </dgm:t>
    </dgm:pt>
    <dgm:pt modelId="{AF406551-9A09-42D4-BDE9-944E358CAF62}" type="pres">
      <dgm:prSet presAssocID="{58B9AA33-1952-4112-BE7A-1E35CD0CA149}" presName="linNode" presStyleCnt="0"/>
      <dgm:spPr/>
    </dgm:pt>
    <dgm:pt modelId="{1FFB79DA-4A8C-4DBF-80F1-D62D1C6AD73F}" type="pres">
      <dgm:prSet presAssocID="{58B9AA33-1952-4112-BE7A-1E35CD0CA149}" presName="parentText" presStyleLbl="node1" presStyleIdx="0" presStyleCnt="1" custScaleX="160143">
        <dgm:presLayoutVars>
          <dgm:chMax val="1"/>
          <dgm:bulletEnabled val="1"/>
        </dgm:presLayoutVars>
      </dgm:prSet>
      <dgm:spPr/>
      <dgm:t>
        <a:bodyPr/>
        <a:lstStyle/>
        <a:p>
          <a:endParaRPr lang="en-US"/>
        </a:p>
      </dgm:t>
    </dgm:pt>
    <dgm:pt modelId="{3ED687E3-431C-4E76-82BE-458BEB4EF36F}" type="pres">
      <dgm:prSet presAssocID="{58B9AA33-1952-4112-BE7A-1E35CD0CA149}" presName="descendantText" presStyleLbl="alignAccFollowNode1" presStyleIdx="0" presStyleCnt="1" custScaleX="369885" custLinFactNeighborX="8408" custLinFactNeighborY="-2744">
        <dgm:presLayoutVars>
          <dgm:bulletEnabled val="1"/>
        </dgm:presLayoutVars>
      </dgm:prSet>
      <dgm:spPr/>
      <dgm:t>
        <a:bodyPr/>
        <a:lstStyle/>
        <a:p>
          <a:endParaRPr lang="en-US"/>
        </a:p>
      </dgm:t>
    </dgm:pt>
  </dgm:ptLst>
  <dgm:cxnLst>
    <dgm:cxn modelId="{54FAF53D-9A83-4165-96A4-05769B8D46A6}" srcId="{58B9AA33-1952-4112-BE7A-1E35CD0CA149}" destId="{C683345C-F360-4460-9205-C66116E14BFB}" srcOrd="0" destOrd="0" parTransId="{8D055E1C-D6AC-429E-8A2A-184D66AAF9C4}" sibTransId="{B98E491D-3B7F-4AD3-9A43-1DE649D2CC6F}"/>
    <dgm:cxn modelId="{CEC84AE3-5701-4411-9974-A1273E98C542}" type="presOf" srcId="{58B9AA33-1952-4112-BE7A-1E35CD0CA149}" destId="{1FFB79DA-4A8C-4DBF-80F1-D62D1C6AD73F}" srcOrd="0" destOrd="0" presId="urn:microsoft.com/office/officeart/2005/8/layout/vList5"/>
    <dgm:cxn modelId="{2BB47BAB-DB76-4FFB-B9D4-CCA8EEC99DBD}" type="presOf" srcId="{C683345C-F360-4460-9205-C66116E14BFB}" destId="{3ED687E3-431C-4E76-82BE-458BEB4EF36F}" srcOrd="0" destOrd="0" presId="urn:microsoft.com/office/officeart/2005/8/layout/vList5"/>
    <dgm:cxn modelId="{5D92B894-0E29-442B-A7AE-3EA43471919B}" srcId="{00C9A1D3-A26F-415E-9FF1-08956539D577}" destId="{58B9AA33-1952-4112-BE7A-1E35CD0CA149}" srcOrd="0" destOrd="0" parTransId="{F0277343-B5B4-4DB7-824B-DC46F78E1257}" sibTransId="{436D9872-C76E-44C7-9CC5-4D71CB122CB0}"/>
    <dgm:cxn modelId="{3069ACA5-1305-4425-96AC-025B4C588499}" type="presOf" srcId="{00C9A1D3-A26F-415E-9FF1-08956539D577}" destId="{C9B0571B-83DD-47BB-BF74-114FFB6615F7}" srcOrd="0" destOrd="0" presId="urn:microsoft.com/office/officeart/2005/8/layout/vList5"/>
    <dgm:cxn modelId="{4FC129A8-D4A0-4982-B780-9DF1C649BA72}" type="presParOf" srcId="{C9B0571B-83DD-47BB-BF74-114FFB6615F7}" destId="{AF406551-9A09-42D4-BDE9-944E358CAF62}" srcOrd="0" destOrd="0" presId="urn:microsoft.com/office/officeart/2005/8/layout/vList5"/>
    <dgm:cxn modelId="{D1836726-C1BF-468F-A2FB-2103C75A67AC}" type="presParOf" srcId="{AF406551-9A09-42D4-BDE9-944E358CAF62}" destId="{1FFB79DA-4A8C-4DBF-80F1-D62D1C6AD73F}" srcOrd="0" destOrd="0" presId="urn:microsoft.com/office/officeart/2005/8/layout/vList5"/>
    <dgm:cxn modelId="{F2330F4E-E9F8-4125-9CA0-F58FC8B3463E}" type="presParOf" srcId="{AF406551-9A09-42D4-BDE9-944E358CAF62}" destId="{3ED687E3-431C-4E76-82BE-458BEB4EF36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C9A1D3-A26F-415E-9FF1-08956539D57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8B9AA33-1952-4112-BE7A-1E35CD0CA149}">
      <dgm:prSet phldrT="[Text]"/>
      <dgm:spPr>
        <a:solidFill>
          <a:schemeClr val="accent1">
            <a:lumMod val="75000"/>
          </a:schemeClr>
        </a:solidFill>
      </dgm:spPr>
      <dgm:t>
        <a:bodyPr/>
        <a:lstStyle/>
        <a:p>
          <a:r>
            <a:rPr lang="en-US" dirty="0" smtClean="0"/>
            <a:t>Model Training</a:t>
          </a:r>
          <a:endParaRPr lang="en-US" dirty="0"/>
        </a:p>
      </dgm:t>
    </dgm:pt>
    <dgm:pt modelId="{F0277343-B5B4-4DB7-824B-DC46F78E1257}" type="parTrans" cxnId="{5D92B894-0E29-442B-A7AE-3EA43471919B}">
      <dgm:prSet/>
      <dgm:spPr/>
      <dgm:t>
        <a:bodyPr/>
        <a:lstStyle/>
        <a:p>
          <a:endParaRPr lang="en-US"/>
        </a:p>
      </dgm:t>
    </dgm:pt>
    <dgm:pt modelId="{436D9872-C76E-44C7-9CC5-4D71CB122CB0}" type="sibTrans" cxnId="{5D92B894-0E29-442B-A7AE-3EA43471919B}">
      <dgm:prSet/>
      <dgm:spPr/>
      <dgm:t>
        <a:bodyPr/>
        <a:lstStyle/>
        <a:p>
          <a:endParaRPr lang="en-US"/>
        </a:p>
      </dgm:t>
    </dgm:pt>
    <dgm:pt modelId="{C683345C-F360-4460-9205-C66116E14BFB}">
      <dgm:prSet phldrT="[Text]"/>
      <dgm:spPr/>
      <dgm:t>
        <a:bodyPr/>
        <a:lstStyle/>
        <a:p>
          <a:pPr algn="just"/>
          <a:r>
            <a:rPr lang="en-US" dirty="0" smtClean="0"/>
            <a:t>Training of Machine Learning algorithms (ML) using the collected dataset.</a:t>
          </a:r>
          <a:endParaRPr lang="en-US" dirty="0"/>
        </a:p>
      </dgm:t>
    </dgm:pt>
    <dgm:pt modelId="{B98E491D-3B7F-4AD3-9A43-1DE649D2CC6F}" type="sibTrans" cxnId="{54FAF53D-9A83-4165-96A4-05769B8D46A6}">
      <dgm:prSet/>
      <dgm:spPr/>
      <dgm:t>
        <a:bodyPr/>
        <a:lstStyle/>
        <a:p>
          <a:endParaRPr lang="en-US"/>
        </a:p>
      </dgm:t>
    </dgm:pt>
    <dgm:pt modelId="{8D055E1C-D6AC-429E-8A2A-184D66AAF9C4}" type="parTrans" cxnId="{54FAF53D-9A83-4165-96A4-05769B8D46A6}">
      <dgm:prSet/>
      <dgm:spPr/>
      <dgm:t>
        <a:bodyPr/>
        <a:lstStyle/>
        <a:p>
          <a:endParaRPr lang="en-US"/>
        </a:p>
      </dgm:t>
    </dgm:pt>
    <dgm:pt modelId="{C9B0571B-83DD-47BB-BF74-114FFB6615F7}" type="pres">
      <dgm:prSet presAssocID="{00C9A1D3-A26F-415E-9FF1-08956539D577}" presName="Name0" presStyleCnt="0">
        <dgm:presLayoutVars>
          <dgm:dir/>
          <dgm:animLvl val="lvl"/>
          <dgm:resizeHandles val="exact"/>
        </dgm:presLayoutVars>
      </dgm:prSet>
      <dgm:spPr/>
      <dgm:t>
        <a:bodyPr/>
        <a:lstStyle/>
        <a:p>
          <a:endParaRPr lang="en-US"/>
        </a:p>
      </dgm:t>
    </dgm:pt>
    <dgm:pt modelId="{AF406551-9A09-42D4-BDE9-944E358CAF62}" type="pres">
      <dgm:prSet presAssocID="{58B9AA33-1952-4112-BE7A-1E35CD0CA149}" presName="linNode" presStyleCnt="0"/>
      <dgm:spPr/>
    </dgm:pt>
    <dgm:pt modelId="{1FFB79DA-4A8C-4DBF-80F1-D62D1C6AD73F}" type="pres">
      <dgm:prSet presAssocID="{58B9AA33-1952-4112-BE7A-1E35CD0CA149}" presName="parentText" presStyleLbl="node1" presStyleIdx="0" presStyleCnt="1" custScaleX="160143">
        <dgm:presLayoutVars>
          <dgm:chMax val="1"/>
          <dgm:bulletEnabled val="1"/>
        </dgm:presLayoutVars>
      </dgm:prSet>
      <dgm:spPr/>
      <dgm:t>
        <a:bodyPr/>
        <a:lstStyle/>
        <a:p>
          <a:endParaRPr lang="en-US"/>
        </a:p>
      </dgm:t>
    </dgm:pt>
    <dgm:pt modelId="{3ED687E3-431C-4E76-82BE-458BEB4EF36F}" type="pres">
      <dgm:prSet presAssocID="{58B9AA33-1952-4112-BE7A-1E35CD0CA149}" presName="descendantText" presStyleLbl="alignAccFollowNode1" presStyleIdx="0" presStyleCnt="1" custScaleX="369885" custLinFactNeighborX="8408" custLinFactNeighborY="-2744">
        <dgm:presLayoutVars>
          <dgm:bulletEnabled val="1"/>
        </dgm:presLayoutVars>
      </dgm:prSet>
      <dgm:spPr/>
      <dgm:t>
        <a:bodyPr/>
        <a:lstStyle/>
        <a:p>
          <a:endParaRPr lang="en-US"/>
        </a:p>
      </dgm:t>
    </dgm:pt>
  </dgm:ptLst>
  <dgm:cxnLst>
    <dgm:cxn modelId="{67EF8B28-4824-4A2E-919F-064D762D86A9}" type="presOf" srcId="{58B9AA33-1952-4112-BE7A-1E35CD0CA149}" destId="{1FFB79DA-4A8C-4DBF-80F1-D62D1C6AD73F}" srcOrd="0" destOrd="0" presId="urn:microsoft.com/office/officeart/2005/8/layout/vList5"/>
    <dgm:cxn modelId="{54FAF53D-9A83-4165-96A4-05769B8D46A6}" srcId="{58B9AA33-1952-4112-BE7A-1E35CD0CA149}" destId="{C683345C-F360-4460-9205-C66116E14BFB}" srcOrd="0" destOrd="0" parTransId="{8D055E1C-D6AC-429E-8A2A-184D66AAF9C4}" sibTransId="{B98E491D-3B7F-4AD3-9A43-1DE649D2CC6F}"/>
    <dgm:cxn modelId="{5D92B894-0E29-442B-A7AE-3EA43471919B}" srcId="{00C9A1D3-A26F-415E-9FF1-08956539D577}" destId="{58B9AA33-1952-4112-BE7A-1E35CD0CA149}" srcOrd="0" destOrd="0" parTransId="{F0277343-B5B4-4DB7-824B-DC46F78E1257}" sibTransId="{436D9872-C76E-44C7-9CC5-4D71CB122CB0}"/>
    <dgm:cxn modelId="{6C6F1605-2EDC-4ACB-BED0-38599FEB360C}" type="presOf" srcId="{C683345C-F360-4460-9205-C66116E14BFB}" destId="{3ED687E3-431C-4E76-82BE-458BEB4EF36F}" srcOrd="0" destOrd="0" presId="urn:microsoft.com/office/officeart/2005/8/layout/vList5"/>
    <dgm:cxn modelId="{3FF0601E-3FA1-4CD3-89F2-B8DE9B7FC3F1}" type="presOf" srcId="{00C9A1D3-A26F-415E-9FF1-08956539D577}" destId="{C9B0571B-83DD-47BB-BF74-114FFB6615F7}" srcOrd="0" destOrd="0" presId="urn:microsoft.com/office/officeart/2005/8/layout/vList5"/>
    <dgm:cxn modelId="{9925BFB8-0682-4958-B5E4-9B1F37FFB003}" type="presParOf" srcId="{C9B0571B-83DD-47BB-BF74-114FFB6615F7}" destId="{AF406551-9A09-42D4-BDE9-944E358CAF62}" srcOrd="0" destOrd="0" presId="urn:microsoft.com/office/officeart/2005/8/layout/vList5"/>
    <dgm:cxn modelId="{4B6DB6E4-3E3D-4CB1-A60F-3C16CF6AF5C0}" type="presParOf" srcId="{AF406551-9A09-42D4-BDE9-944E358CAF62}" destId="{1FFB79DA-4A8C-4DBF-80F1-D62D1C6AD73F}" srcOrd="0" destOrd="0" presId="urn:microsoft.com/office/officeart/2005/8/layout/vList5"/>
    <dgm:cxn modelId="{C9A217EA-3EF2-4A04-A937-C2C3002B20D0}" type="presParOf" srcId="{AF406551-9A09-42D4-BDE9-944E358CAF62}" destId="{3ED687E3-431C-4E76-82BE-458BEB4EF36F}"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C9A1D3-A26F-415E-9FF1-08956539D57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8B9AA33-1952-4112-BE7A-1E35CD0CA149}">
      <dgm:prSet phldrT="[Text]"/>
      <dgm:spPr>
        <a:solidFill>
          <a:schemeClr val="tx2">
            <a:lumMod val="75000"/>
          </a:schemeClr>
        </a:solidFill>
      </dgm:spPr>
      <dgm:t>
        <a:bodyPr/>
        <a:lstStyle/>
        <a:p>
          <a:r>
            <a:rPr lang="en-US" dirty="0" smtClean="0"/>
            <a:t>Model Evaluation</a:t>
          </a:r>
          <a:endParaRPr lang="en-US" dirty="0"/>
        </a:p>
      </dgm:t>
    </dgm:pt>
    <dgm:pt modelId="{F0277343-B5B4-4DB7-824B-DC46F78E1257}" type="parTrans" cxnId="{5D92B894-0E29-442B-A7AE-3EA43471919B}">
      <dgm:prSet/>
      <dgm:spPr/>
      <dgm:t>
        <a:bodyPr/>
        <a:lstStyle/>
        <a:p>
          <a:endParaRPr lang="en-US"/>
        </a:p>
      </dgm:t>
    </dgm:pt>
    <dgm:pt modelId="{436D9872-C76E-44C7-9CC5-4D71CB122CB0}" type="sibTrans" cxnId="{5D92B894-0E29-442B-A7AE-3EA43471919B}">
      <dgm:prSet/>
      <dgm:spPr/>
      <dgm:t>
        <a:bodyPr/>
        <a:lstStyle/>
        <a:p>
          <a:endParaRPr lang="en-US"/>
        </a:p>
      </dgm:t>
    </dgm:pt>
    <dgm:pt modelId="{C683345C-F360-4460-9205-C66116E14BFB}">
      <dgm:prSet phldrT="[Text]"/>
      <dgm:spPr/>
      <dgm:t>
        <a:bodyPr/>
        <a:lstStyle/>
        <a:p>
          <a:pPr algn="just"/>
          <a:r>
            <a:rPr lang="en-US" dirty="0" smtClean="0"/>
            <a:t>Comparison of Root Mean Squared Error (RMSE) and computational time of each model to select the best one. </a:t>
          </a:r>
          <a:endParaRPr lang="en-US" dirty="0"/>
        </a:p>
      </dgm:t>
    </dgm:pt>
    <dgm:pt modelId="{8D055E1C-D6AC-429E-8A2A-184D66AAF9C4}" type="parTrans" cxnId="{54FAF53D-9A83-4165-96A4-05769B8D46A6}">
      <dgm:prSet/>
      <dgm:spPr/>
      <dgm:t>
        <a:bodyPr/>
        <a:lstStyle/>
        <a:p>
          <a:endParaRPr lang="en-US"/>
        </a:p>
      </dgm:t>
    </dgm:pt>
    <dgm:pt modelId="{B98E491D-3B7F-4AD3-9A43-1DE649D2CC6F}" type="sibTrans" cxnId="{54FAF53D-9A83-4165-96A4-05769B8D46A6}">
      <dgm:prSet/>
      <dgm:spPr/>
      <dgm:t>
        <a:bodyPr/>
        <a:lstStyle/>
        <a:p>
          <a:endParaRPr lang="en-US"/>
        </a:p>
      </dgm:t>
    </dgm:pt>
    <dgm:pt modelId="{C9B0571B-83DD-47BB-BF74-114FFB6615F7}" type="pres">
      <dgm:prSet presAssocID="{00C9A1D3-A26F-415E-9FF1-08956539D577}" presName="Name0" presStyleCnt="0">
        <dgm:presLayoutVars>
          <dgm:dir/>
          <dgm:animLvl val="lvl"/>
          <dgm:resizeHandles val="exact"/>
        </dgm:presLayoutVars>
      </dgm:prSet>
      <dgm:spPr/>
      <dgm:t>
        <a:bodyPr/>
        <a:lstStyle/>
        <a:p>
          <a:endParaRPr lang="en-US"/>
        </a:p>
      </dgm:t>
    </dgm:pt>
    <dgm:pt modelId="{AF406551-9A09-42D4-BDE9-944E358CAF62}" type="pres">
      <dgm:prSet presAssocID="{58B9AA33-1952-4112-BE7A-1E35CD0CA149}" presName="linNode" presStyleCnt="0"/>
      <dgm:spPr/>
    </dgm:pt>
    <dgm:pt modelId="{1FFB79DA-4A8C-4DBF-80F1-D62D1C6AD73F}" type="pres">
      <dgm:prSet presAssocID="{58B9AA33-1952-4112-BE7A-1E35CD0CA149}" presName="parentText" presStyleLbl="node1" presStyleIdx="0" presStyleCnt="1" custScaleX="160143">
        <dgm:presLayoutVars>
          <dgm:chMax val="1"/>
          <dgm:bulletEnabled val="1"/>
        </dgm:presLayoutVars>
      </dgm:prSet>
      <dgm:spPr/>
      <dgm:t>
        <a:bodyPr/>
        <a:lstStyle/>
        <a:p>
          <a:endParaRPr lang="en-US"/>
        </a:p>
      </dgm:t>
    </dgm:pt>
    <dgm:pt modelId="{3ED687E3-431C-4E76-82BE-458BEB4EF36F}" type="pres">
      <dgm:prSet presAssocID="{58B9AA33-1952-4112-BE7A-1E35CD0CA149}" presName="descendantText" presStyleLbl="alignAccFollowNode1" presStyleIdx="0" presStyleCnt="1" custScaleX="369885" custLinFactNeighborX="8408" custLinFactNeighborY="-2744">
        <dgm:presLayoutVars>
          <dgm:bulletEnabled val="1"/>
        </dgm:presLayoutVars>
      </dgm:prSet>
      <dgm:spPr/>
      <dgm:t>
        <a:bodyPr/>
        <a:lstStyle/>
        <a:p>
          <a:endParaRPr lang="en-US"/>
        </a:p>
      </dgm:t>
    </dgm:pt>
  </dgm:ptLst>
  <dgm:cxnLst>
    <dgm:cxn modelId="{54FAF53D-9A83-4165-96A4-05769B8D46A6}" srcId="{58B9AA33-1952-4112-BE7A-1E35CD0CA149}" destId="{C683345C-F360-4460-9205-C66116E14BFB}" srcOrd="0" destOrd="0" parTransId="{8D055E1C-D6AC-429E-8A2A-184D66AAF9C4}" sibTransId="{B98E491D-3B7F-4AD3-9A43-1DE649D2CC6F}"/>
    <dgm:cxn modelId="{5D92B894-0E29-442B-A7AE-3EA43471919B}" srcId="{00C9A1D3-A26F-415E-9FF1-08956539D577}" destId="{58B9AA33-1952-4112-BE7A-1E35CD0CA149}" srcOrd="0" destOrd="0" parTransId="{F0277343-B5B4-4DB7-824B-DC46F78E1257}" sibTransId="{436D9872-C76E-44C7-9CC5-4D71CB122CB0}"/>
    <dgm:cxn modelId="{E08115EB-67A3-4CE3-8B79-5434AB07C2C0}" type="presOf" srcId="{00C9A1D3-A26F-415E-9FF1-08956539D577}" destId="{C9B0571B-83DD-47BB-BF74-114FFB6615F7}" srcOrd="0" destOrd="0" presId="urn:microsoft.com/office/officeart/2005/8/layout/vList5"/>
    <dgm:cxn modelId="{439E7937-5E81-41F6-A9C0-0E74A46D5133}" type="presOf" srcId="{58B9AA33-1952-4112-BE7A-1E35CD0CA149}" destId="{1FFB79DA-4A8C-4DBF-80F1-D62D1C6AD73F}" srcOrd="0" destOrd="0" presId="urn:microsoft.com/office/officeart/2005/8/layout/vList5"/>
    <dgm:cxn modelId="{5C00841E-48D3-49BF-816A-D890B4D0DC23}" type="presOf" srcId="{C683345C-F360-4460-9205-C66116E14BFB}" destId="{3ED687E3-431C-4E76-82BE-458BEB4EF36F}" srcOrd="0" destOrd="0" presId="urn:microsoft.com/office/officeart/2005/8/layout/vList5"/>
    <dgm:cxn modelId="{556543C3-28D2-465F-8909-B3D9FA6CB062}" type="presParOf" srcId="{C9B0571B-83DD-47BB-BF74-114FFB6615F7}" destId="{AF406551-9A09-42D4-BDE9-944E358CAF62}" srcOrd="0" destOrd="0" presId="urn:microsoft.com/office/officeart/2005/8/layout/vList5"/>
    <dgm:cxn modelId="{6490DBF4-7D4E-4664-BD21-A01826394F62}" type="presParOf" srcId="{AF406551-9A09-42D4-BDE9-944E358CAF62}" destId="{1FFB79DA-4A8C-4DBF-80F1-D62D1C6AD73F}" srcOrd="0" destOrd="0" presId="urn:microsoft.com/office/officeart/2005/8/layout/vList5"/>
    <dgm:cxn modelId="{074B62CA-9195-42DC-919B-7AFB39AC5521}" type="presParOf" srcId="{AF406551-9A09-42D4-BDE9-944E358CAF62}" destId="{3ED687E3-431C-4E76-82BE-458BEB4EF36F}" srcOrd="1"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C9A1D3-A26F-415E-9FF1-08956539D57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8B9AA33-1952-4112-BE7A-1E35CD0CA149}">
      <dgm:prSet phldrT="[Text]"/>
      <dgm:spPr>
        <a:solidFill>
          <a:schemeClr val="accent1">
            <a:lumMod val="50000"/>
          </a:schemeClr>
        </a:solidFill>
      </dgm:spPr>
      <dgm:t>
        <a:bodyPr/>
        <a:lstStyle/>
        <a:p>
          <a:r>
            <a:rPr lang="en-US" dirty="0" smtClean="0"/>
            <a:t>Real-Time Prediction</a:t>
          </a:r>
          <a:endParaRPr lang="en-US" dirty="0"/>
        </a:p>
      </dgm:t>
    </dgm:pt>
    <dgm:pt modelId="{F0277343-B5B4-4DB7-824B-DC46F78E1257}" type="parTrans" cxnId="{5D92B894-0E29-442B-A7AE-3EA43471919B}">
      <dgm:prSet/>
      <dgm:spPr/>
      <dgm:t>
        <a:bodyPr/>
        <a:lstStyle/>
        <a:p>
          <a:endParaRPr lang="en-US"/>
        </a:p>
      </dgm:t>
    </dgm:pt>
    <dgm:pt modelId="{436D9872-C76E-44C7-9CC5-4D71CB122CB0}" type="sibTrans" cxnId="{5D92B894-0E29-442B-A7AE-3EA43471919B}">
      <dgm:prSet/>
      <dgm:spPr/>
      <dgm:t>
        <a:bodyPr/>
        <a:lstStyle/>
        <a:p>
          <a:endParaRPr lang="en-US"/>
        </a:p>
      </dgm:t>
    </dgm:pt>
    <dgm:pt modelId="{C683345C-F360-4460-9205-C66116E14BFB}">
      <dgm:prSet phldrT="[Text]"/>
      <dgm:spPr/>
      <dgm:t>
        <a:bodyPr/>
        <a:lstStyle/>
        <a:p>
          <a:pPr algn="just"/>
          <a:r>
            <a:rPr lang="en-US" dirty="0" smtClean="0"/>
            <a:t>Use the best model to predict PWM levels for controlling fan speed on basis of real-time measured indoor temperature.  </a:t>
          </a:r>
          <a:endParaRPr lang="en-US" dirty="0"/>
        </a:p>
      </dgm:t>
    </dgm:pt>
    <dgm:pt modelId="{8D055E1C-D6AC-429E-8A2A-184D66AAF9C4}" type="parTrans" cxnId="{54FAF53D-9A83-4165-96A4-05769B8D46A6}">
      <dgm:prSet/>
      <dgm:spPr/>
      <dgm:t>
        <a:bodyPr/>
        <a:lstStyle/>
        <a:p>
          <a:endParaRPr lang="en-US"/>
        </a:p>
      </dgm:t>
    </dgm:pt>
    <dgm:pt modelId="{B98E491D-3B7F-4AD3-9A43-1DE649D2CC6F}" type="sibTrans" cxnId="{54FAF53D-9A83-4165-96A4-05769B8D46A6}">
      <dgm:prSet/>
      <dgm:spPr/>
      <dgm:t>
        <a:bodyPr/>
        <a:lstStyle/>
        <a:p>
          <a:endParaRPr lang="en-US"/>
        </a:p>
      </dgm:t>
    </dgm:pt>
    <dgm:pt modelId="{C9B0571B-83DD-47BB-BF74-114FFB6615F7}" type="pres">
      <dgm:prSet presAssocID="{00C9A1D3-A26F-415E-9FF1-08956539D577}" presName="Name0" presStyleCnt="0">
        <dgm:presLayoutVars>
          <dgm:dir/>
          <dgm:animLvl val="lvl"/>
          <dgm:resizeHandles val="exact"/>
        </dgm:presLayoutVars>
      </dgm:prSet>
      <dgm:spPr/>
      <dgm:t>
        <a:bodyPr/>
        <a:lstStyle/>
        <a:p>
          <a:endParaRPr lang="en-US"/>
        </a:p>
      </dgm:t>
    </dgm:pt>
    <dgm:pt modelId="{AF406551-9A09-42D4-BDE9-944E358CAF62}" type="pres">
      <dgm:prSet presAssocID="{58B9AA33-1952-4112-BE7A-1E35CD0CA149}" presName="linNode" presStyleCnt="0"/>
      <dgm:spPr/>
    </dgm:pt>
    <dgm:pt modelId="{1FFB79DA-4A8C-4DBF-80F1-D62D1C6AD73F}" type="pres">
      <dgm:prSet presAssocID="{58B9AA33-1952-4112-BE7A-1E35CD0CA149}" presName="parentText" presStyleLbl="node1" presStyleIdx="0" presStyleCnt="1" custScaleX="160143">
        <dgm:presLayoutVars>
          <dgm:chMax val="1"/>
          <dgm:bulletEnabled val="1"/>
        </dgm:presLayoutVars>
      </dgm:prSet>
      <dgm:spPr/>
      <dgm:t>
        <a:bodyPr/>
        <a:lstStyle/>
        <a:p>
          <a:endParaRPr lang="en-US"/>
        </a:p>
      </dgm:t>
    </dgm:pt>
    <dgm:pt modelId="{3ED687E3-431C-4E76-82BE-458BEB4EF36F}" type="pres">
      <dgm:prSet presAssocID="{58B9AA33-1952-4112-BE7A-1E35CD0CA149}" presName="descendantText" presStyleLbl="alignAccFollowNode1" presStyleIdx="0" presStyleCnt="1" custScaleX="369885" custLinFactNeighborX="8408" custLinFactNeighborY="-2744">
        <dgm:presLayoutVars>
          <dgm:bulletEnabled val="1"/>
        </dgm:presLayoutVars>
      </dgm:prSet>
      <dgm:spPr/>
      <dgm:t>
        <a:bodyPr/>
        <a:lstStyle/>
        <a:p>
          <a:endParaRPr lang="en-US"/>
        </a:p>
      </dgm:t>
    </dgm:pt>
  </dgm:ptLst>
  <dgm:cxnLst>
    <dgm:cxn modelId="{AE4C09E2-8104-4588-AB2C-D52CF71B95BD}" type="presOf" srcId="{58B9AA33-1952-4112-BE7A-1E35CD0CA149}" destId="{1FFB79DA-4A8C-4DBF-80F1-D62D1C6AD73F}" srcOrd="0" destOrd="0" presId="urn:microsoft.com/office/officeart/2005/8/layout/vList5"/>
    <dgm:cxn modelId="{54FAF53D-9A83-4165-96A4-05769B8D46A6}" srcId="{58B9AA33-1952-4112-BE7A-1E35CD0CA149}" destId="{C683345C-F360-4460-9205-C66116E14BFB}" srcOrd="0" destOrd="0" parTransId="{8D055E1C-D6AC-429E-8A2A-184D66AAF9C4}" sibTransId="{B98E491D-3B7F-4AD3-9A43-1DE649D2CC6F}"/>
    <dgm:cxn modelId="{BC52E921-123B-4BE5-A0FC-35574D6E5FF7}" type="presOf" srcId="{00C9A1D3-A26F-415E-9FF1-08956539D577}" destId="{C9B0571B-83DD-47BB-BF74-114FFB6615F7}" srcOrd="0" destOrd="0" presId="urn:microsoft.com/office/officeart/2005/8/layout/vList5"/>
    <dgm:cxn modelId="{5D92B894-0E29-442B-A7AE-3EA43471919B}" srcId="{00C9A1D3-A26F-415E-9FF1-08956539D577}" destId="{58B9AA33-1952-4112-BE7A-1E35CD0CA149}" srcOrd="0" destOrd="0" parTransId="{F0277343-B5B4-4DB7-824B-DC46F78E1257}" sibTransId="{436D9872-C76E-44C7-9CC5-4D71CB122CB0}"/>
    <dgm:cxn modelId="{9784EB8C-A573-4B5A-86A3-72345C6485D5}" type="presOf" srcId="{C683345C-F360-4460-9205-C66116E14BFB}" destId="{3ED687E3-431C-4E76-82BE-458BEB4EF36F}" srcOrd="0" destOrd="0" presId="urn:microsoft.com/office/officeart/2005/8/layout/vList5"/>
    <dgm:cxn modelId="{79DB476B-10D9-4EF5-BA4F-4DB37DAC1B74}" type="presParOf" srcId="{C9B0571B-83DD-47BB-BF74-114FFB6615F7}" destId="{AF406551-9A09-42D4-BDE9-944E358CAF62}" srcOrd="0" destOrd="0" presId="urn:microsoft.com/office/officeart/2005/8/layout/vList5"/>
    <dgm:cxn modelId="{A430C088-A964-4705-AD3C-E2909E40B7DF}" type="presParOf" srcId="{AF406551-9A09-42D4-BDE9-944E358CAF62}" destId="{1FFB79DA-4A8C-4DBF-80F1-D62D1C6AD73F}" srcOrd="0" destOrd="0" presId="urn:microsoft.com/office/officeart/2005/8/layout/vList5"/>
    <dgm:cxn modelId="{05C6ABFC-47E3-4CC6-B734-52DB4BC37FC7}" type="presParOf" srcId="{AF406551-9A09-42D4-BDE9-944E358CAF62}" destId="{3ED687E3-431C-4E76-82BE-458BEB4EF36F}" srcOrd="1" destOrd="0" presId="urn:microsoft.com/office/officeart/2005/8/layout/vList5"/>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5E0668-AF01-4070-99D7-91E2F0C908F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2B50394-C2E4-452F-AFC0-BA9D417A2B2F}">
      <dgm:prSet phldrT="[Text]" custT="1"/>
      <dgm:spPr>
        <a:solidFill>
          <a:schemeClr val="tx2">
            <a:lumMod val="60000"/>
            <a:lumOff val="40000"/>
          </a:schemeClr>
        </a:solidFill>
      </dgm:spPr>
      <dgm:t>
        <a:bodyPr/>
        <a:lstStyle/>
        <a:p>
          <a:endParaRPr lang="en-US" sz="1100" dirty="0"/>
        </a:p>
      </dgm:t>
    </dgm:pt>
    <dgm:pt modelId="{EF4E9592-1AB3-4577-9DCD-A2890BCCFFC3}" type="parTrans" cxnId="{DAA291F0-41B8-488D-A7A1-01BD383F21D3}">
      <dgm:prSet/>
      <dgm:spPr/>
      <dgm:t>
        <a:bodyPr/>
        <a:lstStyle/>
        <a:p>
          <a:endParaRPr lang="en-US" sz="1200"/>
        </a:p>
      </dgm:t>
    </dgm:pt>
    <dgm:pt modelId="{5237BEFC-1D70-4083-85EE-B4F0644B4255}" type="sibTrans" cxnId="{DAA291F0-41B8-488D-A7A1-01BD383F21D3}">
      <dgm:prSet/>
      <dgm:spPr/>
      <dgm:t>
        <a:bodyPr/>
        <a:lstStyle/>
        <a:p>
          <a:endParaRPr lang="en-US" sz="1200"/>
        </a:p>
      </dgm:t>
    </dgm:pt>
    <dgm:pt modelId="{0B33057F-55FE-47D6-A975-AFD44BA1E031}">
      <dgm:prSet phldrT="[Text]" custT="1"/>
      <dgm:spPr/>
      <dgm:t>
        <a:bodyPr/>
        <a:lstStyle/>
        <a:p>
          <a:pPr algn="just"/>
          <a:r>
            <a:rPr lang="en-US" sz="1400" b="1" dirty="0" smtClean="0">
              <a:solidFill>
                <a:schemeClr val="tx2">
                  <a:lumMod val="60000"/>
                  <a:lumOff val="40000"/>
                </a:schemeClr>
              </a:solidFill>
              <a:latin typeface="Palatino Linotype" panose="02040502050505030304" pitchFamily="18" charset="0"/>
              <a:cs typeface="Times New Roman" pitchFamily="18" charset="0"/>
            </a:rPr>
            <a:t>To enhance human comfort, smart home technology using machine learning algorithm is best and easy way. </a:t>
          </a:r>
          <a:endParaRPr lang="en-US" sz="1400" b="1" dirty="0">
            <a:solidFill>
              <a:schemeClr val="tx2">
                <a:lumMod val="60000"/>
                <a:lumOff val="40000"/>
              </a:schemeClr>
            </a:solidFill>
          </a:endParaRPr>
        </a:p>
      </dgm:t>
    </dgm:pt>
    <dgm:pt modelId="{16C5DE48-41DB-40BC-A060-FA5877882215}" type="parTrans" cxnId="{ACFBC064-DBF2-4882-A709-7969AFF3F99D}">
      <dgm:prSet/>
      <dgm:spPr/>
      <dgm:t>
        <a:bodyPr/>
        <a:lstStyle/>
        <a:p>
          <a:endParaRPr lang="en-US" sz="1200"/>
        </a:p>
      </dgm:t>
    </dgm:pt>
    <dgm:pt modelId="{507D7FFF-73D7-4144-ABDB-9D0A334B87A2}" type="sibTrans" cxnId="{ACFBC064-DBF2-4882-A709-7969AFF3F99D}">
      <dgm:prSet/>
      <dgm:spPr/>
      <dgm:t>
        <a:bodyPr/>
        <a:lstStyle/>
        <a:p>
          <a:endParaRPr lang="en-US" sz="1200"/>
        </a:p>
      </dgm:t>
    </dgm:pt>
    <dgm:pt modelId="{8476C47B-5F77-4708-B943-5F0C7552861C}">
      <dgm:prSet phldrT="[Text]" custT="1"/>
      <dgm:spPr>
        <a:solidFill>
          <a:schemeClr val="accent1">
            <a:lumMod val="75000"/>
          </a:schemeClr>
        </a:solidFill>
      </dgm:spPr>
      <dgm:t>
        <a:bodyPr/>
        <a:lstStyle/>
        <a:p>
          <a:endParaRPr lang="en-US" sz="1100" dirty="0"/>
        </a:p>
      </dgm:t>
    </dgm:pt>
    <dgm:pt modelId="{9223A34F-A405-4CFE-840E-FE7B0E50F06C}" type="parTrans" cxnId="{DAB8CCE1-F52C-470E-B7AC-671EB8690AF4}">
      <dgm:prSet/>
      <dgm:spPr/>
      <dgm:t>
        <a:bodyPr/>
        <a:lstStyle/>
        <a:p>
          <a:endParaRPr lang="en-US" sz="1200"/>
        </a:p>
      </dgm:t>
    </dgm:pt>
    <dgm:pt modelId="{856FCD4E-2817-4A21-AC14-2AF31B92CD89}" type="sibTrans" cxnId="{DAB8CCE1-F52C-470E-B7AC-671EB8690AF4}">
      <dgm:prSet/>
      <dgm:spPr/>
      <dgm:t>
        <a:bodyPr/>
        <a:lstStyle/>
        <a:p>
          <a:endParaRPr lang="en-US" sz="1200"/>
        </a:p>
      </dgm:t>
    </dgm:pt>
    <dgm:pt modelId="{BFB94FF4-79FD-4F9F-B66F-EF9AB9E4F7F3}">
      <dgm:prSet phldrT="[Text]" custT="1"/>
      <dgm:spPr/>
      <dgm:t>
        <a:bodyPr/>
        <a:lstStyle/>
        <a:p>
          <a:pPr algn="just"/>
          <a:r>
            <a:rPr lang="en-US" sz="1400" b="1" dirty="0" smtClean="0">
              <a:solidFill>
                <a:schemeClr val="tx2">
                  <a:lumMod val="75000"/>
                </a:schemeClr>
              </a:solidFill>
              <a:latin typeface="Palatino Linotype" panose="02040502050505030304" pitchFamily="18" charset="0"/>
              <a:cs typeface="Times New Roman" pitchFamily="18" charset="0"/>
            </a:rPr>
            <a:t>Fan speed is controlled on basis of PWM which is predicted on the basis of temperature using Decision Tree Regression as it gives lowest RMSE for the scenario.</a:t>
          </a:r>
          <a:endParaRPr lang="en-US" sz="1400" b="1" dirty="0">
            <a:solidFill>
              <a:schemeClr val="tx2">
                <a:lumMod val="75000"/>
              </a:schemeClr>
            </a:solidFill>
          </a:endParaRPr>
        </a:p>
      </dgm:t>
    </dgm:pt>
    <dgm:pt modelId="{03D3E09E-3895-4925-B93C-CB6AA2056682}" type="parTrans" cxnId="{8F3EC028-BF0E-41CA-BA35-46F508A0090C}">
      <dgm:prSet/>
      <dgm:spPr/>
      <dgm:t>
        <a:bodyPr/>
        <a:lstStyle/>
        <a:p>
          <a:endParaRPr lang="en-US" sz="1200"/>
        </a:p>
      </dgm:t>
    </dgm:pt>
    <dgm:pt modelId="{50E9604F-2B8D-4367-A593-7431826066D0}" type="sibTrans" cxnId="{8F3EC028-BF0E-41CA-BA35-46F508A0090C}">
      <dgm:prSet/>
      <dgm:spPr/>
      <dgm:t>
        <a:bodyPr/>
        <a:lstStyle/>
        <a:p>
          <a:endParaRPr lang="en-US" sz="1200"/>
        </a:p>
      </dgm:t>
    </dgm:pt>
    <dgm:pt modelId="{0AF61D62-0141-4B15-AAB8-0FB6BF35E55F}">
      <dgm:prSet phldrT="[Text]" custT="1"/>
      <dgm:spPr>
        <a:solidFill>
          <a:schemeClr val="bg1">
            <a:lumMod val="65000"/>
          </a:schemeClr>
        </a:solidFill>
      </dgm:spPr>
      <dgm:t>
        <a:bodyPr/>
        <a:lstStyle/>
        <a:p>
          <a:endParaRPr lang="en-US" sz="1100" dirty="0"/>
        </a:p>
      </dgm:t>
    </dgm:pt>
    <dgm:pt modelId="{1B7D1799-2C56-446F-AB4A-F81AE995676E}" type="parTrans" cxnId="{BD392663-510D-4515-A2FD-0BB89A58B1EC}">
      <dgm:prSet/>
      <dgm:spPr/>
      <dgm:t>
        <a:bodyPr/>
        <a:lstStyle/>
        <a:p>
          <a:endParaRPr lang="en-US" sz="1200"/>
        </a:p>
      </dgm:t>
    </dgm:pt>
    <dgm:pt modelId="{343C47C4-613B-4168-941B-82965509FE95}" type="sibTrans" cxnId="{BD392663-510D-4515-A2FD-0BB89A58B1EC}">
      <dgm:prSet/>
      <dgm:spPr/>
      <dgm:t>
        <a:bodyPr/>
        <a:lstStyle/>
        <a:p>
          <a:endParaRPr lang="en-US" sz="1200"/>
        </a:p>
      </dgm:t>
    </dgm:pt>
    <dgm:pt modelId="{88D23D4A-4142-424A-8860-81C878322965}">
      <dgm:prSet phldrT="[Text]" custT="1"/>
      <dgm:spPr/>
      <dgm:t>
        <a:bodyPr/>
        <a:lstStyle/>
        <a:p>
          <a:pPr algn="just"/>
          <a:r>
            <a:rPr lang="en-US" sz="1400" b="1" dirty="0" smtClean="0">
              <a:solidFill>
                <a:schemeClr val="bg1">
                  <a:lumMod val="50000"/>
                </a:schemeClr>
              </a:solidFill>
              <a:latin typeface="Palatino Linotype" panose="02040502050505030304" pitchFamily="18" charset="0"/>
              <a:cs typeface="Times New Roman" pitchFamily="18" charset="0"/>
            </a:rPr>
            <a:t>In future, it is recommended that fan speed controlling in residential settings using machine learning will enhance energy efficiency and more home appliance can be controlled by expanding the system.</a:t>
          </a:r>
          <a:endParaRPr lang="en-US" sz="1400" b="1" dirty="0">
            <a:solidFill>
              <a:schemeClr val="bg1">
                <a:lumMod val="50000"/>
              </a:schemeClr>
            </a:solidFill>
          </a:endParaRPr>
        </a:p>
      </dgm:t>
    </dgm:pt>
    <dgm:pt modelId="{E797799C-E316-477C-BBA1-C2B1321C814F}" type="parTrans" cxnId="{396976E7-99A6-44DD-B626-65351A8612AB}">
      <dgm:prSet/>
      <dgm:spPr/>
      <dgm:t>
        <a:bodyPr/>
        <a:lstStyle/>
        <a:p>
          <a:endParaRPr lang="en-US" sz="1200"/>
        </a:p>
      </dgm:t>
    </dgm:pt>
    <dgm:pt modelId="{12B1FDE8-C861-4239-90B9-7277739BE1A2}" type="sibTrans" cxnId="{396976E7-99A6-44DD-B626-65351A8612AB}">
      <dgm:prSet/>
      <dgm:spPr/>
      <dgm:t>
        <a:bodyPr/>
        <a:lstStyle/>
        <a:p>
          <a:endParaRPr lang="en-US" sz="1200"/>
        </a:p>
      </dgm:t>
    </dgm:pt>
    <dgm:pt modelId="{FF818290-74C0-49AA-AABC-1E9B818ADE67}" type="pres">
      <dgm:prSet presAssocID="{DA5E0668-AF01-4070-99D7-91E2F0C908F3}" presName="linearFlow" presStyleCnt="0">
        <dgm:presLayoutVars>
          <dgm:dir/>
          <dgm:animLvl val="lvl"/>
          <dgm:resizeHandles val="exact"/>
        </dgm:presLayoutVars>
      </dgm:prSet>
      <dgm:spPr/>
      <dgm:t>
        <a:bodyPr/>
        <a:lstStyle/>
        <a:p>
          <a:endParaRPr lang="en-US"/>
        </a:p>
      </dgm:t>
    </dgm:pt>
    <dgm:pt modelId="{006A9CF2-0FC6-4968-BAAD-67A5FFC1AC22}" type="pres">
      <dgm:prSet presAssocID="{A2B50394-C2E4-452F-AFC0-BA9D417A2B2F}" presName="composite" presStyleCnt="0"/>
      <dgm:spPr/>
    </dgm:pt>
    <dgm:pt modelId="{54D1B619-1490-44B1-BF58-C7D61FEE2348}" type="pres">
      <dgm:prSet presAssocID="{A2B50394-C2E4-452F-AFC0-BA9D417A2B2F}" presName="parentText" presStyleLbl="alignNode1" presStyleIdx="0" presStyleCnt="3">
        <dgm:presLayoutVars>
          <dgm:chMax val="1"/>
          <dgm:bulletEnabled val="1"/>
        </dgm:presLayoutVars>
      </dgm:prSet>
      <dgm:spPr/>
      <dgm:t>
        <a:bodyPr/>
        <a:lstStyle/>
        <a:p>
          <a:endParaRPr lang="en-US"/>
        </a:p>
      </dgm:t>
    </dgm:pt>
    <dgm:pt modelId="{E0411D63-8976-4134-AA52-EFE6FA1FBCBF}" type="pres">
      <dgm:prSet presAssocID="{A2B50394-C2E4-452F-AFC0-BA9D417A2B2F}" presName="descendantText" presStyleLbl="alignAcc1" presStyleIdx="0" presStyleCnt="3" custLinFactNeighborY="-2677">
        <dgm:presLayoutVars>
          <dgm:bulletEnabled val="1"/>
        </dgm:presLayoutVars>
      </dgm:prSet>
      <dgm:spPr/>
      <dgm:t>
        <a:bodyPr/>
        <a:lstStyle/>
        <a:p>
          <a:endParaRPr lang="en-US"/>
        </a:p>
      </dgm:t>
    </dgm:pt>
    <dgm:pt modelId="{D0973807-EE8A-452A-BB93-3D2A648C6BF1}" type="pres">
      <dgm:prSet presAssocID="{5237BEFC-1D70-4083-85EE-B4F0644B4255}" presName="sp" presStyleCnt="0"/>
      <dgm:spPr/>
    </dgm:pt>
    <dgm:pt modelId="{F3CD41D5-0959-44CE-B247-F2A2BCCA4689}" type="pres">
      <dgm:prSet presAssocID="{8476C47B-5F77-4708-B943-5F0C7552861C}" presName="composite" presStyleCnt="0"/>
      <dgm:spPr/>
    </dgm:pt>
    <dgm:pt modelId="{3A7CA4A6-22A6-40FD-BE4E-E5F79505CF3C}" type="pres">
      <dgm:prSet presAssocID="{8476C47B-5F77-4708-B943-5F0C7552861C}" presName="parentText" presStyleLbl="alignNode1" presStyleIdx="1" presStyleCnt="3">
        <dgm:presLayoutVars>
          <dgm:chMax val="1"/>
          <dgm:bulletEnabled val="1"/>
        </dgm:presLayoutVars>
      </dgm:prSet>
      <dgm:spPr/>
      <dgm:t>
        <a:bodyPr/>
        <a:lstStyle/>
        <a:p>
          <a:endParaRPr lang="en-US"/>
        </a:p>
      </dgm:t>
    </dgm:pt>
    <dgm:pt modelId="{245A054A-7F4D-4AA4-97ED-FD4A04565AC9}" type="pres">
      <dgm:prSet presAssocID="{8476C47B-5F77-4708-B943-5F0C7552861C}" presName="descendantText" presStyleLbl="alignAcc1" presStyleIdx="1" presStyleCnt="3">
        <dgm:presLayoutVars>
          <dgm:bulletEnabled val="1"/>
        </dgm:presLayoutVars>
      </dgm:prSet>
      <dgm:spPr/>
      <dgm:t>
        <a:bodyPr/>
        <a:lstStyle/>
        <a:p>
          <a:endParaRPr lang="en-US"/>
        </a:p>
      </dgm:t>
    </dgm:pt>
    <dgm:pt modelId="{E37252E2-1170-4AE6-BD25-A0ADC89AC6FC}" type="pres">
      <dgm:prSet presAssocID="{856FCD4E-2817-4A21-AC14-2AF31B92CD89}" presName="sp" presStyleCnt="0"/>
      <dgm:spPr/>
    </dgm:pt>
    <dgm:pt modelId="{DDAB384F-3851-46F4-92CD-2D2BE5FA97EA}" type="pres">
      <dgm:prSet presAssocID="{0AF61D62-0141-4B15-AAB8-0FB6BF35E55F}" presName="composite" presStyleCnt="0"/>
      <dgm:spPr/>
    </dgm:pt>
    <dgm:pt modelId="{28CF36A4-A8CE-4A38-AC0E-786C15E0DD30}" type="pres">
      <dgm:prSet presAssocID="{0AF61D62-0141-4B15-AAB8-0FB6BF35E55F}" presName="parentText" presStyleLbl="alignNode1" presStyleIdx="2" presStyleCnt="3" custLinFactX="-93957" custLinFactNeighborX="-100000" custLinFactNeighborY="39687">
        <dgm:presLayoutVars>
          <dgm:chMax val="1"/>
          <dgm:bulletEnabled val="1"/>
        </dgm:presLayoutVars>
      </dgm:prSet>
      <dgm:spPr/>
      <dgm:t>
        <a:bodyPr/>
        <a:lstStyle/>
        <a:p>
          <a:endParaRPr lang="en-US"/>
        </a:p>
      </dgm:t>
    </dgm:pt>
    <dgm:pt modelId="{F0D56AFA-4A92-48F1-9F3D-3A5F8AFF1B1C}" type="pres">
      <dgm:prSet presAssocID="{0AF61D62-0141-4B15-AAB8-0FB6BF35E55F}" presName="descendantText" presStyleLbl="alignAcc1" presStyleIdx="2" presStyleCnt="3">
        <dgm:presLayoutVars>
          <dgm:bulletEnabled val="1"/>
        </dgm:presLayoutVars>
      </dgm:prSet>
      <dgm:spPr/>
      <dgm:t>
        <a:bodyPr/>
        <a:lstStyle/>
        <a:p>
          <a:endParaRPr lang="en-US"/>
        </a:p>
      </dgm:t>
    </dgm:pt>
  </dgm:ptLst>
  <dgm:cxnLst>
    <dgm:cxn modelId="{396976E7-99A6-44DD-B626-65351A8612AB}" srcId="{0AF61D62-0141-4B15-AAB8-0FB6BF35E55F}" destId="{88D23D4A-4142-424A-8860-81C878322965}" srcOrd="0" destOrd="0" parTransId="{E797799C-E316-477C-BBA1-C2B1321C814F}" sibTransId="{12B1FDE8-C861-4239-90B9-7277739BE1A2}"/>
    <dgm:cxn modelId="{8F3EC028-BF0E-41CA-BA35-46F508A0090C}" srcId="{8476C47B-5F77-4708-B943-5F0C7552861C}" destId="{BFB94FF4-79FD-4F9F-B66F-EF9AB9E4F7F3}" srcOrd="0" destOrd="0" parTransId="{03D3E09E-3895-4925-B93C-CB6AA2056682}" sibTransId="{50E9604F-2B8D-4367-A593-7431826066D0}"/>
    <dgm:cxn modelId="{DAB8CCE1-F52C-470E-B7AC-671EB8690AF4}" srcId="{DA5E0668-AF01-4070-99D7-91E2F0C908F3}" destId="{8476C47B-5F77-4708-B943-5F0C7552861C}" srcOrd="1" destOrd="0" parTransId="{9223A34F-A405-4CFE-840E-FE7B0E50F06C}" sibTransId="{856FCD4E-2817-4A21-AC14-2AF31B92CD89}"/>
    <dgm:cxn modelId="{DAA291F0-41B8-488D-A7A1-01BD383F21D3}" srcId="{DA5E0668-AF01-4070-99D7-91E2F0C908F3}" destId="{A2B50394-C2E4-452F-AFC0-BA9D417A2B2F}" srcOrd="0" destOrd="0" parTransId="{EF4E9592-1AB3-4577-9DCD-A2890BCCFFC3}" sibTransId="{5237BEFC-1D70-4083-85EE-B4F0644B4255}"/>
    <dgm:cxn modelId="{E88A4858-8A24-49B2-B418-98866A8F9588}" type="presOf" srcId="{0AF61D62-0141-4B15-AAB8-0FB6BF35E55F}" destId="{28CF36A4-A8CE-4A38-AC0E-786C15E0DD30}" srcOrd="0" destOrd="0" presId="urn:microsoft.com/office/officeart/2005/8/layout/chevron2"/>
    <dgm:cxn modelId="{4E349532-39E8-4DD5-97EF-2829D6D4D2A9}" type="presOf" srcId="{88D23D4A-4142-424A-8860-81C878322965}" destId="{F0D56AFA-4A92-48F1-9F3D-3A5F8AFF1B1C}" srcOrd="0" destOrd="0" presId="urn:microsoft.com/office/officeart/2005/8/layout/chevron2"/>
    <dgm:cxn modelId="{C51B85AA-9F0C-4170-AC32-E6C6C33D7AB0}" type="presOf" srcId="{0B33057F-55FE-47D6-A975-AFD44BA1E031}" destId="{E0411D63-8976-4134-AA52-EFE6FA1FBCBF}" srcOrd="0" destOrd="0" presId="urn:microsoft.com/office/officeart/2005/8/layout/chevron2"/>
    <dgm:cxn modelId="{BD392663-510D-4515-A2FD-0BB89A58B1EC}" srcId="{DA5E0668-AF01-4070-99D7-91E2F0C908F3}" destId="{0AF61D62-0141-4B15-AAB8-0FB6BF35E55F}" srcOrd="2" destOrd="0" parTransId="{1B7D1799-2C56-446F-AB4A-F81AE995676E}" sibTransId="{343C47C4-613B-4168-941B-82965509FE95}"/>
    <dgm:cxn modelId="{FF5B78B9-DF87-453B-8D73-DD30A3FC5B7F}" type="presOf" srcId="{8476C47B-5F77-4708-B943-5F0C7552861C}" destId="{3A7CA4A6-22A6-40FD-BE4E-E5F79505CF3C}" srcOrd="0" destOrd="0" presId="urn:microsoft.com/office/officeart/2005/8/layout/chevron2"/>
    <dgm:cxn modelId="{ACFBC064-DBF2-4882-A709-7969AFF3F99D}" srcId="{A2B50394-C2E4-452F-AFC0-BA9D417A2B2F}" destId="{0B33057F-55FE-47D6-A975-AFD44BA1E031}" srcOrd="0" destOrd="0" parTransId="{16C5DE48-41DB-40BC-A060-FA5877882215}" sibTransId="{507D7FFF-73D7-4144-ABDB-9D0A334B87A2}"/>
    <dgm:cxn modelId="{DC3C9BE6-C786-481B-B3FF-648D8886B3E9}" type="presOf" srcId="{DA5E0668-AF01-4070-99D7-91E2F0C908F3}" destId="{FF818290-74C0-49AA-AABC-1E9B818ADE67}" srcOrd="0" destOrd="0" presId="urn:microsoft.com/office/officeart/2005/8/layout/chevron2"/>
    <dgm:cxn modelId="{2BF836E7-A753-4EC7-B343-3FED4A4CFBE9}" type="presOf" srcId="{BFB94FF4-79FD-4F9F-B66F-EF9AB9E4F7F3}" destId="{245A054A-7F4D-4AA4-97ED-FD4A04565AC9}" srcOrd="0" destOrd="0" presId="urn:microsoft.com/office/officeart/2005/8/layout/chevron2"/>
    <dgm:cxn modelId="{46A12DDA-3A13-431D-AC57-457FB4A768F0}" type="presOf" srcId="{A2B50394-C2E4-452F-AFC0-BA9D417A2B2F}" destId="{54D1B619-1490-44B1-BF58-C7D61FEE2348}" srcOrd="0" destOrd="0" presId="urn:microsoft.com/office/officeart/2005/8/layout/chevron2"/>
    <dgm:cxn modelId="{3CA60904-E44E-4A0A-AD0A-076FE90F0B40}" type="presParOf" srcId="{FF818290-74C0-49AA-AABC-1E9B818ADE67}" destId="{006A9CF2-0FC6-4968-BAAD-67A5FFC1AC22}" srcOrd="0" destOrd="0" presId="urn:microsoft.com/office/officeart/2005/8/layout/chevron2"/>
    <dgm:cxn modelId="{2E3D4D8F-693B-4858-91F7-0B7ED0C21D33}" type="presParOf" srcId="{006A9CF2-0FC6-4968-BAAD-67A5FFC1AC22}" destId="{54D1B619-1490-44B1-BF58-C7D61FEE2348}" srcOrd="0" destOrd="0" presId="urn:microsoft.com/office/officeart/2005/8/layout/chevron2"/>
    <dgm:cxn modelId="{F9F1FE91-AA06-4468-87DF-67C94CF61DA4}" type="presParOf" srcId="{006A9CF2-0FC6-4968-BAAD-67A5FFC1AC22}" destId="{E0411D63-8976-4134-AA52-EFE6FA1FBCBF}" srcOrd="1" destOrd="0" presId="urn:microsoft.com/office/officeart/2005/8/layout/chevron2"/>
    <dgm:cxn modelId="{3D75E41E-E531-4C9C-82F1-CC40B80DC3F8}" type="presParOf" srcId="{FF818290-74C0-49AA-AABC-1E9B818ADE67}" destId="{D0973807-EE8A-452A-BB93-3D2A648C6BF1}" srcOrd="1" destOrd="0" presId="urn:microsoft.com/office/officeart/2005/8/layout/chevron2"/>
    <dgm:cxn modelId="{01A21DC2-FE95-4C4E-BAEC-F139BC021085}" type="presParOf" srcId="{FF818290-74C0-49AA-AABC-1E9B818ADE67}" destId="{F3CD41D5-0959-44CE-B247-F2A2BCCA4689}" srcOrd="2" destOrd="0" presId="urn:microsoft.com/office/officeart/2005/8/layout/chevron2"/>
    <dgm:cxn modelId="{02058ECA-60D1-458E-93B1-C6C17648CF7B}" type="presParOf" srcId="{F3CD41D5-0959-44CE-B247-F2A2BCCA4689}" destId="{3A7CA4A6-22A6-40FD-BE4E-E5F79505CF3C}" srcOrd="0" destOrd="0" presId="urn:microsoft.com/office/officeart/2005/8/layout/chevron2"/>
    <dgm:cxn modelId="{E44DACDD-06B2-4296-8C7C-92E17DDC9AB0}" type="presParOf" srcId="{F3CD41D5-0959-44CE-B247-F2A2BCCA4689}" destId="{245A054A-7F4D-4AA4-97ED-FD4A04565AC9}" srcOrd="1" destOrd="0" presId="urn:microsoft.com/office/officeart/2005/8/layout/chevron2"/>
    <dgm:cxn modelId="{18E07AB2-CA35-4063-B939-6CFB783C6592}" type="presParOf" srcId="{FF818290-74C0-49AA-AABC-1E9B818ADE67}" destId="{E37252E2-1170-4AE6-BD25-A0ADC89AC6FC}" srcOrd="3" destOrd="0" presId="urn:microsoft.com/office/officeart/2005/8/layout/chevron2"/>
    <dgm:cxn modelId="{D5ADBB64-2235-4C9F-9E9A-0057EC229DC1}" type="presParOf" srcId="{FF818290-74C0-49AA-AABC-1E9B818ADE67}" destId="{DDAB384F-3851-46F4-92CD-2D2BE5FA97EA}" srcOrd="4" destOrd="0" presId="urn:microsoft.com/office/officeart/2005/8/layout/chevron2"/>
    <dgm:cxn modelId="{057D6CB7-0D99-42EE-B59F-7CB854895BA0}" type="presParOf" srcId="{DDAB384F-3851-46F4-92CD-2D2BE5FA97EA}" destId="{28CF36A4-A8CE-4A38-AC0E-786C15E0DD30}" srcOrd="0" destOrd="0" presId="urn:microsoft.com/office/officeart/2005/8/layout/chevron2"/>
    <dgm:cxn modelId="{C1A5D9A5-B7A1-45BA-9B09-2CD94BDDEFC1}" type="presParOf" srcId="{DDAB384F-3851-46F4-92CD-2D2BE5FA97EA}" destId="{F0D56AFA-4A92-48F1-9F3D-3A5F8AFF1B1C}"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5E0668-AF01-4070-99D7-91E2F0C908F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2B50394-C2E4-452F-AFC0-BA9D417A2B2F}">
      <dgm:prSet phldrT="[Text]" custT="1"/>
      <dgm:spPr>
        <a:solidFill>
          <a:schemeClr val="tx1">
            <a:lumMod val="65000"/>
            <a:lumOff val="35000"/>
          </a:schemeClr>
        </a:solidFill>
      </dgm:spPr>
      <dgm:t>
        <a:bodyPr/>
        <a:lstStyle/>
        <a:p>
          <a:endParaRPr lang="en-US" sz="1100" dirty="0"/>
        </a:p>
      </dgm:t>
    </dgm:pt>
    <dgm:pt modelId="{EF4E9592-1AB3-4577-9DCD-A2890BCCFFC3}" type="parTrans" cxnId="{DAA291F0-41B8-488D-A7A1-01BD383F21D3}">
      <dgm:prSet/>
      <dgm:spPr/>
      <dgm:t>
        <a:bodyPr/>
        <a:lstStyle/>
        <a:p>
          <a:endParaRPr lang="en-US" sz="1200"/>
        </a:p>
      </dgm:t>
    </dgm:pt>
    <dgm:pt modelId="{5237BEFC-1D70-4083-85EE-B4F0644B4255}" type="sibTrans" cxnId="{DAA291F0-41B8-488D-A7A1-01BD383F21D3}">
      <dgm:prSet/>
      <dgm:spPr/>
      <dgm:t>
        <a:bodyPr/>
        <a:lstStyle/>
        <a:p>
          <a:endParaRPr lang="en-US" sz="1200"/>
        </a:p>
      </dgm:t>
    </dgm:pt>
    <dgm:pt modelId="{0B33057F-55FE-47D6-A975-AFD44BA1E031}">
      <dgm:prSet phldrT="[Text]" custT="1"/>
      <dgm:spPr/>
      <dgm:t>
        <a:bodyPr/>
        <a:lstStyle/>
        <a:p>
          <a:pPr algn="just"/>
          <a:r>
            <a:rPr lang="en-US" sz="1400" b="1" dirty="0" smtClean="0">
              <a:solidFill>
                <a:schemeClr val="tx1">
                  <a:lumMod val="75000"/>
                  <a:lumOff val="25000"/>
                </a:schemeClr>
              </a:solidFill>
            </a:rPr>
            <a:t>IoT (Internet of  Things) can be included in the system for its advancements to enhance user preferences.</a:t>
          </a:r>
          <a:endParaRPr lang="en-US" sz="1400" b="1" dirty="0">
            <a:solidFill>
              <a:schemeClr val="tx1">
                <a:lumMod val="75000"/>
                <a:lumOff val="25000"/>
              </a:schemeClr>
            </a:solidFill>
          </a:endParaRPr>
        </a:p>
      </dgm:t>
    </dgm:pt>
    <dgm:pt modelId="{16C5DE48-41DB-40BC-A060-FA5877882215}" type="parTrans" cxnId="{ACFBC064-DBF2-4882-A709-7969AFF3F99D}">
      <dgm:prSet/>
      <dgm:spPr/>
      <dgm:t>
        <a:bodyPr/>
        <a:lstStyle/>
        <a:p>
          <a:endParaRPr lang="en-US" sz="1200"/>
        </a:p>
      </dgm:t>
    </dgm:pt>
    <dgm:pt modelId="{507D7FFF-73D7-4144-ABDB-9D0A334B87A2}" type="sibTrans" cxnId="{ACFBC064-DBF2-4882-A709-7969AFF3F99D}">
      <dgm:prSet/>
      <dgm:spPr/>
      <dgm:t>
        <a:bodyPr/>
        <a:lstStyle/>
        <a:p>
          <a:endParaRPr lang="en-US" sz="1200"/>
        </a:p>
      </dgm:t>
    </dgm:pt>
    <dgm:pt modelId="{FF818290-74C0-49AA-AABC-1E9B818ADE67}" type="pres">
      <dgm:prSet presAssocID="{DA5E0668-AF01-4070-99D7-91E2F0C908F3}" presName="linearFlow" presStyleCnt="0">
        <dgm:presLayoutVars>
          <dgm:dir/>
          <dgm:animLvl val="lvl"/>
          <dgm:resizeHandles val="exact"/>
        </dgm:presLayoutVars>
      </dgm:prSet>
      <dgm:spPr/>
      <dgm:t>
        <a:bodyPr/>
        <a:lstStyle/>
        <a:p>
          <a:endParaRPr lang="en-US"/>
        </a:p>
      </dgm:t>
    </dgm:pt>
    <dgm:pt modelId="{006A9CF2-0FC6-4968-BAAD-67A5FFC1AC22}" type="pres">
      <dgm:prSet presAssocID="{A2B50394-C2E4-452F-AFC0-BA9D417A2B2F}" presName="composite" presStyleCnt="0"/>
      <dgm:spPr/>
    </dgm:pt>
    <dgm:pt modelId="{54D1B619-1490-44B1-BF58-C7D61FEE2348}" type="pres">
      <dgm:prSet presAssocID="{A2B50394-C2E4-452F-AFC0-BA9D417A2B2F}" presName="parentText" presStyleLbl="alignNode1" presStyleIdx="0" presStyleCnt="1" custLinFactNeighborX="-7556" custLinFactNeighborY="0">
        <dgm:presLayoutVars>
          <dgm:chMax val="1"/>
          <dgm:bulletEnabled val="1"/>
        </dgm:presLayoutVars>
      </dgm:prSet>
      <dgm:spPr/>
      <dgm:t>
        <a:bodyPr/>
        <a:lstStyle/>
        <a:p>
          <a:endParaRPr lang="en-US"/>
        </a:p>
      </dgm:t>
    </dgm:pt>
    <dgm:pt modelId="{E0411D63-8976-4134-AA52-EFE6FA1FBCBF}" type="pres">
      <dgm:prSet presAssocID="{A2B50394-C2E4-452F-AFC0-BA9D417A2B2F}" presName="descendantText" presStyleLbl="alignAcc1" presStyleIdx="0" presStyleCnt="1" custLinFactNeighborY="-11834">
        <dgm:presLayoutVars>
          <dgm:bulletEnabled val="1"/>
        </dgm:presLayoutVars>
      </dgm:prSet>
      <dgm:spPr/>
      <dgm:t>
        <a:bodyPr/>
        <a:lstStyle/>
        <a:p>
          <a:endParaRPr lang="en-US"/>
        </a:p>
      </dgm:t>
    </dgm:pt>
  </dgm:ptLst>
  <dgm:cxnLst>
    <dgm:cxn modelId="{33E6893F-A0DE-4EDF-B010-4849AFBD4FD0}" type="presOf" srcId="{0B33057F-55FE-47D6-A975-AFD44BA1E031}" destId="{E0411D63-8976-4134-AA52-EFE6FA1FBCBF}" srcOrd="0" destOrd="0" presId="urn:microsoft.com/office/officeart/2005/8/layout/chevron2"/>
    <dgm:cxn modelId="{ACFBC064-DBF2-4882-A709-7969AFF3F99D}" srcId="{A2B50394-C2E4-452F-AFC0-BA9D417A2B2F}" destId="{0B33057F-55FE-47D6-A975-AFD44BA1E031}" srcOrd="0" destOrd="0" parTransId="{16C5DE48-41DB-40BC-A060-FA5877882215}" sibTransId="{507D7FFF-73D7-4144-ABDB-9D0A334B87A2}"/>
    <dgm:cxn modelId="{DAA291F0-41B8-488D-A7A1-01BD383F21D3}" srcId="{DA5E0668-AF01-4070-99D7-91E2F0C908F3}" destId="{A2B50394-C2E4-452F-AFC0-BA9D417A2B2F}" srcOrd="0" destOrd="0" parTransId="{EF4E9592-1AB3-4577-9DCD-A2890BCCFFC3}" sibTransId="{5237BEFC-1D70-4083-85EE-B4F0644B4255}"/>
    <dgm:cxn modelId="{1A0D0423-B67D-403A-AEEF-9906FD944090}" type="presOf" srcId="{DA5E0668-AF01-4070-99D7-91E2F0C908F3}" destId="{FF818290-74C0-49AA-AABC-1E9B818ADE67}" srcOrd="0" destOrd="0" presId="urn:microsoft.com/office/officeart/2005/8/layout/chevron2"/>
    <dgm:cxn modelId="{E4CA4222-FE3B-41D8-B02D-3F9006D55847}" type="presOf" srcId="{A2B50394-C2E4-452F-AFC0-BA9D417A2B2F}" destId="{54D1B619-1490-44B1-BF58-C7D61FEE2348}" srcOrd="0" destOrd="0" presId="urn:microsoft.com/office/officeart/2005/8/layout/chevron2"/>
    <dgm:cxn modelId="{73EE21B9-4A1D-41FC-9720-091637622F78}" type="presParOf" srcId="{FF818290-74C0-49AA-AABC-1E9B818ADE67}" destId="{006A9CF2-0FC6-4968-BAAD-67A5FFC1AC22}" srcOrd="0" destOrd="0" presId="urn:microsoft.com/office/officeart/2005/8/layout/chevron2"/>
    <dgm:cxn modelId="{A8A85106-D2A1-4844-94BD-859AF419E91A}" type="presParOf" srcId="{006A9CF2-0FC6-4968-BAAD-67A5FFC1AC22}" destId="{54D1B619-1490-44B1-BF58-C7D61FEE2348}" srcOrd="0" destOrd="0" presId="urn:microsoft.com/office/officeart/2005/8/layout/chevron2"/>
    <dgm:cxn modelId="{EB4CEC51-13AE-4489-BC01-BDF00A2406F0}" type="presParOf" srcId="{006A9CF2-0FC6-4968-BAAD-67A5FFC1AC22}" destId="{E0411D63-8976-4134-AA52-EFE6FA1FBCBF}" srcOrd="1" destOrd="0" presId="urn:microsoft.com/office/officeart/2005/8/layout/chevr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8A2FF-C072-4B10-AC27-3393E3CA4A80}">
      <dsp:nvSpPr>
        <dsp:cNvPr id="0" name=""/>
        <dsp:cNvSpPr/>
      </dsp:nvSpPr>
      <dsp:spPr>
        <a:xfrm rot="5400000">
          <a:off x="-171016" y="176158"/>
          <a:ext cx="1140111" cy="79807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en-US" sz="2300" kern="1200" dirty="0"/>
        </a:p>
      </dsp:txBody>
      <dsp:txXfrm rot="-5400000">
        <a:off x="1" y="404180"/>
        <a:ext cx="798078" cy="342033"/>
      </dsp:txXfrm>
    </dsp:sp>
    <dsp:sp modelId="{E0A0DD51-26F1-4D59-9A9F-68EFACC0C407}">
      <dsp:nvSpPr>
        <dsp:cNvPr id="0" name=""/>
        <dsp:cNvSpPr/>
      </dsp:nvSpPr>
      <dsp:spPr>
        <a:xfrm rot="5400000">
          <a:off x="4067102" y="-3263882"/>
          <a:ext cx="741072" cy="727912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Integration of Artificial Intelligence (AI) and Internet of Things (IoT) in smart homes enhances energy efficiency and home comfort [1-5].</a:t>
          </a:r>
          <a:endParaRPr lang="en-US" sz="1800" kern="1200" dirty="0"/>
        </a:p>
      </dsp:txBody>
      <dsp:txXfrm rot="-5400000">
        <a:off x="798078" y="41318"/>
        <a:ext cx="7242944" cy="668720"/>
      </dsp:txXfrm>
    </dsp:sp>
    <dsp:sp modelId="{57E0667A-C0C9-4C65-ADE4-4E8AFF610934}">
      <dsp:nvSpPr>
        <dsp:cNvPr id="0" name=""/>
        <dsp:cNvSpPr/>
      </dsp:nvSpPr>
      <dsp:spPr>
        <a:xfrm rot="5400000">
          <a:off x="-171016" y="1275299"/>
          <a:ext cx="1140111" cy="79807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en-US" sz="2300" kern="1200" dirty="0"/>
        </a:p>
      </dsp:txBody>
      <dsp:txXfrm rot="-5400000">
        <a:off x="1" y="1503321"/>
        <a:ext cx="798078" cy="342033"/>
      </dsp:txXfrm>
    </dsp:sp>
    <dsp:sp modelId="{6997D342-540D-412E-91A4-524663D51573}">
      <dsp:nvSpPr>
        <dsp:cNvPr id="0" name=""/>
        <dsp:cNvSpPr/>
      </dsp:nvSpPr>
      <dsp:spPr>
        <a:xfrm rot="5400000">
          <a:off x="3964093" y="-2164741"/>
          <a:ext cx="947091" cy="727912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AI-driven smart home allows for real-time adjustments based on the environmental conditions [1,4]. </a:t>
          </a:r>
          <a:endParaRPr lang="en-US" sz="1800" kern="1200" dirty="0"/>
        </a:p>
      </dsp:txBody>
      <dsp:txXfrm rot="-5400000">
        <a:off x="798079" y="1047506"/>
        <a:ext cx="7232887" cy="854625"/>
      </dsp:txXfrm>
    </dsp:sp>
    <dsp:sp modelId="{6185191C-DA48-464D-BAD3-D6FAAF2A0B11}">
      <dsp:nvSpPr>
        <dsp:cNvPr id="0" name=""/>
        <dsp:cNvSpPr/>
      </dsp:nvSpPr>
      <dsp:spPr>
        <a:xfrm rot="5400000">
          <a:off x="-171016" y="2271431"/>
          <a:ext cx="1140111" cy="79807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en-US" sz="2300" kern="1200" dirty="0"/>
        </a:p>
      </dsp:txBody>
      <dsp:txXfrm rot="-5400000">
        <a:off x="1" y="2499453"/>
        <a:ext cx="798078" cy="342033"/>
      </dsp:txXfrm>
    </dsp:sp>
    <dsp:sp modelId="{EE211C5A-CD29-4A2B-84AF-99E384AD355E}">
      <dsp:nvSpPr>
        <dsp:cNvPr id="0" name=""/>
        <dsp:cNvSpPr/>
      </dsp:nvSpPr>
      <dsp:spPr>
        <a:xfrm rot="5400000">
          <a:off x="4067102" y="-1168609"/>
          <a:ext cx="741072" cy="727912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The controlling and managing of home appliances can improve home owner quality of life and enhances energy efficiency [3,-8].</a:t>
          </a:r>
          <a:endParaRPr lang="en-US" sz="1800" kern="1200" dirty="0"/>
        </a:p>
      </dsp:txBody>
      <dsp:txXfrm rot="-5400000">
        <a:off x="798078" y="2136591"/>
        <a:ext cx="7242944" cy="668720"/>
      </dsp:txXfrm>
    </dsp:sp>
    <dsp:sp modelId="{E845DD47-BFFE-499F-A00E-3425530ABA38}">
      <dsp:nvSpPr>
        <dsp:cNvPr id="0" name=""/>
        <dsp:cNvSpPr/>
      </dsp:nvSpPr>
      <dsp:spPr>
        <a:xfrm rot="5400000">
          <a:off x="-171016" y="3267563"/>
          <a:ext cx="1140111" cy="79807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en-US" sz="2300" kern="1200" dirty="0"/>
        </a:p>
      </dsp:txBody>
      <dsp:txXfrm rot="-5400000">
        <a:off x="1" y="3495585"/>
        <a:ext cx="798078" cy="342033"/>
      </dsp:txXfrm>
    </dsp:sp>
    <dsp:sp modelId="{4879429D-3B3B-44D9-8C2E-F50D63C02E66}">
      <dsp:nvSpPr>
        <dsp:cNvPr id="0" name=""/>
        <dsp:cNvSpPr/>
      </dsp:nvSpPr>
      <dsp:spPr>
        <a:xfrm rot="5400000">
          <a:off x="4067102" y="-172477"/>
          <a:ext cx="741072" cy="727912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In this paper we define the AI-driven fan controlling system that employs machine learning techniques to integrate with environmental sensors data acquisition and controlling on real-time.</a:t>
          </a:r>
          <a:endParaRPr lang="en-US" sz="1800" kern="1200" dirty="0"/>
        </a:p>
      </dsp:txBody>
      <dsp:txXfrm rot="-5400000">
        <a:off x="798078" y="3132723"/>
        <a:ext cx="7242944" cy="668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687E3-431C-4E76-82BE-458BEB4EF36F}">
      <dsp:nvSpPr>
        <dsp:cNvPr id="0" name=""/>
        <dsp:cNvSpPr/>
      </dsp:nvSpPr>
      <dsp:spPr>
        <a:xfrm rot="5400000">
          <a:off x="4588720" y="-2904899"/>
          <a:ext cx="670560" cy="66111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n-US" sz="1900" kern="1200" dirty="0" smtClean="0"/>
            <a:t>Indoor temperature and corresponding PWM (Pulse Width Modulation) levels to control the speed of fan. </a:t>
          </a:r>
          <a:endParaRPr lang="en-US" sz="1900" kern="1200" dirty="0"/>
        </a:p>
      </dsp:txBody>
      <dsp:txXfrm rot="-5400000">
        <a:off x="1618401" y="98154"/>
        <a:ext cx="6578465" cy="605092"/>
      </dsp:txXfrm>
    </dsp:sp>
    <dsp:sp modelId="{1FFB79DA-4A8C-4DBF-80F1-D62D1C6AD73F}">
      <dsp:nvSpPr>
        <dsp:cNvPr id="0" name=""/>
        <dsp:cNvSpPr/>
      </dsp:nvSpPr>
      <dsp:spPr>
        <a:xfrm>
          <a:off x="4166" y="0"/>
          <a:ext cx="1610067" cy="838200"/>
        </a:xfrm>
        <a:prstGeom prst="roundRect">
          <a:avLst/>
        </a:prstGeom>
        <a:solidFill>
          <a:schemeClr val="bg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Dataset Collection</a:t>
          </a:r>
          <a:endParaRPr lang="en-US" sz="2400" kern="1200" dirty="0"/>
        </a:p>
      </dsp:txBody>
      <dsp:txXfrm>
        <a:off x="45084" y="40918"/>
        <a:ext cx="1528231" cy="7563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687E3-431C-4E76-82BE-458BEB4EF36F}">
      <dsp:nvSpPr>
        <dsp:cNvPr id="0" name=""/>
        <dsp:cNvSpPr/>
      </dsp:nvSpPr>
      <dsp:spPr>
        <a:xfrm rot="5400000">
          <a:off x="4588720" y="-2904899"/>
          <a:ext cx="670560" cy="66111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n-US" sz="1900" kern="1200" dirty="0" smtClean="0"/>
            <a:t>Training of Machine Learning algorithms (ML) using the collected dataset.</a:t>
          </a:r>
          <a:endParaRPr lang="en-US" sz="1900" kern="1200" dirty="0"/>
        </a:p>
      </dsp:txBody>
      <dsp:txXfrm rot="-5400000">
        <a:off x="1618401" y="98154"/>
        <a:ext cx="6578465" cy="605092"/>
      </dsp:txXfrm>
    </dsp:sp>
    <dsp:sp modelId="{1FFB79DA-4A8C-4DBF-80F1-D62D1C6AD73F}">
      <dsp:nvSpPr>
        <dsp:cNvPr id="0" name=""/>
        <dsp:cNvSpPr/>
      </dsp:nvSpPr>
      <dsp:spPr>
        <a:xfrm>
          <a:off x="4166" y="0"/>
          <a:ext cx="1610067" cy="83820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Model Training</a:t>
          </a:r>
          <a:endParaRPr lang="en-US" sz="2400" kern="1200" dirty="0"/>
        </a:p>
      </dsp:txBody>
      <dsp:txXfrm>
        <a:off x="45084" y="40918"/>
        <a:ext cx="1528231" cy="7563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687E3-431C-4E76-82BE-458BEB4EF36F}">
      <dsp:nvSpPr>
        <dsp:cNvPr id="0" name=""/>
        <dsp:cNvSpPr/>
      </dsp:nvSpPr>
      <dsp:spPr>
        <a:xfrm rot="5400000">
          <a:off x="4588720" y="-2904899"/>
          <a:ext cx="670560" cy="66111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n-US" sz="1900" kern="1200" dirty="0" smtClean="0"/>
            <a:t>Comparison of Root Mean Squared Error (RMSE) and computational time of each model to select the best one. </a:t>
          </a:r>
          <a:endParaRPr lang="en-US" sz="1900" kern="1200" dirty="0"/>
        </a:p>
      </dsp:txBody>
      <dsp:txXfrm rot="-5400000">
        <a:off x="1618401" y="98154"/>
        <a:ext cx="6578465" cy="605092"/>
      </dsp:txXfrm>
    </dsp:sp>
    <dsp:sp modelId="{1FFB79DA-4A8C-4DBF-80F1-D62D1C6AD73F}">
      <dsp:nvSpPr>
        <dsp:cNvPr id="0" name=""/>
        <dsp:cNvSpPr/>
      </dsp:nvSpPr>
      <dsp:spPr>
        <a:xfrm>
          <a:off x="4166" y="0"/>
          <a:ext cx="1610067" cy="838200"/>
        </a:xfrm>
        <a:prstGeom prst="roundRect">
          <a:avLst/>
        </a:prstGeom>
        <a:solidFill>
          <a:schemeClr val="tx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Model Evaluation</a:t>
          </a:r>
          <a:endParaRPr lang="en-US" sz="2400" kern="1200" dirty="0"/>
        </a:p>
      </dsp:txBody>
      <dsp:txXfrm>
        <a:off x="45084" y="40918"/>
        <a:ext cx="1528231" cy="7563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687E3-431C-4E76-82BE-458BEB4EF36F}">
      <dsp:nvSpPr>
        <dsp:cNvPr id="0" name=""/>
        <dsp:cNvSpPr/>
      </dsp:nvSpPr>
      <dsp:spPr>
        <a:xfrm rot="5400000">
          <a:off x="4588720" y="-2904899"/>
          <a:ext cx="670560" cy="66111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just" defTabSz="844550">
            <a:lnSpc>
              <a:spcPct val="90000"/>
            </a:lnSpc>
            <a:spcBef>
              <a:spcPct val="0"/>
            </a:spcBef>
            <a:spcAft>
              <a:spcPct val="15000"/>
            </a:spcAft>
            <a:buChar char="••"/>
          </a:pPr>
          <a:r>
            <a:rPr lang="en-US" sz="1900" kern="1200" dirty="0" smtClean="0"/>
            <a:t>Use the best model to predict PWM levels for controlling fan speed on basis of real-time measured indoor temperature.  </a:t>
          </a:r>
          <a:endParaRPr lang="en-US" sz="1900" kern="1200" dirty="0"/>
        </a:p>
      </dsp:txBody>
      <dsp:txXfrm rot="-5400000">
        <a:off x="1618401" y="98154"/>
        <a:ext cx="6578465" cy="605092"/>
      </dsp:txXfrm>
    </dsp:sp>
    <dsp:sp modelId="{1FFB79DA-4A8C-4DBF-80F1-D62D1C6AD73F}">
      <dsp:nvSpPr>
        <dsp:cNvPr id="0" name=""/>
        <dsp:cNvSpPr/>
      </dsp:nvSpPr>
      <dsp:spPr>
        <a:xfrm>
          <a:off x="4166" y="0"/>
          <a:ext cx="1610067" cy="83820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Real-Time Prediction</a:t>
          </a:r>
          <a:endParaRPr lang="en-US" sz="2400" kern="1200" dirty="0"/>
        </a:p>
      </dsp:txBody>
      <dsp:txXfrm>
        <a:off x="45084" y="40918"/>
        <a:ext cx="1528231" cy="7563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1B619-1490-44B1-BF58-C7D61FEE2348}">
      <dsp:nvSpPr>
        <dsp:cNvPr id="0" name=""/>
        <dsp:cNvSpPr/>
      </dsp:nvSpPr>
      <dsp:spPr>
        <a:xfrm rot="5400000">
          <a:off x="-156651" y="158896"/>
          <a:ext cx="1044344" cy="731041"/>
        </a:xfrm>
        <a:prstGeom prst="chevron">
          <a:avLst/>
        </a:prstGeom>
        <a:solidFill>
          <a:schemeClr val="tx2">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1" y="367766"/>
        <a:ext cx="731041" cy="313303"/>
      </dsp:txXfrm>
    </dsp:sp>
    <dsp:sp modelId="{E0411D63-8976-4134-AA52-EFE6FA1FBCBF}">
      <dsp:nvSpPr>
        <dsp:cNvPr id="0" name=""/>
        <dsp:cNvSpPr/>
      </dsp:nvSpPr>
      <dsp:spPr>
        <a:xfrm rot="5400000">
          <a:off x="4119875" y="-3388833"/>
          <a:ext cx="678824" cy="74564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n-US" sz="1400" b="1" kern="1200" dirty="0" smtClean="0">
              <a:solidFill>
                <a:schemeClr val="tx2">
                  <a:lumMod val="60000"/>
                  <a:lumOff val="40000"/>
                </a:schemeClr>
              </a:solidFill>
              <a:latin typeface="Palatino Linotype" panose="02040502050505030304" pitchFamily="18" charset="0"/>
              <a:cs typeface="Times New Roman" pitchFamily="18" charset="0"/>
            </a:rPr>
            <a:t>To enhance human comfort, smart home technology using machine learning algorithm is best and easy way. </a:t>
          </a:r>
          <a:endParaRPr lang="en-US" sz="1400" b="1" kern="1200" dirty="0">
            <a:solidFill>
              <a:schemeClr val="tx2">
                <a:lumMod val="60000"/>
                <a:lumOff val="40000"/>
              </a:schemeClr>
            </a:solidFill>
          </a:endParaRPr>
        </a:p>
      </dsp:txBody>
      <dsp:txXfrm rot="-5400000">
        <a:off x="731042" y="33137"/>
        <a:ext cx="7423354" cy="612550"/>
      </dsp:txXfrm>
    </dsp:sp>
    <dsp:sp modelId="{3A7CA4A6-22A6-40FD-BE4E-E5F79505CF3C}">
      <dsp:nvSpPr>
        <dsp:cNvPr id="0" name=""/>
        <dsp:cNvSpPr/>
      </dsp:nvSpPr>
      <dsp:spPr>
        <a:xfrm rot="5400000">
          <a:off x="-156651" y="998115"/>
          <a:ext cx="1044344" cy="731041"/>
        </a:xfrm>
        <a:prstGeom prst="chevron">
          <a:avLst/>
        </a:prstGeom>
        <a:solidFill>
          <a:schemeClr val="accent1">
            <a:lumMod val="75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1" y="1206985"/>
        <a:ext cx="731041" cy="313303"/>
      </dsp:txXfrm>
    </dsp:sp>
    <dsp:sp modelId="{245A054A-7F4D-4AA4-97ED-FD4A04565AC9}">
      <dsp:nvSpPr>
        <dsp:cNvPr id="0" name=""/>
        <dsp:cNvSpPr/>
      </dsp:nvSpPr>
      <dsp:spPr>
        <a:xfrm rot="5400000">
          <a:off x="4119875" y="-2547370"/>
          <a:ext cx="678824" cy="74564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n-US" sz="1400" b="1" kern="1200" dirty="0" smtClean="0">
              <a:solidFill>
                <a:schemeClr val="tx2">
                  <a:lumMod val="75000"/>
                </a:schemeClr>
              </a:solidFill>
              <a:latin typeface="Palatino Linotype" panose="02040502050505030304" pitchFamily="18" charset="0"/>
              <a:cs typeface="Times New Roman" pitchFamily="18" charset="0"/>
            </a:rPr>
            <a:t>Fan speed is controlled on basis of PWM which is predicted on the basis of temperature using Decision Tree Regression as it gives lowest RMSE for the scenario.</a:t>
          </a:r>
          <a:endParaRPr lang="en-US" sz="1400" b="1" kern="1200" dirty="0">
            <a:solidFill>
              <a:schemeClr val="tx2">
                <a:lumMod val="75000"/>
              </a:schemeClr>
            </a:solidFill>
          </a:endParaRPr>
        </a:p>
      </dsp:txBody>
      <dsp:txXfrm rot="-5400000">
        <a:off x="731042" y="874600"/>
        <a:ext cx="7423354" cy="612550"/>
      </dsp:txXfrm>
    </dsp:sp>
    <dsp:sp modelId="{28CF36A4-A8CE-4A38-AC0E-786C15E0DD30}">
      <dsp:nvSpPr>
        <dsp:cNvPr id="0" name=""/>
        <dsp:cNvSpPr/>
      </dsp:nvSpPr>
      <dsp:spPr>
        <a:xfrm rot="5400000">
          <a:off x="-156651" y="1839579"/>
          <a:ext cx="1044344" cy="731041"/>
        </a:xfrm>
        <a:prstGeom prst="chevron">
          <a:avLst/>
        </a:prstGeom>
        <a:solidFill>
          <a:schemeClr val="bg1">
            <a:lumMod val="65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1" y="2048449"/>
        <a:ext cx="731041" cy="313303"/>
      </dsp:txXfrm>
    </dsp:sp>
    <dsp:sp modelId="{F0D56AFA-4A92-48F1-9F3D-3A5F8AFF1B1C}">
      <dsp:nvSpPr>
        <dsp:cNvPr id="0" name=""/>
        <dsp:cNvSpPr/>
      </dsp:nvSpPr>
      <dsp:spPr>
        <a:xfrm rot="5400000">
          <a:off x="4119875" y="-1708151"/>
          <a:ext cx="678824" cy="74564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n-US" sz="1400" b="1" kern="1200" dirty="0" smtClean="0">
              <a:solidFill>
                <a:schemeClr val="bg1">
                  <a:lumMod val="50000"/>
                </a:schemeClr>
              </a:solidFill>
              <a:latin typeface="Palatino Linotype" panose="02040502050505030304" pitchFamily="18" charset="0"/>
              <a:cs typeface="Times New Roman" pitchFamily="18" charset="0"/>
            </a:rPr>
            <a:t>In future, it is recommended that fan speed controlling in residential settings using machine learning will enhance energy efficiency and more home appliance can be controlled by expanding the system.</a:t>
          </a:r>
          <a:endParaRPr lang="en-US" sz="1400" b="1" kern="1200" dirty="0">
            <a:solidFill>
              <a:schemeClr val="bg1">
                <a:lumMod val="50000"/>
              </a:schemeClr>
            </a:solidFill>
          </a:endParaRPr>
        </a:p>
      </dsp:txBody>
      <dsp:txXfrm rot="-5400000">
        <a:off x="731042" y="1713819"/>
        <a:ext cx="7423354" cy="612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1B619-1490-44B1-BF58-C7D61FEE2348}">
      <dsp:nvSpPr>
        <dsp:cNvPr id="0" name=""/>
        <dsp:cNvSpPr/>
      </dsp:nvSpPr>
      <dsp:spPr>
        <a:xfrm rot="5400000">
          <a:off x="-148589" y="148589"/>
          <a:ext cx="990600" cy="693420"/>
        </a:xfrm>
        <a:prstGeom prst="chevron">
          <a:avLst/>
        </a:prstGeom>
        <a:solidFill>
          <a:schemeClr val="tx1">
            <a:lumMod val="65000"/>
            <a:lumOff val="35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1" y="346709"/>
        <a:ext cx="693420" cy="297180"/>
      </dsp:txXfrm>
    </dsp:sp>
    <dsp:sp modelId="{E0411D63-8976-4134-AA52-EFE6FA1FBCBF}">
      <dsp:nvSpPr>
        <dsp:cNvPr id="0" name=""/>
        <dsp:cNvSpPr/>
      </dsp:nvSpPr>
      <dsp:spPr>
        <a:xfrm rot="5400000">
          <a:off x="4182839" y="-3489419"/>
          <a:ext cx="643889" cy="762272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a:lnSpc>
              <a:spcPct val="90000"/>
            </a:lnSpc>
            <a:spcBef>
              <a:spcPct val="0"/>
            </a:spcBef>
            <a:spcAft>
              <a:spcPct val="15000"/>
            </a:spcAft>
            <a:buChar char="••"/>
          </a:pPr>
          <a:r>
            <a:rPr lang="en-US" sz="1400" b="1" kern="1200" dirty="0" smtClean="0">
              <a:solidFill>
                <a:schemeClr val="tx1">
                  <a:lumMod val="75000"/>
                  <a:lumOff val="25000"/>
                </a:schemeClr>
              </a:solidFill>
            </a:rPr>
            <a:t>IoT (Internet of  Things) can be included in the system for its advancements to enhance user preferences.</a:t>
          </a:r>
          <a:endParaRPr lang="en-US" sz="1400" b="1" kern="1200" dirty="0">
            <a:solidFill>
              <a:schemeClr val="tx1">
                <a:lumMod val="75000"/>
                <a:lumOff val="25000"/>
              </a:schemeClr>
            </a:solidFill>
          </a:endParaRPr>
        </a:p>
      </dsp:txBody>
      <dsp:txXfrm rot="-5400000">
        <a:off x="693419" y="31433"/>
        <a:ext cx="7591297" cy="5810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2A19816-7637-4716-A2A1-38C718CE0C5E}" type="slidenum">
              <a:rPr lang="en-US" smtClean="0"/>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A19816-7637-4716-A2A1-38C718CE0C5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A19816-7637-4716-A2A1-38C718CE0C5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A19816-7637-4716-A2A1-38C718CE0C5E}" type="slidenum">
              <a:rPr lang="en-US" smtClean="0"/>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62A19816-7637-4716-A2A1-38C718CE0C5E}"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A19816-7637-4716-A2A1-38C718CE0C5E}" type="slidenum">
              <a:rPr lang="en-US" smtClean="0"/>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A19816-7637-4716-A2A1-38C718CE0C5E}" type="slidenum">
              <a:rPr lang="en-US" smtClean="0"/>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A19816-7637-4716-A2A1-38C718CE0C5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A19816-7637-4716-A2A1-38C718CE0C5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A19816-7637-4716-A2A1-38C718CE0C5E}" type="slidenum">
              <a:rPr lang="en-US" smtClean="0"/>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27D561-23E0-4453-B811-FEB5BA19EA91}" type="datetimeFigureOut">
              <a:rPr lang="en-US" smtClean="0"/>
              <a:t>9/23/2024</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62A19816-7637-4716-A2A1-38C718CE0C5E}" type="slidenum">
              <a:rPr lang="en-US" smtClean="0"/>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027D561-23E0-4453-B811-FEB5BA19EA91}" type="datetimeFigureOut">
              <a:rPr lang="en-US" smtClean="0"/>
              <a:t>9/23/2024</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2A19816-7637-4716-A2A1-38C718CE0C5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microsoft.com/office/2007/relationships/hdphoto" Target="../media/hdphoto1.wdp"/><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image" Target="../media/image2.gif"/></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gif"/></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18" Type="http://schemas.microsoft.com/office/2007/relationships/diagramDrawing" Target="../diagrams/drawing4.xml"/><Relationship Id="rId3" Type="http://schemas.microsoft.com/office/2007/relationships/hdphoto" Target="../media/hdphoto1.wdp"/><Relationship Id="rId21" Type="http://schemas.openxmlformats.org/officeDocument/2006/relationships/diagramQuickStyle" Target="../diagrams/quickStyle5.xml"/><Relationship Id="rId7" Type="http://schemas.openxmlformats.org/officeDocument/2006/relationships/diagramColors" Target="../diagrams/colors2.xml"/><Relationship Id="rId12" Type="http://schemas.openxmlformats.org/officeDocument/2006/relationships/diagramColors" Target="../diagrams/colors3.xml"/><Relationship Id="rId17" Type="http://schemas.openxmlformats.org/officeDocument/2006/relationships/diagramColors" Target="../diagrams/colors4.xml"/><Relationship Id="rId2" Type="http://schemas.openxmlformats.org/officeDocument/2006/relationships/image" Target="../media/image3.png"/><Relationship Id="rId16" Type="http://schemas.openxmlformats.org/officeDocument/2006/relationships/diagramQuickStyle" Target="../diagrams/quickStyle4.xml"/><Relationship Id="rId20" Type="http://schemas.openxmlformats.org/officeDocument/2006/relationships/diagramLayout" Target="../diagrams/layout5.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24" Type="http://schemas.openxmlformats.org/officeDocument/2006/relationships/image" Target="../media/image2.gif"/><Relationship Id="rId5" Type="http://schemas.openxmlformats.org/officeDocument/2006/relationships/diagramLayout" Target="../diagrams/layout2.xml"/><Relationship Id="rId15" Type="http://schemas.openxmlformats.org/officeDocument/2006/relationships/diagramLayout" Target="../diagrams/layout4.xml"/><Relationship Id="rId23" Type="http://schemas.microsoft.com/office/2007/relationships/diagramDrawing" Target="../diagrams/drawing5.xml"/><Relationship Id="rId10" Type="http://schemas.openxmlformats.org/officeDocument/2006/relationships/diagramLayout" Target="../diagrams/layout3.xml"/><Relationship Id="rId19" Type="http://schemas.openxmlformats.org/officeDocument/2006/relationships/diagramData" Target="../diagrams/data5.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Data" Target="../diagrams/data4.xml"/><Relationship Id="rId22" Type="http://schemas.openxmlformats.org/officeDocument/2006/relationships/diagramColors" Target="../diagrams/colors5.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33600" y="5262027"/>
            <a:ext cx="6400800" cy="1171575"/>
          </a:xfrm>
        </p:spPr>
        <p:txBody>
          <a:bodyPr>
            <a:normAutofit fontScale="92500" lnSpcReduction="10000"/>
          </a:bodyPr>
          <a:lstStyle/>
          <a:p>
            <a:r>
              <a:rPr lang="en-US" b="1" dirty="0"/>
              <a:t>3</a:t>
            </a:r>
            <a:r>
              <a:rPr lang="en-US" b="1" baseline="30000" dirty="0"/>
              <a:t>rd</a:t>
            </a:r>
            <a:r>
              <a:rPr lang="en-US" b="1" dirty="0"/>
              <a:t> International Conference on Computational Intelligent Systems 2024</a:t>
            </a:r>
          </a:p>
          <a:p>
            <a:r>
              <a:rPr lang="en-US" dirty="0" smtClean="0"/>
              <a:t>Dec 2</a:t>
            </a:r>
            <a:r>
              <a:rPr lang="en-US" baseline="30000" dirty="0" smtClean="0"/>
              <a:t>nd</a:t>
            </a:r>
            <a:r>
              <a:rPr lang="en-US" dirty="0" smtClean="0"/>
              <a:t> -3</a:t>
            </a:r>
            <a:r>
              <a:rPr lang="en-US" baseline="30000" dirty="0" smtClean="0"/>
              <a:t>rd</a:t>
            </a:r>
            <a:r>
              <a:rPr lang="en-US" dirty="0" smtClean="0"/>
              <a:t> , </a:t>
            </a:r>
            <a:r>
              <a:rPr lang="en-US" dirty="0"/>
              <a:t>2024 | </a:t>
            </a:r>
            <a:r>
              <a:rPr lang="en-US" dirty="0" smtClean="0"/>
              <a:t>KUST</a:t>
            </a:r>
            <a:endParaRPr lang="en-US" dirty="0"/>
          </a:p>
        </p:txBody>
      </p:sp>
      <p:sp>
        <p:nvSpPr>
          <p:cNvPr id="2" name="Title 1"/>
          <p:cNvSpPr>
            <a:spLocks noGrp="1"/>
          </p:cNvSpPr>
          <p:nvPr>
            <p:ph type="ctrTitle"/>
          </p:nvPr>
        </p:nvSpPr>
        <p:spPr/>
        <p:txBody>
          <a:bodyPr>
            <a:noAutofit/>
          </a:bodyPr>
          <a:lstStyle/>
          <a:p>
            <a:r>
              <a:rPr lang="en-US" sz="2800" b="1" dirty="0"/>
              <a:t>Artificial Intelligence based Adaptive Fan Speed Control for Residential Energy Efficiency and Optimal Comfort</a:t>
            </a:r>
          </a:p>
        </p:txBody>
      </p:sp>
      <p:sp>
        <p:nvSpPr>
          <p:cNvPr id="6" name="Subtitle 2"/>
          <p:cNvSpPr txBox="1">
            <a:spLocks/>
          </p:cNvSpPr>
          <p:nvPr/>
        </p:nvSpPr>
        <p:spPr>
          <a:xfrm>
            <a:off x="457200" y="3345269"/>
            <a:ext cx="8229600" cy="1171575"/>
          </a:xfrm>
          <a:prstGeom prst="rect">
            <a:avLst/>
          </a:prstGeom>
        </p:spPr>
        <p:txBody>
          <a:bodyPr>
            <a:normAutofit fontScale="70000" lnSpcReduction="20000"/>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en-US" b="1" dirty="0" smtClean="0">
                <a:solidFill>
                  <a:schemeClr val="tx1"/>
                </a:solidFill>
              </a:rPr>
              <a:t>Presenter : </a:t>
            </a:r>
          </a:p>
          <a:p>
            <a:r>
              <a:rPr lang="en-US" b="1" dirty="0" err="1" smtClean="0">
                <a:solidFill>
                  <a:schemeClr val="tx2">
                    <a:lumMod val="60000"/>
                    <a:lumOff val="40000"/>
                  </a:schemeClr>
                </a:solidFill>
              </a:rPr>
              <a:t>Hamna</a:t>
            </a:r>
            <a:r>
              <a:rPr lang="en-US" b="1" dirty="0" smtClean="0">
                <a:solidFill>
                  <a:schemeClr val="tx2">
                    <a:lumMod val="60000"/>
                    <a:lumOff val="40000"/>
                  </a:schemeClr>
                </a:solidFill>
              </a:rPr>
              <a:t> Baig </a:t>
            </a:r>
          </a:p>
          <a:p>
            <a:r>
              <a:rPr lang="en-US" dirty="0">
                <a:solidFill>
                  <a:schemeClr val="tx1"/>
                </a:solidFill>
              </a:rPr>
              <a:t>Department of Electrical and Computer Engineering COMSATS University Islamabad Attock </a:t>
            </a:r>
            <a:r>
              <a:rPr lang="en-US" dirty="0" smtClean="0">
                <a:solidFill>
                  <a:schemeClr val="tx1"/>
                </a:solidFill>
              </a:rPr>
              <a:t>Campus</a:t>
            </a:r>
            <a:endParaRPr lang="en-US"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5257800"/>
            <a:ext cx="1371600" cy="1371600"/>
          </a:xfrm>
          <a:prstGeom prst="rect">
            <a:avLst/>
          </a:prstGeom>
        </p:spPr>
      </p:pic>
    </p:spTree>
    <p:extLst>
      <p:ext uri="{BB962C8B-B14F-4D97-AF65-F5344CB8AC3E}">
        <p14:creationId xmlns:p14="http://schemas.microsoft.com/office/powerpoint/2010/main" val="3003255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Title 1"/>
          <p:cNvSpPr>
            <a:spLocks noGrp="1"/>
          </p:cNvSpPr>
          <p:nvPr>
            <p:ph type="title"/>
          </p:nvPr>
        </p:nvSpPr>
        <p:spPr>
          <a:xfrm>
            <a:off x="152400" y="-76200"/>
            <a:ext cx="8839200" cy="1143000"/>
          </a:xfrm>
        </p:spPr>
        <p:txBody>
          <a:bodyPr>
            <a:noAutofit/>
          </a:bodyPr>
          <a:lstStyle/>
          <a:p>
            <a:pPr lvl="0" fontAlgn="base"/>
            <a:r>
              <a:rPr lang="en-US" sz="2800" b="1" cap="small" dirty="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rPr>
              <a:t>ARTIFICIAL INTELLIGENCE MODEL IMPLEMENTATION TO CONTROL FAN SPEED</a:t>
            </a: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025" name="Picture 8"/>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812114" y="1981200"/>
            <a:ext cx="7722286" cy="24310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14400" y="4724400"/>
            <a:ext cx="7048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82563" algn="l"/>
              </a:tabLst>
            </a:pPr>
            <a:r>
              <a:rPr kumimoji="0" lang="en-US" b="1" i="0" u="none" strike="noStrike" cap="none" normalizeH="0" baseline="0" dirty="0" smtClean="0">
                <a:ln>
                  <a:noFill/>
                </a:ln>
                <a:solidFill>
                  <a:schemeClr val="accent1">
                    <a:lumMod val="75000"/>
                  </a:schemeClr>
                </a:solidFill>
                <a:effectLst/>
                <a:latin typeface="Times New Roman" pitchFamily="18" charset="0"/>
                <a:ea typeface="SimSun" pitchFamily="2" charset="-122"/>
                <a:cs typeface="Times New Roman" pitchFamily="18" charset="0"/>
              </a:rPr>
              <a:t>Fig. 5. Steps to Build AI Model in Regression Learner to Predict PWM (Pulse Width Modulation) to control Fan Speed</a:t>
            </a:r>
            <a:endParaRPr kumimoji="0" lang="en-US" sz="4800" b="1"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
        <p:nvSpPr>
          <p:cNvPr id="11" name="Rectangle 10"/>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2163583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Title 1"/>
          <p:cNvSpPr>
            <a:spLocks noGrp="1"/>
          </p:cNvSpPr>
          <p:nvPr>
            <p:ph type="title"/>
          </p:nvPr>
        </p:nvSpPr>
        <p:spPr>
          <a:xfrm>
            <a:off x="152400" y="-76200"/>
            <a:ext cx="8839200" cy="1143000"/>
          </a:xfrm>
        </p:spPr>
        <p:txBody>
          <a:bodyPr>
            <a:noAutofit/>
          </a:bodyPr>
          <a:lstStyle/>
          <a:p>
            <a:pPr lvl="0" fontAlgn="base"/>
            <a:r>
              <a:rPr lang="en-US" sz="2800" b="1" cap="small" dirty="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rPr>
              <a:t>ARTIFICIAL INTELLIGENCE MODEL IMPLEMENTATION TO CONTROL FAN SPEED</a:t>
            </a: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20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4883888" cy="4228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905000" y="5638800"/>
            <a:ext cx="5349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1">
                    <a:lumMod val="75000"/>
                  </a:schemeClr>
                </a:solidFill>
                <a:effectLst/>
                <a:latin typeface="Times New Roman" pitchFamily="18" charset="0"/>
                <a:ea typeface="SimSun" pitchFamily="2" charset="-122"/>
                <a:cs typeface="Times New Roman" pitchFamily="18" charset="0"/>
              </a:rPr>
              <a:t>Fig. 6. Regression Model to Predict</a:t>
            </a:r>
            <a:r>
              <a:rPr kumimoji="0" lang="en-US" b="1" i="0" u="none" strike="noStrike" cap="none" normalizeH="0" dirty="0" smtClean="0">
                <a:ln>
                  <a:noFill/>
                </a:ln>
                <a:solidFill>
                  <a:schemeClr val="accent1">
                    <a:lumMod val="75000"/>
                  </a:schemeClr>
                </a:solidFill>
                <a:effectLst/>
                <a:latin typeface="Times New Roman" pitchFamily="18" charset="0"/>
                <a:ea typeface="SimSun" pitchFamily="2" charset="-122"/>
                <a:cs typeface="Times New Roman" pitchFamily="18" charset="0"/>
              </a:rPr>
              <a:t> PWM</a:t>
            </a:r>
            <a:endParaRPr kumimoji="0" lang="en-US" sz="4800" b="1"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
        <p:nvSpPr>
          <p:cNvPr id="13" name="Rectangle 12"/>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3685075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Title 1"/>
          <p:cNvSpPr>
            <a:spLocks noGrp="1"/>
          </p:cNvSpPr>
          <p:nvPr>
            <p:ph type="title"/>
          </p:nvPr>
        </p:nvSpPr>
        <p:spPr>
          <a:xfrm>
            <a:off x="152400" y="-76200"/>
            <a:ext cx="8839200" cy="1143000"/>
          </a:xfrm>
        </p:spPr>
        <p:txBody>
          <a:bodyPr>
            <a:noAutofit/>
          </a:bodyPr>
          <a:lstStyle/>
          <a:p>
            <a:pPr lvl="0" fontAlgn="base"/>
            <a:r>
              <a:rPr lang="en-US" b="1" cap="small" dirty="0" smtClean="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rPr>
              <a:t>RESULTS &amp; DISCUSSION</a:t>
            </a:r>
            <a:endParaRPr lang="en-US" b="1" cap="small" dirty="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590312"/>
            <a:ext cx="5658685" cy="359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Content Placeholder 2">
            <a:extLst>
              <a:ext uri="{FF2B5EF4-FFF2-40B4-BE49-F238E27FC236}">
                <a16:creationId xmlns="" xmlns:a16="http://schemas.microsoft.com/office/drawing/2014/main" id="{BA3F4603-A0F6-D025-2FE4-961E2DE0A4B2}"/>
              </a:ext>
            </a:extLst>
          </p:cNvPr>
          <p:cNvSpPr>
            <a:spLocks noGrp="1"/>
          </p:cNvSpPr>
          <p:nvPr>
            <p:ph idx="1"/>
          </p:nvPr>
        </p:nvSpPr>
        <p:spPr>
          <a:xfrm>
            <a:off x="-21389" y="1600200"/>
            <a:ext cx="3145589" cy="4114800"/>
          </a:xfrm>
        </p:spPr>
        <p:txBody>
          <a:bodyPr>
            <a:normAutofit/>
          </a:bodyPr>
          <a:lstStyle/>
          <a:p>
            <a:pPr marL="577850" indent="-342900" algn="just">
              <a:lnSpc>
                <a:spcPct val="100000"/>
              </a:lnSpc>
              <a:buClr>
                <a:schemeClr val="tx2"/>
              </a:buClr>
              <a:buFont typeface="Wingdings" pitchFamily="2" charset="2"/>
              <a:buChar char="q"/>
            </a:pPr>
            <a:r>
              <a:rPr lang="en-US" sz="2000" b="1" dirty="0" smtClean="0">
                <a:solidFill>
                  <a:schemeClr val="accent2">
                    <a:lumMod val="75000"/>
                  </a:schemeClr>
                </a:solidFill>
              </a:rPr>
              <a:t>Trained Models for Fan Speed : </a:t>
            </a:r>
            <a:r>
              <a:rPr lang="en-US" sz="2000" dirty="0" smtClean="0">
                <a:solidFill>
                  <a:schemeClr val="bg2">
                    <a:lumMod val="25000"/>
                  </a:schemeClr>
                </a:solidFill>
              </a:rPr>
              <a:t>For the fan speed control the model that gives the least Root Mean Squared error is medium tree.</a:t>
            </a:r>
          </a:p>
          <a:p>
            <a:pPr marL="463550" algn="just">
              <a:lnSpc>
                <a:spcPct val="100000"/>
              </a:lnSpc>
              <a:buClr>
                <a:schemeClr val="tx2"/>
              </a:buClr>
            </a:pPr>
            <a:r>
              <a:rPr lang="en-US" sz="1800" dirty="0" smtClean="0">
                <a:solidFill>
                  <a:schemeClr val="accent1">
                    <a:lumMod val="75000"/>
                  </a:schemeClr>
                </a:solidFill>
              </a:rPr>
              <a:t>RMSE </a:t>
            </a:r>
            <a:r>
              <a:rPr lang="en-US" sz="1800" dirty="0">
                <a:solidFill>
                  <a:schemeClr val="accent1">
                    <a:lumMod val="75000"/>
                  </a:schemeClr>
                </a:solidFill>
              </a:rPr>
              <a:t>= 1.5866 e-12   </a:t>
            </a:r>
            <a:endParaRPr lang="en-US" sz="1800" dirty="0" smtClean="0">
              <a:solidFill>
                <a:schemeClr val="accent1">
                  <a:lumMod val="75000"/>
                </a:schemeClr>
              </a:solidFill>
            </a:endParaRPr>
          </a:p>
          <a:p>
            <a:pPr marL="463550" algn="just">
              <a:lnSpc>
                <a:spcPct val="100000"/>
              </a:lnSpc>
              <a:buClr>
                <a:schemeClr val="tx2"/>
              </a:buClr>
            </a:pPr>
            <a:r>
              <a:rPr lang="en-US" sz="1800" dirty="0" smtClean="0">
                <a:solidFill>
                  <a:schemeClr val="accent1">
                    <a:lumMod val="75000"/>
                  </a:schemeClr>
                </a:solidFill>
              </a:rPr>
              <a:t>Computational Time=54.61 s</a:t>
            </a:r>
            <a:endParaRPr lang="en-US" sz="1800" dirty="0" smtClean="0">
              <a:solidFill>
                <a:schemeClr val="bg2">
                  <a:lumMod val="25000"/>
                </a:schemeClr>
              </a:solidFill>
            </a:endParaRPr>
          </a:p>
          <a:p>
            <a:pPr marL="463550" algn="just">
              <a:lnSpc>
                <a:spcPct val="100000"/>
              </a:lnSpc>
              <a:buClr>
                <a:schemeClr val="tx2"/>
              </a:buClr>
            </a:pPr>
            <a:r>
              <a:rPr lang="en-GB" sz="2000" dirty="0" smtClean="0">
                <a:solidFill>
                  <a:schemeClr val="bg2">
                    <a:lumMod val="25000"/>
                  </a:schemeClr>
                </a:solidFill>
              </a:rPr>
              <a:t>So we import the Medium Tree model for the prediction of PWM to control fan speed.</a:t>
            </a:r>
            <a:endParaRPr lang="en-GB" sz="2000" dirty="0">
              <a:solidFill>
                <a:schemeClr val="bg2">
                  <a:lumMod val="25000"/>
                </a:schemeClr>
              </a:solidFill>
            </a:endParaRPr>
          </a:p>
        </p:txBody>
      </p:sp>
      <p:sp>
        <p:nvSpPr>
          <p:cNvPr id="3" name="Rectangle 2"/>
          <p:cNvSpPr/>
          <p:nvPr/>
        </p:nvSpPr>
        <p:spPr>
          <a:xfrm>
            <a:off x="4114799" y="5248870"/>
            <a:ext cx="4572001" cy="923330"/>
          </a:xfrm>
          <a:prstGeom prst="rect">
            <a:avLst/>
          </a:prstGeom>
        </p:spPr>
        <p:txBody>
          <a:bodyPr wrap="square">
            <a:spAutoFit/>
          </a:bodyPr>
          <a:lstStyle/>
          <a:p>
            <a:pPr algn="ctr"/>
            <a:r>
              <a:rPr lang="en-US" b="1" dirty="0">
                <a:solidFill>
                  <a:schemeClr val="accent1">
                    <a:lumMod val="75000"/>
                  </a:schemeClr>
                </a:solidFill>
                <a:latin typeface="Times New Roman" pitchFamily="18" charset="0"/>
                <a:ea typeface="SimSun" pitchFamily="2" charset="-122"/>
                <a:cs typeface="Times New Roman" pitchFamily="18" charset="0"/>
              </a:rPr>
              <a:t>Fig. </a:t>
            </a:r>
            <a:r>
              <a:rPr lang="en-US" b="1" dirty="0" smtClean="0">
                <a:solidFill>
                  <a:schemeClr val="accent1">
                    <a:lumMod val="75000"/>
                  </a:schemeClr>
                </a:solidFill>
                <a:latin typeface="Times New Roman" pitchFamily="18" charset="0"/>
                <a:ea typeface="SimSun" pitchFamily="2" charset="-122"/>
                <a:cs typeface="Times New Roman" pitchFamily="18" charset="0"/>
              </a:rPr>
              <a:t>7. </a:t>
            </a:r>
            <a:r>
              <a:rPr lang="en-US" dirty="0">
                <a:solidFill>
                  <a:schemeClr val="accent1">
                    <a:lumMod val="75000"/>
                  </a:schemeClr>
                </a:solidFill>
                <a:latin typeface="Times New Roman" pitchFamily="18" charset="0"/>
                <a:cs typeface="Times New Roman" pitchFamily="18" charset="0"/>
              </a:rPr>
              <a:t>All Trained Regression Models RMSE Values for PWM Prediction</a:t>
            </a:r>
          </a:p>
          <a:p>
            <a:pPr algn="ctr"/>
            <a:r>
              <a:rPr lang="en-US" b="1" dirty="0" smtClean="0">
                <a:solidFill>
                  <a:schemeClr val="accent1">
                    <a:lumMod val="75000"/>
                  </a:schemeClr>
                </a:solidFill>
                <a:latin typeface="Times New Roman" pitchFamily="18" charset="0"/>
                <a:ea typeface="SimSun" pitchFamily="2" charset="-122"/>
                <a:cs typeface="Times New Roman" pitchFamily="18" charset="0"/>
              </a:rPr>
              <a:t> </a:t>
            </a:r>
            <a:endParaRPr lang="en-US" dirty="0"/>
          </a:p>
        </p:txBody>
      </p:sp>
      <p:sp>
        <p:nvSpPr>
          <p:cNvPr id="16" name="Rectangle 15"/>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4163700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Title 1"/>
          <p:cNvSpPr>
            <a:spLocks noGrp="1"/>
          </p:cNvSpPr>
          <p:nvPr>
            <p:ph type="title"/>
          </p:nvPr>
        </p:nvSpPr>
        <p:spPr>
          <a:xfrm>
            <a:off x="152400" y="-76200"/>
            <a:ext cx="8839200" cy="1143000"/>
          </a:xfrm>
        </p:spPr>
        <p:txBody>
          <a:bodyPr>
            <a:noAutofit/>
          </a:bodyPr>
          <a:lstStyle/>
          <a:p>
            <a:pPr lvl="0" fontAlgn="base"/>
            <a:r>
              <a:rPr lang="en-US" b="1" cap="small" dirty="0" smtClean="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rPr>
              <a:t>RESULTS &amp; DISCUSSION</a:t>
            </a:r>
            <a:endParaRPr lang="en-US" b="1" cap="small" dirty="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344" y="1447800"/>
            <a:ext cx="669533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1600200" y="5345668"/>
            <a:ext cx="1905000" cy="369332"/>
          </a:xfrm>
          <a:prstGeom prst="rect">
            <a:avLst/>
          </a:prstGeom>
        </p:spPr>
        <p:txBody>
          <a:bodyPr wrap="square">
            <a:spAutoFit/>
          </a:bodyPr>
          <a:lstStyle/>
          <a:p>
            <a:pPr algn="ctr"/>
            <a:r>
              <a:rPr lang="en-US" b="1" dirty="0">
                <a:solidFill>
                  <a:schemeClr val="accent1">
                    <a:lumMod val="75000"/>
                  </a:schemeClr>
                </a:solidFill>
                <a:latin typeface="Times New Roman" pitchFamily="18" charset="0"/>
                <a:ea typeface="SimSun" pitchFamily="2" charset="-122"/>
                <a:cs typeface="Times New Roman" pitchFamily="18" charset="0"/>
              </a:rPr>
              <a:t>Fig. 8</a:t>
            </a:r>
            <a:r>
              <a:rPr lang="en-US" b="1" dirty="0" smtClean="0">
                <a:solidFill>
                  <a:schemeClr val="accent1">
                    <a:lumMod val="75000"/>
                  </a:schemeClr>
                </a:solidFill>
                <a:latin typeface="Times New Roman" pitchFamily="18" charset="0"/>
                <a:ea typeface="SimSun" pitchFamily="2" charset="-122"/>
                <a:cs typeface="Times New Roman" pitchFamily="18" charset="0"/>
              </a:rPr>
              <a:t>. </a:t>
            </a:r>
            <a:endParaRPr lang="en-US" dirty="0"/>
          </a:p>
        </p:txBody>
      </p:sp>
      <p:sp>
        <p:nvSpPr>
          <p:cNvPr id="13" name="Rectangle 12"/>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1890690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Title 1"/>
          <p:cNvSpPr>
            <a:spLocks noGrp="1"/>
          </p:cNvSpPr>
          <p:nvPr>
            <p:ph type="title"/>
          </p:nvPr>
        </p:nvSpPr>
        <p:spPr>
          <a:xfrm>
            <a:off x="152400" y="-76200"/>
            <a:ext cx="8839200" cy="1143000"/>
          </a:xfrm>
        </p:spPr>
        <p:txBody>
          <a:bodyPr>
            <a:noAutofit/>
          </a:bodyPr>
          <a:lstStyle/>
          <a:p>
            <a:pPr lvl="0" fontAlgn="base"/>
            <a:r>
              <a:rPr lang="en-US" b="1" cap="small" dirty="0" smtClean="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rPr>
              <a:t>RESULTS &amp; DISCUSSION</a:t>
            </a:r>
            <a:endParaRPr lang="en-US" b="1" cap="small" dirty="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410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38044"/>
            <a:ext cx="6810153" cy="43769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919728" y="5638800"/>
            <a:ext cx="73645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1">
                    <a:lumMod val="75000"/>
                  </a:schemeClr>
                </a:solidFill>
                <a:effectLst/>
                <a:latin typeface="Times New Roman" pitchFamily="18" charset="0"/>
                <a:ea typeface="SimSun" pitchFamily="2" charset="-122"/>
                <a:cs typeface="Times New Roman" pitchFamily="18" charset="0"/>
              </a:rPr>
              <a:t>Fig.9. Scatter Plot for Trained Medium Tree Model of Fan Speed Control</a:t>
            </a:r>
            <a:endParaRPr kumimoji="0" lang="en-US" b="1" i="0" u="none" strike="noStrike" cap="none" normalizeH="0" baseline="0" dirty="0" smtClean="0">
              <a:ln>
                <a:noFill/>
              </a:ln>
              <a:solidFill>
                <a:schemeClr val="accent1">
                  <a:lumMod val="75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1">
                    <a:lumMod val="75000"/>
                  </a:schemeClr>
                </a:solidFill>
                <a:effectLst/>
                <a:latin typeface="Times New Roman" pitchFamily="18" charset="0"/>
                <a:ea typeface="SimSun" pitchFamily="2" charset="-122"/>
                <a:cs typeface="Times New Roman" pitchFamily="18" charset="0"/>
              </a:rPr>
              <a:t> </a:t>
            </a:r>
            <a:endParaRPr kumimoji="0" lang="en-US" b="1"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
        <p:nvSpPr>
          <p:cNvPr id="13" name="Rectangle 12"/>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320940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Title 1"/>
          <p:cNvSpPr>
            <a:spLocks noGrp="1"/>
          </p:cNvSpPr>
          <p:nvPr>
            <p:ph type="title"/>
          </p:nvPr>
        </p:nvSpPr>
        <p:spPr>
          <a:xfrm>
            <a:off x="152400" y="-76200"/>
            <a:ext cx="8839200" cy="1143000"/>
          </a:xfrm>
        </p:spPr>
        <p:txBody>
          <a:bodyPr>
            <a:noAutofit/>
          </a:bodyPr>
          <a:lstStyle/>
          <a:p>
            <a:pPr lvl="0" fontAlgn="base"/>
            <a:r>
              <a:rPr lang="en-US" b="1" cap="small" dirty="0" smtClean="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rPr>
              <a:t>RESULTS &amp; DISCUSSION</a:t>
            </a:r>
            <a:endParaRPr lang="en-US" b="1" cap="small" dirty="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1909014084"/>
              </p:ext>
            </p:extLst>
          </p:nvPr>
        </p:nvGraphicFramePr>
        <p:xfrm>
          <a:off x="1828800" y="2438400"/>
          <a:ext cx="5808052" cy="3255390"/>
        </p:xfrm>
        <a:graphic>
          <a:graphicData uri="http://schemas.openxmlformats.org/drawingml/2006/table">
            <a:tbl>
              <a:tblPr firstRow="1" bandRow="1">
                <a:tableStyleId>{5C22544A-7EE6-4342-B048-85BDC9FD1C3A}</a:tableStyleId>
              </a:tblPr>
              <a:tblGrid>
                <a:gridCol w="2107756"/>
                <a:gridCol w="2021462"/>
                <a:gridCol w="1678834"/>
              </a:tblGrid>
              <a:tr h="846832">
                <a:tc>
                  <a:txBody>
                    <a:bodyPr/>
                    <a:lstStyle/>
                    <a:p>
                      <a:pPr algn="ctr"/>
                      <a:r>
                        <a:rPr lang="en-US" sz="1800" dirty="0" smtClean="0"/>
                        <a:t>Indoor</a:t>
                      </a:r>
                      <a:r>
                        <a:rPr lang="en-US" sz="1800" baseline="0" dirty="0" smtClean="0"/>
                        <a:t> Temperature</a:t>
                      </a:r>
                      <a:endParaRPr lang="en-US" sz="1800" dirty="0" smtClean="0"/>
                    </a:p>
                    <a:p>
                      <a:pPr algn="ctr"/>
                      <a:r>
                        <a:rPr lang="en-US" sz="1800" dirty="0" smtClean="0"/>
                        <a:t>(Test data)</a:t>
                      </a:r>
                      <a:endParaRPr lang="en-US" sz="1800" dirty="0"/>
                    </a:p>
                  </a:txBody>
                  <a:tcPr/>
                </a:tc>
                <a:tc>
                  <a:txBody>
                    <a:bodyPr/>
                    <a:lstStyle/>
                    <a:p>
                      <a:pPr algn="ctr"/>
                      <a:r>
                        <a:rPr lang="en-US" sz="1800" dirty="0" smtClean="0"/>
                        <a:t>Actual</a:t>
                      </a:r>
                    </a:p>
                    <a:p>
                      <a:pPr algn="ctr"/>
                      <a:r>
                        <a:rPr lang="en-US" sz="1800" dirty="0" smtClean="0"/>
                        <a:t>PWM</a:t>
                      </a:r>
                      <a:endParaRPr lang="en-US" sz="1800" dirty="0"/>
                    </a:p>
                  </a:txBody>
                  <a:tcPr/>
                </a:tc>
                <a:tc>
                  <a:txBody>
                    <a:bodyPr/>
                    <a:lstStyle/>
                    <a:p>
                      <a:pPr algn="ctr"/>
                      <a:r>
                        <a:rPr lang="en-US" sz="1800" dirty="0" smtClean="0"/>
                        <a:t>Predicted PWM</a:t>
                      </a:r>
                      <a:endParaRPr lang="en-US" sz="1800" dirty="0"/>
                    </a:p>
                  </a:txBody>
                  <a:tcPr/>
                </a:tc>
              </a:tr>
              <a:tr h="261350">
                <a:tc>
                  <a:txBody>
                    <a:bodyPr/>
                    <a:lstStyle/>
                    <a:p>
                      <a:pPr algn="ctr" fontAlgn="b"/>
                      <a:r>
                        <a:rPr lang="en-US" sz="1600" b="0" i="0" u="none" strike="noStrike" dirty="0">
                          <a:solidFill>
                            <a:srgbClr val="000000"/>
                          </a:solidFill>
                          <a:effectLst/>
                          <a:latin typeface="Calibri"/>
                        </a:rPr>
                        <a:t>14</a:t>
                      </a:r>
                    </a:p>
                  </a:txBody>
                  <a:tcPr marL="6350" marR="6350" marT="6350" marB="0" anchor="b"/>
                </a:tc>
                <a:tc>
                  <a:txBody>
                    <a:bodyPr/>
                    <a:lstStyle/>
                    <a:p>
                      <a:pPr algn="ctr"/>
                      <a:r>
                        <a:rPr lang="en-US" sz="1600" dirty="0" smtClean="0"/>
                        <a:t>0</a:t>
                      </a:r>
                      <a:endParaRPr lang="en-US" sz="1600" dirty="0"/>
                    </a:p>
                  </a:txBody>
                  <a:tcPr marL="6350" marR="6350" marT="6350" marB="0" anchor="b"/>
                </a:tc>
                <a:tc>
                  <a:txBody>
                    <a:bodyPr/>
                    <a:lstStyle/>
                    <a:p>
                      <a:pPr algn="ctr"/>
                      <a:r>
                        <a:rPr lang="en-US" sz="1600" dirty="0" smtClean="0"/>
                        <a:t>0</a:t>
                      </a:r>
                      <a:endParaRPr lang="en-US" sz="1600" dirty="0"/>
                    </a:p>
                  </a:txBody>
                  <a:tcPr marL="6350" marR="6350" marT="6350" marB="0" anchor="b"/>
                </a:tc>
              </a:tr>
              <a:tr h="261350">
                <a:tc>
                  <a:txBody>
                    <a:bodyPr/>
                    <a:lstStyle/>
                    <a:p>
                      <a:pPr algn="ctr" fontAlgn="b"/>
                      <a:r>
                        <a:rPr lang="en-US" sz="1600" b="0" i="0" u="none" strike="noStrike" dirty="0">
                          <a:solidFill>
                            <a:srgbClr val="000000"/>
                          </a:solidFill>
                          <a:effectLst/>
                          <a:latin typeface="Calibri"/>
                        </a:rPr>
                        <a:t>34</a:t>
                      </a:r>
                    </a:p>
                  </a:txBody>
                  <a:tcPr marL="6350" marR="6350" marT="6350" marB="0" anchor="b"/>
                </a:tc>
                <a:tc>
                  <a:txBody>
                    <a:bodyPr/>
                    <a:lstStyle/>
                    <a:p>
                      <a:pPr algn="ctr"/>
                      <a:r>
                        <a:rPr lang="en-US" sz="1600" dirty="0" smtClean="0"/>
                        <a:t>0</a:t>
                      </a:r>
                      <a:endParaRPr lang="en-US" sz="1600" dirty="0"/>
                    </a:p>
                  </a:txBody>
                  <a:tcPr marL="6350" marR="6350" marT="6350" marB="0" anchor="b"/>
                </a:tc>
                <a:tc>
                  <a:txBody>
                    <a:bodyPr/>
                    <a:lstStyle/>
                    <a:p>
                      <a:pPr algn="ctr"/>
                      <a:r>
                        <a:rPr lang="en-US" sz="1600" dirty="0" smtClean="0"/>
                        <a:t>0</a:t>
                      </a:r>
                      <a:endParaRPr lang="en-US" sz="1600" dirty="0"/>
                    </a:p>
                  </a:txBody>
                  <a:tcPr marL="6350" marR="6350" marT="6350" marB="0" anchor="b"/>
                </a:tc>
              </a:tr>
              <a:tr h="261350">
                <a:tc>
                  <a:txBody>
                    <a:bodyPr/>
                    <a:lstStyle/>
                    <a:p>
                      <a:pPr algn="ctr" fontAlgn="b"/>
                      <a:r>
                        <a:rPr lang="en-US" sz="1600" b="0" i="0" u="none" strike="noStrike" dirty="0">
                          <a:solidFill>
                            <a:srgbClr val="000000"/>
                          </a:solidFill>
                          <a:effectLst/>
                          <a:latin typeface="Calibri"/>
                        </a:rPr>
                        <a:t>29</a:t>
                      </a:r>
                    </a:p>
                  </a:txBody>
                  <a:tcPr marL="6350" marR="6350" marT="6350" marB="0" anchor="b"/>
                </a:tc>
                <a:tc>
                  <a:txBody>
                    <a:bodyPr/>
                    <a:lstStyle/>
                    <a:p>
                      <a:pPr algn="ctr"/>
                      <a:r>
                        <a:rPr lang="en-US" sz="1600" dirty="0" smtClean="0"/>
                        <a:t>255</a:t>
                      </a:r>
                      <a:endParaRPr lang="en-US" sz="1600" dirty="0"/>
                    </a:p>
                  </a:txBody>
                  <a:tcPr marL="6350" marR="6350" marT="6350" marB="0" anchor="b"/>
                </a:tc>
                <a:tc>
                  <a:txBody>
                    <a:bodyPr/>
                    <a:lstStyle/>
                    <a:p>
                      <a:pPr algn="ctr"/>
                      <a:r>
                        <a:rPr lang="en-US" sz="1600" dirty="0" smtClean="0"/>
                        <a:t>255</a:t>
                      </a:r>
                      <a:endParaRPr lang="en-US" sz="1600" dirty="0"/>
                    </a:p>
                  </a:txBody>
                  <a:tcPr marL="6350" marR="6350" marT="6350" marB="0" anchor="b"/>
                </a:tc>
              </a:tr>
              <a:tr h="261350">
                <a:tc>
                  <a:txBody>
                    <a:bodyPr/>
                    <a:lstStyle/>
                    <a:p>
                      <a:pPr algn="ctr" fontAlgn="b"/>
                      <a:r>
                        <a:rPr lang="en-US" sz="1600" b="0" i="0" u="none" strike="noStrike" dirty="0">
                          <a:solidFill>
                            <a:srgbClr val="000000"/>
                          </a:solidFill>
                          <a:effectLst/>
                          <a:latin typeface="Calibri"/>
                        </a:rPr>
                        <a:t>22</a:t>
                      </a:r>
                    </a:p>
                  </a:txBody>
                  <a:tcPr marL="6350" marR="6350" marT="6350" marB="0" anchor="b"/>
                </a:tc>
                <a:tc>
                  <a:txBody>
                    <a:bodyPr/>
                    <a:lstStyle/>
                    <a:p>
                      <a:pPr algn="ctr"/>
                      <a:r>
                        <a:rPr lang="en-US" sz="1600" dirty="0" smtClean="0"/>
                        <a:t>77</a:t>
                      </a:r>
                      <a:endParaRPr lang="en-US" sz="1600" dirty="0"/>
                    </a:p>
                  </a:txBody>
                  <a:tcPr marL="6350" marR="6350" marT="6350" marB="0" anchor="b"/>
                </a:tc>
                <a:tc>
                  <a:txBody>
                    <a:bodyPr/>
                    <a:lstStyle/>
                    <a:p>
                      <a:pPr algn="ctr"/>
                      <a:r>
                        <a:rPr lang="en-US" sz="1600" dirty="0" smtClean="0"/>
                        <a:t>77</a:t>
                      </a:r>
                      <a:endParaRPr lang="en-US" sz="1600" dirty="0"/>
                    </a:p>
                  </a:txBody>
                  <a:tcPr marL="6350" marR="6350" marT="6350" marB="0" anchor="b"/>
                </a:tc>
              </a:tr>
              <a:tr h="261350">
                <a:tc>
                  <a:txBody>
                    <a:bodyPr/>
                    <a:lstStyle/>
                    <a:p>
                      <a:pPr algn="ctr" fontAlgn="b"/>
                      <a:r>
                        <a:rPr lang="en-US" sz="1600" b="0" i="0" u="none" strike="noStrike" dirty="0">
                          <a:solidFill>
                            <a:srgbClr val="000000"/>
                          </a:solidFill>
                          <a:effectLst/>
                          <a:latin typeface="Calibri"/>
                        </a:rPr>
                        <a:t>26</a:t>
                      </a:r>
                    </a:p>
                  </a:txBody>
                  <a:tcPr marL="6350" marR="6350" marT="6350" marB="0" anchor="b"/>
                </a:tc>
                <a:tc>
                  <a:txBody>
                    <a:bodyPr/>
                    <a:lstStyle/>
                    <a:p>
                      <a:pPr algn="ctr"/>
                      <a:r>
                        <a:rPr lang="en-US" sz="1600" dirty="0" smtClean="0"/>
                        <a:t>179</a:t>
                      </a:r>
                      <a:endParaRPr lang="en-US" sz="1600" dirty="0"/>
                    </a:p>
                  </a:txBody>
                  <a:tcPr marL="6350" marR="6350" marT="6350" marB="0" anchor="b"/>
                </a:tc>
                <a:tc>
                  <a:txBody>
                    <a:bodyPr/>
                    <a:lstStyle/>
                    <a:p>
                      <a:pPr algn="ctr"/>
                      <a:r>
                        <a:rPr lang="en-US" sz="1600" dirty="0" smtClean="0"/>
                        <a:t>179</a:t>
                      </a:r>
                      <a:endParaRPr lang="en-US" sz="1600" dirty="0"/>
                    </a:p>
                  </a:txBody>
                  <a:tcPr marL="6350" marR="6350" marT="6350" marB="0" anchor="b"/>
                </a:tc>
              </a:tr>
              <a:tr h="261350">
                <a:tc>
                  <a:txBody>
                    <a:bodyPr/>
                    <a:lstStyle/>
                    <a:p>
                      <a:pPr algn="ctr" fontAlgn="b"/>
                      <a:r>
                        <a:rPr lang="en-US" sz="1600" b="0" i="0" u="none" strike="noStrike" dirty="0">
                          <a:solidFill>
                            <a:srgbClr val="000000"/>
                          </a:solidFill>
                          <a:effectLst/>
                          <a:latin typeface="Calibri"/>
                        </a:rPr>
                        <a:t>23</a:t>
                      </a:r>
                    </a:p>
                  </a:txBody>
                  <a:tcPr marL="6350" marR="6350" marT="6350" marB="0" anchor="b"/>
                </a:tc>
                <a:tc>
                  <a:txBody>
                    <a:bodyPr/>
                    <a:lstStyle/>
                    <a:p>
                      <a:pPr algn="ctr"/>
                      <a:r>
                        <a:rPr lang="en-US" sz="1600" dirty="0" smtClean="0"/>
                        <a:t>128</a:t>
                      </a:r>
                      <a:endParaRPr lang="en-US" sz="1600" dirty="0"/>
                    </a:p>
                  </a:txBody>
                  <a:tcPr marL="6350" marR="6350" marT="6350" marB="0" anchor="b"/>
                </a:tc>
                <a:tc>
                  <a:txBody>
                    <a:bodyPr/>
                    <a:lstStyle/>
                    <a:p>
                      <a:pPr algn="ctr"/>
                      <a:r>
                        <a:rPr lang="en-US" sz="1600" dirty="0" smtClean="0"/>
                        <a:t>128</a:t>
                      </a:r>
                      <a:endParaRPr lang="en-US" sz="1600" dirty="0"/>
                    </a:p>
                  </a:txBody>
                  <a:tcPr marL="6350" marR="6350" marT="6350" marB="0" anchor="b"/>
                </a:tc>
              </a:tr>
              <a:tr h="261350">
                <a:tc>
                  <a:txBody>
                    <a:bodyPr/>
                    <a:lstStyle/>
                    <a:p>
                      <a:pPr algn="ctr" fontAlgn="b"/>
                      <a:r>
                        <a:rPr lang="en-US" sz="1600" b="0" i="0" u="none" strike="noStrike" dirty="0">
                          <a:solidFill>
                            <a:srgbClr val="000000"/>
                          </a:solidFill>
                          <a:effectLst/>
                          <a:latin typeface="Calibri"/>
                        </a:rPr>
                        <a:t>42</a:t>
                      </a:r>
                    </a:p>
                  </a:txBody>
                  <a:tcPr marL="6350" marR="6350" marT="6350" marB="0" anchor="b"/>
                </a:tc>
                <a:tc>
                  <a:txBody>
                    <a:bodyPr/>
                    <a:lstStyle/>
                    <a:p>
                      <a:pPr algn="ctr"/>
                      <a:r>
                        <a:rPr lang="en-US" sz="1600" dirty="0" smtClean="0"/>
                        <a:t>0</a:t>
                      </a:r>
                      <a:endParaRPr lang="en-US" sz="1600" dirty="0"/>
                    </a:p>
                  </a:txBody>
                  <a:tcPr marL="6350" marR="6350" marT="6350" marB="0" anchor="b"/>
                </a:tc>
                <a:tc>
                  <a:txBody>
                    <a:bodyPr/>
                    <a:lstStyle/>
                    <a:p>
                      <a:pPr algn="ctr"/>
                      <a:r>
                        <a:rPr lang="en-US" sz="1600" dirty="0" smtClean="0"/>
                        <a:t>0</a:t>
                      </a:r>
                      <a:endParaRPr lang="en-US" sz="1600" dirty="0"/>
                    </a:p>
                  </a:txBody>
                  <a:tcPr marL="6350" marR="6350" marT="6350" marB="0" anchor="b"/>
                </a:tc>
              </a:tr>
              <a:tr h="261350">
                <a:tc>
                  <a:txBody>
                    <a:bodyPr/>
                    <a:lstStyle/>
                    <a:p>
                      <a:pPr algn="ctr" fontAlgn="b"/>
                      <a:r>
                        <a:rPr lang="en-US" sz="1600" b="0" i="0" u="none" strike="noStrike" dirty="0">
                          <a:solidFill>
                            <a:srgbClr val="000000"/>
                          </a:solidFill>
                          <a:effectLst/>
                          <a:latin typeface="Calibri"/>
                        </a:rPr>
                        <a:t>55</a:t>
                      </a:r>
                    </a:p>
                  </a:txBody>
                  <a:tcPr marL="6350" marR="6350" marT="6350" marB="0" anchor="b"/>
                </a:tc>
                <a:tc>
                  <a:txBody>
                    <a:bodyPr/>
                    <a:lstStyle/>
                    <a:p>
                      <a:pPr algn="ctr"/>
                      <a:r>
                        <a:rPr lang="en-US" sz="1600" dirty="0" smtClean="0"/>
                        <a:t>0</a:t>
                      </a:r>
                      <a:endParaRPr lang="en-US" sz="1600" dirty="0"/>
                    </a:p>
                  </a:txBody>
                  <a:tcPr marL="6350" marR="6350" marT="6350" marB="0" anchor="b"/>
                </a:tc>
                <a:tc>
                  <a:txBody>
                    <a:bodyPr/>
                    <a:lstStyle/>
                    <a:p>
                      <a:pPr algn="ctr"/>
                      <a:r>
                        <a:rPr lang="en-US" sz="1600" dirty="0" smtClean="0"/>
                        <a:t>0</a:t>
                      </a:r>
                      <a:endParaRPr lang="en-US" sz="1600" dirty="0"/>
                    </a:p>
                  </a:txBody>
                  <a:tcPr marL="6350" marR="6350" marT="6350" marB="0" anchor="b"/>
                </a:tc>
              </a:tr>
              <a:tr h="231703">
                <a:tc>
                  <a:txBody>
                    <a:bodyPr/>
                    <a:lstStyle/>
                    <a:p>
                      <a:pPr algn="ctr" fontAlgn="b"/>
                      <a:r>
                        <a:rPr lang="en-US" sz="1600" b="0" i="0" u="none" strike="noStrike" dirty="0">
                          <a:solidFill>
                            <a:srgbClr val="000000"/>
                          </a:solidFill>
                          <a:effectLst/>
                          <a:latin typeface="Calibri"/>
                        </a:rPr>
                        <a:t>18</a:t>
                      </a:r>
                    </a:p>
                  </a:txBody>
                  <a:tcPr marL="6350" marR="6350" marT="6350" marB="0" anchor="b"/>
                </a:tc>
                <a:tc>
                  <a:txBody>
                    <a:bodyPr/>
                    <a:lstStyle/>
                    <a:p>
                      <a:pPr algn="ctr"/>
                      <a:r>
                        <a:rPr lang="en-US" sz="1600" dirty="0" smtClean="0"/>
                        <a:t>77</a:t>
                      </a:r>
                      <a:endParaRPr lang="en-US" sz="1600" dirty="0"/>
                    </a:p>
                  </a:txBody>
                  <a:tcPr marL="6350" marR="6350" marT="6350" marB="0" anchor="b"/>
                </a:tc>
                <a:tc>
                  <a:txBody>
                    <a:bodyPr/>
                    <a:lstStyle/>
                    <a:p>
                      <a:pPr algn="ctr"/>
                      <a:r>
                        <a:rPr lang="en-US" sz="1600" dirty="0" smtClean="0"/>
                        <a:t>77</a:t>
                      </a:r>
                      <a:endParaRPr lang="en-US" sz="1600" dirty="0"/>
                    </a:p>
                  </a:txBody>
                  <a:tcPr marL="6350" marR="6350" marT="6350" marB="0" anchor="b"/>
                </a:tc>
              </a:tr>
            </a:tbl>
          </a:graphicData>
        </a:graphic>
      </p:graphicFrame>
      <p:sp>
        <p:nvSpPr>
          <p:cNvPr id="3" name="Rectangle 2"/>
          <p:cNvSpPr/>
          <p:nvPr/>
        </p:nvSpPr>
        <p:spPr>
          <a:xfrm>
            <a:off x="1752600" y="1578114"/>
            <a:ext cx="6172200" cy="707886"/>
          </a:xfrm>
          <a:prstGeom prst="rect">
            <a:avLst/>
          </a:prstGeom>
        </p:spPr>
        <p:txBody>
          <a:bodyPr wrap="square">
            <a:spAutoFit/>
          </a:bodyPr>
          <a:lstStyle/>
          <a:p>
            <a:pPr lvl="0"/>
            <a:r>
              <a:rPr lang="en-US" sz="2000" b="1" cap="small" dirty="0" smtClean="0">
                <a:solidFill>
                  <a:schemeClr val="accent1">
                    <a:lumMod val="75000"/>
                  </a:schemeClr>
                </a:solidFill>
              </a:rPr>
              <a:t>TABLE III : Predicted </a:t>
            </a:r>
            <a:r>
              <a:rPr lang="en-US" sz="2000" b="1" cap="small" dirty="0">
                <a:solidFill>
                  <a:schemeClr val="accent1">
                    <a:lumMod val="75000"/>
                  </a:schemeClr>
                </a:solidFill>
              </a:rPr>
              <a:t>and ACtual Value of PWM on basis of Indoor Temperature</a:t>
            </a:r>
          </a:p>
        </p:txBody>
      </p:sp>
      <p:sp>
        <p:nvSpPr>
          <p:cNvPr id="13" name="Rectangle 12"/>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268845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Title 1"/>
          <p:cNvSpPr>
            <a:spLocks noGrp="1"/>
          </p:cNvSpPr>
          <p:nvPr>
            <p:ph type="title"/>
          </p:nvPr>
        </p:nvSpPr>
        <p:spPr>
          <a:xfrm>
            <a:off x="152400" y="-76200"/>
            <a:ext cx="8839200" cy="1143000"/>
          </a:xfrm>
        </p:spPr>
        <p:txBody>
          <a:bodyPr>
            <a:noAutofit/>
          </a:bodyPr>
          <a:lstStyle/>
          <a:p>
            <a:pPr lvl="0" fontAlgn="base"/>
            <a:r>
              <a:rPr lang="en-US" b="1" cap="small" dirty="0" smtClean="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rPr>
              <a:t>RESULTS &amp; DISCUSSION</a:t>
            </a:r>
            <a:endParaRPr lang="en-US" b="1" cap="small" dirty="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71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668386" cy="4038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1219200" y="5562600"/>
            <a:ext cx="6934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1">
                    <a:lumMod val="75000"/>
                  </a:schemeClr>
                </a:solidFill>
                <a:effectLst/>
                <a:latin typeface="Times New Roman" pitchFamily="18" charset="0"/>
                <a:ea typeface="SimSun" pitchFamily="2" charset="-122"/>
                <a:cs typeface="Times New Roman" pitchFamily="18" charset="0"/>
              </a:rPr>
              <a:t>Fig.10. Plot of AI Model Predicted and Actual Dataset Value of PWM</a:t>
            </a:r>
            <a:endParaRPr kumimoji="0" lang="en-US" sz="4800" b="1"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
        <p:nvSpPr>
          <p:cNvPr id="13" name="Rectangle 12"/>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809240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057400" y="1066800"/>
            <a:ext cx="5143500" cy="5143500"/>
          </a:xfrm>
          <a:prstGeom prst="rect">
            <a:avLst/>
          </a:prstGeom>
        </p:spPr>
      </p:pic>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Title 1"/>
          <p:cNvSpPr>
            <a:spLocks noGrp="1"/>
          </p:cNvSpPr>
          <p:nvPr>
            <p:ph type="title"/>
          </p:nvPr>
        </p:nvSpPr>
        <p:spPr>
          <a:xfrm>
            <a:off x="152400" y="-76200"/>
            <a:ext cx="8839200" cy="1143000"/>
          </a:xfrm>
        </p:spPr>
        <p:txBody>
          <a:bodyPr>
            <a:noAutofit/>
          </a:bodyPr>
          <a:lstStyle/>
          <a:p>
            <a:pPr lvl="0" fontAlgn="base"/>
            <a:r>
              <a:rPr lang="en-US" b="1" cap="small" dirty="0" smtClean="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rPr>
              <a:t>CONCLUSION &amp; FUTURE WORK</a:t>
            </a:r>
            <a:endParaRPr lang="en-US" b="1" cap="small" dirty="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endParaRPr>
          </a:p>
        </p:txBody>
      </p:sp>
      <p:graphicFrame>
        <p:nvGraphicFramePr>
          <p:cNvPr id="18" name="Diagram 17"/>
          <p:cNvGraphicFramePr/>
          <p:nvPr>
            <p:extLst>
              <p:ext uri="{D42A27DB-BD31-4B8C-83A1-F6EECF244321}">
                <p14:modId xmlns:p14="http://schemas.microsoft.com/office/powerpoint/2010/main" val="3770445790"/>
              </p:ext>
            </p:extLst>
          </p:nvPr>
        </p:nvGraphicFramePr>
        <p:xfrm>
          <a:off x="499267" y="1676400"/>
          <a:ext cx="8187533" cy="27272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1" name="Diagram 20"/>
          <p:cNvGraphicFramePr/>
          <p:nvPr>
            <p:extLst>
              <p:ext uri="{D42A27DB-BD31-4B8C-83A1-F6EECF244321}">
                <p14:modId xmlns:p14="http://schemas.microsoft.com/office/powerpoint/2010/main" val="2642510632"/>
              </p:ext>
            </p:extLst>
          </p:nvPr>
        </p:nvGraphicFramePr>
        <p:xfrm>
          <a:off x="523051" y="4191000"/>
          <a:ext cx="8316149" cy="9906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Rectangle 10"/>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9" name="Picture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4046457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057400" y="1066800"/>
            <a:ext cx="5143500" cy="5143500"/>
          </a:xfrm>
          <a:prstGeom prst="rect">
            <a:avLst/>
          </a:prstGeom>
        </p:spPr>
      </p:pic>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Title 1"/>
          <p:cNvSpPr>
            <a:spLocks noGrp="1"/>
          </p:cNvSpPr>
          <p:nvPr>
            <p:ph type="title"/>
          </p:nvPr>
        </p:nvSpPr>
        <p:spPr>
          <a:xfrm>
            <a:off x="152400" y="-76200"/>
            <a:ext cx="8839200" cy="1143000"/>
          </a:xfrm>
        </p:spPr>
        <p:txBody>
          <a:bodyPr>
            <a:noAutofit/>
          </a:bodyPr>
          <a:lstStyle/>
          <a:p>
            <a:pPr lvl="0" fontAlgn="base"/>
            <a:r>
              <a:rPr lang="en-US" b="1" cap="small" dirty="0" smtClean="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rPr>
              <a:t>REFERENCES</a:t>
            </a:r>
            <a:endParaRPr lang="en-US" b="1" cap="small" dirty="0">
              <a:solidFill>
                <a:schemeClr val="bg1">
                  <a:lumMod val="95000"/>
                </a:schemeClr>
              </a:solidFill>
              <a:effectLst>
                <a:outerShdw sx="0" sy="0">
                  <a:srgbClr val="000000"/>
                </a:outerShdw>
              </a:effectLst>
              <a:latin typeface="Times New Roman" pitchFamily="18" charset="0"/>
              <a:ea typeface="Tahoma" pitchFamily="34" charset="0"/>
              <a:cs typeface="Times New Roman" pitchFamily="18" charset="0"/>
            </a:endParaRPr>
          </a:p>
        </p:txBody>
      </p:sp>
      <p:sp>
        <p:nvSpPr>
          <p:cNvPr id="2" name="Rectangle 1"/>
          <p:cNvSpPr/>
          <p:nvPr/>
        </p:nvSpPr>
        <p:spPr>
          <a:xfrm>
            <a:off x="152399" y="1322487"/>
            <a:ext cx="8987611" cy="4770537"/>
          </a:xfrm>
          <a:prstGeom prst="rect">
            <a:avLst/>
          </a:prstGeom>
        </p:spPr>
        <p:txBody>
          <a:bodyPr wrap="square">
            <a:spAutoFit/>
          </a:bodyPr>
          <a:lstStyle/>
          <a:p>
            <a:pPr algn="just"/>
            <a:r>
              <a:rPr lang="en-US" sz="1600" dirty="0" smtClean="0"/>
              <a:t>[1]. O</a:t>
            </a:r>
            <a:r>
              <a:rPr lang="en-US" sz="1600" dirty="0"/>
              <a:t>. Taiwo and A. E. Ezugwu, ―Internet of things-based intelligent smart home control system,‖ Security and Communication Networks, vol. 2021, pp. 1–17, 2021. </a:t>
            </a:r>
            <a:endParaRPr lang="en-US" sz="1600" dirty="0" smtClean="0"/>
          </a:p>
          <a:p>
            <a:pPr algn="just"/>
            <a:r>
              <a:rPr lang="en-US" sz="1600" dirty="0" smtClean="0"/>
              <a:t>[</a:t>
            </a:r>
            <a:r>
              <a:rPr lang="en-US" sz="1600" dirty="0"/>
              <a:t>2] </a:t>
            </a:r>
            <a:r>
              <a:rPr lang="en-US" sz="1600" dirty="0" smtClean="0"/>
              <a:t> </a:t>
            </a:r>
            <a:r>
              <a:rPr lang="en-US" sz="1600" dirty="0"/>
              <a:t>A. Almusaed, I. Yitmen, and A. Almssad, ―Enhancing smart home design with ai models: A case study of living spaces implementation review,‖ Energies, vol. 16, no. 6, p. 2636, 2023. </a:t>
            </a:r>
            <a:endParaRPr lang="en-US" sz="1600" dirty="0" smtClean="0"/>
          </a:p>
          <a:p>
            <a:pPr algn="just"/>
            <a:r>
              <a:rPr lang="en-US" sz="1600" dirty="0" smtClean="0"/>
              <a:t>[</a:t>
            </a:r>
            <a:r>
              <a:rPr lang="en-US" sz="1600" dirty="0"/>
              <a:t>3] Alam, M. R., Reaz, M. B. I., &amp; Ali, M. A. M. (2012). A review of smart homes—Past, present, and future. IEEE transactions on systems, man, and cybernetics, part C (applications and reviews), 42(6), 1190-1203. </a:t>
            </a:r>
            <a:endParaRPr lang="en-US" sz="1600" dirty="0" smtClean="0"/>
          </a:p>
          <a:p>
            <a:pPr algn="just"/>
            <a:r>
              <a:rPr lang="en-US" sz="1600" dirty="0" smtClean="0"/>
              <a:t>[</a:t>
            </a:r>
            <a:r>
              <a:rPr lang="en-US" sz="1600" dirty="0"/>
              <a:t>4] B. Dzogovic, B. Santos, J. Noll, B. Feng, T. Van Do, et al., ―Enabling smart home with 5g network slicing,‖ in 2019 IEEE 4th International Conference on Computer and Communication Systems (ICCCS), pp. 543–548, IEEE, 2019. </a:t>
            </a:r>
            <a:endParaRPr lang="en-US" sz="1600" dirty="0" smtClean="0"/>
          </a:p>
          <a:p>
            <a:pPr algn="just"/>
            <a:r>
              <a:rPr lang="en-US" sz="1600" dirty="0" smtClean="0"/>
              <a:t>[</a:t>
            </a:r>
            <a:r>
              <a:rPr lang="en-US" sz="1600" dirty="0"/>
              <a:t>5] Machorro-Cano, I., Alor-Hernández, G., Paredes-Valverde, M. A., Rodríguez-Mazahua, L., Sánchez-Cervantes, J. L., &amp; OlmedoAguirre, J. O. (2020). HEMS-IoT: A big data and machine learningbased smart home system for energy saving. Energies, 13(5), 1097</a:t>
            </a:r>
            <a:r>
              <a:rPr lang="en-US" sz="1600" dirty="0" smtClean="0"/>
              <a:t>.</a:t>
            </a:r>
          </a:p>
          <a:p>
            <a:pPr algn="just"/>
            <a:r>
              <a:rPr lang="en-US" sz="1600" dirty="0" smtClean="0"/>
              <a:t> </a:t>
            </a:r>
            <a:r>
              <a:rPr lang="en-US" sz="1600" dirty="0"/>
              <a:t>[6] K.-C. Yao, W.-T. Huang, C.-C. Wu, and T.-Y. Chen, ―Establishing an ai model on data sensing and prediction for smart home environment control based on labview,‖ Mathematical Problems in Engineering, vol. 2021, pp. 1–18, 2021. </a:t>
            </a:r>
            <a:endParaRPr lang="en-US" sz="1600" dirty="0" smtClean="0"/>
          </a:p>
          <a:p>
            <a:pPr algn="just"/>
            <a:r>
              <a:rPr lang="en-US" sz="1600" dirty="0" smtClean="0"/>
              <a:t>[</a:t>
            </a:r>
            <a:r>
              <a:rPr lang="en-US" sz="1600" dirty="0"/>
              <a:t>7] Salhi, L., Silverston, T., Yamazaki, T., &amp; Miyoshi, T. (2019, January). Early detection system for gas leakage and fire in smart home using machine learning. In 2019 IEEE International Conference on Consumer Electronics (ICCE) (pp. 1-6). IEEE. </a:t>
            </a:r>
            <a:endParaRPr lang="en-US" sz="1600" dirty="0" smtClean="0"/>
          </a:p>
          <a:p>
            <a:pPr algn="just"/>
            <a:r>
              <a:rPr lang="en-US" sz="1600" dirty="0" smtClean="0"/>
              <a:t>[</a:t>
            </a:r>
            <a:r>
              <a:rPr lang="en-US" sz="1600" dirty="0"/>
              <a:t>8] Casaccia, S., Romeo, L., Calvaresi, A., Morresi, N., Monteriu, A., Frontoni, E., ... &amp; Revel, G. M. (2020). Measurement of users’ wellbeing through domotic sensors and machine learning algorithms. IEEE Sensors Journal, 20(14), 8029-8038.</a:t>
            </a:r>
          </a:p>
        </p:txBody>
      </p:sp>
      <p:sp>
        <p:nvSpPr>
          <p:cNvPr id="10" name="Rectangle 9"/>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625902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lum bright="70000" contrast="-70000"/>
            <a:extLst>
              <a:ext uri="{BEBA8EAE-BF5A-486C-A8C5-ECC9F3942E4B}">
                <a14:imgProps xmlns:a14="http://schemas.microsoft.com/office/drawing/2010/main">
                  <a14:imgLayer r:embed="rId3">
                    <a14:imgEffect>
                      <a14:artisticBlur/>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057400" y="1126165"/>
            <a:ext cx="5143500" cy="5143500"/>
          </a:xfrm>
          <a:prstGeom prst="rect">
            <a:avLst/>
          </a:prstGeom>
        </p:spPr>
      </p:pic>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3" name="Rectangle 2"/>
          <p:cNvSpPr/>
          <p:nvPr/>
        </p:nvSpPr>
        <p:spPr>
          <a:xfrm>
            <a:off x="990600" y="2797314"/>
            <a:ext cx="7620000" cy="769441"/>
          </a:xfrm>
          <a:prstGeom prst="rect">
            <a:avLst/>
          </a:prstGeom>
        </p:spPr>
        <p:txBody>
          <a:bodyPr wrap="square">
            <a:spAutoFit/>
          </a:bodyPr>
          <a:lstStyle/>
          <a:p>
            <a:r>
              <a:rPr lang="en-US" sz="4400" b="1" dirty="0">
                <a:solidFill>
                  <a:schemeClr val="tx2"/>
                </a:solidFill>
              </a:rPr>
              <a:t>Thank you for your attention</a:t>
            </a:r>
            <a:r>
              <a:rPr lang="en-US" sz="4400" b="1" dirty="0" smtClean="0">
                <a:solidFill>
                  <a:schemeClr val="tx2"/>
                </a:solidFill>
              </a:rPr>
              <a:t>!</a:t>
            </a:r>
            <a:endParaRPr lang="en-US" sz="4400" b="1" dirty="0">
              <a:solidFill>
                <a:schemeClr val="tx2"/>
              </a:solidFill>
            </a:endParaRPr>
          </a:p>
        </p:txBody>
      </p:sp>
      <p:sp>
        <p:nvSpPr>
          <p:cNvPr id="8" name="Rectangle 7"/>
          <p:cNvSpPr/>
          <p:nvPr/>
        </p:nvSpPr>
        <p:spPr>
          <a:xfrm>
            <a:off x="1219200" y="3429000"/>
            <a:ext cx="6248400" cy="830997"/>
          </a:xfrm>
          <a:prstGeom prst="rect">
            <a:avLst/>
          </a:prstGeom>
        </p:spPr>
        <p:txBody>
          <a:bodyPr wrap="square">
            <a:spAutoFit/>
          </a:bodyPr>
          <a:lstStyle/>
          <a:p>
            <a:pPr algn="ctr"/>
            <a:r>
              <a:rPr lang="en-US" sz="2400" b="1" dirty="0">
                <a:solidFill>
                  <a:schemeClr val="bg2">
                    <a:lumMod val="25000"/>
                  </a:schemeClr>
                </a:solidFill>
              </a:rPr>
              <a:t> Questions/ Queries/ Suggestions and Recommendation are appreciated!</a:t>
            </a:r>
          </a:p>
        </p:txBody>
      </p:sp>
      <p:sp>
        <p:nvSpPr>
          <p:cNvPr id="11" name="Rectangle 10"/>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152955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057400" y="1126165"/>
            <a:ext cx="5143500" cy="5143500"/>
          </a:xfrm>
          <a:prstGeom prst="rect">
            <a:avLst/>
          </a:prstGeom>
        </p:spPr>
      </p:pic>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52400"/>
            <a:ext cx="8610600" cy="1143000"/>
          </a:xfrm>
        </p:spPr>
        <p:txBody>
          <a:bodyPr>
            <a:normAutofit/>
          </a:bodyPr>
          <a:lstStyle/>
          <a:p>
            <a:r>
              <a:rPr lang="en-US" b="1" dirty="0" smtClean="0">
                <a:solidFill>
                  <a:schemeClr val="bg1"/>
                </a:solidFill>
                <a:latin typeface="Times New Roman" pitchFamily="18" charset="0"/>
                <a:cs typeface="Times New Roman" pitchFamily="18" charset="0"/>
              </a:rPr>
              <a:t>OUTLINE </a:t>
            </a:r>
            <a:endParaRPr lang="en-US" sz="3200" b="1" dirty="0">
              <a:solidFill>
                <a:schemeClr val="bg1"/>
              </a:solidFill>
              <a:latin typeface="Times New Roman" pitchFamily="18" charset="0"/>
              <a:cs typeface="Times New Roman" pitchFamily="18" charset="0"/>
            </a:endParaRPr>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2" name="Rectangle 11"/>
          <p:cNvSpPr/>
          <p:nvPr/>
        </p:nvSpPr>
        <p:spPr>
          <a:xfrm>
            <a:off x="220625" y="1425000"/>
            <a:ext cx="8389975" cy="5509200"/>
          </a:xfrm>
          <a:prstGeom prst="rect">
            <a:avLst/>
          </a:prstGeom>
        </p:spPr>
        <p:txBody>
          <a:bodyPr wrap="square">
            <a:spAutoFit/>
          </a:bodyPr>
          <a:lstStyle/>
          <a:p>
            <a:pPr marL="514350" indent="-514350">
              <a:buClr>
                <a:schemeClr val="accent1"/>
              </a:buClr>
              <a:buFont typeface="+mj-lt"/>
              <a:buAutoNum type="arabicPeriod"/>
            </a:pPr>
            <a:r>
              <a:rPr lang="en-US" sz="2800" dirty="0" smtClean="0"/>
              <a:t>Introduction</a:t>
            </a:r>
          </a:p>
          <a:p>
            <a:pPr marL="514350" indent="-514350">
              <a:buClr>
                <a:schemeClr val="accent1"/>
              </a:buClr>
              <a:buFont typeface="+mj-lt"/>
              <a:buAutoNum type="arabicPeriod"/>
            </a:pPr>
            <a:r>
              <a:rPr lang="en-US" sz="2800" dirty="0" smtClean="0"/>
              <a:t>Aims and Objectives</a:t>
            </a:r>
          </a:p>
          <a:p>
            <a:pPr marL="514350" indent="-514350">
              <a:buClr>
                <a:schemeClr val="accent1"/>
              </a:buClr>
              <a:buFont typeface="+mj-lt"/>
              <a:buAutoNum type="arabicPeriod"/>
            </a:pPr>
            <a:r>
              <a:rPr lang="en-US" sz="2800" dirty="0" smtClean="0"/>
              <a:t>Methodology.</a:t>
            </a:r>
          </a:p>
          <a:p>
            <a:pPr marL="514350" indent="-514350">
              <a:buClr>
                <a:schemeClr val="accent1"/>
              </a:buClr>
              <a:buFont typeface="+mj-lt"/>
              <a:buAutoNum type="arabicPeriod"/>
            </a:pPr>
            <a:r>
              <a:rPr lang="en-US" sz="2800" dirty="0" smtClean="0"/>
              <a:t>Working of the System</a:t>
            </a:r>
          </a:p>
          <a:p>
            <a:pPr marL="514350" indent="-514350">
              <a:buClr>
                <a:schemeClr val="accent1"/>
              </a:buClr>
              <a:buFont typeface="+mj-lt"/>
              <a:buAutoNum type="arabicPeriod"/>
            </a:pPr>
            <a:r>
              <a:rPr lang="en-US" sz="2800" dirty="0" smtClean="0"/>
              <a:t>Pulse Width Modulation (PWM)</a:t>
            </a:r>
          </a:p>
          <a:p>
            <a:pPr marL="514350" indent="-514350">
              <a:buClr>
                <a:schemeClr val="accent1"/>
              </a:buClr>
              <a:buFont typeface="+mj-lt"/>
              <a:buAutoNum type="arabicPeriod"/>
            </a:pPr>
            <a:r>
              <a:rPr lang="en-US" sz="2800" dirty="0" smtClean="0"/>
              <a:t>Artificial Intelligence Model Implementation to Control Fan Speed</a:t>
            </a:r>
          </a:p>
          <a:p>
            <a:pPr marL="514350" indent="-514350">
              <a:buClr>
                <a:schemeClr val="accent1"/>
              </a:buClr>
              <a:buFont typeface="+mj-lt"/>
              <a:buAutoNum type="arabicPeriod"/>
            </a:pPr>
            <a:r>
              <a:rPr lang="en-US" sz="2800" dirty="0" smtClean="0"/>
              <a:t>Results and Discussions</a:t>
            </a:r>
          </a:p>
          <a:p>
            <a:pPr marL="514350" indent="-514350">
              <a:buClr>
                <a:schemeClr val="accent1"/>
              </a:buClr>
              <a:buFont typeface="+mj-lt"/>
              <a:buAutoNum type="arabicPeriod"/>
            </a:pPr>
            <a:r>
              <a:rPr lang="en-US" sz="2800" dirty="0" smtClean="0"/>
              <a:t>Conclusions</a:t>
            </a:r>
          </a:p>
          <a:p>
            <a:pPr marL="514350" indent="-514350">
              <a:buClr>
                <a:schemeClr val="accent1"/>
              </a:buClr>
              <a:buFont typeface="+mj-lt"/>
              <a:buAutoNum type="arabicPeriod"/>
            </a:pPr>
            <a:r>
              <a:rPr lang="en-US" sz="2800" dirty="0" smtClean="0"/>
              <a:t>References</a:t>
            </a:r>
            <a:endParaRPr lang="en-US" sz="2800" dirty="0"/>
          </a:p>
          <a:p>
            <a:pPr marL="342900" indent="-342900" algn="just">
              <a:buClr>
                <a:schemeClr val="accent1"/>
              </a:buClr>
              <a:buFont typeface="Arial" pitchFamily="34" charset="0"/>
              <a:buChar char="•"/>
            </a:pPr>
            <a:endParaRPr lang="en-US" sz="2400" dirty="0"/>
          </a:p>
          <a:p>
            <a:pPr marL="342900" indent="-342900" algn="just">
              <a:buClr>
                <a:schemeClr val="accent1"/>
              </a:buClr>
              <a:buFont typeface="Arial" pitchFamily="34" charset="0"/>
              <a:buChar char="•"/>
            </a:pPr>
            <a:endParaRPr lang="en-US" sz="2400" dirty="0" smtClean="0"/>
          </a:p>
          <a:p>
            <a:pPr marL="342900" indent="-342900" algn="just">
              <a:buClr>
                <a:schemeClr val="accent1"/>
              </a:buClr>
              <a:buFont typeface="Arial" pitchFamily="34" charset="0"/>
              <a:buChar char="•"/>
            </a:pPr>
            <a:endParaRPr lang="en-US" sz="24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1699866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057400" y="1126165"/>
            <a:ext cx="5143500" cy="5143500"/>
          </a:xfrm>
          <a:prstGeom prst="rect">
            <a:avLst/>
          </a:prstGeom>
        </p:spPr>
      </p:pic>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52400"/>
            <a:ext cx="8610600" cy="1143000"/>
          </a:xfrm>
        </p:spPr>
        <p:txBody>
          <a:bodyPr>
            <a:normAutofit/>
          </a:bodyPr>
          <a:lstStyle/>
          <a:p>
            <a:r>
              <a:rPr lang="en-US" b="1" dirty="0" smtClean="0">
                <a:solidFill>
                  <a:schemeClr val="bg1"/>
                </a:solidFill>
                <a:latin typeface="Times New Roman" pitchFamily="18" charset="0"/>
                <a:cs typeface="Times New Roman" pitchFamily="18" charset="0"/>
              </a:rPr>
              <a:t>INTRODUCTION  </a:t>
            </a:r>
            <a:endParaRPr lang="en-US" sz="3200" b="1" dirty="0">
              <a:solidFill>
                <a:schemeClr val="bg1"/>
              </a:solidFill>
              <a:latin typeface="Times New Roman" pitchFamily="18" charset="0"/>
              <a:cs typeface="Times New Roman" pitchFamily="18" charset="0"/>
            </a:endParaRPr>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73024" y="1524000"/>
            <a:ext cx="8389975" cy="738664"/>
          </a:xfrm>
          <a:prstGeom prst="rect">
            <a:avLst/>
          </a:prstGeom>
        </p:spPr>
        <p:txBody>
          <a:bodyPr wrap="square">
            <a:spAutoFit/>
          </a:bodyPr>
          <a:lstStyle/>
          <a:p>
            <a:pPr marL="342900" indent="-342900" algn="just">
              <a:buClr>
                <a:schemeClr val="accent1"/>
              </a:buClr>
              <a:buFont typeface="Arial" pitchFamily="34" charset="0"/>
              <a:buChar char="•"/>
            </a:pPr>
            <a:endParaRPr lang="en-US" sz="900" dirty="0" smtClean="0"/>
          </a:p>
          <a:p>
            <a:pPr marL="342900" indent="-342900" algn="just">
              <a:buClr>
                <a:schemeClr val="accent1"/>
              </a:buClr>
              <a:buFont typeface="Arial" pitchFamily="34" charset="0"/>
              <a:buChar char="•"/>
            </a:pPr>
            <a:endParaRPr lang="en-US" sz="900" dirty="0" smtClean="0"/>
          </a:p>
          <a:p>
            <a:pPr marL="342900" indent="-342900" algn="just">
              <a:buClr>
                <a:schemeClr val="accent1"/>
              </a:buClr>
              <a:buFont typeface="Arial" pitchFamily="34" charset="0"/>
              <a:buChar char="•"/>
            </a:pPr>
            <a:endParaRPr lang="en-US" sz="2400"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graphicFrame>
        <p:nvGraphicFramePr>
          <p:cNvPr id="6" name="Diagram 5"/>
          <p:cNvGraphicFramePr/>
          <p:nvPr>
            <p:extLst>
              <p:ext uri="{D42A27DB-BD31-4B8C-83A1-F6EECF244321}">
                <p14:modId xmlns:p14="http://schemas.microsoft.com/office/powerpoint/2010/main" val="1575091688"/>
              </p:ext>
            </p:extLst>
          </p:nvPr>
        </p:nvGraphicFramePr>
        <p:xfrm>
          <a:off x="457200" y="1473200"/>
          <a:ext cx="8077199" cy="4241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10"/>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3635188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095500" y="1126165"/>
            <a:ext cx="5143500" cy="5143500"/>
          </a:xfrm>
          <a:prstGeom prst="rect">
            <a:avLst/>
          </a:prstGeom>
        </p:spPr>
      </p:pic>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52400"/>
            <a:ext cx="8610600" cy="1143000"/>
          </a:xfrm>
        </p:spPr>
        <p:txBody>
          <a:bodyPr>
            <a:normAutofit/>
          </a:bodyPr>
          <a:lstStyle/>
          <a:p>
            <a:r>
              <a:rPr lang="en-US" b="1" dirty="0" smtClean="0">
                <a:solidFill>
                  <a:schemeClr val="bg1"/>
                </a:solidFill>
                <a:latin typeface="Times New Roman" pitchFamily="18" charset="0"/>
                <a:cs typeface="Times New Roman" pitchFamily="18" charset="0"/>
              </a:rPr>
              <a:t>AIMS &amp; OBJECTIVES  </a:t>
            </a:r>
            <a:endParaRPr lang="en-US" sz="3200" b="1" dirty="0">
              <a:solidFill>
                <a:schemeClr val="bg1"/>
              </a:solidFill>
              <a:latin typeface="Times New Roman" pitchFamily="18" charset="0"/>
              <a:cs typeface="Times New Roman" pitchFamily="18" charset="0"/>
            </a:endParaRPr>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graphicFrame>
        <p:nvGraphicFramePr>
          <p:cNvPr id="8" name="Diagram 7"/>
          <p:cNvGraphicFramePr/>
          <p:nvPr>
            <p:extLst>
              <p:ext uri="{D42A27DB-BD31-4B8C-83A1-F6EECF244321}">
                <p14:modId xmlns:p14="http://schemas.microsoft.com/office/powerpoint/2010/main" val="2372745981"/>
              </p:ext>
            </p:extLst>
          </p:nvPr>
        </p:nvGraphicFramePr>
        <p:xfrm>
          <a:off x="457200" y="1752600"/>
          <a:ext cx="8229600" cy="83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8" name="Diagram 17"/>
          <p:cNvGraphicFramePr/>
          <p:nvPr>
            <p:extLst>
              <p:ext uri="{D42A27DB-BD31-4B8C-83A1-F6EECF244321}">
                <p14:modId xmlns:p14="http://schemas.microsoft.com/office/powerpoint/2010/main" val="3254248815"/>
              </p:ext>
            </p:extLst>
          </p:nvPr>
        </p:nvGraphicFramePr>
        <p:xfrm>
          <a:off x="457200" y="2743200"/>
          <a:ext cx="8229600" cy="838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9" name="Diagram 18"/>
          <p:cNvGraphicFramePr/>
          <p:nvPr>
            <p:extLst>
              <p:ext uri="{D42A27DB-BD31-4B8C-83A1-F6EECF244321}">
                <p14:modId xmlns:p14="http://schemas.microsoft.com/office/powerpoint/2010/main" val="2755722165"/>
              </p:ext>
            </p:extLst>
          </p:nvPr>
        </p:nvGraphicFramePr>
        <p:xfrm>
          <a:off x="457200" y="3733800"/>
          <a:ext cx="8229600" cy="838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0" name="Diagram 19"/>
          <p:cNvGraphicFramePr/>
          <p:nvPr>
            <p:extLst>
              <p:ext uri="{D42A27DB-BD31-4B8C-83A1-F6EECF244321}">
                <p14:modId xmlns:p14="http://schemas.microsoft.com/office/powerpoint/2010/main" val="1289057912"/>
              </p:ext>
            </p:extLst>
          </p:nvPr>
        </p:nvGraphicFramePr>
        <p:xfrm>
          <a:off x="457200" y="4724400"/>
          <a:ext cx="8229600" cy="838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Rectangle 14"/>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21" name="Picture 2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3229313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152400"/>
            <a:ext cx="8610600" cy="1143000"/>
          </a:xfrm>
        </p:spPr>
        <p:txBody>
          <a:bodyPr>
            <a:normAutofit/>
          </a:bodyPr>
          <a:lstStyle/>
          <a:p>
            <a:r>
              <a:rPr lang="en-US" b="1" dirty="0" smtClean="0">
                <a:solidFill>
                  <a:schemeClr val="bg1"/>
                </a:solidFill>
                <a:latin typeface="Times New Roman" pitchFamily="18" charset="0"/>
                <a:cs typeface="Times New Roman" pitchFamily="18" charset="0"/>
              </a:rPr>
              <a:t>METHODOLOGY</a:t>
            </a:r>
            <a:endParaRPr lang="en-US" sz="3200" b="1" dirty="0">
              <a:solidFill>
                <a:schemeClr val="bg1"/>
              </a:solidFill>
              <a:latin typeface="Times New Roman" pitchFamily="18" charset="0"/>
              <a:cs typeface="Times New Roman" pitchFamily="18" charset="0"/>
            </a:endParaRPr>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52400" y="1447800"/>
            <a:ext cx="2743200" cy="4832092"/>
          </a:xfrm>
          <a:prstGeom prst="rect">
            <a:avLst/>
          </a:prstGeom>
        </p:spPr>
        <p:txBody>
          <a:bodyPr wrap="square">
            <a:spAutoFit/>
          </a:bodyPr>
          <a:lstStyle/>
          <a:p>
            <a:pPr marL="342900" indent="-342900" algn="just">
              <a:buClr>
                <a:schemeClr val="accent1"/>
              </a:buClr>
              <a:buFont typeface="Arial" pitchFamily="34" charset="0"/>
              <a:buChar char="•"/>
            </a:pPr>
            <a:r>
              <a:rPr lang="en-US" sz="2000" dirty="0" smtClean="0"/>
              <a:t>This system is basically designed to be used in residential settings, offices or other buildings to contribute in enhancing human comfort and energy efficiency by controlling speed of fan to the desired levels. </a:t>
            </a:r>
          </a:p>
          <a:p>
            <a:pPr marL="342900" indent="-342900" algn="just">
              <a:buClr>
                <a:schemeClr val="accent1"/>
              </a:buClr>
              <a:buFont typeface="Arial" pitchFamily="34" charset="0"/>
              <a:buChar char="•"/>
            </a:pPr>
            <a:endParaRPr lang="en-US" sz="2000" dirty="0" smtClean="0"/>
          </a:p>
          <a:p>
            <a:pPr marL="342900" indent="-342900" algn="just">
              <a:buClr>
                <a:schemeClr val="accent1"/>
              </a:buClr>
              <a:buFont typeface="Arial" pitchFamily="34" charset="0"/>
              <a:buChar char="•"/>
            </a:pPr>
            <a:r>
              <a:rPr lang="en-US" sz="2000" dirty="0" smtClean="0"/>
              <a:t>The system block diagram is shown in Fig. (1).</a:t>
            </a:r>
            <a:endParaRPr lang="en-US" sz="2000" dirty="0"/>
          </a:p>
          <a:p>
            <a:pPr marL="342900" indent="-342900" algn="just">
              <a:buClr>
                <a:schemeClr val="accent1"/>
              </a:buClr>
              <a:buFont typeface="Arial" pitchFamily="34" charset="0"/>
              <a:buChar char="•"/>
            </a:pPr>
            <a:endParaRPr lang="en-US" sz="2000" dirty="0" smtClean="0"/>
          </a:p>
          <a:p>
            <a:pPr marL="342900" indent="-342900" algn="just">
              <a:buClr>
                <a:schemeClr val="accent1"/>
              </a:buClr>
              <a:buFont typeface="Arial" pitchFamily="34" charset="0"/>
              <a:buChar char="•"/>
            </a:pPr>
            <a:endParaRPr lang="en-US" sz="800" dirty="0" smtClean="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1" name="Rectangle 10"/>
          <p:cNvSpPr/>
          <p:nvPr/>
        </p:nvSpPr>
        <p:spPr>
          <a:xfrm>
            <a:off x="5105400" y="5486400"/>
            <a:ext cx="3962400" cy="400110"/>
          </a:xfrm>
          <a:prstGeom prst="rect">
            <a:avLst/>
          </a:prstGeom>
        </p:spPr>
        <p:txBody>
          <a:bodyPr wrap="square">
            <a:spAutoFit/>
          </a:bodyPr>
          <a:lstStyle/>
          <a:p>
            <a:pPr algn="just">
              <a:buClr>
                <a:schemeClr val="accent1"/>
              </a:buClr>
            </a:pPr>
            <a:r>
              <a:rPr lang="en-US" sz="2000" dirty="0" smtClean="0">
                <a:solidFill>
                  <a:schemeClr val="tx2">
                    <a:lumMod val="60000"/>
                    <a:lumOff val="40000"/>
                  </a:schemeClr>
                </a:solidFill>
              </a:rPr>
              <a:t>Fig. (1) : System Block Diagram</a:t>
            </a:r>
            <a:endParaRPr lang="en-US" sz="2000" dirty="0" smtClean="0"/>
          </a:p>
        </p:txBody>
      </p:sp>
      <p:pic>
        <p:nvPicPr>
          <p:cNvPr id="15" name="Picture 14"/>
          <p:cNvPicPr/>
          <p:nvPr/>
        </p:nvPicPr>
        <p:blipFill>
          <a:blip r:embed="rId2">
            <a:biLevel thresh="7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200400" y="1600200"/>
            <a:ext cx="6141630" cy="3810001"/>
          </a:xfrm>
          <a:prstGeom prst="rect">
            <a:avLst/>
          </a:prstGeom>
        </p:spPr>
      </p:pic>
      <p:sp>
        <p:nvSpPr>
          <p:cNvPr id="12" name="Rectangle 11"/>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398696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76200"/>
            <a:ext cx="8839200" cy="1143000"/>
          </a:xfrm>
        </p:spPr>
        <p:txBody>
          <a:bodyPr>
            <a:noAutofit/>
          </a:bodyPr>
          <a:lstStyle/>
          <a:p>
            <a:r>
              <a:rPr lang="en-US" sz="3200" b="1" dirty="0" smtClean="0">
                <a:solidFill>
                  <a:schemeClr val="bg1"/>
                </a:solidFill>
                <a:latin typeface="Times New Roman" pitchFamily="18" charset="0"/>
                <a:cs typeface="Times New Roman" pitchFamily="18" charset="0"/>
              </a:rPr>
              <a:t>METHODOLOGY - WORKING OF THE SYSTEM</a:t>
            </a:r>
            <a:endParaRPr lang="en-US" sz="2800" b="1" dirty="0">
              <a:solidFill>
                <a:schemeClr val="bg1"/>
              </a:solidFill>
              <a:latin typeface="Times New Roman" pitchFamily="18" charset="0"/>
              <a:cs typeface="Times New Roman" pitchFamily="18" charset="0"/>
            </a:endParaRPr>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28600" y="1422737"/>
            <a:ext cx="8610600" cy="1015663"/>
          </a:xfrm>
          <a:prstGeom prst="rect">
            <a:avLst/>
          </a:prstGeom>
        </p:spPr>
        <p:txBody>
          <a:bodyPr wrap="square">
            <a:spAutoFit/>
          </a:bodyPr>
          <a:lstStyle/>
          <a:p>
            <a:pPr marL="342900" indent="-342900" algn="just">
              <a:buClr>
                <a:schemeClr val="accent1"/>
              </a:buClr>
              <a:buFont typeface="Arial" pitchFamily="34" charset="0"/>
              <a:buChar char="•"/>
            </a:pPr>
            <a:r>
              <a:rPr lang="en-US" sz="2000" dirty="0" smtClean="0"/>
              <a:t>The circuit diagram is shown in Fig. 2 and the sensors </a:t>
            </a:r>
            <a:r>
              <a:rPr lang="en-US" sz="2000" dirty="0"/>
              <a:t>are placed strategically in a prototype wooden house, avoiding direct heat and moisture, to ensure accurate temperature measurements.</a:t>
            </a:r>
            <a:endParaRPr lang="en-US" sz="2000" dirty="0" smtClean="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pic>
        <p:nvPicPr>
          <p:cNvPr id="23" name="Picture 22"/>
          <p:cNvPicPr/>
          <p:nvPr/>
        </p:nvPicPr>
        <p:blipFill>
          <a:blip r:embed="rId2" cstate="print">
            <a:extLst>
              <a:ext uri="{28A0092B-C50C-407E-A947-70E740481C1C}">
                <a14:useLocalDpi xmlns:a14="http://schemas.microsoft.com/office/drawing/2010/main" val="0"/>
              </a:ext>
            </a:extLst>
          </a:blip>
          <a:stretch>
            <a:fillRect/>
          </a:stretch>
        </p:blipFill>
        <p:spPr>
          <a:xfrm>
            <a:off x="1619311" y="2667000"/>
            <a:ext cx="5843737" cy="2895600"/>
          </a:xfrm>
          <a:prstGeom prst="rect">
            <a:avLst/>
          </a:prstGeom>
        </p:spPr>
      </p:pic>
      <p:sp>
        <p:nvSpPr>
          <p:cNvPr id="24" name="Rectangle 23"/>
          <p:cNvSpPr/>
          <p:nvPr/>
        </p:nvSpPr>
        <p:spPr>
          <a:xfrm>
            <a:off x="1543111" y="2590800"/>
            <a:ext cx="2971800" cy="2895600"/>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6115111" y="2667000"/>
            <a:ext cx="1447800" cy="2743200"/>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3333689" y="5619690"/>
            <a:ext cx="3962400" cy="400110"/>
          </a:xfrm>
          <a:prstGeom prst="rect">
            <a:avLst/>
          </a:prstGeom>
        </p:spPr>
        <p:txBody>
          <a:bodyPr wrap="square">
            <a:spAutoFit/>
          </a:bodyPr>
          <a:lstStyle/>
          <a:p>
            <a:pPr algn="just">
              <a:buClr>
                <a:schemeClr val="accent1"/>
              </a:buClr>
            </a:pPr>
            <a:r>
              <a:rPr lang="en-US" sz="2000" dirty="0" smtClean="0">
                <a:solidFill>
                  <a:schemeClr val="tx2">
                    <a:lumMod val="60000"/>
                    <a:lumOff val="40000"/>
                  </a:schemeClr>
                </a:solidFill>
              </a:rPr>
              <a:t>Fig. (2) : Circuit Diagram</a:t>
            </a:r>
            <a:endParaRPr lang="en-US" sz="2000" dirty="0" smtClean="0"/>
          </a:p>
        </p:txBody>
      </p:sp>
      <p:sp>
        <p:nvSpPr>
          <p:cNvPr id="27" name="TextBox 26"/>
          <p:cNvSpPr txBox="1"/>
          <p:nvPr/>
        </p:nvSpPr>
        <p:spPr>
          <a:xfrm rot="16200000">
            <a:off x="913290" y="3818748"/>
            <a:ext cx="859531" cy="400110"/>
          </a:xfrm>
          <a:prstGeom prst="rect">
            <a:avLst/>
          </a:prstGeom>
          <a:noFill/>
        </p:spPr>
        <p:txBody>
          <a:bodyPr wrap="none" rtlCol="0">
            <a:spAutoFit/>
          </a:bodyPr>
          <a:lstStyle/>
          <a:p>
            <a:r>
              <a:rPr lang="en-US" sz="2000" b="1" dirty="0" smtClean="0"/>
              <a:t>Input </a:t>
            </a:r>
            <a:endParaRPr lang="en-US" sz="2000" b="1" dirty="0"/>
          </a:p>
        </p:txBody>
      </p:sp>
      <p:sp>
        <p:nvSpPr>
          <p:cNvPr id="28" name="TextBox 27"/>
          <p:cNvSpPr txBox="1"/>
          <p:nvPr/>
        </p:nvSpPr>
        <p:spPr>
          <a:xfrm rot="5400000">
            <a:off x="7224322" y="3776211"/>
            <a:ext cx="1039067" cy="400110"/>
          </a:xfrm>
          <a:prstGeom prst="rect">
            <a:avLst/>
          </a:prstGeom>
          <a:noFill/>
        </p:spPr>
        <p:txBody>
          <a:bodyPr wrap="none" rtlCol="0">
            <a:spAutoFit/>
          </a:bodyPr>
          <a:lstStyle/>
          <a:p>
            <a:r>
              <a:rPr lang="en-US" sz="2000" b="1" dirty="0" smtClean="0"/>
              <a:t>Output </a:t>
            </a:r>
            <a:endParaRPr lang="en-US" sz="2000" b="1" dirty="0"/>
          </a:p>
        </p:txBody>
      </p:sp>
      <p:sp>
        <p:nvSpPr>
          <p:cNvPr id="16" name="Rectangle 15"/>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66389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21" name="Title 1"/>
          <p:cNvSpPr>
            <a:spLocks noGrp="1"/>
          </p:cNvSpPr>
          <p:nvPr>
            <p:ph type="title"/>
          </p:nvPr>
        </p:nvSpPr>
        <p:spPr>
          <a:xfrm>
            <a:off x="152400" y="-76200"/>
            <a:ext cx="8839200" cy="1143000"/>
          </a:xfrm>
        </p:spPr>
        <p:txBody>
          <a:bodyPr>
            <a:noAutofit/>
          </a:bodyPr>
          <a:lstStyle/>
          <a:p>
            <a:r>
              <a:rPr lang="en-US" sz="3200" b="1" dirty="0" smtClean="0">
                <a:solidFill>
                  <a:schemeClr val="bg1"/>
                </a:solidFill>
                <a:latin typeface="Times New Roman" pitchFamily="18" charset="0"/>
                <a:cs typeface="Times New Roman" pitchFamily="18" charset="0"/>
              </a:rPr>
              <a:t>METHODOLOGY – PULSE WIDTH MODULATION</a:t>
            </a:r>
            <a:endParaRPr lang="en-US" sz="2800" b="1" dirty="0">
              <a:solidFill>
                <a:schemeClr val="bg1"/>
              </a:solidFill>
              <a:latin typeface="Times New Roman" pitchFamily="18" charset="0"/>
              <a:cs typeface="Times New Roman" pitchFamily="18" charset="0"/>
            </a:endParaRPr>
          </a:p>
        </p:txBody>
      </p:sp>
      <p:graphicFrame>
        <p:nvGraphicFramePr>
          <p:cNvPr id="20" name="Table 19">
            <a:extLst>
              <a:ext uri="{FF2B5EF4-FFF2-40B4-BE49-F238E27FC236}">
                <a16:creationId xmlns="" xmlns:a16="http://schemas.microsoft.com/office/drawing/2014/main" id="{6880C632-3D2C-C322-9345-E5C2D1AFF655}"/>
              </a:ext>
            </a:extLst>
          </p:cNvPr>
          <p:cNvGraphicFramePr>
            <a:graphicFrameLocks noGrp="1"/>
          </p:cNvGraphicFramePr>
          <p:nvPr>
            <p:extLst>
              <p:ext uri="{D42A27DB-BD31-4B8C-83A1-F6EECF244321}">
                <p14:modId xmlns:p14="http://schemas.microsoft.com/office/powerpoint/2010/main" val="712110139"/>
              </p:ext>
            </p:extLst>
          </p:nvPr>
        </p:nvGraphicFramePr>
        <p:xfrm>
          <a:off x="4962030" y="1447799"/>
          <a:ext cx="3953370" cy="2529840"/>
        </p:xfrm>
        <a:graphic>
          <a:graphicData uri="http://schemas.openxmlformats.org/drawingml/2006/table">
            <a:tbl>
              <a:tblPr firstRow="1" bandRow="1">
                <a:tableStyleId>{93296810-A885-4BE3-A3E7-6D5BEEA58F35}</a:tableStyleId>
              </a:tblPr>
              <a:tblGrid>
                <a:gridCol w="1193488">
                  <a:extLst>
                    <a:ext uri="{9D8B030D-6E8A-4147-A177-3AD203B41FA5}">
                      <a16:colId xmlns="" xmlns:a16="http://schemas.microsoft.com/office/drawing/2014/main" val="2164243740"/>
                    </a:ext>
                  </a:extLst>
                </a:gridCol>
                <a:gridCol w="1314958">
                  <a:extLst>
                    <a:ext uri="{9D8B030D-6E8A-4147-A177-3AD203B41FA5}">
                      <a16:colId xmlns="" xmlns:a16="http://schemas.microsoft.com/office/drawing/2014/main" val="948500803"/>
                    </a:ext>
                  </a:extLst>
                </a:gridCol>
                <a:gridCol w="619253">
                  <a:extLst>
                    <a:ext uri="{9D8B030D-6E8A-4147-A177-3AD203B41FA5}">
                      <a16:colId xmlns="" xmlns:a16="http://schemas.microsoft.com/office/drawing/2014/main" val="2473873218"/>
                    </a:ext>
                  </a:extLst>
                </a:gridCol>
                <a:gridCol w="825671">
                  <a:extLst>
                    <a:ext uri="{9D8B030D-6E8A-4147-A177-3AD203B41FA5}">
                      <a16:colId xmlns="" xmlns:a16="http://schemas.microsoft.com/office/drawing/2014/main" val="4137366627"/>
                    </a:ext>
                  </a:extLst>
                </a:gridCol>
              </a:tblGrid>
              <a:tr h="453037">
                <a:tc>
                  <a:txBody>
                    <a:bodyPr/>
                    <a:lstStyle/>
                    <a:p>
                      <a:pPr algn="ctr"/>
                      <a:r>
                        <a:rPr lang="en-US" sz="1400" dirty="0"/>
                        <a:t>Temperature (Celsius) </a:t>
                      </a:r>
                    </a:p>
                  </a:txBody>
                  <a:tcPr/>
                </a:tc>
                <a:tc>
                  <a:txBody>
                    <a:bodyPr/>
                    <a:lstStyle/>
                    <a:p>
                      <a:pPr algn="ctr"/>
                      <a:r>
                        <a:rPr lang="en-US" sz="1400" dirty="0"/>
                        <a:t>Fan Speed (Percentage) </a:t>
                      </a:r>
                    </a:p>
                  </a:txBody>
                  <a:tcPr/>
                </a:tc>
                <a:tc>
                  <a:txBody>
                    <a:bodyPr/>
                    <a:lstStyle/>
                    <a:p>
                      <a:pPr algn="ctr"/>
                      <a:r>
                        <a:rPr lang="en-US" sz="1400" dirty="0"/>
                        <a:t>PWM</a:t>
                      </a:r>
                    </a:p>
                  </a:txBody>
                  <a:tcPr/>
                </a:tc>
                <a:tc>
                  <a:txBody>
                    <a:bodyPr/>
                    <a:lstStyle/>
                    <a:p>
                      <a:pPr algn="ctr"/>
                      <a:r>
                        <a:rPr lang="en-US" sz="1400" dirty="0"/>
                        <a:t>Voltage</a:t>
                      </a:r>
                    </a:p>
                  </a:txBody>
                  <a:tcPr/>
                </a:tc>
                <a:extLst>
                  <a:ext uri="{0D108BD9-81ED-4DB2-BD59-A6C34878D82A}">
                    <a16:rowId xmlns="" xmlns:a16="http://schemas.microsoft.com/office/drawing/2014/main" val="506263930"/>
                  </a:ext>
                </a:extLst>
              </a:tr>
              <a:tr h="286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smtClean="0">
                          <a:ln>
                            <a:noFill/>
                          </a:ln>
                          <a:effectLst/>
                          <a:uLnTx/>
                          <a:uFillTx/>
                        </a:rPr>
                        <a:t>T&lt;20</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0</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0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0 V</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 xmlns:a16="http://schemas.microsoft.com/office/drawing/2014/main" val="3710691774"/>
                  </a:ext>
                </a:extLst>
              </a:tr>
              <a:tr h="286129">
                <a:tc>
                  <a:txBody>
                    <a:bodyPr/>
                    <a:lstStyle/>
                    <a:p>
                      <a:pPr algn="ctr"/>
                      <a:r>
                        <a:rPr lang="en-US" sz="1600" dirty="0"/>
                        <a:t>20&lt;T&lt;22 </a:t>
                      </a:r>
                    </a:p>
                  </a:txBody>
                  <a:tcPr/>
                </a:tc>
                <a:tc>
                  <a:txBody>
                    <a:bodyPr/>
                    <a:lstStyle/>
                    <a:p>
                      <a:pPr algn="ctr"/>
                      <a:r>
                        <a:rPr lang="en-US" sz="1600" dirty="0"/>
                        <a:t>30</a:t>
                      </a:r>
                    </a:p>
                  </a:txBody>
                  <a:tcPr/>
                </a:tc>
                <a:tc>
                  <a:txBody>
                    <a:bodyPr/>
                    <a:lstStyle/>
                    <a:p>
                      <a:pPr algn="ctr"/>
                      <a:r>
                        <a:rPr lang="en-US" sz="1600" dirty="0"/>
                        <a:t>77</a:t>
                      </a:r>
                    </a:p>
                  </a:txBody>
                  <a:tcPr/>
                </a:tc>
                <a:tc>
                  <a:txBody>
                    <a:bodyPr/>
                    <a:lstStyle/>
                    <a:p>
                      <a:pPr algn="ctr"/>
                      <a:r>
                        <a:rPr lang="en-US" sz="1600" dirty="0"/>
                        <a:t>1.5V</a:t>
                      </a:r>
                    </a:p>
                  </a:txBody>
                  <a:tcPr/>
                </a:tc>
                <a:extLst>
                  <a:ext uri="{0D108BD9-81ED-4DB2-BD59-A6C34878D82A}">
                    <a16:rowId xmlns="" xmlns:a16="http://schemas.microsoft.com/office/drawing/2014/main" val="1393259176"/>
                  </a:ext>
                </a:extLst>
              </a:tr>
              <a:tr h="286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22&lt;T&lt;24 </a:t>
                      </a:r>
                    </a:p>
                  </a:txBody>
                  <a:tcPr/>
                </a:tc>
                <a:tc>
                  <a:txBody>
                    <a:bodyPr/>
                    <a:lstStyle/>
                    <a:p>
                      <a:pPr algn="ctr"/>
                      <a:r>
                        <a:rPr lang="en-US" sz="1600" dirty="0"/>
                        <a:t>50</a:t>
                      </a:r>
                    </a:p>
                  </a:txBody>
                  <a:tcPr/>
                </a:tc>
                <a:tc>
                  <a:txBody>
                    <a:bodyPr/>
                    <a:lstStyle/>
                    <a:p>
                      <a:pPr algn="ctr"/>
                      <a:r>
                        <a:rPr lang="en-US" sz="1600" dirty="0"/>
                        <a:t>128</a:t>
                      </a:r>
                    </a:p>
                  </a:txBody>
                  <a:tcPr/>
                </a:tc>
                <a:tc>
                  <a:txBody>
                    <a:bodyPr/>
                    <a:lstStyle/>
                    <a:p>
                      <a:pPr algn="ctr"/>
                      <a:r>
                        <a:rPr lang="en-US" sz="1600" dirty="0"/>
                        <a:t>2.5V</a:t>
                      </a:r>
                    </a:p>
                  </a:txBody>
                  <a:tcPr/>
                </a:tc>
                <a:extLst>
                  <a:ext uri="{0D108BD9-81ED-4DB2-BD59-A6C34878D82A}">
                    <a16:rowId xmlns="" xmlns:a16="http://schemas.microsoft.com/office/drawing/2014/main" val="3128754519"/>
                  </a:ext>
                </a:extLst>
              </a:tr>
              <a:tr h="286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24&lt;T&lt;26 </a:t>
                      </a:r>
                    </a:p>
                  </a:txBody>
                  <a:tcPr/>
                </a:tc>
                <a:tc>
                  <a:txBody>
                    <a:bodyPr/>
                    <a:lstStyle/>
                    <a:p>
                      <a:pPr algn="ctr"/>
                      <a:r>
                        <a:rPr lang="en-US" sz="1600" dirty="0"/>
                        <a:t>70</a:t>
                      </a:r>
                    </a:p>
                  </a:txBody>
                  <a:tcPr/>
                </a:tc>
                <a:tc>
                  <a:txBody>
                    <a:bodyPr/>
                    <a:lstStyle/>
                    <a:p>
                      <a:pPr algn="ctr"/>
                      <a:r>
                        <a:rPr lang="en-US" sz="1600" dirty="0"/>
                        <a:t>179</a:t>
                      </a:r>
                    </a:p>
                  </a:txBody>
                  <a:tcPr/>
                </a:tc>
                <a:tc>
                  <a:txBody>
                    <a:bodyPr/>
                    <a:lstStyle/>
                    <a:p>
                      <a:pPr algn="ctr"/>
                      <a:r>
                        <a:rPr lang="en-US" sz="1600" dirty="0"/>
                        <a:t>3.5V</a:t>
                      </a:r>
                    </a:p>
                  </a:txBody>
                  <a:tcPr/>
                </a:tc>
                <a:extLst>
                  <a:ext uri="{0D108BD9-81ED-4DB2-BD59-A6C34878D82A}">
                    <a16:rowId xmlns="" xmlns:a16="http://schemas.microsoft.com/office/drawing/2014/main" val="544331703"/>
                  </a:ext>
                </a:extLst>
              </a:tr>
              <a:tr h="286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26&lt;T&lt;28 </a:t>
                      </a:r>
                    </a:p>
                  </a:txBody>
                  <a:tcPr/>
                </a:tc>
                <a:tc>
                  <a:txBody>
                    <a:bodyPr/>
                    <a:lstStyle/>
                    <a:p>
                      <a:pPr algn="ctr"/>
                      <a:r>
                        <a:rPr lang="en-US" sz="1600" dirty="0"/>
                        <a:t>90</a:t>
                      </a:r>
                    </a:p>
                  </a:txBody>
                  <a:tcPr/>
                </a:tc>
                <a:tc>
                  <a:txBody>
                    <a:bodyPr/>
                    <a:lstStyle/>
                    <a:p>
                      <a:pPr algn="ctr"/>
                      <a:r>
                        <a:rPr lang="en-US" sz="1600" dirty="0"/>
                        <a:t>231</a:t>
                      </a:r>
                    </a:p>
                  </a:txBody>
                  <a:tcPr/>
                </a:tc>
                <a:tc>
                  <a:txBody>
                    <a:bodyPr/>
                    <a:lstStyle/>
                    <a:p>
                      <a:pPr algn="ctr"/>
                      <a:r>
                        <a:rPr lang="en-US" sz="1600" dirty="0"/>
                        <a:t>4.5V</a:t>
                      </a:r>
                    </a:p>
                  </a:txBody>
                  <a:tcPr/>
                </a:tc>
                <a:extLst>
                  <a:ext uri="{0D108BD9-81ED-4DB2-BD59-A6C34878D82A}">
                    <a16:rowId xmlns="" xmlns:a16="http://schemas.microsoft.com/office/drawing/2014/main" val="1213229356"/>
                  </a:ext>
                </a:extLst>
              </a:tr>
              <a:tr h="286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T&gt;28 </a:t>
                      </a:r>
                    </a:p>
                  </a:txBody>
                  <a:tcPr/>
                </a:tc>
                <a:tc>
                  <a:txBody>
                    <a:bodyPr/>
                    <a:lstStyle/>
                    <a:p>
                      <a:pPr algn="ctr"/>
                      <a:r>
                        <a:rPr lang="en-US" sz="1600" dirty="0"/>
                        <a:t>100</a:t>
                      </a:r>
                    </a:p>
                  </a:txBody>
                  <a:tcPr/>
                </a:tc>
                <a:tc>
                  <a:txBody>
                    <a:bodyPr/>
                    <a:lstStyle/>
                    <a:p>
                      <a:pPr algn="ctr"/>
                      <a:r>
                        <a:rPr lang="en-US" sz="1600" dirty="0"/>
                        <a:t>255</a:t>
                      </a:r>
                    </a:p>
                  </a:txBody>
                  <a:tcPr/>
                </a:tc>
                <a:tc>
                  <a:txBody>
                    <a:bodyPr/>
                    <a:lstStyle/>
                    <a:p>
                      <a:pPr algn="ctr"/>
                      <a:r>
                        <a:rPr lang="en-US" sz="1600" dirty="0"/>
                        <a:t>5V</a:t>
                      </a:r>
                    </a:p>
                  </a:txBody>
                  <a:tcPr/>
                </a:tc>
                <a:extLst>
                  <a:ext uri="{0D108BD9-81ED-4DB2-BD59-A6C34878D82A}">
                    <a16:rowId xmlns="" xmlns:a16="http://schemas.microsoft.com/office/drawing/2014/main" val="2063789453"/>
                  </a:ext>
                </a:extLst>
              </a:tr>
            </a:tbl>
          </a:graphicData>
        </a:graphic>
      </p:graphicFrame>
      <p:sp>
        <p:nvSpPr>
          <p:cNvPr id="22" name="TextBox 21">
            <a:extLst>
              <a:ext uri="{FF2B5EF4-FFF2-40B4-BE49-F238E27FC236}">
                <a16:creationId xmlns="" xmlns:a16="http://schemas.microsoft.com/office/drawing/2014/main" id="{0B277185-B1E7-6937-AB9B-D1A544EF41F8}"/>
              </a:ext>
            </a:extLst>
          </p:cNvPr>
          <p:cNvSpPr txBox="1"/>
          <p:nvPr/>
        </p:nvSpPr>
        <p:spPr>
          <a:xfrm>
            <a:off x="51391" y="1386227"/>
            <a:ext cx="4673009" cy="4339650"/>
          </a:xfrm>
          <a:prstGeom prst="rect">
            <a:avLst/>
          </a:prstGeom>
          <a:noFill/>
        </p:spPr>
        <p:txBody>
          <a:bodyPr wrap="square">
            <a:spAutoFit/>
          </a:bodyPr>
          <a:lstStyle/>
          <a:p>
            <a:pPr marL="169863" indent="-169863" algn="just">
              <a:buFont typeface="Arial" panose="020B0604020202020204" pitchFamily="34" charset="0"/>
              <a:buChar char="•"/>
            </a:pPr>
            <a:r>
              <a:rPr lang="en-US" sz="2000" b="1" i="0" dirty="0" smtClean="0">
                <a:solidFill>
                  <a:schemeClr val="accent1">
                    <a:lumMod val="75000"/>
                  </a:schemeClr>
                </a:solidFill>
                <a:effectLst/>
              </a:rPr>
              <a:t>PWM (Pulse Width Modulation) </a:t>
            </a:r>
            <a:r>
              <a:rPr lang="en-US" sz="2000" b="0" i="0" dirty="0">
                <a:solidFill>
                  <a:srgbClr val="374151"/>
                </a:solidFill>
                <a:effectLst/>
              </a:rPr>
              <a:t>technique on Arduino adjusts fan speed by varying voltage (0-5V) on specific PWM pins, regulated by a dedicated control circuit based on environmental conditions.</a:t>
            </a:r>
          </a:p>
          <a:p>
            <a:pPr marL="169863" indent="-169863" algn="just">
              <a:buFont typeface="Arial" panose="020B0604020202020204" pitchFamily="34" charset="0"/>
              <a:buChar char="•"/>
            </a:pPr>
            <a:endParaRPr lang="en-US" sz="900" b="0" i="0" dirty="0">
              <a:solidFill>
                <a:srgbClr val="374151"/>
              </a:solidFill>
              <a:effectLst/>
            </a:endParaRPr>
          </a:p>
          <a:p>
            <a:pPr marL="169863" indent="-169863" algn="just">
              <a:buFont typeface="Arial" panose="020B0604020202020204" pitchFamily="34" charset="0"/>
              <a:buChar char="•"/>
            </a:pPr>
            <a:r>
              <a:rPr lang="en-US" sz="2000" dirty="0">
                <a:solidFill>
                  <a:srgbClr val="374151"/>
                </a:solidFill>
              </a:rPr>
              <a:t>The temperature and corresponding fan speed and PWM </a:t>
            </a:r>
            <a:r>
              <a:rPr lang="en-US" sz="2000" dirty="0" smtClean="0">
                <a:solidFill>
                  <a:srgbClr val="374151"/>
                </a:solidFill>
              </a:rPr>
              <a:t>is </a:t>
            </a:r>
            <a:r>
              <a:rPr lang="en-US" sz="2000" dirty="0">
                <a:solidFill>
                  <a:srgbClr val="374151"/>
                </a:solidFill>
              </a:rPr>
              <a:t>given in the dataset taking below as a reference from paper </a:t>
            </a:r>
            <a:r>
              <a:rPr lang="en-US" sz="2000" dirty="0" smtClean="0">
                <a:solidFill>
                  <a:srgbClr val="374151"/>
                </a:solidFill>
              </a:rPr>
              <a:t>[9-10].</a:t>
            </a:r>
          </a:p>
          <a:p>
            <a:pPr marL="169863" indent="-169863" algn="just">
              <a:buFont typeface="Arial" panose="020B0604020202020204" pitchFamily="34" charset="0"/>
              <a:buChar char="•"/>
            </a:pPr>
            <a:endParaRPr lang="en-US" sz="900" dirty="0">
              <a:solidFill>
                <a:srgbClr val="374151"/>
              </a:solidFill>
            </a:endParaRPr>
          </a:p>
          <a:p>
            <a:pPr marL="169863" indent="-169863" algn="just">
              <a:buFont typeface="Arial" panose="020B0604020202020204" pitchFamily="34" charset="0"/>
              <a:buChar char="•"/>
            </a:pPr>
            <a:r>
              <a:rPr lang="en-US" sz="2000" dirty="0" smtClean="0">
                <a:solidFill>
                  <a:srgbClr val="374151"/>
                </a:solidFill>
              </a:rPr>
              <a:t>The </a:t>
            </a:r>
            <a:r>
              <a:rPr lang="en-US" sz="2000" b="1" dirty="0" smtClean="0">
                <a:solidFill>
                  <a:schemeClr val="accent1">
                    <a:lumMod val="75000"/>
                  </a:schemeClr>
                </a:solidFill>
              </a:rPr>
              <a:t>varying 0-5 V signal at pin 10 </a:t>
            </a:r>
            <a:r>
              <a:rPr lang="en-US" sz="2000" dirty="0" smtClean="0">
                <a:solidFill>
                  <a:srgbClr val="374151"/>
                </a:solidFill>
              </a:rPr>
              <a:t>of Arduino Mega 2560 is given to </a:t>
            </a:r>
            <a:r>
              <a:rPr lang="en-US" sz="2000" b="1" dirty="0" smtClean="0">
                <a:solidFill>
                  <a:schemeClr val="accent1">
                    <a:lumMod val="75000"/>
                  </a:schemeClr>
                </a:solidFill>
              </a:rPr>
              <a:t>motor driver L298n </a:t>
            </a:r>
            <a:r>
              <a:rPr lang="en-US" sz="2000" dirty="0" smtClean="0"/>
              <a:t>for controlling speed of fan on basis of PWM</a:t>
            </a:r>
            <a:r>
              <a:rPr lang="en-US" sz="2000" dirty="0" smtClean="0">
                <a:solidFill>
                  <a:srgbClr val="92D050"/>
                </a:solidFill>
              </a:rPr>
              <a:t>.</a:t>
            </a:r>
          </a:p>
          <a:p>
            <a:pPr algn="just"/>
            <a:endParaRPr lang="en-US" sz="2000" dirty="0"/>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160" y="4297386"/>
            <a:ext cx="3077240" cy="1530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6" name="Rectangle 25"/>
              <p:cNvSpPr/>
              <p:nvPr/>
            </p:nvSpPr>
            <p:spPr>
              <a:xfrm>
                <a:off x="914400" y="5300885"/>
                <a:ext cx="3733800" cy="718915"/>
              </a:xfrm>
              <a:prstGeom prst="rect">
                <a:avLst/>
              </a:prstGeom>
            </p:spPr>
            <p:txBody>
              <a:bodyPr wrap="square">
                <a:spAutoFit/>
              </a:bodyPr>
              <a:lstStyle/>
              <a:p>
                <a14:m>
                  <m:oMath xmlns:m="http://schemas.openxmlformats.org/officeDocument/2006/math">
                    <m:r>
                      <a:rPr lang="x-none" sz="1600" i="1">
                        <a:latin typeface="Cambria Math"/>
                      </a:rPr>
                      <m:t>𝑃𝑒𝑟𝑖𝑜𝑑</m:t>
                    </m:r>
                    <m:r>
                      <a:rPr lang="en-US" sz="1600" i="1">
                        <a:latin typeface="Cambria Math"/>
                      </a:rPr>
                      <m:t>= </m:t>
                    </m:r>
                    <m:sSub>
                      <m:sSubPr>
                        <m:ctrlPr>
                          <a:rPr lang="en-US" sz="1600" i="1">
                            <a:latin typeface="Cambria Math"/>
                          </a:rPr>
                        </m:ctrlPr>
                      </m:sSubPr>
                      <m:e>
                        <m:r>
                          <a:rPr lang="x-none" sz="1600" i="1">
                            <a:latin typeface="Cambria Math"/>
                          </a:rPr>
                          <m:t>𝑇</m:t>
                        </m:r>
                      </m:e>
                      <m:sub>
                        <m:r>
                          <a:rPr lang="x-none" sz="1600" i="1">
                            <a:latin typeface="Cambria Math"/>
                          </a:rPr>
                          <m:t>𝑂𝑁</m:t>
                        </m:r>
                      </m:sub>
                    </m:sSub>
                    <m:r>
                      <a:rPr lang="x-none" sz="1600" i="1">
                        <a:latin typeface="Cambria Math"/>
                      </a:rPr>
                      <m:t>+</m:t>
                    </m:r>
                    <m:sSub>
                      <m:sSubPr>
                        <m:ctrlPr>
                          <a:rPr lang="en-US" sz="1600" i="1">
                            <a:latin typeface="Cambria Math"/>
                          </a:rPr>
                        </m:ctrlPr>
                      </m:sSubPr>
                      <m:e>
                        <m:r>
                          <a:rPr lang="x-none" sz="1600" i="1">
                            <a:latin typeface="Cambria Math"/>
                          </a:rPr>
                          <m:t>𝑇</m:t>
                        </m:r>
                      </m:e>
                      <m:sub>
                        <m:r>
                          <a:rPr lang="x-none" sz="1600" i="1">
                            <a:latin typeface="Cambria Math"/>
                          </a:rPr>
                          <m:t>𝑂𝐹𝐹</m:t>
                        </m:r>
                      </m:sub>
                    </m:sSub>
                  </m:oMath>
                </a14:m>
                <a:r>
                  <a:rPr lang="en-US" sz="1600" dirty="0"/>
                  <a:t>                        (1)</a:t>
                </a:r>
              </a:p>
              <a:p>
                <a14:m>
                  <m:oMath xmlns:m="http://schemas.openxmlformats.org/officeDocument/2006/math">
                    <m:r>
                      <a:rPr lang="x-none" sz="1600" i="1">
                        <a:latin typeface="Cambria Math"/>
                      </a:rPr>
                      <m:t>𝐷𝑢𝑡𝑦</m:t>
                    </m:r>
                    <m:r>
                      <a:rPr lang="x-none" sz="1600" i="1">
                        <a:latin typeface="Cambria Math"/>
                      </a:rPr>
                      <m:t> </m:t>
                    </m:r>
                    <m:r>
                      <a:rPr lang="x-none" sz="1600" i="1">
                        <a:latin typeface="Cambria Math"/>
                      </a:rPr>
                      <m:t>𝐶𝑦𝑐𝑙𝑒</m:t>
                    </m:r>
                    <m:r>
                      <a:rPr lang="en-US" sz="1600" i="1">
                        <a:latin typeface="Cambria Math"/>
                      </a:rPr>
                      <m:t>= </m:t>
                    </m:r>
                    <m:f>
                      <m:fPr>
                        <m:ctrlPr>
                          <a:rPr lang="en-US" sz="1600" i="1">
                            <a:latin typeface="Cambria Math"/>
                          </a:rPr>
                        </m:ctrlPr>
                      </m:fPr>
                      <m:num>
                        <m:sSub>
                          <m:sSubPr>
                            <m:ctrlPr>
                              <a:rPr lang="en-US" sz="1600" i="1">
                                <a:latin typeface="Cambria Math"/>
                              </a:rPr>
                            </m:ctrlPr>
                          </m:sSubPr>
                          <m:e>
                            <m:r>
                              <a:rPr lang="x-none" sz="1600" i="1">
                                <a:latin typeface="Cambria Math"/>
                              </a:rPr>
                              <m:t>𝑇</m:t>
                            </m:r>
                          </m:e>
                          <m:sub>
                            <m:r>
                              <a:rPr lang="x-none" sz="1600" i="1">
                                <a:latin typeface="Cambria Math"/>
                              </a:rPr>
                              <m:t>𝑂𝑁</m:t>
                            </m:r>
                          </m:sub>
                        </m:sSub>
                      </m:num>
                      <m:den>
                        <m:sSub>
                          <m:sSubPr>
                            <m:ctrlPr>
                              <a:rPr lang="en-US" sz="1600" i="1">
                                <a:latin typeface="Cambria Math"/>
                              </a:rPr>
                            </m:ctrlPr>
                          </m:sSubPr>
                          <m:e>
                            <m:r>
                              <a:rPr lang="x-none" sz="1600" i="1">
                                <a:latin typeface="Cambria Math"/>
                              </a:rPr>
                              <m:t>𝑇</m:t>
                            </m:r>
                          </m:e>
                          <m:sub>
                            <m:r>
                              <a:rPr lang="x-none" sz="1600" i="1">
                                <a:latin typeface="Cambria Math"/>
                              </a:rPr>
                              <m:t>𝑂𝑁</m:t>
                            </m:r>
                          </m:sub>
                        </m:sSub>
                        <m:r>
                          <a:rPr lang="x-none" sz="1600" i="1">
                            <a:latin typeface="Cambria Math"/>
                          </a:rPr>
                          <m:t>+</m:t>
                        </m:r>
                        <m:sSub>
                          <m:sSubPr>
                            <m:ctrlPr>
                              <a:rPr lang="en-US" sz="1600" i="1">
                                <a:latin typeface="Cambria Math"/>
                              </a:rPr>
                            </m:ctrlPr>
                          </m:sSubPr>
                          <m:e>
                            <m:r>
                              <a:rPr lang="x-none" sz="1600" i="1">
                                <a:latin typeface="Cambria Math"/>
                              </a:rPr>
                              <m:t>𝑇</m:t>
                            </m:r>
                          </m:e>
                          <m:sub>
                            <m:r>
                              <a:rPr lang="x-none" sz="1600" i="1">
                                <a:latin typeface="Cambria Math"/>
                              </a:rPr>
                              <m:t>𝑂𝐹𝐹</m:t>
                            </m:r>
                          </m:sub>
                        </m:sSub>
                      </m:den>
                    </m:f>
                    <m:r>
                      <a:rPr lang="x-none" sz="1600" i="1">
                        <a:latin typeface="Cambria Math"/>
                      </a:rPr>
                      <m:t>×100</m:t>
                    </m:r>
                  </m:oMath>
                </a14:m>
                <a:r>
                  <a:rPr lang="en-US" sz="1600" dirty="0"/>
                  <a:t>       </a:t>
                </a:r>
                <a:r>
                  <a:rPr lang="en-US" sz="1600" dirty="0" smtClean="0"/>
                  <a:t> (</a:t>
                </a:r>
                <a:r>
                  <a:rPr lang="en-US" sz="1600" dirty="0"/>
                  <a:t>2)</a:t>
                </a:r>
              </a:p>
            </p:txBody>
          </p:sp>
        </mc:Choice>
        <mc:Fallback xmlns="">
          <p:sp>
            <p:nvSpPr>
              <p:cNvPr id="26" name="Rectangle 25"/>
              <p:cNvSpPr>
                <a:spLocks noRot="1" noChangeAspect="1" noMove="1" noResize="1" noEditPoints="1" noAdjustHandles="1" noChangeArrowheads="1" noChangeShapeType="1" noTextEdit="1"/>
              </p:cNvSpPr>
              <p:nvPr/>
            </p:nvSpPr>
            <p:spPr>
              <a:xfrm>
                <a:off x="914400" y="5300885"/>
                <a:ext cx="3733800" cy="718915"/>
              </a:xfrm>
              <a:prstGeom prst="rect">
                <a:avLst/>
              </a:prstGeom>
              <a:blipFill rotWithShape="1">
                <a:blip r:embed="rId4"/>
                <a:stretch>
                  <a:fillRect t="-1695" b="-1695"/>
                </a:stretch>
              </a:blipFill>
            </p:spPr>
            <p:txBody>
              <a:bodyPr/>
              <a:lstStyle/>
              <a:p>
                <a:r>
                  <a:rPr lang="en-US">
                    <a:noFill/>
                  </a:rPr>
                  <a:t> </a:t>
                </a:r>
              </a:p>
            </p:txBody>
          </p:sp>
        </mc:Fallback>
      </mc:AlternateContent>
      <p:sp>
        <p:nvSpPr>
          <p:cNvPr id="12" name="Rectangle 11"/>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526935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04800" y="1508879"/>
            <a:ext cx="8534400" cy="1292662"/>
          </a:xfrm>
          <a:prstGeom prst="rect">
            <a:avLst/>
          </a:prstGeom>
        </p:spPr>
        <p:txBody>
          <a:bodyPr wrap="square">
            <a:spAutoFit/>
          </a:bodyPr>
          <a:lstStyle/>
          <a:p>
            <a:pPr marL="342900" indent="-342900">
              <a:buClr>
                <a:schemeClr val="accent1"/>
              </a:buClr>
              <a:buFont typeface="Arial" pitchFamily="34" charset="0"/>
              <a:buChar char="•"/>
            </a:pPr>
            <a:endParaRPr lang="en-US" sz="600" dirty="0" smtClean="0"/>
          </a:p>
          <a:p>
            <a:r>
              <a:rPr lang="en-US" sz="2400" dirty="0" smtClean="0">
                <a:solidFill>
                  <a:schemeClr val="tx2">
                    <a:lumMod val="60000"/>
                    <a:lumOff val="40000"/>
                  </a:schemeClr>
                </a:solidFill>
              </a:rPr>
              <a:t> </a:t>
            </a:r>
            <a:endParaRPr lang="en-US" sz="2400" dirty="0">
              <a:solidFill>
                <a:schemeClr val="tx2">
                  <a:lumMod val="60000"/>
                  <a:lumOff val="40000"/>
                </a:schemeClr>
              </a:solidFill>
            </a:endParaRPr>
          </a:p>
          <a:p>
            <a:pPr marL="342900" indent="-342900">
              <a:buClr>
                <a:schemeClr val="accent1"/>
              </a:buClr>
              <a:buFont typeface="Arial" pitchFamily="34" charset="0"/>
              <a:buChar char="•"/>
            </a:pPr>
            <a:endParaRPr lang="en-US" sz="2400" dirty="0"/>
          </a:p>
          <a:p>
            <a:pPr marL="342900" indent="-342900">
              <a:buClr>
                <a:schemeClr val="accent1"/>
              </a:buClr>
              <a:buFont typeface="Arial" pitchFamily="34" charset="0"/>
              <a:buChar char="•"/>
            </a:pPr>
            <a:endParaRPr lang="en-US" sz="2400" dirty="0" smtClean="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6" name="Title 1"/>
          <p:cNvSpPr>
            <a:spLocks noGrp="1"/>
          </p:cNvSpPr>
          <p:nvPr>
            <p:ph type="title"/>
          </p:nvPr>
        </p:nvSpPr>
        <p:spPr>
          <a:xfrm>
            <a:off x="152400" y="-76200"/>
            <a:ext cx="8839200" cy="1143000"/>
          </a:xfrm>
        </p:spPr>
        <p:txBody>
          <a:bodyPr>
            <a:noAutofit/>
          </a:bodyPr>
          <a:lstStyle/>
          <a:p>
            <a:r>
              <a:rPr lang="en-US" sz="2800" b="1" dirty="0" smtClean="0">
                <a:solidFill>
                  <a:schemeClr val="bg1"/>
                </a:solidFill>
                <a:latin typeface="Times New Roman" pitchFamily="18" charset="0"/>
                <a:cs typeface="Times New Roman" pitchFamily="18" charset="0"/>
              </a:rPr>
              <a:t>METHODOLOGY –  DATASET FOR TRAINING MACHINE LEARNING ALGORITHMS</a:t>
            </a:r>
            <a:endParaRPr lang="en-US" sz="2400" b="1" dirty="0">
              <a:solidFill>
                <a:schemeClr val="bg1"/>
              </a:solidFill>
              <a:latin typeface="Times New Roman" pitchFamily="18" charset="0"/>
              <a:cs typeface="Times New Roman" pitchFamily="18" charset="0"/>
            </a:endParaRPr>
          </a:p>
        </p:txBody>
      </p:sp>
      <p:sp>
        <p:nvSpPr>
          <p:cNvPr id="18" name="Rectangle 17"/>
          <p:cNvSpPr/>
          <p:nvPr/>
        </p:nvSpPr>
        <p:spPr>
          <a:xfrm>
            <a:off x="204677" y="1496973"/>
            <a:ext cx="7948723" cy="1154162"/>
          </a:xfrm>
          <a:prstGeom prst="rect">
            <a:avLst/>
          </a:prstGeom>
        </p:spPr>
        <p:txBody>
          <a:bodyPr wrap="square">
            <a:spAutoFit/>
          </a:bodyPr>
          <a:lstStyle/>
          <a:p>
            <a:pPr marL="342900" indent="-342900" algn="just">
              <a:buClr>
                <a:schemeClr val="accent1"/>
              </a:buClr>
              <a:buFont typeface="Arial" pitchFamily="34" charset="0"/>
              <a:buChar char="•"/>
            </a:pPr>
            <a:r>
              <a:rPr lang="en-US" sz="2000" dirty="0"/>
              <a:t>The DHT22 sensor operates at a 0.25 Hz sampling rate, providing synchronized data capture with 900 training examples per </a:t>
            </a:r>
            <a:r>
              <a:rPr lang="en-US" sz="2000" dirty="0" smtClean="0"/>
              <a:t>hour </a:t>
            </a:r>
            <a:r>
              <a:rPr lang="en-US" sz="2000" dirty="0"/>
              <a:t>is collected through the experimental setup shown in Fig. </a:t>
            </a:r>
            <a:r>
              <a:rPr lang="en-US" sz="2000" dirty="0" smtClean="0"/>
              <a:t>4.</a:t>
            </a:r>
          </a:p>
          <a:p>
            <a:pPr marL="342900" indent="-342900" algn="just">
              <a:buClr>
                <a:schemeClr val="accent1"/>
              </a:buClr>
              <a:buFont typeface="Arial" pitchFamily="34" charset="0"/>
              <a:buChar char="•"/>
            </a:pPr>
            <a:endParaRPr lang="en-US" sz="900" dirty="0" smtClean="0"/>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90800"/>
            <a:ext cx="4692650" cy="269803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3"/>
          <p:cNvSpPr>
            <a:spLocks noChangeArrowheads="1"/>
          </p:cNvSpPr>
          <p:nvPr/>
        </p:nvSpPr>
        <p:spPr bwMode="auto">
          <a:xfrm>
            <a:off x="2519464" y="5093940"/>
            <a:ext cx="43781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82563" algn="l"/>
              </a:tabLst>
            </a:pPr>
            <a:r>
              <a:rPr kumimoji="0" lang="en-US" b="0" i="0" u="none" strike="noStrike" cap="none" normalizeH="0" baseline="0" dirty="0" smtClean="0">
                <a:ln>
                  <a:noFill/>
                </a:ln>
                <a:solidFill>
                  <a:schemeClr val="tx2">
                    <a:lumMod val="60000"/>
                    <a:lumOff val="40000"/>
                  </a:schemeClr>
                </a:solidFill>
                <a:effectLst/>
                <a:latin typeface="Times New Roman" pitchFamily="18" charset="0"/>
                <a:ea typeface="SimSun" pitchFamily="2" charset="-122"/>
                <a:cs typeface="Times New Roman" pitchFamily="18" charset="0"/>
              </a:rPr>
              <a:t> </a:t>
            </a:r>
            <a:endParaRPr kumimoji="0" lang="en-US" b="0" i="0"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en-US" b="0" i="0" u="none" strike="noStrike" cap="none" normalizeH="0" baseline="0" dirty="0" smtClean="0">
                <a:ln>
                  <a:noFill/>
                </a:ln>
                <a:solidFill>
                  <a:schemeClr val="tx2">
                    <a:lumMod val="60000"/>
                    <a:lumOff val="40000"/>
                  </a:schemeClr>
                </a:solidFill>
                <a:effectLst/>
                <a:latin typeface="Times New Roman" pitchFamily="18" charset="0"/>
                <a:ea typeface="SimSun" pitchFamily="2" charset="-122"/>
                <a:cs typeface="Times New Roman" pitchFamily="18" charset="0"/>
              </a:rPr>
              <a:t>Fig. 4. Experimental Setup to Collect Dataset</a:t>
            </a:r>
            <a:endParaRPr kumimoji="0" lang="en-US" b="0" i="0" u="none" strike="noStrike" cap="none" normalizeH="0" baseline="0" dirty="0" smtClean="0">
              <a:ln>
                <a:noFill/>
              </a:ln>
              <a:solidFill>
                <a:schemeClr val="tx2">
                  <a:lumMod val="60000"/>
                  <a:lumOff val="40000"/>
                </a:schemeClr>
              </a:solidFill>
              <a:effectLst/>
              <a:latin typeface="Arial" pitchFamily="34" charset="0"/>
              <a:cs typeface="Arial" pitchFamily="34" charset="0"/>
            </a:endParaRPr>
          </a:p>
        </p:txBody>
      </p:sp>
      <p:sp>
        <p:nvSpPr>
          <p:cNvPr id="13" name="Rectangle 12"/>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1248857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1295400"/>
          </a:xfrm>
          <a:prstGeom prst="rect">
            <a:avLst/>
          </a:prstGeom>
          <a:solidFill>
            <a:srgbClr val="66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04800" y="1508879"/>
            <a:ext cx="8534400" cy="1292662"/>
          </a:xfrm>
          <a:prstGeom prst="rect">
            <a:avLst/>
          </a:prstGeom>
        </p:spPr>
        <p:txBody>
          <a:bodyPr wrap="square">
            <a:spAutoFit/>
          </a:bodyPr>
          <a:lstStyle/>
          <a:p>
            <a:pPr marL="342900" indent="-342900">
              <a:buClr>
                <a:schemeClr val="accent1"/>
              </a:buClr>
              <a:buFont typeface="Arial" pitchFamily="34" charset="0"/>
              <a:buChar char="•"/>
            </a:pPr>
            <a:endParaRPr lang="en-US" sz="600" dirty="0" smtClean="0"/>
          </a:p>
          <a:p>
            <a:r>
              <a:rPr lang="en-US" sz="2400" dirty="0" smtClean="0">
                <a:solidFill>
                  <a:schemeClr val="tx2">
                    <a:lumMod val="60000"/>
                    <a:lumOff val="40000"/>
                  </a:schemeClr>
                </a:solidFill>
              </a:rPr>
              <a:t> </a:t>
            </a:r>
            <a:endParaRPr lang="en-US" sz="2400" dirty="0">
              <a:solidFill>
                <a:schemeClr val="tx2">
                  <a:lumMod val="60000"/>
                  <a:lumOff val="40000"/>
                </a:schemeClr>
              </a:solidFill>
            </a:endParaRPr>
          </a:p>
          <a:p>
            <a:pPr marL="342900" indent="-342900">
              <a:buClr>
                <a:schemeClr val="accent1"/>
              </a:buClr>
              <a:buFont typeface="Arial" pitchFamily="34" charset="0"/>
              <a:buChar char="•"/>
            </a:pPr>
            <a:endParaRPr lang="en-US" sz="2400" dirty="0"/>
          </a:p>
          <a:p>
            <a:pPr marL="342900" indent="-342900">
              <a:buClr>
                <a:schemeClr val="accent1"/>
              </a:buClr>
              <a:buFont typeface="Arial" pitchFamily="34" charset="0"/>
              <a:buChar char="•"/>
            </a:pPr>
            <a:endParaRPr lang="en-US" sz="2400" dirty="0" smtClean="0"/>
          </a:p>
        </p:txBody>
      </p:sp>
      <p:cxnSp>
        <p:nvCxnSpPr>
          <p:cNvPr id="17" name="Straight Connector 16"/>
          <p:cNvCxnSpPr/>
          <p:nvPr/>
        </p:nvCxnSpPr>
        <p:spPr>
          <a:xfrm>
            <a:off x="-3989" y="1066800"/>
            <a:ext cx="9144000" cy="0"/>
          </a:xfrm>
          <a:prstGeom prst="line">
            <a:avLst/>
          </a:prstGeom>
          <a:ln>
            <a:solidFill>
              <a:srgbClr val="00B050"/>
            </a:solidFill>
          </a:ln>
        </p:spPr>
        <p:style>
          <a:lnRef idx="3">
            <a:schemeClr val="accent4"/>
          </a:lnRef>
          <a:fillRef idx="0">
            <a:schemeClr val="accent4"/>
          </a:fillRef>
          <a:effectRef idx="2">
            <a:schemeClr val="accent4"/>
          </a:effectRef>
          <a:fontRef idx="minor">
            <a:schemeClr val="tx1"/>
          </a:fontRef>
        </p:style>
      </p:cxnSp>
      <p:sp>
        <p:nvSpPr>
          <p:cNvPr id="16" name="Title 1"/>
          <p:cNvSpPr>
            <a:spLocks noGrp="1"/>
          </p:cNvSpPr>
          <p:nvPr>
            <p:ph type="title"/>
          </p:nvPr>
        </p:nvSpPr>
        <p:spPr>
          <a:xfrm>
            <a:off x="152400" y="-76200"/>
            <a:ext cx="8839200" cy="1143000"/>
          </a:xfrm>
        </p:spPr>
        <p:txBody>
          <a:bodyPr>
            <a:noAutofit/>
          </a:bodyPr>
          <a:lstStyle/>
          <a:p>
            <a:r>
              <a:rPr lang="en-US" sz="2800" b="1" dirty="0" smtClean="0">
                <a:solidFill>
                  <a:schemeClr val="bg1"/>
                </a:solidFill>
                <a:latin typeface="Times New Roman" pitchFamily="18" charset="0"/>
                <a:cs typeface="Times New Roman" pitchFamily="18" charset="0"/>
              </a:rPr>
              <a:t>METHODOLOGY –  DATASET FOR TRAINING MACHINE LEARNING ALGORITHMS</a:t>
            </a:r>
            <a:endParaRPr lang="en-US" sz="2400" b="1" dirty="0">
              <a:solidFill>
                <a:schemeClr val="bg1"/>
              </a:solidFill>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101309362"/>
              </p:ext>
            </p:extLst>
          </p:nvPr>
        </p:nvGraphicFramePr>
        <p:xfrm>
          <a:off x="1295400" y="2615954"/>
          <a:ext cx="6705600" cy="3252978"/>
        </p:xfrm>
        <a:graphic>
          <a:graphicData uri="http://schemas.openxmlformats.org/drawingml/2006/table">
            <a:tbl>
              <a:tblPr firstRow="1" firstCol="1" bandRow="1">
                <a:tableStyleId>{93296810-A885-4BE3-A3E7-6D5BEEA58F35}</a:tableStyleId>
              </a:tblPr>
              <a:tblGrid>
                <a:gridCol w="869244"/>
                <a:gridCol w="2980267"/>
                <a:gridCol w="1490133"/>
                <a:gridCol w="1365956"/>
              </a:tblGrid>
              <a:tr h="385614">
                <a:tc>
                  <a:txBody>
                    <a:bodyPr/>
                    <a:lstStyle/>
                    <a:p>
                      <a:pPr marL="0" marR="0" indent="0" algn="ctr">
                        <a:lnSpc>
                          <a:spcPct val="95000"/>
                        </a:lnSpc>
                        <a:spcBef>
                          <a:spcPts val="0"/>
                        </a:spcBef>
                        <a:spcAft>
                          <a:spcPts val="0"/>
                        </a:spcAft>
                        <a:tabLst>
                          <a:tab pos="182880" algn="l"/>
                        </a:tabLst>
                      </a:pPr>
                      <a:r>
                        <a:rPr lang="en-US" sz="1100" spc="-5" dirty="0">
                          <a:effectLst/>
                        </a:rPr>
                        <a:t> </a:t>
                      </a:r>
                      <a:endParaRPr lang="en-US" sz="2800" spc="-5" dirty="0">
                        <a:effectLst/>
                      </a:endParaRPr>
                    </a:p>
                    <a:p>
                      <a:pPr marL="0" marR="0" indent="0" algn="ctr">
                        <a:lnSpc>
                          <a:spcPct val="95000"/>
                        </a:lnSpc>
                        <a:spcBef>
                          <a:spcPts val="0"/>
                        </a:spcBef>
                        <a:spcAft>
                          <a:spcPts val="0"/>
                        </a:spcAft>
                        <a:tabLst>
                          <a:tab pos="182880" algn="l"/>
                        </a:tabLst>
                      </a:pPr>
                      <a:r>
                        <a:rPr lang="en-US" sz="2000" spc="-5" dirty="0">
                          <a:effectLst/>
                        </a:rPr>
                        <a:t>N</a:t>
                      </a:r>
                      <a:endParaRPr lang="en-US" sz="2800" spc="-5" dirty="0">
                        <a:effectLst/>
                        <a:latin typeface="Times New Roman"/>
                        <a:ea typeface="SimSun"/>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050" spc="-5" dirty="0">
                          <a:effectLst/>
                        </a:rPr>
                        <a:t> </a:t>
                      </a:r>
                      <a:endParaRPr lang="en-US" sz="2800" spc="-5" dirty="0">
                        <a:effectLst/>
                      </a:endParaRPr>
                    </a:p>
                    <a:p>
                      <a:pPr marL="0" marR="0" indent="0" algn="ctr">
                        <a:lnSpc>
                          <a:spcPct val="95000"/>
                        </a:lnSpc>
                        <a:spcBef>
                          <a:spcPts val="0"/>
                        </a:spcBef>
                        <a:spcAft>
                          <a:spcPts val="0"/>
                        </a:spcAft>
                        <a:tabLst>
                          <a:tab pos="182880" algn="l"/>
                        </a:tabLst>
                      </a:pPr>
                      <a:r>
                        <a:rPr lang="en-US" sz="2000" spc="-5" dirty="0">
                          <a:effectLst/>
                        </a:rPr>
                        <a:t>Indoor Temperature</a:t>
                      </a:r>
                      <a:r>
                        <a:rPr lang="x-none" sz="2000" spc="-5">
                          <a:effectLst/>
                        </a:rPr>
                        <a:t> (◦C)</a:t>
                      </a:r>
                      <a:endParaRPr lang="en-US" sz="2800" spc="-5" dirty="0">
                        <a:effectLst/>
                        <a:latin typeface="Times New Roman"/>
                        <a:ea typeface="SimSun"/>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100" spc="-5" dirty="0">
                          <a:effectLst/>
                        </a:rPr>
                        <a:t> </a:t>
                      </a:r>
                      <a:endParaRPr lang="en-US" sz="2800" spc="-5" dirty="0">
                        <a:effectLst/>
                      </a:endParaRPr>
                    </a:p>
                    <a:p>
                      <a:pPr marL="0" marR="0" indent="0" algn="ctr">
                        <a:lnSpc>
                          <a:spcPct val="95000"/>
                        </a:lnSpc>
                        <a:spcBef>
                          <a:spcPts val="0"/>
                        </a:spcBef>
                        <a:spcAft>
                          <a:spcPts val="0"/>
                        </a:spcAft>
                        <a:tabLst>
                          <a:tab pos="182880" algn="l"/>
                        </a:tabLst>
                      </a:pPr>
                      <a:r>
                        <a:rPr lang="en-US" sz="2000" spc="-5" dirty="0">
                          <a:effectLst/>
                        </a:rPr>
                        <a:t>PWM Level</a:t>
                      </a:r>
                      <a:endParaRPr lang="en-US" sz="2800" spc="-5" dirty="0">
                        <a:effectLst/>
                        <a:latin typeface="Times New Roman"/>
                        <a:ea typeface="SimSun"/>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100" spc="-5" dirty="0">
                          <a:effectLst/>
                        </a:rPr>
                        <a:t> </a:t>
                      </a:r>
                      <a:endParaRPr lang="en-US" sz="2800" spc="-5" dirty="0">
                        <a:effectLst/>
                      </a:endParaRPr>
                    </a:p>
                    <a:p>
                      <a:pPr marL="0" marR="0" indent="0" algn="ctr">
                        <a:lnSpc>
                          <a:spcPct val="95000"/>
                        </a:lnSpc>
                        <a:spcBef>
                          <a:spcPts val="0"/>
                        </a:spcBef>
                        <a:spcAft>
                          <a:spcPts val="0"/>
                        </a:spcAft>
                        <a:tabLst>
                          <a:tab pos="182880" algn="l"/>
                        </a:tabLst>
                      </a:pPr>
                      <a:r>
                        <a:rPr lang="en-US" sz="2000" spc="-5" dirty="0">
                          <a:effectLst/>
                        </a:rPr>
                        <a:t>Fan Speed</a:t>
                      </a:r>
                      <a:endParaRPr lang="en-US" sz="2800" spc="-5" dirty="0">
                        <a:effectLst/>
                        <a:latin typeface="Times New Roman"/>
                        <a:ea typeface="SimSun"/>
                      </a:endParaRPr>
                    </a:p>
                  </a:txBody>
                  <a:tcPr marL="68580" marR="68580" marT="0" marB="0"/>
                </a:tc>
              </a:tr>
              <a:tr h="329654">
                <a:tc>
                  <a:txBody>
                    <a:bodyPr/>
                    <a:lstStyle/>
                    <a:p>
                      <a:pPr marL="0" marR="0" indent="0" algn="ctr">
                        <a:lnSpc>
                          <a:spcPct val="115000"/>
                        </a:lnSpc>
                        <a:spcBef>
                          <a:spcPts val="0"/>
                        </a:spcBef>
                        <a:spcAft>
                          <a:spcPts val="0"/>
                        </a:spcAft>
                        <a:tabLst>
                          <a:tab pos="182880" algn="l"/>
                        </a:tabLst>
                      </a:pPr>
                      <a:r>
                        <a:rPr lang="en-US" sz="2000" spc="-5" dirty="0">
                          <a:effectLst/>
                        </a:rPr>
                        <a:t>1</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en-US" sz="2000" spc="-5" dirty="0">
                          <a:effectLst/>
                        </a:rPr>
                        <a:t>21</a:t>
                      </a:r>
                      <a:r>
                        <a:rPr lang="x-none" sz="2000" spc="-5">
                          <a:effectLst/>
                        </a:rPr>
                        <a:t>.2</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x-none" sz="2000" spc="-5">
                          <a:effectLst/>
                        </a:rPr>
                        <a:t>77</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30</a:t>
                      </a:r>
                      <a:endParaRPr lang="en-US" sz="2800" spc="-5" dirty="0">
                        <a:effectLst/>
                        <a:latin typeface="Times New Roman"/>
                        <a:ea typeface="SimSun"/>
                      </a:endParaRPr>
                    </a:p>
                  </a:txBody>
                  <a:tcPr marL="68580" marR="68580" marT="0" marB="0"/>
                </a:tc>
              </a:tr>
              <a:tr h="329654">
                <a:tc>
                  <a:txBody>
                    <a:bodyPr/>
                    <a:lstStyle/>
                    <a:p>
                      <a:pPr marL="0" marR="0" indent="0" algn="ctr">
                        <a:lnSpc>
                          <a:spcPct val="115000"/>
                        </a:lnSpc>
                        <a:spcBef>
                          <a:spcPts val="0"/>
                        </a:spcBef>
                        <a:spcAft>
                          <a:spcPts val="0"/>
                        </a:spcAft>
                        <a:tabLst>
                          <a:tab pos="182880" algn="l"/>
                        </a:tabLst>
                      </a:pPr>
                      <a:r>
                        <a:rPr lang="en-US" sz="2000" spc="-5" dirty="0">
                          <a:effectLst/>
                        </a:rPr>
                        <a:t>2</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en-US" sz="2000" spc="-5" dirty="0">
                          <a:effectLst/>
                        </a:rPr>
                        <a:t>22</a:t>
                      </a:r>
                      <a:r>
                        <a:rPr lang="x-none" sz="2000" spc="-5">
                          <a:effectLst/>
                        </a:rPr>
                        <a:t>.5</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128</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50</a:t>
                      </a:r>
                      <a:endParaRPr lang="en-US" sz="2800" spc="-5" dirty="0">
                        <a:effectLst/>
                        <a:latin typeface="Times New Roman"/>
                        <a:ea typeface="SimSun"/>
                      </a:endParaRPr>
                    </a:p>
                  </a:txBody>
                  <a:tcPr marL="68580" marR="68580" marT="0" marB="0"/>
                </a:tc>
              </a:tr>
              <a:tr h="329654">
                <a:tc>
                  <a:txBody>
                    <a:bodyPr/>
                    <a:lstStyle/>
                    <a:p>
                      <a:pPr marL="0" marR="0" indent="0" algn="ctr">
                        <a:lnSpc>
                          <a:spcPct val="115000"/>
                        </a:lnSpc>
                        <a:spcBef>
                          <a:spcPts val="0"/>
                        </a:spcBef>
                        <a:spcAft>
                          <a:spcPts val="0"/>
                        </a:spcAft>
                        <a:tabLst>
                          <a:tab pos="182880" algn="l"/>
                        </a:tabLst>
                      </a:pPr>
                      <a:r>
                        <a:rPr lang="en-US" sz="2000" spc="-5" dirty="0">
                          <a:effectLst/>
                        </a:rPr>
                        <a:t>3</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en-US" sz="2000" spc="-5" dirty="0">
                          <a:effectLst/>
                        </a:rPr>
                        <a:t>23</a:t>
                      </a:r>
                      <a:r>
                        <a:rPr lang="x-none" sz="2000" spc="-5">
                          <a:effectLst/>
                        </a:rPr>
                        <a:t>.1</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128</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50</a:t>
                      </a:r>
                      <a:endParaRPr lang="en-US" sz="2800" spc="-5" dirty="0">
                        <a:effectLst/>
                        <a:latin typeface="Times New Roman"/>
                        <a:ea typeface="SimSun"/>
                      </a:endParaRPr>
                    </a:p>
                  </a:txBody>
                  <a:tcPr marL="68580" marR="68580" marT="0" marB="0"/>
                </a:tc>
              </a:tr>
              <a:tr h="329654">
                <a:tc>
                  <a:txBody>
                    <a:bodyPr/>
                    <a:lstStyle/>
                    <a:p>
                      <a:pPr marL="0" marR="0" indent="0" algn="ctr">
                        <a:lnSpc>
                          <a:spcPct val="115000"/>
                        </a:lnSpc>
                        <a:spcBef>
                          <a:spcPts val="0"/>
                        </a:spcBef>
                        <a:spcAft>
                          <a:spcPts val="0"/>
                        </a:spcAft>
                        <a:tabLst>
                          <a:tab pos="182880" algn="l"/>
                        </a:tabLst>
                      </a:pPr>
                      <a:r>
                        <a:rPr lang="en-US" sz="2000" spc="-5" dirty="0">
                          <a:effectLst/>
                        </a:rPr>
                        <a:t>4</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en-US" sz="2000" spc="-5" dirty="0">
                          <a:effectLst/>
                        </a:rPr>
                        <a:t>24</a:t>
                      </a:r>
                      <a:r>
                        <a:rPr lang="x-none" sz="2000" spc="-5">
                          <a:effectLst/>
                        </a:rPr>
                        <a:t>.8</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179</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70</a:t>
                      </a:r>
                      <a:endParaRPr lang="en-US" sz="2800" spc="-5" dirty="0">
                        <a:effectLst/>
                        <a:latin typeface="Times New Roman"/>
                        <a:ea typeface="SimSun"/>
                      </a:endParaRPr>
                    </a:p>
                  </a:txBody>
                  <a:tcPr marL="68580" marR="68580" marT="0" marB="0"/>
                </a:tc>
              </a:tr>
              <a:tr h="329654">
                <a:tc>
                  <a:txBody>
                    <a:bodyPr/>
                    <a:lstStyle/>
                    <a:p>
                      <a:pPr marL="0" marR="0" indent="0" algn="ctr">
                        <a:lnSpc>
                          <a:spcPct val="115000"/>
                        </a:lnSpc>
                        <a:spcBef>
                          <a:spcPts val="0"/>
                        </a:spcBef>
                        <a:spcAft>
                          <a:spcPts val="0"/>
                        </a:spcAft>
                        <a:tabLst>
                          <a:tab pos="182880" algn="l"/>
                        </a:tabLst>
                      </a:pPr>
                      <a:r>
                        <a:rPr lang="en-US" sz="2000" spc="-5" dirty="0">
                          <a:effectLst/>
                        </a:rPr>
                        <a:t>5</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en-US" sz="2000" spc="-5" dirty="0">
                          <a:effectLst/>
                        </a:rPr>
                        <a:t>25.6</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179</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70</a:t>
                      </a:r>
                      <a:endParaRPr lang="en-US" sz="2800" spc="-5" dirty="0">
                        <a:effectLst/>
                        <a:latin typeface="Times New Roman"/>
                        <a:ea typeface="SimSun"/>
                      </a:endParaRPr>
                    </a:p>
                  </a:txBody>
                  <a:tcPr marL="68580" marR="68580" marT="0" marB="0"/>
                </a:tc>
              </a:tr>
              <a:tr h="329654">
                <a:tc>
                  <a:txBody>
                    <a:bodyPr/>
                    <a:lstStyle/>
                    <a:p>
                      <a:pPr marL="0" marR="0" indent="0" algn="ctr">
                        <a:lnSpc>
                          <a:spcPct val="115000"/>
                        </a:lnSpc>
                        <a:spcBef>
                          <a:spcPts val="0"/>
                        </a:spcBef>
                        <a:spcAft>
                          <a:spcPts val="0"/>
                        </a:spcAft>
                        <a:tabLst>
                          <a:tab pos="182880" algn="l"/>
                        </a:tabLst>
                      </a:pPr>
                      <a:r>
                        <a:rPr lang="en-US" sz="2000" spc="-5" dirty="0">
                          <a:effectLst/>
                        </a:rPr>
                        <a:t>6</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en-US" sz="2000" spc="-5" dirty="0">
                          <a:effectLst/>
                        </a:rPr>
                        <a:t>28.9</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255</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100</a:t>
                      </a:r>
                      <a:endParaRPr lang="en-US" sz="2800" spc="-5" dirty="0">
                        <a:effectLst/>
                        <a:latin typeface="Times New Roman"/>
                        <a:ea typeface="SimSun"/>
                      </a:endParaRPr>
                    </a:p>
                  </a:txBody>
                  <a:tcPr marL="68580" marR="68580" marT="0" marB="0"/>
                </a:tc>
              </a:tr>
              <a:tr h="329654">
                <a:tc>
                  <a:txBody>
                    <a:bodyPr/>
                    <a:lstStyle/>
                    <a:p>
                      <a:pPr marL="0" marR="0" indent="0" algn="ctr">
                        <a:lnSpc>
                          <a:spcPct val="115000"/>
                        </a:lnSpc>
                        <a:spcBef>
                          <a:spcPts val="0"/>
                        </a:spcBef>
                        <a:spcAft>
                          <a:spcPts val="0"/>
                        </a:spcAft>
                        <a:tabLst>
                          <a:tab pos="182880" algn="l"/>
                        </a:tabLst>
                      </a:pPr>
                      <a:r>
                        <a:rPr lang="en-US" sz="2000" spc="-5" dirty="0">
                          <a:effectLst/>
                        </a:rPr>
                        <a:t>:</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x-none" sz="2000" spc="-5">
                          <a:effectLst/>
                        </a:rPr>
                        <a:t>;</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en-US" sz="2000" spc="-5" dirty="0">
                          <a:effectLst/>
                        </a:rPr>
                        <a:t>;</a:t>
                      </a:r>
                      <a:endParaRPr lang="en-US" sz="2800" spc="-5" dirty="0">
                        <a:effectLst/>
                        <a:latin typeface="Times New Roman"/>
                        <a:ea typeface="SimSun"/>
                      </a:endParaRPr>
                    </a:p>
                  </a:txBody>
                  <a:tcPr marL="68580" marR="68580" marT="0" marB="0"/>
                </a:tc>
              </a:tr>
              <a:tr h="329654">
                <a:tc>
                  <a:txBody>
                    <a:bodyPr/>
                    <a:lstStyle/>
                    <a:p>
                      <a:pPr marL="0" marR="0" indent="0" algn="ctr">
                        <a:lnSpc>
                          <a:spcPct val="115000"/>
                        </a:lnSpc>
                        <a:spcBef>
                          <a:spcPts val="0"/>
                        </a:spcBef>
                        <a:spcAft>
                          <a:spcPts val="0"/>
                        </a:spcAft>
                        <a:tabLst>
                          <a:tab pos="182880" algn="l"/>
                        </a:tabLst>
                      </a:pPr>
                      <a:r>
                        <a:rPr lang="en-US" sz="2000" spc="-5" dirty="0">
                          <a:effectLst/>
                        </a:rPr>
                        <a:t>10000</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en-US" sz="2000" spc="-5" dirty="0">
                          <a:effectLst/>
                        </a:rPr>
                        <a:t>35</a:t>
                      </a:r>
                      <a:r>
                        <a:rPr lang="x-none" sz="2000" spc="-5">
                          <a:effectLst/>
                        </a:rPr>
                        <a:t>.5</a:t>
                      </a:r>
                      <a:endParaRPr lang="en-US" sz="2800" spc="-5" dirty="0">
                        <a:effectLst/>
                        <a:latin typeface="Times New Roman"/>
                        <a:ea typeface="SimSun"/>
                      </a:endParaRPr>
                    </a:p>
                  </a:txBody>
                  <a:tcPr marL="68580" marR="68580" marT="0" marB="0" anchor="b"/>
                </a:tc>
                <a:tc>
                  <a:txBody>
                    <a:bodyPr/>
                    <a:lstStyle/>
                    <a:p>
                      <a:pPr marL="0" marR="0" indent="0" algn="ctr">
                        <a:lnSpc>
                          <a:spcPct val="115000"/>
                        </a:lnSpc>
                        <a:spcBef>
                          <a:spcPts val="0"/>
                        </a:spcBef>
                        <a:spcAft>
                          <a:spcPts val="0"/>
                        </a:spcAft>
                        <a:tabLst>
                          <a:tab pos="182880" algn="l"/>
                        </a:tabLst>
                      </a:pPr>
                      <a:r>
                        <a:rPr lang="en-US" sz="2000" spc="-5" dirty="0">
                          <a:effectLst/>
                        </a:rPr>
                        <a:t>0</a:t>
                      </a:r>
                      <a:endParaRPr lang="en-US" sz="2800" spc="-5" dirty="0">
                        <a:effectLst/>
                        <a:latin typeface="Times New Roman"/>
                        <a:ea typeface="SimSun"/>
                      </a:endParaRPr>
                    </a:p>
                  </a:txBody>
                  <a:tcPr marL="68580" marR="68580" marT="0" marB="0"/>
                </a:tc>
                <a:tc>
                  <a:txBody>
                    <a:bodyPr/>
                    <a:lstStyle/>
                    <a:p>
                      <a:pPr marL="0" marR="0" indent="0" algn="ctr">
                        <a:lnSpc>
                          <a:spcPct val="115000"/>
                        </a:lnSpc>
                        <a:spcBef>
                          <a:spcPts val="0"/>
                        </a:spcBef>
                        <a:spcAft>
                          <a:spcPts val="0"/>
                        </a:spcAft>
                        <a:tabLst>
                          <a:tab pos="182880" algn="l"/>
                        </a:tabLst>
                      </a:pPr>
                      <a:r>
                        <a:rPr lang="en-US" sz="2000" spc="-5" dirty="0">
                          <a:effectLst/>
                        </a:rPr>
                        <a:t>0</a:t>
                      </a:r>
                      <a:endParaRPr lang="en-US" sz="2800" spc="-5" dirty="0">
                        <a:effectLst/>
                        <a:latin typeface="Times New Roman"/>
                        <a:ea typeface="SimSun"/>
                      </a:endParaRPr>
                    </a:p>
                  </a:txBody>
                  <a:tcPr marL="68580" marR="68580" marT="0" marB="0"/>
                </a:tc>
              </a:tr>
            </a:tbl>
          </a:graphicData>
        </a:graphic>
      </p:graphicFrame>
      <p:sp>
        <p:nvSpPr>
          <p:cNvPr id="2" name="Rectangle 1"/>
          <p:cNvSpPr/>
          <p:nvPr/>
        </p:nvSpPr>
        <p:spPr>
          <a:xfrm>
            <a:off x="304800" y="1411069"/>
            <a:ext cx="8534400" cy="646331"/>
          </a:xfrm>
          <a:prstGeom prst="rect">
            <a:avLst/>
          </a:prstGeom>
        </p:spPr>
        <p:txBody>
          <a:bodyPr wrap="square">
            <a:spAutoFit/>
          </a:bodyPr>
          <a:lstStyle/>
          <a:p>
            <a:pPr marL="342900" indent="-342900" algn="just">
              <a:buClr>
                <a:schemeClr val="accent1"/>
              </a:buClr>
              <a:buFont typeface="Arial" pitchFamily="34" charset="0"/>
              <a:buChar char="•"/>
            </a:pPr>
            <a:r>
              <a:rPr lang="en-US" dirty="0"/>
              <a:t>The collected values were stored in excel file in .csv format for model training, correlating indoor temperature with PWM and fan speed decisions as shown in Table II.</a:t>
            </a:r>
            <a:endParaRPr lang="en-US" sz="700" dirty="0"/>
          </a:p>
        </p:txBody>
      </p:sp>
      <p:sp>
        <p:nvSpPr>
          <p:cNvPr id="3" name="Rectangle 2"/>
          <p:cNvSpPr/>
          <p:nvPr/>
        </p:nvSpPr>
        <p:spPr>
          <a:xfrm>
            <a:off x="1752600" y="2170422"/>
            <a:ext cx="5971571" cy="369332"/>
          </a:xfrm>
          <a:prstGeom prst="rect">
            <a:avLst/>
          </a:prstGeom>
        </p:spPr>
        <p:txBody>
          <a:bodyPr wrap="none">
            <a:spAutoFit/>
          </a:bodyPr>
          <a:lstStyle/>
          <a:p>
            <a:pPr lvl="0"/>
            <a:r>
              <a:rPr lang="en-US" b="1" cap="small" dirty="0" smtClean="0">
                <a:solidFill>
                  <a:schemeClr val="tx2">
                    <a:lumMod val="60000"/>
                    <a:lumOff val="40000"/>
                  </a:schemeClr>
                </a:solidFill>
              </a:rPr>
              <a:t>TABLE II : Dataset </a:t>
            </a:r>
            <a:r>
              <a:rPr lang="en-US" b="1" cap="small" dirty="0">
                <a:solidFill>
                  <a:schemeClr val="tx2">
                    <a:lumMod val="60000"/>
                    <a:lumOff val="40000"/>
                  </a:schemeClr>
                </a:solidFill>
              </a:rPr>
              <a:t>for Training Machine Learning Models </a:t>
            </a:r>
          </a:p>
        </p:txBody>
      </p:sp>
      <p:sp>
        <p:nvSpPr>
          <p:cNvPr id="12" name="Rectangle 11"/>
          <p:cNvSpPr/>
          <p:nvPr/>
        </p:nvSpPr>
        <p:spPr>
          <a:xfrm>
            <a:off x="0" y="6019800"/>
            <a:ext cx="9144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p:cNvSpPr txBox="1">
            <a:spLocks/>
          </p:cNvSpPr>
          <p:nvPr/>
        </p:nvSpPr>
        <p:spPr>
          <a:xfrm>
            <a:off x="1419447" y="6135165"/>
            <a:ext cx="7114953" cy="57043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1800" b="1" dirty="0"/>
              <a:t>3</a:t>
            </a:r>
            <a:r>
              <a:rPr lang="en-US" sz="1800" b="1" baseline="30000" dirty="0"/>
              <a:t>rd</a:t>
            </a:r>
            <a:r>
              <a:rPr lang="en-US" sz="1800" b="1" dirty="0"/>
              <a:t> International Conference on </a:t>
            </a:r>
            <a:endParaRPr lang="en-US" sz="1800" b="1" dirty="0" smtClean="0"/>
          </a:p>
          <a:p>
            <a:pPr marL="0" indent="0" algn="ctr">
              <a:buNone/>
            </a:pPr>
            <a:r>
              <a:rPr lang="en-US" sz="1800" b="1" dirty="0" smtClean="0"/>
              <a:t>Computational </a:t>
            </a:r>
            <a:r>
              <a:rPr lang="en-US" sz="1800" b="1" dirty="0"/>
              <a:t>Intelligent Systems 2024</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6085367"/>
            <a:ext cx="707065" cy="707065"/>
          </a:xfrm>
          <a:prstGeom prst="rect">
            <a:avLst/>
          </a:prstGeom>
        </p:spPr>
      </p:pic>
    </p:spTree>
    <p:extLst>
      <p:ext uri="{BB962C8B-B14F-4D97-AF65-F5344CB8AC3E}">
        <p14:creationId xmlns:p14="http://schemas.microsoft.com/office/powerpoint/2010/main" val="3874694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700</TotalTime>
  <Words>1435</Words>
  <Application>Microsoft Office PowerPoint</Application>
  <PresentationFormat>On-screen Show (4:3)</PresentationFormat>
  <Paragraphs>233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Artificial Intelligence based Adaptive Fan Speed Control for Residential Energy Efficiency and Optimal Comfort</vt:lpstr>
      <vt:lpstr>OUTLINE </vt:lpstr>
      <vt:lpstr>INTRODUCTION  </vt:lpstr>
      <vt:lpstr>AIMS &amp; OBJECTIVES  </vt:lpstr>
      <vt:lpstr>METHODOLOGY</vt:lpstr>
      <vt:lpstr>METHODOLOGY - WORKING OF THE SYSTEM</vt:lpstr>
      <vt:lpstr>METHODOLOGY – PULSE WIDTH MODULATION</vt:lpstr>
      <vt:lpstr>METHODOLOGY –  DATASET FOR TRAINING MACHINE LEARNING ALGORITHMS</vt:lpstr>
      <vt:lpstr>METHODOLOGY –  DATASET FOR TRAINING MACHINE LEARNING ALGORITHMS</vt:lpstr>
      <vt:lpstr>ARTIFICIAL INTELLIGENCE MODEL IMPLEMENTATION TO CONTROL FAN SPEED</vt:lpstr>
      <vt:lpstr>ARTIFICIAL INTELLIGENCE MODEL IMPLEMENTATION TO CONTROL FAN SPEED</vt:lpstr>
      <vt:lpstr>RESULTS &amp; DISCUSSION</vt:lpstr>
      <vt:lpstr>RESULTS &amp; DISCUSSION</vt:lpstr>
      <vt:lpstr>RESULTS &amp; DISCUSSION</vt:lpstr>
      <vt:lpstr>RESULTS &amp; DISCUSSION</vt:lpstr>
      <vt:lpstr>RESULTS &amp; DISCUSSION</vt:lpstr>
      <vt:lpstr>CONCLUSION &amp; FUTURE WORK</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Estimation of End Effector position in Three Dimension Robotic Workspace.</dc:title>
  <dc:creator>PMYLS</dc:creator>
  <cp:lastModifiedBy>PMYLS</cp:lastModifiedBy>
  <cp:revision>231</cp:revision>
  <dcterms:created xsi:type="dcterms:W3CDTF">2024-04-27T17:10:45Z</dcterms:created>
  <dcterms:modified xsi:type="dcterms:W3CDTF">2024-09-23T18:30:05Z</dcterms:modified>
</cp:coreProperties>
</file>