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9" r:id="rId13"/>
    <p:sldId id="268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>
        <p:scale>
          <a:sx n="64" d="100"/>
          <a:sy n="64" d="100"/>
        </p:scale>
        <p:origin x="9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800">
                <a:effectLst/>
              </a:rPr>
              <a:t>Time Execution Performance Comparison of C++, Java and Python Based on CMD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Quick Sort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Sheet1!$A$2:$A$10</c:f>
              <c:strCache>
                <c:ptCount val="9"/>
                <c:pt idx="0">
                  <c:v>C++ Best Case </c:v>
                </c:pt>
                <c:pt idx="1">
                  <c:v>C++ Avg. Case</c:v>
                </c:pt>
                <c:pt idx="2">
                  <c:v>C++ Worst Case</c:v>
                </c:pt>
                <c:pt idx="3">
                  <c:v>Java Best Case</c:v>
                </c:pt>
                <c:pt idx="4">
                  <c:v>Java Best Case</c:v>
                </c:pt>
                <c:pt idx="5">
                  <c:v>Java Worst Case</c:v>
                </c:pt>
                <c:pt idx="6">
                  <c:v>Python Best Case</c:v>
                </c:pt>
                <c:pt idx="7">
                  <c:v>Python Avg. Case</c:v>
                </c:pt>
                <c:pt idx="8">
                  <c:v>Python Worst Case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80</c:v>
                </c:pt>
                <c:pt idx="1">
                  <c:v>100</c:v>
                </c:pt>
                <c:pt idx="2">
                  <c:v>150</c:v>
                </c:pt>
                <c:pt idx="3">
                  <c:v>120</c:v>
                </c:pt>
                <c:pt idx="4">
                  <c:v>160</c:v>
                </c:pt>
                <c:pt idx="5">
                  <c:v>200</c:v>
                </c:pt>
                <c:pt idx="6">
                  <c:v>150</c:v>
                </c:pt>
                <c:pt idx="7">
                  <c:v>700</c:v>
                </c:pt>
                <c:pt idx="8">
                  <c:v>1200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EB0-4627-AA59-C74D610B836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Merge Sort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Sheet1!$A$2:$A$10</c:f>
              <c:strCache>
                <c:ptCount val="9"/>
                <c:pt idx="0">
                  <c:v>C++ Best Case </c:v>
                </c:pt>
                <c:pt idx="1">
                  <c:v>C++ Avg. Case</c:v>
                </c:pt>
                <c:pt idx="2">
                  <c:v>C++ Worst Case</c:v>
                </c:pt>
                <c:pt idx="3">
                  <c:v>Java Best Case</c:v>
                </c:pt>
                <c:pt idx="4">
                  <c:v>Java Best Case</c:v>
                </c:pt>
                <c:pt idx="5">
                  <c:v>Java Worst Case</c:v>
                </c:pt>
                <c:pt idx="6">
                  <c:v>Python Best Case</c:v>
                </c:pt>
                <c:pt idx="7">
                  <c:v>Python Avg. Case</c:v>
                </c:pt>
                <c:pt idx="8">
                  <c:v>Python Worst Case</c:v>
                </c:pt>
              </c:strCache>
            </c:strRef>
          </c:cat>
          <c:val>
            <c:numRef>
              <c:f>Sheet1!$C$2:$C$10</c:f>
              <c:numCache>
                <c:formatCode>General</c:formatCode>
                <c:ptCount val="9"/>
                <c:pt idx="0">
                  <c:v>90</c:v>
                </c:pt>
                <c:pt idx="1">
                  <c:v>110</c:v>
                </c:pt>
                <c:pt idx="2">
                  <c:v>160</c:v>
                </c:pt>
                <c:pt idx="3">
                  <c:v>130</c:v>
                </c:pt>
                <c:pt idx="4">
                  <c:v>190</c:v>
                </c:pt>
                <c:pt idx="5">
                  <c:v>210</c:v>
                </c:pt>
                <c:pt idx="6">
                  <c:v>550</c:v>
                </c:pt>
                <c:pt idx="7">
                  <c:v>750</c:v>
                </c:pt>
                <c:pt idx="8">
                  <c:v>1300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EB0-4627-AA59-C74D610B836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529782224"/>
        <c:axId val="529787984"/>
      </c:barChart>
      <c:line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Bubble Sort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Sheet1!$A$2:$A$10</c:f>
              <c:strCache>
                <c:ptCount val="9"/>
                <c:pt idx="0">
                  <c:v>C++ Best Case </c:v>
                </c:pt>
                <c:pt idx="1">
                  <c:v>C++ Avg. Case</c:v>
                </c:pt>
                <c:pt idx="2">
                  <c:v>C++ Worst Case</c:v>
                </c:pt>
                <c:pt idx="3">
                  <c:v>Java Best Case</c:v>
                </c:pt>
                <c:pt idx="4">
                  <c:v>Java Best Case</c:v>
                </c:pt>
                <c:pt idx="5">
                  <c:v>Java Worst Case</c:v>
                </c:pt>
                <c:pt idx="6">
                  <c:v>Python Best Case</c:v>
                </c:pt>
                <c:pt idx="7">
                  <c:v>Python Avg. Case</c:v>
                </c:pt>
                <c:pt idx="8">
                  <c:v>Python Worst Case</c:v>
                </c:pt>
              </c:strCache>
            </c:strRef>
          </c:cat>
          <c:val>
            <c:numRef>
              <c:f>Sheet1!$D$2:$D$10</c:f>
              <c:numCache>
                <c:formatCode>General</c:formatCode>
                <c:ptCount val="9"/>
                <c:pt idx="0">
                  <c:v>1000</c:v>
                </c:pt>
                <c:pt idx="1">
                  <c:v>750000</c:v>
                </c:pt>
                <c:pt idx="2">
                  <c:v>1000000</c:v>
                </c:pt>
                <c:pt idx="3">
                  <c:v>1200</c:v>
                </c:pt>
                <c:pt idx="4">
                  <c:v>800000</c:v>
                </c:pt>
                <c:pt idx="5">
                  <c:v>1200000</c:v>
                </c:pt>
                <c:pt idx="6">
                  <c:v>1500</c:v>
                </c:pt>
                <c:pt idx="7">
                  <c:v>1300000</c:v>
                </c:pt>
                <c:pt idx="8">
                  <c:v>1500000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EB0-4627-AA59-C74D610B8362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Insertion Sort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Sheet1!$A$2:$A$10</c:f>
              <c:strCache>
                <c:ptCount val="9"/>
                <c:pt idx="0">
                  <c:v>C++ Best Case </c:v>
                </c:pt>
                <c:pt idx="1">
                  <c:v>C++ Avg. Case</c:v>
                </c:pt>
                <c:pt idx="2">
                  <c:v>C++ Worst Case</c:v>
                </c:pt>
                <c:pt idx="3">
                  <c:v>Java Best Case</c:v>
                </c:pt>
                <c:pt idx="4">
                  <c:v>Java Best Case</c:v>
                </c:pt>
                <c:pt idx="5">
                  <c:v>Java Worst Case</c:v>
                </c:pt>
                <c:pt idx="6">
                  <c:v>Python Best Case</c:v>
                </c:pt>
                <c:pt idx="7">
                  <c:v>Python Avg. Case</c:v>
                </c:pt>
                <c:pt idx="8">
                  <c:v>Python Worst Case</c:v>
                </c:pt>
              </c:strCache>
            </c:strRef>
          </c:cat>
          <c:val>
            <c:numRef>
              <c:f>Sheet1!$E$2:$E$10</c:f>
              <c:numCache>
                <c:formatCode>General</c:formatCode>
                <c:ptCount val="9"/>
                <c:pt idx="0">
                  <c:v>600</c:v>
                </c:pt>
                <c:pt idx="1">
                  <c:v>650000</c:v>
                </c:pt>
                <c:pt idx="2">
                  <c:v>700000</c:v>
                </c:pt>
                <c:pt idx="3">
                  <c:v>800</c:v>
                </c:pt>
                <c:pt idx="4">
                  <c:v>700000</c:v>
                </c:pt>
                <c:pt idx="5">
                  <c:v>750000</c:v>
                </c:pt>
                <c:pt idx="6">
                  <c:v>900</c:v>
                </c:pt>
                <c:pt idx="7">
                  <c:v>1200000</c:v>
                </c:pt>
                <c:pt idx="8">
                  <c:v>1400000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3EB0-4627-AA59-C74D610B836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20537768"/>
        <c:axId val="420537048"/>
      </c:lineChart>
      <c:catAx>
        <c:axId val="5297822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9787984"/>
        <c:crosses val="autoZero"/>
        <c:auto val="1"/>
        <c:lblAlgn val="ctr"/>
        <c:lblOffset val="100"/>
        <c:noMultiLvlLbl val="0"/>
      </c:catAx>
      <c:valAx>
        <c:axId val="5297879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9782224"/>
        <c:crosses val="autoZero"/>
        <c:crossBetween val="between"/>
      </c:valAx>
      <c:valAx>
        <c:axId val="420537048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0537768"/>
        <c:crosses val="max"/>
        <c:crossBetween val="between"/>
      </c:valAx>
      <c:catAx>
        <c:axId val="42053776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420537048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800">
                <a:effectLst/>
              </a:rPr>
              <a:t>Time Execution Performance Comparison of C++, Java and Python Based on Cygwin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Quick Sort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Sheet1!$A$2:$A$10</c:f>
              <c:strCache>
                <c:ptCount val="9"/>
                <c:pt idx="0">
                  <c:v>C++ Best Case </c:v>
                </c:pt>
                <c:pt idx="1">
                  <c:v>C++ Avg. Case</c:v>
                </c:pt>
                <c:pt idx="2">
                  <c:v>C++ Worst Case</c:v>
                </c:pt>
                <c:pt idx="3">
                  <c:v>Java Best Case</c:v>
                </c:pt>
                <c:pt idx="4">
                  <c:v>Java Best Case</c:v>
                </c:pt>
                <c:pt idx="5">
                  <c:v>Java Worst Case</c:v>
                </c:pt>
                <c:pt idx="6">
                  <c:v>Python Best Case</c:v>
                </c:pt>
                <c:pt idx="7">
                  <c:v>Python Avg. Case</c:v>
                </c:pt>
                <c:pt idx="8">
                  <c:v>Python Worst Case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75</c:v>
                </c:pt>
                <c:pt idx="1">
                  <c:v>90</c:v>
                </c:pt>
                <c:pt idx="2">
                  <c:v>137</c:v>
                </c:pt>
                <c:pt idx="3">
                  <c:v>103</c:v>
                </c:pt>
                <c:pt idx="4">
                  <c:v>140</c:v>
                </c:pt>
                <c:pt idx="5">
                  <c:v>190</c:v>
                </c:pt>
                <c:pt idx="6">
                  <c:v>430</c:v>
                </c:pt>
                <c:pt idx="7">
                  <c:v>640</c:v>
                </c:pt>
                <c:pt idx="8">
                  <c:v>1102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111-428C-9143-246C9DA4C21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Merge Sort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Sheet1!$A$2:$A$10</c:f>
              <c:strCache>
                <c:ptCount val="9"/>
                <c:pt idx="0">
                  <c:v>C++ Best Case </c:v>
                </c:pt>
                <c:pt idx="1">
                  <c:v>C++ Avg. Case</c:v>
                </c:pt>
                <c:pt idx="2">
                  <c:v>C++ Worst Case</c:v>
                </c:pt>
                <c:pt idx="3">
                  <c:v>Java Best Case</c:v>
                </c:pt>
                <c:pt idx="4">
                  <c:v>Java Best Case</c:v>
                </c:pt>
                <c:pt idx="5">
                  <c:v>Java Worst Case</c:v>
                </c:pt>
                <c:pt idx="6">
                  <c:v>Python Best Case</c:v>
                </c:pt>
                <c:pt idx="7">
                  <c:v>Python Avg. Case</c:v>
                </c:pt>
                <c:pt idx="8">
                  <c:v>Python Worst Case</c:v>
                </c:pt>
              </c:strCache>
            </c:strRef>
          </c:cat>
          <c:val>
            <c:numRef>
              <c:f>Sheet1!$C$2:$C$10</c:f>
              <c:numCache>
                <c:formatCode>General</c:formatCode>
                <c:ptCount val="9"/>
                <c:pt idx="0">
                  <c:v>70</c:v>
                </c:pt>
                <c:pt idx="1">
                  <c:v>98</c:v>
                </c:pt>
                <c:pt idx="2">
                  <c:v>155</c:v>
                </c:pt>
                <c:pt idx="3">
                  <c:v>120</c:v>
                </c:pt>
                <c:pt idx="4">
                  <c:v>163</c:v>
                </c:pt>
                <c:pt idx="5">
                  <c:v>205</c:v>
                </c:pt>
                <c:pt idx="6">
                  <c:v>409</c:v>
                </c:pt>
                <c:pt idx="7">
                  <c:v>713</c:v>
                </c:pt>
                <c:pt idx="8">
                  <c:v>1240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111-428C-9143-246C9DA4C21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529782224"/>
        <c:axId val="529787984"/>
      </c:barChart>
      <c:line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Bubble Sort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Sheet1!$A$2:$A$10</c:f>
              <c:strCache>
                <c:ptCount val="9"/>
                <c:pt idx="0">
                  <c:v>C++ Best Case </c:v>
                </c:pt>
                <c:pt idx="1">
                  <c:v>C++ Avg. Case</c:v>
                </c:pt>
                <c:pt idx="2">
                  <c:v>C++ Worst Case</c:v>
                </c:pt>
                <c:pt idx="3">
                  <c:v>Java Best Case</c:v>
                </c:pt>
                <c:pt idx="4">
                  <c:v>Java Best Case</c:v>
                </c:pt>
                <c:pt idx="5">
                  <c:v>Java Worst Case</c:v>
                </c:pt>
                <c:pt idx="6">
                  <c:v>Python Best Case</c:v>
                </c:pt>
                <c:pt idx="7">
                  <c:v>Python Avg. Case</c:v>
                </c:pt>
                <c:pt idx="8">
                  <c:v>Python Worst Case</c:v>
                </c:pt>
              </c:strCache>
            </c:strRef>
          </c:cat>
          <c:val>
            <c:numRef>
              <c:f>Sheet1!$D$2:$D$10</c:f>
              <c:numCache>
                <c:formatCode>General</c:formatCode>
                <c:ptCount val="9"/>
                <c:pt idx="0">
                  <c:v>902</c:v>
                </c:pt>
                <c:pt idx="1">
                  <c:v>740000</c:v>
                </c:pt>
                <c:pt idx="2">
                  <c:v>980000</c:v>
                </c:pt>
                <c:pt idx="3">
                  <c:v>1030</c:v>
                </c:pt>
                <c:pt idx="4">
                  <c:v>780000</c:v>
                </c:pt>
                <c:pt idx="5">
                  <c:v>1150000</c:v>
                </c:pt>
                <c:pt idx="6">
                  <c:v>1328</c:v>
                </c:pt>
                <c:pt idx="7">
                  <c:v>1250000</c:v>
                </c:pt>
                <c:pt idx="8">
                  <c:v>160000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111-428C-9143-246C9DA4C215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Insertion Sort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Sheet1!$A$2:$A$10</c:f>
              <c:strCache>
                <c:ptCount val="9"/>
                <c:pt idx="0">
                  <c:v>C++ Best Case </c:v>
                </c:pt>
                <c:pt idx="1">
                  <c:v>C++ Avg. Case</c:v>
                </c:pt>
                <c:pt idx="2">
                  <c:v>C++ Worst Case</c:v>
                </c:pt>
                <c:pt idx="3">
                  <c:v>Java Best Case</c:v>
                </c:pt>
                <c:pt idx="4">
                  <c:v>Java Best Case</c:v>
                </c:pt>
                <c:pt idx="5">
                  <c:v>Java Worst Case</c:v>
                </c:pt>
                <c:pt idx="6">
                  <c:v>Python Best Case</c:v>
                </c:pt>
                <c:pt idx="7">
                  <c:v>Python Avg. Case</c:v>
                </c:pt>
                <c:pt idx="8">
                  <c:v>Python Worst Case</c:v>
                </c:pt>
              </c:strCache>
            </c:strRef>
          </c:cat>
          <c:val>
            <c:numRef>
              <c:f>Sheet1!$E$2:$E$10</c:f>
              <c:numCache>
                <c:formatCode>General</c:formatCode>
                <c:ptCount val="9"/>
                <c:pt idx="0">
                  <c:v>590</c:v>
                </c:pt>
                <c:pt idx="1">
                  <c:v>640000</c:v>
                </c:pt>
                <c:pt idx="2">
                  <c:v>690000</c:v>
                </c:pt>
                <c:pt idx="3">
                  <c:v>780</c:v>
                </c:pt>
                <c:pt idx="4">
                  <c:v>680000</c:v>
                </c:pt>
                <c:pt idx="5">
                  <c:v>740000</c:v>
                </c:pt>
                <c:pt idx="6">
                  <c:v>850</c:v>
                </c:pt>
                <c:pt idx="7">
                  <c:v>1150000</c:v>
                </c:pt>
                <c:pt idx="8">
                  <c:v>130000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5111-428C-9143-246C9DA4C21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20537768"/>
        <c:axId val="420537048"/>
      </c:lineChart>
      <c:catAx>
        <c:axId val="5297822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9787984"/>
        <c:crosses val="autoZero"/>
        <c:auto val="1"/>
        <c:lblAlgn val="ctr"/>
        <c:lblOffset val="100"/>
        <c:noMultiLvlLbl val="0"/>
      </c:catAx>
      <c:valAx>
        <c:axId val="5297879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9782224"/>
        <c:crosses val="autoZero"/>
        <c:crossBetween val="between"/>
      </c:valAx>
      <c:valAx>
        <c:axId val="420537048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0537768"/>
        <c:crosses val="max"/>
        <c:crossBetween val="between"/>
      </c:valAx>
      <c:catAx>
        <c:axId val="42053776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420537048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900"/>
              <a:t>Performance</a:t>
            </a:r>
            <a:r>
              <a:rPr lang="en-US" sz="900" baseline="0"/>
              <a:t> Comparison among C++, Java and Python for DFS Algorithm</a:t>
            </a:r>
            <a:endParaRPr lang="en-US" sz="90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Best Case (ms)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Sheet1!$A$2:$A$8</c:f>
              <c:strCache>
                <c:ptCount val="6"/>
                <c:pt idx="0">
                  <c:v>C++ CMD</c:v>
                </c:pt>
                <c:pt idx="1">
                  <c:v>C++ Cygwin</c:v>
                </c:pt>
                <c:pt idx="2">
                  <c:v>Java CMD</c:v>
                </c:pt>
                <c:pt idx="3">
                  <c:v>Java Cygwin</c:v>
                </c:pt>
                <c:pt idx="4">
                  <c:v>Python CMD</c:v>
                </c:pt>
                <c:pt idx="5">
                  <c:v>Python Cygwin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12</c:v>
                </c:pt>
                <c:pt idx="1">
                  <c:v>15</c:v>
                </c:pt>
                <c:pt idx="2">
                  <c:v>20</c:v>
                </c:pt>
                <c:pt idx="3">
                  <c:v>22</c:v>
                </c:pt>
                <c:pt idx="4">
                  <c:v>30</c:v>
                </c:pt>
                <c:pt idx="5">
                  <c:v>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471-4112-A83B-0C8496E2CF1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Avg. Case (ms)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Sheet1!$A$2:$A$8</c:f>
              <c:strCache>
                <c:ptCount val="6"/>
                <c:pt idx="0">
                  <c:v>C++ CMD</c:v>
                </c:pt>
                <c:pt idx="1">
                  <c:v>C++ Cygwin</c:v>
                </c:pt>
                <c:pt idx="2">
                  <c:v>Java CMD</c:v>
                </c:pt>
                <c:pt idx="3">
                  <c:v>Java Cygwin</c:v>
                </c:pt>
                <c:pt idx="4">
                  <c:v>Python CMD</c:v>
                </c:pt>
                <c:pt idx="5">
                  <c:v>Python Cygwin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18</c:v>
                </c:pt>
                <c:pt idx="1">
                  <c:v>20</c:v>
                </c:pt>
                <c:pt idx="2">
                  <c:v>28</c:v>
                </c:pt>
                <c:pt idx="3">
                  <c:v>30</c:v>
                </c:pt>
                <c:pt idx="4">
                  <c:v>42</c:v>
                </c:pt>
                <c:pt idx="5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471-4112-A83B-0C8496E2CF1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Worst Case (ms)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Sheet1!$A$2:$A$8</c:f>
              <c:strCache>
                <c:ptCount val="6"/>
                <c:pt idx="0">
                  <c:v>C++ CMD</c:v>
                </c:pt>
                <c:pt idx="1">
                  <c:v>C++ Cygwin</c:v>
                </c:pt>
                <c:pt idx="2">
                  <c:v>Java CMD</c:v>
                </c:pt>
                <c:pt idx="3">
                  <c:v>Java Cygwin</c:v>
                </c:pt>
                <c:pt idx="4">
                  <c:v>Python CMD</c:v>
                </c:pt>
                <c:pt idx="5">
                  <c:v>Python Cygwin</c:v>
                </c:pt>
              </c:strCache>
            </c:strRef>
          </c:cat>
          <c:val>
            <c:numRef>
              <c:f>Sheet1!$D$2:$D$8</c:f>
              <c:numCache>
                <c:formatCode>General</c:formatCode>
                <c:ptCount val="7"/>
                <c:pt idx="0">
                  <c:v>25</c:v>
                </c:pt>
                <c:pt idx="1">
                  <c:v>28</c:v>
                </c:pt>
                <c:pt idx="2">
                  <c:v>36</c:v>
                </c:pt>
                <c:pt idx="3">
                  <c:v>40</c:v>
                </c:pt>
                <c:pt idx="4">
                  <c:v>55</c:v>
                </c:pt>
                <c:pt idx="5">
                  <c:v>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471-4112-A83B-0C8496E2CF1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63900872"/>
        <c:axId val="463904472"/>
      </c:barChart>
      <c:catAx>
        <c:axId val="4639008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3904472"/>
        <c:crosses val="autoZero"/>
        <c:auto val="1"/>
        <c:lblAlgn val="ctr"/>
        <c:lblOffset val="100"/>
        <c:noMultiLvlLbl val="0"/>
      </c:catAx>
      <c:valAx>
        <c:axId val="4639044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39008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900"/>
              <a:t>Execution time for</a:t>
            </a:r>
            <a:r>
              <a:rPr lang="en-US" sz="900" baseline="0"/>
              <a:t> "Write" operation</a:t>
            </a:r>
            <a:endParaRPr lang="en-US" sz="90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C++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Sheet1!$A$2:$A$6</c:f>
              <c:numCache>
                <c:formatCode>General</c:formatCode>
                <c:ptCount val="5"/>
                <c:pt idx="0">
                  <c:v>1700</c:v>
                </c:pt>
                <c:pt idx="1">
                  <c:v>17000</c:v>
                </c:pt>
                <c:pt idx="2">
                  <c:v>40000</c:v>
                </c:pt>
                <c:pt idx="3">
                  <c:v>78000</c:v>
                </c:pt>
                <c:pt idx="4">
                  <c:v>97000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15</c:v>
                </c:pt>
                <c:pt idx="1">
                  <c:v>180</c:v>
                </c:pt>
                <c:pt idx="2">
                  <c:v>470</c:v>
                </c:pt>
                <c:pt idx="3">
                  <c:v>950</c:v>
                </c:pt>
                <c:pt idx="4">
                  <c:v>1200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072-40CE-8599-566FA27952A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Java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Sheet1!$A$2:$A$6</c:f>
              <c:numCache>
                <c:formatCode>General</c:formatCode>
                <c:ptCount val="5"/>
                <c:pt idx="0">
                  <c:v>1700</c:v>
                </c:pt>
                <c:pt idx="1">
                  <c:v>17000</c:v>
                </c:pt>
                <c:pt idx="2">
                  <c:v>40000</c:v>
                </c:pt>
                <c:pt idx="3">
                  <c:v>78000</c:v>
                </c:pt>
                <c:pt idx="4">
                  <c:v>97000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26</c:v>
                </c:pt>
                <c:pt idx="1">
                  <c:v>419</c:v>
                </c:pt>
                <c:pt idx="2">
                  <c:v>920</c:v>
                </c:pt>
                <c:pt idx="3">
                  <c:v>1800</c:v>
                </c:pt>
                <c:pt idx="4">
                  <c:v>5600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072-40CE-8599-566FA27952A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Python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Sheet1!$A$2:$A$6</c:f>
              <c:numCache>
                <c:formatCode>General</c:formatCode>
                <c:ptCount val="5"/>
                <c:pt idx="0">
                  <c:v>1700</c:v>
                </c:pt>
                <c:pt idx="1">
                  <c:v>17000</c:v>
                </c:pt>
                <c:pt idx="2">
                  <c:v>40000</c:v>
                </c:pt>
                <c:pt idx="3">
                  <c:v>78000</c:v>
                </c:pt>
                <c:pt idx="4">
                  <c:v>97000</c:v>
                </c:pt>
              </c:numCache>
            </c:numRef>
          </c:cat>
          <c:val>
            <c:numRef>
              <c:f>Sheet1!$D$2:$D$6</c:f>
              <c:numCache>
                <c:formatCode>General</c:formatCode>
                <c:ptCount val="5"/>
                <c:pt idx="0">
                  <c:v>42</c:v>
                </c:pt>
                <c:pt idx="1">
                  <c:v>730</c:v>
                </c:pt>
                <c:pt idx="2">
                  <c:v>2035</c:v>
                </c:pt>
                <c:pt idx="3">
                  <c:v>4570</c:v>
                </c:pt>
                <c:pt idx="4">
                  <c:v>7300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072-40CE-8599-566FA27952A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08320576"/>
        <c:axId val="308319496"/>
      </c:lineChart>
      <c:catAx>
        <c:axId val="3083205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8319496"/>
        <c:crosses val="autoZero"/>
        <c:auto val="1"/>
        <c:lblAlgn val="ctr"/>
        <c:lblOffset val="100"/>
        <c:noMultiLvlLbl val="0"/>
      </c:catAx>
      <c:valAx>
        <c:axId val="3083194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83205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900"/>
              <a:t>Execution time for</a:t>
            </a:r>
            <a:r>
              <a:rPr lang="en-US" sz="900" baseline="0"/>
              <a:t> Reading operation</a:t>
            </a:r>
            <a:endParaRPr lang="en-US" sz="90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C++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Sheet1!$A$2:$A$6</c:f>
              <c:numCache>
                <c:formatCode>General</c:formatCode>
                <c:ptCount val="5"/>
                <c:pt idx="0">
                  <c:v>1700</c:v>
                </c:pt>
                <c:pt idx="1">
                  <c:v>17000</c:v>
                </c:pt>
                <c:pt idx="2">
                  <c:v>40000</c:v>
                </c:pt>
                <c:pt idx="3">
                  <c:v>78000</c:v>
                </c:pt>
                <c:pt idx="4">
                  <c:v>97000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8</c:v>
                </c:pt>
                <c:pt idx="1">
                  <c:v>70</c:v>
                </c:pt>
                <c:pt idx="2">
                  <c:v>250</c:v>
                </c:pt>
                <c:pt idx="3">
                  <c:v>560</c:v>
                </c:pt>
                <c:pt idx="4">
                  <c:v>820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C40-4D5D-8823-F5B99E97FF7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Java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Sheet1!$A$2:$A$6</c:f>
              <c:numCache>
                <c:formatCode>General</c:formatCode>
                <c:ptCount val="5"/>
                <c:pt idx="0">
                  <c:v>1700</c:v>
                </c:pt>
                <c:pt idx="1">
                  <c:v>17000</c:v>
                </c:pt>
                <c:pt idx="2">
                  <c:v>40000</c:v>
                </c:pt>
                <c:pt idx="3">
                  <c:v>78000</c:v>
                </c:pt>
                <c:pt idx="4">
                  <c:v>97000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12</c:v>
                </c:pt>
                <c:pt idx="1">
                  <c:v>120</c:v>
                </c:pt>
                <c:pt idx="2">
                  <c:v>360</c:v>
                </c:pt>
                <c:pt idx="3">
                  <c:v>1500</c:v>
                </c:pt>
                <c:pt idx="4">
                  <c:v>2500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C40-4D5D-8823-F5B99E97FF7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Python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Sheet1!$A$2:$A$6</c:f>
              <c:numCache>
                <c:formatCode>General</c:formatCode>
                <c:ptCount val="5"/>
                <c:pt idx="0">
                  <c:v>1700</c:v>
                </c:pt>
                <c:pt idx="1">
                  <c:v>17000</c:v>
                </c:pt>
                <c:pt idx="2">
                  <c:v>40000</c:v>
                </c:pt>
                <c:pt idx="3">
                  <c:v>78000</c:v>
                </c:pt>
                <c:pt idx="4">
                  <c:v>97000</c:v>
                </c:pt>
              </c:numCache>
            </c:numRef>
          </c:cat>
          <c:val>
            <c:numRef>
              <c:f>Sheet1!$D$2:$D$6</c:f>
              <c:numCache>
                <c:formatCode>General</c:formatCode>
                <c:ptCount val="5"/>
                <c:pt idx="0">
                  <c:v>19</c:v>
                </c:pt>
                <c:pt idx="1">
                  <c:v>280</c:v>
                </c:pt>
                <c:pt idx="2">
                  <c:v>710</c:v>
                </c:pt>
                <c:pt idx="3">
                  <c:v>5000</c:v>
                </c:pt>
                <c:pt idx="4">
                  <c:v>3500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C40-4D5D-8823-F5B99E97FF7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08320576"/>
        <c:axId val="308319496"/>
      </c:lineChart>
      <c:catAx>
        <c:axId val="3083205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8319496"/>
        <c:crosses val="autoZero"/>
        <c:auto val="1"/>
        <c:lblAlgn val="ctr"/>
        <c:lblOffset val="100"/>
        <c:noMultiLvlLbl val="0"/>
      </c:catAx>
      <c:valAx>
        <c:axId val="3083194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83205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900"/>
              <a:t>Performance</a:t>
            </a:r>
            <a:r>
              <a:rPr lang="en-US" sz="900" baseline="0"/>
              <a:t> Comparison for Application-Specific Tasks among C++, Java and Python</a:t>
            </a:r>
            <a:endParaRPr lang="en-US" sz="90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Best Case (s)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Sheet1!$A$2:$A$7</c:f>
              <c:strCache>
                <c:ptCount val="6"/>
                <c:pt idx="0">
                  <c:v>C++ .(SLT)</c:v>
                </c:pt>
                <c:pt idx="1">
                  <c:v>C++ .(G.D)</c:v>
                </c:pt>
                <c:pt idx="2">
                  <c:v>Java (S.L.T)</c:v>
                </c:pt>
                <c:pt idx="3">
                  <c:v>Java (G.D)</c:v>
                </c:pt>
                <c:pt idx="4">
                  <c:v>Python (R.P)</c:v>
                </c:pt>
                <c:pt idx="5">
                  <c:v>Python (W.D)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0.08</c:v>
                </c:pt>
                <c:pt idx="1">
                  <c:v>0.12</c:v>
                </c:pt>
                <c:pt idx="2">
                  <c:v>0.1</c:v>
                </c:pt>
                <c:pt idx="3">
                  <c:v>0.14000000000000001</c:v>
                </c:pt>
                <c:pt idx="4">
                  <c:v>0.18</c:v>
                </c:pt>
                <c:pt idx="5">
                  <c:v>0.25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CE1-4146-A9D9-FAAE8CCD961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Avg. Case (s)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Sheet1!$A$2:$A$7</c:f>
              <c:strCache>
                <c:ptCount val="6"/>
                <c:pt idx="0">
                  <c:v>C++ .(SLT)</c:v>
                </c:pt>
                <c:pt idx="1">
                  <c:v>C++ .(G.D)</c:v>
                </c:pt>
                <c:pt idx="2">
                  <c:v>Java (S.L.T)</c:v>
                </c:pt>
                <c:pt idx="3">
                  <c:v>Java (G.D)</c:v>
                </c:pt>
                <c:pt idx="4">
                  <c:v>Python (R.P)</c:v>
                </c:pt>
                <c:pt idx="5">
                  <c:v>Python (W.D)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0.15</c:v>
                </c:pt>
                <c:pt idx="1">
                  <c:v>0.2</c:v>
                </c:pt>
                <c:pt idx="2">
                  <c:v>0.2</c:v>
                </c:pt>
                <c:pt idx="3">
                  <c:v>0.25</c:v>
                </c:pt>
                <c:pt idx="4">
                  <c:v>0.3</c:v>
                </c:pt>
                <c:pt idx="5">
                  <c:v>0.4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CE1-4146-A9D9-FAAE8CCD961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Worst Case (s)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Sheet1!$A$2:$A$7</c:f>
              <c:strCache>
                <c:ptCount val="6"/>
                <c:pt idx="0">
                  <c:v>C++ .(SLT)</c:v>
                </c:pt>
                <c:pt idx="1">
                  <c:v>C++ .(G.D)</c:v>
                </c:pt>
                <c:pt idx="2">
                  <c:v>Java (S.L.T)</c:v>
                </c:pt>
                <c:pt idx="3">
                  <c:v>Java (G.D)</c:v>
                </c:pt>
                <c:pt idx="4">
                  <c:v>Python (R.P)</c:v>
                </c:pt>
                <c:pt idx="5">
                  <c:v>Python (W.D)</c:v>
                </c:pt>
              </c:strCache>
            </c:strRef>
          </c:cat>
          <c:val>
            <c:numRef>
              <c:f>Sheet1!$D$2:$D$7</c:f>
              <c:numCache>
                <c:formatCode>General</c:formatCode>
                <c:ptCount val="6"/>
                <c:pt idx="0">
                  <c:v>0.25</c:v>
                </c:pt>
                <c:pt idx="1">
                  <c:v>0.35</c:v>
                </c:pt>
                <c:pt idx="2">
                  <c:v>0.3</c:v>
                </c:pt>
                <c:pt idx="3">
                  <c:v>0.4</c:v>
                </c:pt>
                <c:pt idx="4">
                  <c:v>0.45</c:v>
                </c:pt>
                <c:pt idx="5">
                  <c:v>0.6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2CE1-4146-A9D9-FAAE8CCD961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75649432"/>
        <c:axId val="475653752"/>
      </c:lineChart>
      <c:catAx>
        <c:axId val="4756494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5653752"/>
        <c:crosses val="autoZero"/>
        <c:auto val="1"/>
        <c:lblAlgn val="ctr"/>
        <c:lblOffset val="100"/>
        <c:noMultiLvlLbl val="0"/>
      </c:catAx>
      <c:valAx>
        <c:axId val="4756537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56494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D31C29-9B0F-47F9-AAAC-15287223BC2D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7D30540-FCC6-4FB9-82DB-17ED2DE760FE}">
      <dgm:prSet phldrT="[Text]" custT="1"/>
      <dgm:spPr/>
      <dgm:t>
        <a:bodyPr/>
        <a:lstStyle/>
        <a:p>
          <a:r>
            <a:rPr lang="en-US" sz="2000" b="1" dirty="0">
              <a:latin typeface="Times New Roman" panose="02020603050405020304" pitchFamily="18" charset="0"/>
              <a:cs typeface="Times New Roman" panose="02020603050405020304" pitchFamily="18" charset="0"/>
            </a:rPr>
            <a:t>Benchmarking Selection</a:t>
          </a:r>
        </a:p>
      </dgm:t>
    </dgm:pt>
    <dgm:pt modelId="{30ED1AFC-AF5C-477B-8A4E-D1D296EE6995}" type="parTrans" cxnId="{7312ACB2-BC6F-48D6-B656-DD200C24551E}">
      <dgm:prSet/>
      <dgm:spPr/>
      <dgm:t>
        <a:bodyPr/>
        <a:lstStyle/>
        <a:p>
          <a:endParaRPr lang="en-US"/>
        </a:p>
      </dgm:t>
    </dgm:pt>
    <dgm:pt modelId="{992C3790-33C0-4048-A1A4-DA0DD844EE2A}" type="sibTrans" cxnId="{7312ACB2-BC6F-48D6-B656-DD200C24551E}">
      <dgm:prSet/>
      <dgm:spPr/>
      <dgm:t>
        <a:bodyPr/>
        <a:lstStyle/>
        <a:p>
          <a:endParaRPr lang="en-US"/>
        </a:p>
      </dgm:t>
    </dgm:pt>
    <dgm:pt modelId="{E202FFBB-C31B-48CD-98A2-027252D69C53}">
      <dgm:prSet phldrT="[Text]" custT="1"/>
      <dgm:spPr/>
      <dgm:t>
        <a:bodyPr/>
        <a:lstStyle/>
        <a:p>
          <a:r>
            <a:rPr lang="en-US" sz="1800" b="1" dirty="0">
              <a:latin typeface="Times New Roman" panose="02020603050405020304" pitchFamily="18" charset="0"/>
              <a:cs typeface="Times New Roman" panose="02020603050405020304" pitchFamily="18" charset="0"/>
            </a:rPr>
            <a:t>Sorting Algorithms and DFS Algorithm</a:t>
          </a:r>
        </a:p>
      </dgm:t>
    </dgm:pt>
    <dgm:pt modelId="{A1ABD27D-A307-424A-9916-F1E467606487}" type="parTrans" cxnId="{0A73E1A4-73DB-4454-BA93-9C57107C0E2E}">
      <dgm:prSet/>
      <dgm:spPr/>
      <dgm:t>
        <a:bodyPr/>
        <a:lstStyle/>
        <a:p>
          <a:endParaRPr lang="en-US"/>
        </a:p>
      </dgm:t>
    </dgm:pt>
    <dgm:pt modelId="{CE46F962-EE45-4361-A28F-BE06D82B25EE}" type="sibTrans" cxnId="{0A73E1A4-73DB-4454-BA93-9C57107C0E2E}">
      <dgm:prSet/>
      <dgm:spPr/>
      <dgm:t>
        <a:bodyPr/>
        <a:lstStyle/>
        <a:p>
          <a:endParaRPr lang="en-US"/>
        </a:p>
      </dgm:t>
    </dgm:pt>
    <dgm:pt modelId="{6AC8A718-8C76-44B2-8F31-AEE3FF15D386}">
      <dgm:prSet phldrT="[Text]" custT="1"/>
      <dgm:spPr/>
      <dgm:t>
        <a:bodyPr/>
        <a:lstStyle/>
        <a:p>
          <a:r>
            <a:rPr lang="en-US" sz="2000" b="1" dirty="0">
              <a:latin typeface="Times New Roman" panose="02020603050405020304" pitchFamily="18" charset="0"/>
              <a:cs typeface="Times New Roman" panose="02020603050405020304" pitchFamily="18" charset="0"/>
            </a:rPr>
            <a:t>Testing Environment</a:t>
          </a:r>
        </a:p>
      </dgm:t>
    </dgm:pt>
    <dgm:pt modelId="{026C8666-DAA8-4688-A2F5-C99B916ABC4B}" type="parTrans" cxnId="{16204D6F-3BAB-44AF-B20F-1013B1A2EC93}">
      <dgm:prSet/>
      <dgm:spPr/>
      <dgm:t>
        <a:bodyPr/>
        <a:lstStyle/>
        <a:p>
          <a:endParaRPr lang="en-US"/>
        </a:p>
      </dgm:t>
    </dgm:pt>
    <dgm:pt modelId="{F9EF047E-DB2C-4607-A4B1-9F1A215927E3}" type="sibTrans" cxnId="{16204D6F-3BAB-44AF-B20F-1013B1A2EC93}">
      <dgm:prSet/>
      <dgm:spPr/>
      <dgm:t>
        <a:bodyPr/>
        <a:lstStyle/>
        <a:p>
          <a:endParaRPr lang="en-US"/>
        </a:p>
      </dgm:t>
    </dgm:pt>
    <dgm:pt modelId="{EBC8ACE4-F6EE-4D96-AE78-17129029207D}">
      <dgm:prSet phldrT="[Text]" custT="1"/>
      <dgm:spPr/>
      <dgm:t>
        <a:bodyPr/>
        <a:lstStyle/>
        <a:p>
          <a:pPr rtl="0"/>
          <a:r>
            <a:rPr lang="en-US" sz="1600" b="1" dirty="0">
              <a:latin typeface="Times New Roman" panose="02020603050405020304" pitchFamily="18" charset="0"/>
              <a:cs typeface="Times New Roman" panose="02020603050405020304" pitchFamily="18" charset="0"/>
            </a:rPr>
            <a:t>CMD, Cygwin</a:t>
          </a:r>
        </a:p>
      </dgm:t>
    </dgm:pt>
    <dgm:pt modelId="{9AB50FB5-419D-429A-A131-5CE7DFBE5AA2}" type="parTrans" cxnId="{F0F8A023-B8C8-4124-BE94-5E6EBB10D3F9}">
      <dgm:prSet/>
      <dgm:spPr/>
      <dgm:t>
        <a:bodyPr/>
        <a:lstStyle/>
        <a:p>
          <a:endParaRPr lang="en-US"/>
        </a:p>
      </dgm:t>
    </dgm:pt>
    <dgm:pt modelId="{1754ADA5-70E5-49A2-AF52-E8DC2E23243E}" type="sibTrans" cxnId="{F0F8A023-B8C8-4124-BE94-5E6EBB10D3F9}">
      <dgm:prSet/>
      <dgm:spPr/>
      <dgm:t>
        <a:bodyPr/>
        <a:lstStyle/>
        <a:p>
          <a:endParaRPr lang="en-US"/>
        </a:p>
      </dgm:t>
    </dgm:pt>
    <dgm:pt modelId="{336BDBE3-C3ED-4511-83FC-83D6CF61618D}">
      <dgm:prSet phldrT="[Text]" custT="1"/>
      <dgm:spPr/>
      <dgm:t>
        <a:bodyPr/>
        <a:lstStyle/>
        <a:p>
          <a:r>
            <a:rPr lang="en-US" sz="2000" b="1" dirty="0">
              <a:latin typeface="Times New Roman" panose="02020603050405020304" pitchFamily="18" charset="0"/>
              <a:cs typeface="Times New Roman" panose="02020603050405020304" pitchFamily="18" charset="0"/>
            </a:rPr>
            <a:t>Metrics for Evaluation</a:t>
          </a:r>
        </a:p>
      </dgm:t>
    </dgm:pt>
    <dgm:pt modelId="{DB017E2F-E8E4-435B-B645-7EB449B88697}" type="parTrans" cxnId="{98AC46DD-83CB-4DBB-94C3-E0AEA5CE6486}">
      <dgm:prSet/>
      <dgm:spPr/>
      <dgm:t>
        <a:bodyPr/>
        <a:lstStyle/>
        <a:p>
          <a:endParaRPr lang="en-US"/>
        </a:p>
      </dgm:t>
    </dgm:pt>
    <dgm:pt modelId="{BFD2F443-ED92-4697-9528-464BEA161EDF}" type="sibTrans" cxnId="{98AC46DD-83CB-4DBB-94C3-E0AEA5CE6486}">
      <dgm:prSet/>
      <dgm:spPr/>
      <dgm:t>
        <a:bodyPr/>
        <a:lstStyle/>
        <a:p>
          <a:endParaRPr lang="en-US"/>
        </a:p>
      </dgm:t>
    </dgm:pt>
    <dgm:pt modelId="{1D15DDA2-B5BC-42AA-8FE0-C1CAF6FD0292}">
      <dgm:prSet phldrT="[Text]" custT="1"/>
      <dgm:spPr/>
      <dgm:t>
        <a:bodyPr/>
        <a:lstStyle/>
        <a:p>
          <a:r>
            <a:rPr lang="en-US" sz="1600" b="1" dirty="0">
              <a:latin typeface="Times New Roman" panose="02020603050405020304" pitchFamily="18" charset="0"/>
              <a:cs typeface="Times New Roman" panose="02020603050405020304" pitchFamily="18" charset="0"/>
            </a:rPr>
            <a:t>Execution Time, Memory Usage, Deployment Time, Ease of Use etc. </a:t>
          </a:r>
        </a:p>
      </dgm:t>
    </dgm:pt>
    <dgm:pt modelId="{3183CF93-1878-4511-A6E3-ADC611636707}" type="parTrans" cxnId="{E21DB6E4-8D48-401F-A774-66439ECAA379}">
      <dgm:prSet/>
      <dgm:spPr/>
      <dgm:t>
        <a:bodyPr/>
        <a:lstStyle/>
        <a:p>
          <a:endParaRPr lang="en-US"/>
        </a:p>
      </dgm:t>
    </dgm:pt>
    <dgm:pt modelId="{E41BD81F-3F1C-4F85-964B-CC92E1580C1E}" type="sibTrans" cxnId="{E21DB6E4-8D48-401F-A774-66439ECAA379}">
      <dgm:prSet/>
      <dgm:spPr/>
      <dgm:t>
        <a:bodyPr/>
        <a:lstStyle/>
        <a:p>
          <a:endParaRPr lang="en-US"/>
        </a:p>
      </dgm:t>
    </dgm:pt>
    <dgm:pt modelId="{E9B77E95-3D33-4F40-BA66-BA77AD07FEB4}" type="pres">
      <dgm:prSet presAssocID="{90D31C29-9B0F-47F9-AAAC-15287223BC2D}" presName="rootnode" presStyleCnt="0">
        <dgm:presLayoutVars>
          <dgm:chMax/>
          <dgm:chPref/>
          <dgm:dir/>
          <dgm:animLvl val="lvl"/>
        </dgm:presLayoutVars>
      </dgm:prSet>
      <dgm:spPr/>
    </dgm:pt>
    <dgm:pt modelId="{E420F914-204C-4087-81D9-962ADCF41D0E}" type="pres">
      <dgm:prSet presAssocID="{77D30540-FCC6-4FB9-82DB-17ED2DE760FE}" presName="composite" presStyleCnt="0"/>
      <dgm:spPr/>
    </dgm:pt>
    <dgm:pt modelId="{747DB4B1-1873-4C5E-9EA6-B279A6535415}" type="pres">
      <dgm:prSet presAssocID="{77D30540-FCC6-4FB9-82DB-17ED2DE760FE}" presName="bentUpArrow1" presStyleLbl="alignImgPlace1" presStyleIdx="0" presStyleCnt="2"/>
      <dgm:spPr/>
    </dgm:pt>
    <dgm:pt modelId="{438284FE-D114-465F-9108-74A57DED4DDE}" type="pres">
      <dgm:prSet presAssocID="{77D30540-FCC6-4FB9-82DB-17ED2DE760FE}" presName="ParentText" presStyleLbl="node1" presStyleIdx="0" presStyleCnt="3" custScaleX="158740">
        <dgm:presLayoutVars>
          <dgm:chMax val="1"/>
          <dgm:chPref val="1"/>
          <dgm:bulletEnabled val="1"/>
        </dgm:presLayoutVars>
      </dgm:prSet>
      <dgm:spPr/>
    </dgm:pt>
    <dgm:pt modelId="{D539E9F4-35E5-46B9-A992-2E76A08C468B}" type="pres">
      <dgm:prSet presAssocID="{77D30540-FCC6-4FB9-82DB-17ED2DE760FE}" presName="ChildText" presStyleLbl="revTx" presStyleIdx="0" presStyleCnt="3" custScaleX="429452" custLinFactX="100000" custLinFactNeighborX="110971" custLinFactNeighborY="1526">
        <dgm:presLayoutVars>
          <dgm:chMax val="0"/>
          <dgm:chPref val="0"/>
          <dgm:bulletEnabled val="1"/>
        </dgm:presLayoutVars>
      </dgm:prSet>
      <dgm:spPr/>
    </dgm:pt>
    <dgm:pt modelId="{FB735EE8-74D6-4122-9D05-FE19E552CA2E}" type="pres">
      <dgm:prSet presAssocID="{992C3790-33C0-4048-A1A4-DA0DD844EE2A}" presName="sibTrans" presStyleCnt="0"/>
      <dgm:spPr/>
    </dgm:pt>
    <dgm:pt modelId="{7FB6E876-A7BF-495A-875F-584778E0ED1C}" type="pres">
      <dgm:prSet presAssocID="{6AC8A718-8C76-44B2-8F31-AEE3FF15D386}" presName="composite" presStyleCnt="0"/>
      <dgm:spPr/>
    </dgm:pt>
    <dgm:pt modelId="{A78E5183-681B-4573-B1B3-DA0EE0547BD0}" type="pres">
      <dgm:prSet presAssocID="{6AC8A718-8C76-44B2-8F31-AEE3FF15D386}" presName="bentUpArrow1" presStyleLbl="alignImgPlace1" presStyleIdx="1" presStyleCnt="2" custLinFactNeighborX="-95757" custLinFactNeighborY="-2907"/>
      <dgm:spPr/>
    </dgm:pt>
    <dgm:pt modelId="{0EC7AC79-5545-461C-A452-C56672FF7CFC}" type="pres">
      <dgm:prSet presAssocID="{6AC8A718-8C76-44B2-8F31-AEE3FF15D386}" presName="ParentText" presStyleLbl="node1" presStyleIdx="1" presStyleCnt="3" custScaleX="205935" custLinFactNeighborX="-50943" custLinFactNeighborY="-2467">
        <dgm:presLayoutVars>
          <dgm:chMax val="1"/>
          <dgm:chPref val="1"/>
          <dgm:bulletEnabled val="1"/>
        </dgm:presLayoutVars>
      </dgm:prSet>
      <dgm:spPr/>
    </dgm:pt>
    <dgm:pt modelId="{073F3FFB-AC03-42E4-BEB2-CDF0EC64771F}" type="pres">
      <dgm:prSet presAssocID="{6AC8A718-8C76-44B2-8F31-AEE3FF15D386}" presName="ChildText" presStyleLbl="revTx" presStyleIdx="1" presStyleCnt="3" custScaleX="231217" custLinFactNeighborX="78354" custLinFactNeighborY="-1526">
        <dgm:presLayoutVars>
          <dgm:chMax val="0"/>
          <dgm:chPref val="0"/>
          <dgm:bulletEnabled val="1"/>
        </dgm:presLayoutVars>
      </dgm:prSet>
      <dgm:spPr/>
    </dgm:pt>
    <dgm:pt modelId="{A60632F3-5C56-4175-A0CC-C68FA02E48CD}" type="pres">
      <dgm:prSet presAssocID="{F9EF047E-DB2C-4607-A4B1-9F1A215927E3}" presName="sibTrans" presStyleCnt="0"/>
      <dgm:spPr/>
    </dgm:pt>
    <dgm:pt modelId="{5806B3B7-0A95-4A63-B21B-F5D34399F6DD}" type="pres">
      <dgm:prSet presAssocID="{336BDBE3-C3ED-4511-83FC-83D6CF61618D}" presName="composite" presStyleCnt="0"/>
      <dgm:spPr/>
    </dgm:pt>
    <dgm:pt modelId="{C40AC337-4441-42B4-B308-9D2B6677B784}" type="pres">
      <dgm:prSet presAssocID="{336BDBE3-C3ED-4511-83FC-83D6CF61618D}" presName="ParentText" presStyleLbl="node1" presStyleIdx="2" presStyleCnt="3" custScaleX="145535" custLinFactNeighborX="-84890" custLinFactNeighborY="1292">
        <dgm:presLayoutVars>
          <dgm:chMax val="1"/>
          <dgm:chPref val="1"/>
          <dgm:bulletEnabled val="1"/>
        </dgm:presLayoutVars>
      </dgm:prSet>
      <dgm:spPr/>
    </dgm:pt>
    <dgm:pt modelId="{1151D58C-329D-4476-A8B2-9882004E14A4}" type="pres">
      <dgm:prSet presAssocID="{336BDBE3-C3ED-4511-83FC-83D6CF61618D}" presName="FinalChildText" presStyleLbl="revTx" presStyleIdx="2" presStyleCnt="3" custScaleX="358340" custLinFactNeighborX="46136" custLinFactNeighborY="8100">
        <dgm:presLayoutVars>
          <dgm:chMax val="0"/>
          <dgm:chPref val="0"/>
          <dgm:bulletEnabled val="1"/>
        </dgm:presLayoutVars>
      </dgm:prSet>
      <dgm:spPr/>
    </dgm:pt>
  </dgm:ptLst>
  <dgm:cxnLst>
    <dgm:cxn modelId="{F0F8A023-B8C8-4124-BE94-5E6EBB10D3F9}" srcId="{6AC8A718-8C76-44B2-8F31-AEE3FF15D386}" destId="{EBC8ACE4-F6EE-4D96-AE78-17129029207D}" srcOrd="0" destOrd="0" parTransId="{9AB50FB5-419D-429A-A131-5CE7DFBE5AA2}" sibTransId="{1754ADA5-70E5-49A2-AF52-E8DC2E23243E}"/>
    <dgm:cxn modelId="{16204D6F-3BAB-44AF-B20F-1013B1A2EC93}" srcId="{90D31C29-9B0F-47F9-AAAC-15287223BC2D}" destId="{6AC8A718-8C76-44B2-8F31-AEE3FF15D386}" srcOrd="1" destOrd="0" parTransId="{026C8666-DAA8-4688-A2F5-C99B916ABC4B}" sibTransId="{F9EF047E-DB2C-4607-A4B1-9F1A215927E3}"/>
    <dgm:cxn modelId="{D3476D9C-B28A-454E-BBF7-13EE0BC3CB87}" type="presOf" srcId="{E202FFBB-C31B-48CD-98A2-027252D69C53}" destId="{D539E9F4-35E5-46B9-A992-2E76A08C468B}" srcOrd="0" destOrd="0" presId="urn:microsoft.com/office/officeart/2005/8/layout/StepDownProcess"/>
    <dgm:cxn modelId="{453F22A4-AE29-4BCB-B77B-CB4253D5C79F}" type="presOf" srcId="{77D30540-FCC6-4FB9-82DB-17ED2DE760FE}" destId="{438284FE-D114-465F-9108-74A57DED4DDE}" srcOrd="0" destOrd="0" presId="urn:microsoft.com/office/officeart/2005/8/layout/StepDownProcess"/>
    <dgm:cxn modelId="{0A73E1A4-73DB-4454-BA93-9C57107C0E2E}" srcId="{77D30540-FCC6-4FB9-82DB-17ED2DE760FE}" destId="{E202FFBB-C31B-48CD-98A2-027252D69C53}" srcOrd="0" destOrd="0" parTransId="{A1ABD27D-A307-424A-9916-F1E467606487}" sibTransId="{CE46F962-EE45-4361-A28F-BE06D82B25EE}"/>
    <dgm:cxn modelId="{7312ACB2-BC6F-48D6-B656-DD200C24551E}" srcId="{90D31C29-9B0F-47F9-AAAC-15287223BC2D}" destId="{77D30540-FCC6-4FB9-82DB-17ED2DE760FE}" srcOrd="0" destOrd="0" parTransId="{30ED1AFC-AF5C-477B-8A4E-D1D296EE6995}" sibTransId="{992C3790-33C0-4048-A1A4-DA0DD844EE2A}"/>
    <dgm:cxn modelId="{7536A7B6-2157-4B26-B953-2FD1D709D970}" type="presOf" srcId="{90D31C29-9B0F-47F9-AAAC-15287223BC2D}" destId="{E9B77E95-3D33-4F40-BA66-BA77AD07FEB4}" srcOrd="0" destOrd="0" presId="urn:microsoft.com/office/officeart/2005/8/layout/StepDownProcess"/>
    <dgm:cxn modelId="{D3BF70BC-B24C-4C1A-99B7-D87504D8C39C}" type="presOf" srcId="{1D15DDA2-B5BC-42AA-8FE0-C1CAF6FD0292}" destId="{1151D58C-329D-4476-A8B2-9882004E14A4}" srcOrd="0" destOrd="0" presId="urn:microsoft.com/office/officeart/2005/8/layout/StepDownProcess"/>
    <dgm:cxn modelId="{04DFCBC4-705F-4589-B8E9-2C7AB6F52EFA}" type="presOf" srcId="{6AC8A718-8C76-44B2-8F31-AEE3FF15D386}" destId="{0EC7AC79-5545-461C-A452-C56672FF7CFC}" srcOrd="0" destOrd="0" presId="urn:microsoft.com/office/officeart/2005/8/layout/StepDownProcess"/>
    <dgm:cxn modelId="{98AC46DD-83CB-4DBB-94C3-E0AEA5CE6486}" srcId="{90D31C29-9B0F-47F9-AAAC-15287223BC2D}" destId="{336BDBE3-C3ED-4511-83FC-83D6CF61618D}" srcOrd="2" destOrd="0" parTransId="{DB017E2F-E8E4-435B-B645-7EB449B88697}" sibTransId="{BFD2F443-ED92-4697-9528-464BEA161EDF}"/>
    <dgm:cxn modelId="{2E235EE4-3877-4B58-9149-E48B34FF26BA}" type="presOf" srcId="{336BDBE3-C3ED-4511-83FC-83D6CF61618D}" destId="{C40AC337-4441-42B4-B308-9D2B6677B784}" srcOrd="0" destOrd="0" presId="urn:microsoft.com/office/officeart/2005/8/layout/StepDownProcess"/>
    <dgm:cxn modelId="{E21DB6E4-8D48-401F-A774-66439ECAA379}" srcId="{336BDBE3-C3ED-4511-83FC-83D6CF61618D}" destId="{1D15DDA2-B5BC-42AA-8FE0-C1CAF6FD0292}" srcOrd="0" destOrd="0" parTransId="{3183CF93-1878-4511-A6E3-ADC611636707}" sibTransId="{E41BD81F-3F1C-4F85-964B-CC92E1580C1E}"/>
    <dgm:cxn modelId="{892AC6EC-7933-4BFF-BA1F-8E4A99604D38}" type="presOf" srcId="{EBC8ACE4-F6EE-4D96-AE78-17129029207D}" destId="{073F3FFB-AC03-42E4-BEB2-CDF0EC64771F}" srcOrd="0" destOrd="0" presId="urn:microsoft.com/office/officeart/2005/8/layout/StepDownProcess"/>
    <dgm:cxn modelId="{F48819AD-A5E2-491E-A917-99D28A9828BC}" type="presParOf" srcId="{E9B77E95-3D33-4F40-BA66-BA77AD07FEB4}" destId="{E420F914-204C-4087-81D9-962ADCF41D0E}" srcOrd="0" destOrd="0" presId="urn:microsoft.com/office/officeart/2005/8/layout/StepDownProcess"/>
    <dgm:cxn modelId="{07542367-8B37-4267-B534-876C14307C18}" type="presParOf" srcId="{E420F914-204C-4087-81D9-962ADCF41D0E}" destId="{747DB4B1-1873-4C5E-9EA6-B279A6535415}" srcOrd="0" destOrd="0" presId="urn:microsoft.com/office/officeart/2005/8/layout/StepDownProcess"/>
    <dgm:cxn modelId="{CA58EDDB-4EC0-4CB0-AD5C-3A789E67B74D}" type="presParOf" srcId="{E420F914-204C-4087-81D9-962ADCF41D0E}" destId="{438284FE-D114-465F-9108-74A57DED4DDE}" srcOrd="1" destOrd="0" presId="urn:microsoft.com/office/officeart/2005/8/layout/StepDownProcess"/>
    <dgm:cxn modelId="{F94A4832-6243-4D28-8903-A6CE70DEDE2D}" type="presParOf" srcId="{E420F914-204C-4087-81D9-962ADCF41D0E}" destId="{D539E9F4-35E5-46B9-A992-2E76A08C468B}" srcOrd="2" destOrd="0" presId="urn:microsoft.com/office/officeart/2005/8/layout/StepDownProcess"/>
    <dgm:cxn modelId="{BB950C29-2AB3-4CCD-A6A4-ACD2BC664D3D}" type="presParOf" srcId="{E9B77E95-3D33-4F40-BA66-BA77AD07FEB4}" destId="{FB735EE8-74D6-4122-9D05-FE19E552CA2E}" srcOrd="1" destOrd="0" presId="urn:microsoft.com/office/officeart/2005/8/layout/StepDownProcess"/>
    <dgm:cxn modelId="{0742A4B0-4024-4945-8501-8077788D33AB}" type="presParOf" srcId="{E9B77E95-3D33-4F40-BA66-BA77AD07FEB4}" destId="{7FB6E876-A7BF-495A-875F-584778E0ED1C}" srcOrd="2" destOrd="0" presId="urn:microsoft.com/office/officeart/2005/8/layout/StepDownProcess"/>
    <dgm:cxn modelId="{B4031DE4-605E-46F7-9427-D0B53FAC89FC}" type="presParOf" srcId="{7FB6E876-A7BF-495A-875F-584778E0ED1C}" destId="{A78E5183-681B-4573-B1B3-DA0EE0547BD0}" srcOrd="0" destOrd="0" presId="urn:microsoft.com/office/officeart/2005/8/layout/StepDownProcess"/>
    <dgm:cxn modelId="{610E080D-18B2-4650-954F-C638792536D5}" type="presParOf" srcId="{7FB6E876-A7BF-495A-875F-584778E0ED1C}" destId="{0EC7AC79-5545-461C-A452-C56672FF7CFC}" srcOrd="1" destOrd="0" presId="urn:microsoft.com/office/officeart/2005/8/layout/StepDownProcess"/>
    <dgm:cxn modelId="{2D7D2872-A66E-4AEF-9E3D-6F9E3E450AFA}" type="presParOf" srcId="{7FB6E876-A7BF-495A-875F-584778E0ED1C}" destId="{073F3FFB-AC03-42E4-BEB2-CDF0EC64771F}" srcOrd="2" destOrd="0" presId="urn:microsoft.com/office/officeart/2005/8/layout/StepDownProcess"/>
    <dgm:cxn modelId="{11F5C955-BA05-496F-B1A4-FE08486D7D58}" type="presParOf" srcId="{E9B77E95-3D33-4F40-BA66-BA77AD07FEB4}" destId="{A60632F3-5C56-4175-A0CC-C68FA02E48CD}" srcOrd="3" destOrd="0" presId="urn:microsoft.com/office/officeart/2005/8/layout/StepDownProcess"/>
    <dgm:cxn modelId="{E09B1F84-547A-42AD-9A3A-C30D75BCC237}" type="presParOf" srcId="{E9B77E95-3D33-4F40-BA66-BA77AD07FEB4}" destId="{5806B3B7-0A95-4A63-B21B-F5D34399F6DD}" srcOrd="4" destOrd="0" presId="urn:microsoft.com/office/officeart/2005/8/layout/StepDownProcess"/>
    <dgm:cxn modelId="{D6D4025B-0001-4945-A710-A0148D684E4B}" type="presParOf" srcId="{5806B3B7-0A95-4A63-B21B-F5D34399F6DD}" destId="{C40AC337-4441-42B4-B308-9D2B6677B784}" srcOrd="0" destOrd="0" presId="urn:microsoft.com/office/officeart/2005/8/layout/StepDownProcess"/>
    <dgm:cxn modelId="{CB315319-9902-4E19-93DC-D8B6539C8641}" type="presParOf" srcId="{5806B3B7-0A95-4A63-B21B-F5D34399F6DD}" destId="{1151D58C-329D-4476-A8B2-9882004E14A4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7DB4B1-1873-4C5E-9EA6-B279A6535415}">
      <dsp:nvSpPr>
        <dsp:cNvPr id="0" name=""/>
        <dsp:cNvSpPr/>
      </dsp:nvSpPr>
      <dsp:spPr>
        <a:xfrm rot="5400000">
          <a:off x="1436891" y="1166029"/>
          <a:ext cx="1031252" cy="1174044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8284FE-D114-465F-9108-74A57DED4DDE}">
      <dsp:nvSpPr>
        <dsp:cNvPr id="0" name=""/>
        <dsp:cNvSpPr/>
      </dsp:nvSpPr>
      <dsp:spPr>
        <a:xfrm>
          <a:off x="653801" y="22865"/>
          <a:ext cx="2755761" cy="1215159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Benchmarking Selection</a:t>
          </a:r>
        </a:p>
      </dsp:txBody>
      <dsp:txXfrm>
        <a:off x="713131" y="82195"/>
        <a:ext cx="2637101" cy="1096499"/>
      </dsp:txXfrm>
    </dsp:sp>
    <dsp:sp modelId="{D539E9F4-35E5-46B9-A992-2E76A08C468B}">
      <dsp:nvSpPr>
        <dsp:cNvPr id="0" name=""/>
        <dsp:cNvSpPr/>
      </dsp:nvSpPr>
      <dsp:spPr>
        <a:xfrm>
          <a:off x="3483591" y="153746"/>
          <a:ext cx="5422335" cy="9821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Sorting Algorithms and DFS Algorithm</a:t>
          </a:r>
        </a:p>
      </dsp:txBody>
      <dsp:txXfrm>
        <a:off x="3483591" y="153746"/>
        <a:ext cx="5422335" cy="982145"/>
      </dsp:txXfrm>
    </dsp:sp>
    <dsp:sp modelId="{A78E5183-681B-4573-B1B3-DA0EE0547BD0}">
      <dsp:nvSpPr>
        <dsp:cNvPr id="0" name=""/>
        <dsp:cNvSpPr/>
      </dsp:nvSpPr>
      <dsp:spPr>
        <a:xfrm rot="5400000">
          <a:off x="3404735" y="2501076"/>
          <a:ext cx="1031252" cy="1174044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C7AC79-5545-461C-A452-C56672FF7CFC}">
      <dsp:nvSpPr>
        <dsp:cNvPr id="0" name=""/>
        <dsp:cNvSpPr/>
      </dsp:nvSpPr>
      <dsp:spPr>
        <a:xfrm>
          <a:off x="2451836" y="1357912"/>
          <a:ext cx="3575077" cy="1215159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Testing Environment</a:t>
          </a:r>
        </a:p>
      </dsp:txBody>
      <dsp:txXfrm>
        <a:off x="2511166" y="1417242"/>
        <a:ext cx="3456417" cy="1096499"/>
      </dsp:txXfrm>
    </dsp:sp>
    <dsp:sp modelId="{073F3FFB-AC03-42E4-BEB2-CDF0EC64771F}">
      <dsp:nvSpPr>
        <dsp:cNvPr id="0" name=""/>
        <dsp:cNvSpPr/>
      </dsp:nvSpPr>
      <dsp:spPr>
        <a:xfrm>
          <a:off x="6152695" y="1488795"/>
          <a:ext cx="2919385" cy="9821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CMD, Cygwin</a:t>
          </a:r>
        </a:p>
      </dsp:txBody>
      <dsp:txXfrm>
        <a:off x="6152695" y="1488795"/>
        <a:ext cx="2919385" cy="982145"/>
      </dsp:txXfrm>
    </dsp:sp>
    <dsp:sp modelId="{C40AC337-4441-42B4-B308-9D2B6677B784}">
      <dsp:nvSpPr>
        <dsp:cNvPr id="0" name=""/>
        <dsp:cNvSpPr/>
      </dsp:nvSpPr>
      <dsp:spPr>
        <a:xfrm>
          <a:off x="4544926" y="2768615"/>
          <a:ext cx="2526520" cy="1215159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Metrics for Evaluation</a:t>
          </a:r>
        </a:p>
      </dsp:txBody>
      <dsp:txXfrm>
        <a:off x="4604256" y="2827945"/>
        <a:ext cx="2407860" cy="1096499"/>
      </dsp:txXfrm>
    </dsp:sp>
    <dsp:sp modelId="{1151D58C-329D-4476-A8B2-9882004E14A4}">
      <dsp:nvSpPr>
        <dsp:cNvPr id="0" name=""/>
        <dsp:cNvSpPr/>
      </dsp:nvSpPr>
      <dsp:spPr>
        <a:xfrm>
          <a:off x="7101505" y="2948362"/>
          <a:ext cx="4524462" cy="9821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Execution Time, Memory Usage, Deployment Time, Ease of Use etc. </a:t>
          </a:r>
        </a:p>
      </dsp:txBody>
      <dsp:txXfrm>
        <a:off x="7101505" y="2948362"/>
        <a:ext cx="4524462" cy="9821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81CAC-15C9-0B3D-BD49-596D0FF6C9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E9C245-176D-040F-BB91-5E05E04383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1B024E-8FBE-D21E-3DCB-0C8966C3A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8E4F7-781E-4FA6-9E75-9654FE8C8FFF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0B7AFB-57CC-0510-9CCE-4CEAE189F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42A7B-7E5B-797F-FE9C-4DA8AB544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150BD-CB0D-4C4F-BB10-220912156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214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7B5DF-C03B-0E50-3FA7-1279306D1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C27906-75B2-59F1-1D5B-86AD175A08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1830B-5468-AD10-1D9A-68A5A5D23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8E4F7-781E-4FA6-9E75-9654FE8C8FFF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327CC0-1AD6-D1A8-6416-94F56988E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E9AE52-5B3F-490A-D378-8377860FD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150BD-CB0D-4C4F-BB10-220912156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602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F4E7D2-F13F-8AF7-F6F2-E7BB031C18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4AE12A-434C-67C9-7E2C-0FA6998AAC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0071F9-F0D7-F6A2-1357-05189430D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8E4F7-781E-4FA6-9E75-9654FE8C8FFF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C20DCF-0E1E-2FFD-5F7F-BEE7CF740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9269-618B-357A-FD91-A41448933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150BD-CB0D-4C4F-BB10-220912156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981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279E7-BD32-9285-8661-E4D208383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F8E1B-487B-F07A-D0B1-5141C8E154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677BFB-323A-CA91-7111-DA9D73809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8E4F7-781E-4FA6-9E75-9654FE8C8FFF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4E0527-DF0E-E58E-DEBA-8BA194CB8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5EBFA5-069C-2F0D-F2E9-1007172E1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150BD-CB0D-4C4F-BB10-220912156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962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D02B4-59AA-4ACC-602E-A35C0AB5F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D06FF3-F443-DFD0-48DD-C1E61809EC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306A40-B5CA-3D00-8CD5-550D7E629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8E4F7-781E-4FA6-9E75-9654FE8C8FFF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3FA327-36B3-0D84-82EF-5018C18B9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323AB6-705E-AF29-4400-823E20C62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150BD-CB0D-4C4F-BB10-220912156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298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0F3E0-0C56-A923-1A8A-FADC80780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18454C-AF8B-41FD-879D-84628B7235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B9B2FF-6586-A037-6308-C563955AB6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441388-8A2B-5484-7866-385F54BEF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8E4F7-781E-4FA6-9E75-9654FE8C8FFF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951B54-63C9-6C39-0407-C7D6A19B9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E23DFF-9E6B-09A6-A494-2850E3BCA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150BD-CB0D-4C4F-BB10-220912156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186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87D7D-AD40-BFBA-564B-871BC989F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0B02C9-F9D3-8404-ECEA-F9CF8037F2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A02C82-84FF-3544-8391-2D825551EE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D98097-DF72-296B-3DB3-E915DFB618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E357FF-2862-3C15-203E-E8D31942AE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BA220F-70BF-34D9-E8C7-1258CC93A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8E4F7-781E-4FA6-9E75-9654FE8C8FFF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C4D165-8D1F-8169-56A2-99E6763D2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25E0D7-09BB-A0E3-A59C-A24A7C863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150BD-CB0D-4C4F-BB10-220912156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055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B984B-9153-EF30-AC51-10B5CC08A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E98981-174F-B27B-5E68-D5D9B8371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8E4F7-781E-4FA6-9E75-9654FE8C8FFF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66D17E-FB30-B396-68B8-FCAB325F1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C68A5E-6D1D-3451-0F45-EDCB264FB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150BD-CB0D-4C4F-BB10-220912156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980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8180CB-38FB-274F-6D4D-763747460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8E4F7-781E-4FA6-9E75-9654FE8C8FFF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343BF0-7CC7-2AAF-B7DD-3F47AEB9B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570097-2D5C-879B-3F5F-64A38AF6C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150BD-CB0D-4C4F-BB10-220912156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046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51019-FB9A-AC1B-D434-9271B72B5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62978E-EA54-4545-5AA8-6C17D75965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762BB7-7299-85C1-0918-350221897C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0AD078-4B29-8DFE-96E6-1E3140582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8E4F7-781E-4FA6-9E75-9654FE8C8FFF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A0DD70-4F83-15D7-C1BE-EDAC1F87D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1E24B7-0AEE-39A4-FE17-BE2AEF4EF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150BD-CB0D-4C4F-BB10-220912156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849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E8890-2CF0-9673-6BF8-184194CB0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00BE15-D4ED-3A7E-51F1-6483999FA0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606A5A-0479-C4A4-BE18-96B8DC8EE7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1F8257-D087-835E-AB6D-DED2D1A87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8E4F7-781E-4FA6-9E75-9654FE8C8FFF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DC7F2E-C784-4CD6-D677-9C3F4D26F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8B18E4-F305-2DAB-A72A-ADA9E0BAD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150BD-CB0D-4C4F-BB10-220912156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188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BA5F15-17B6-F2E7-07B0-3C50066AF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13589F-4B31-2582-822C-0AB493206C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179303-6E4C-7C5D-88AF-36118A638B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08E4F7-781E-4FA6-9E75-9654FE8C8FFF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99A0C5-FC5B-3FDE-A1D2-9261A688B2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28DD5E-C3E9-2716-1543-A5169E09D7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0150BD-CB0D-4C4F-BB10-220912156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512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mirfanud.wordpress.com/ICCIS2024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7" Type="http://schemas.openxmlformats.org/officeDocument/2006/relationships/chart" Target="../charts/chart6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5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F5476-B305-0BED-CB9C-E5BD68E25D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2323461"/>
          </a:xfrm>
        </p:spPr>
        <p:txBody>
          <a:bodyPr/>
          <a:lstStyle/>
          <a:p>
            <a:r>
              <a:rPr lang="en-US" sz="3200" b="1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Performance Comparison of C++, Java and Python: A Comprehensive Analysis of Programming Languages</a:t>
            </a:r>
            <a:b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</a:br>
            <a:b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CFAFAD-0490-8504-B0BD-6830C2DAC9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3554361"/>
            <a:ext cx="10058400" cy="2044259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Authors</a:t>
            </a:r>
            <a:r>
              <a:rPr lang="en-US" dirty="0"/>
              <a:t>: Irfan Ahmed, Eman , Khadija Batool, jabar Mahmood, Naveed Ahmed Jhamat, Pakiza Arshad</a:t>
            </a:r>
          </a:p>
          <a:p>
            <a:pPr algn="ctr"/>
            <a:r>
              <a:rPr lang="en-US" b="1" dirty="0">
                <a:solidFill>
                  <a:srgbClr val="FF0000"/>
                </a:solidFill>
              </a:rPr>
              <a:t>Presenter</a:t>
            </a:r>
            <a:r>
              <a:rPr lang="en-US" dirty="0"/>
              <a:t>: Irfan ahmed</a:t>
            </a:r>
          </a:p>
          <a:p>
            <a:pPr algn="ctr"/>
            <a:r>
              <a:rPr lang="en-US" b="1" dirty="0"/>
              <a:t>University of sialkot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80B93B3A-B079-62AC-7E86-50B82E4505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708" y="2268030"/>
            <a:ext cx="1880233" cy="1239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8B45F4A-37BD-8B8A-47E5-47A42AD0FB10}"/>
              </a:ext>
            </a:extLst>
          </p:cNvPr>
          <p:cNvSpPr txBox="1"/>
          <p:nvPr/>
        </p:nvSpPr>
        <p:spPr>
          <a:xfrm>
            <a:off x="521109" y="5753446"/>
            <a:ext cx="111497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0" i="0" dirty="0">
                <a:effectLst/>
                <a:latin typeface="Verdana" panose="020B0604030504040204" pitchFamily="34" charset="0"/>
                <a:hlinkClick r:id="rId3"/>
              </a:rPr>
              <a:t>International Conference on Computational Intelligent System 2024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35549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4DA14-3091-6004-9FB0-0C0721228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1800" b="1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Table 5: Execution Time for Reading procedure with C++, Java and Python</a:t>
            </a:r>
            <a:br>
              <a:rPr lang="en-US" sz="1800" b="1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</a:br>
            <a:endParaRPr lang="en-US" b="1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B11453F-28FB-C5C3-A3BD-D139E62BF66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3319139"/>
              </p:ext>
            </p:extLst>
          </p:nvPr>
        </p:nvGraphicFramePr>
        <p:xfrm>
          <a:off x="530943" y="1371600"/>
          <a:ext cx="10822858" cy="471948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04096">
                  <a:extLst>
                    <a:ext uri="{9D8B030D-6E8A-4147-A177-3AD203B41FA5}">
                      <a16:colId xmlns:a16="http://schemas.microsoft.com/office/drawing/2014/main" val="1397421362"/>
                    </a:ext>
                  </a:extLst>
                </a:gridCol>
                <a:gridCol w="2706254">
                  <a:extLst>
                    <a:ext uri="{9D8B030D-6E8A-4147-A177-3AD203B41FA5}">
                      <a16:colId xmlns:a16="http://schemas.microsoft.com/office/drawing/2014/main" val="434118675"/>
                    </a:ext>
                  </a:extLst>
                </a:gridCol>
                <a:gridCol w="2706254">
                  <a:extLst>
                    <a:ext uri="{9D8B030D-6E8A-4147-A177-3AD203B41FA5}">
                      <a16:colId xmlns:a16="http://schemas.microsoft.com/office/drawing/2014/main" val="3785650597"/>
                    </a:ext>
                  </a:extLst>
                </a:gridCol>
                <a:gridCol w="2706254">
                  <a:extLst>
                    <a:ext uri="{9D8B030D-6E8A-4147-A177-3AD203B41FA5}">
                      <a16:colId xmlns:a16="http://schemas.microsoft.com/office/drawing/2014/main" val="786525936"/>
                    </a:ext>
                  </a:extLst>
                </a:gridCol>
              </a:tblGrid>
              <a:tr h="1363230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endParaRPr lang="en-US" sz="1800" b="1" spc="-5" dirty="0">
                        <a:effectLst/>
                      </a:endParaRPr>
                    </a:p>
                    <a:p>
                      <a:pPr marL="0" marR="0" indent="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1800" b="1" spc="-5" dirty="0">
                          <a:effectLst/>
                        </a:rPr>
                        <a:t>No. of Records</a:t>
                      </a:r>
                      <a:endParaRPr lang="en-US" sz="1800" b="1" spc="-5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endParaRPr lang="en-US" sz="1800" b="1" spc="-5" dirty="0">
                        <a:effectLst/>
                      </a:endParaRPr>
                    </a:p>
                    <a:p>
                      <a:pPr marL="0" marR="0" indent="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1800" b="1" spc="-5" dirty="0">
                          <a:effectLst/>
                        </a:rPr>
                        <a:t>C++</a:t>
                      </a:r>
                      <a:endParaRPr lang="en-US" sz="1800" b="1" spc="-5" dirty="0">
                        <a:effectLst/>
                      </a:endParaRPr>
                    </a:p>
                    <a:p>
                      <a:pPr marL="0" marR="0" indent="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1800" b="1" spc="-5" dirty="0">
                          <a:effectLst/>
                        </a:rPr>
                        <a:t>(ms)</a:t>
                      </a:r>
                      <a:endParaRPr lang="en-US" sz="1800" b="1" spc="-5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endParaRPr lang="en-US" sz="1800" b="1" spc="-5" dirty="0">
                        <a:effectLst/>
                      </a:endParaRPr>
                    </a:p>
                    <a:p>
                      <a:pPr marL="0" marR="0" indent="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1800" b="1" spc="-5" dirty="0">
                          <a:effectLst/>
                        </a:rPr>
                        <a:t>Java</a:t>
                      </a:r>
                      <a:endParaRPr lang="en-US" sz="1800" b="1" spc="-5" dirty="0">
                        <a:effectLst/>
                      </a:endParaRPr>
                    </a:p>
                    <a:p>
                      <a:pPr marL="0" marR="0" indent="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1800" b="1" spc="-5" dirty="0">
                          <a:effectLst/>
                        </a:rPr>
                        <a:t>(ms)</a:t>
                      </a:r>
                      <a:endParaRPr lang="en-US" sz="1800" b="1" spc="-5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endParaRPr lang="en-US" sz="1800" b="1" spc="-5" dirty="0">
                        <a:effectLst/>
                      </a:endParaRPr>
                    </a:p>
                    <a:p>
                      <a:pPr marL="0" marR="0" indent="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1800" b="1" spc="-5" dirty="0">
                          <a:effectLst/>
                        </a:rPr>
                        <a:t>Python</a:t>
                      </a:r>
                      <a:endParaRPr lang="en-US" sz="1800" b="1" spc="-5" dirty="0">
                        <a:effectLst/>
                      </a:endParaRPr>
                    </a:p>
                    <a:p>
                      <a:pPr marL="0" marR="0" indent="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1800" b="1" spc="-5" dirty="0">
                          <a:effectLst/>
                        </a:rPr>
                        <a:t>(ms)</a:t>
                      </a:r>
                      <a:endParaRPr lang="en-US" sz="1800" b="1" spc="-5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02236806"/>
                  </a:ext>
                </a:extLst>
              </a:tr>
              <a:tr h="665670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1800" b="1" spc="-5">
                          <a:effectLst/>
                        </a:rPr>
                        <a:t>1700</a:t>
                      </a:r>
                      <a:endParaRPr lang="en-US" sz="1800" b="1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1800" b="1" spc="-5">
                          <a:effectLst/>
                        </a:rPr>
                        <a:t>8</a:t>
                      </a:r>
                      <a:endParaRPr lang="en-US" sz="1800" b="1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1800" b="1" spc="-5">
                          <a:effectLst/>
                        </a:rPr>
                        <a:t>12</a:t>
                      </a:r>
                      <a:endParaRPr lang="en-US" sz="1800" b="1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1800" b="1" spc="-5">
                          <a:effectLst/>
                        </a:rPr>
                        <a:t>19</a:t>
                      </a:r>
                      <a:endParaRPr lang="en-US" sz="1800" b="1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14412934"/>
                  </a:ext>
                </a:extLst>
              </a:tr>
              <a:tr h="665670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1800" b="1" spc="-5">
                          <a:effectLst/>
                        </a:rPr>
                        <a:t>17000</a:t>
                      </a:r>
                      <a:endParaRPr lang="en-US" sz="1800" b="1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1800" b="1" spc="-5">
                          <a:effectLst/>
                        </a:rPr>
                        <a:t>70</a:t>
                      </a:r>
                      <a:endParaRPr lang="en-US" sz="1800" b="1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1800" b="1" spc="-5">
                          <a:effectLst/>
                        </a:rPr>
                        <a:t>120</a:t>
                      </a:r>
                      <a:endParaRPr lang="en-US" sz="1800" b="1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1800" b="1" spc="-5">
                          <a:effectLst/>
                        </a:rPr>
                        <a:t>280</a:t>
                      </a:r>
                      <a:endParaRPr lang="en-US" sz="1800" b="1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29896881"/>
                  </a:ext>
                </a:extLst>
              </a:tr>
              <a:tr h="665670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1800" b="1" spc="-5">
                          <a:effectLst/>
                        </a:rPr>
                        <a:t>40000</a:t>
                      </a:r>
                      <a:endParaRPr lang="en-US" sz="1800" b="1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1800" b="1" spc="-5">
                          <a:effectLst/>
                        </a:rPr>
                        <a:t>250</a:t>
                      </a:r>
                      <a:endParaRPr lang="en-US" sz="1800" b="1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1800" b="1" spc="-5">
                          <a:effectLst/>
                        </a:rPr>
                        <a:t>360</a:t>
                      </a:r>
                      <a:endParaRPr lang="en-US" sz="1800" b="1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1800" b="1" spc="-5">
                          <a:effectLst/>
                        </a:rPr>
                        <a:t>710</a:t>
                      </a:r>
                      <a:endParaRPr lang="en-US" sz="1800" b="1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17290426"/>
                  </a:ext>
                </a:extLst>
              </a:tr>
              <a:tr h="693572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1800" b="1" spc="-5">
                          <a:effectLst/>
                        </a:rPr>
                        <a:t>78000</a:t>
                      </a:r>
                      <a:endParaRPr lang="en-US" sz="1800" b="1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1800" b="1" spc="-5">
                          <a:effectLst/>
                        </a:rPr>
                        <a:t>520</a:t>
                      </a:r>
                      <a:endParaRPr lang="en-US" sz="1800" b="1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1800" b="1" spc="-5">
                          <a:effectLst/>
                        </a:rPr>
                        <a:t>1300</a:t>
                      </a:r>
                      <a:endParaRPr lang="en-US" sz="1800" b="1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1800" b="1" spc="-5">
                          <a:effectLst/>
                        </a:rPr>
                        <a:t>2800</a:t>
                      </a:r>
                      <a:endParaRPr lang="en-US" sz="1800" b="1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17402705"/>
                  </a:ext>
                </a:extLst>
              </a:tr>
              <a:tr h="665670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1800" b="1" spc="-5">
                          <a:effectLst/>
                        </a:rPr>
                        <a:t>97000</a:t>
                      </a:r>
                      <a:endParaRPr lang="en-US" sz="1800" b="1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1800" b="1" spc="-5">
                          <a:effectLst/>
                        </a:rPr>
                        <a:t>820</a:t>
                      </a:r>
                      <a:endParaRPr lang="en-US" sz="1800" b="1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1800" b="1" spc="-5">
                          <a:effectLst/>
                        </a:rPr>
                        <a:t>2500</a:t>
                      </a:r>
                      <a:endParaRPr lang="en-US" sz="1800" b="1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1800" b="1" spc="-5" dirty="0">
                          <a:effectLst/>
                        </a:rPr>
                        <a:t>3400</a:t>
                      </a:r>
                      <a:endParaRPr lang="en-US" sz="1800" b="1" spc="-5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983852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38741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78FEE-D6EC-2A18-B3E3-420AF9530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1800" b="1" spc="-5" dirty="0">
                <a:latin typeface="Times New Roman" panose="02020603050405020304" pitchFamily="18" charset="0"/>
                <a:ea typeface="SimSun" panose="02010600030101010101" pitchFamily="2" charset="-122"/>
              </a:rPr>
              <a:t>Table 6: </a:t>
            </a:r>
            <a:r>
              <a:rPr lang="en-US" sz="1800" b="1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Performance Comparison for Application-Specific Tasks </a:t>
            </a:r>
            <a:br>
              <a:rPr lang="en-US" sz="1800" b="1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</a:br>
            <a:endParaRPr lang="en-US" b="1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28DE100-9E12-CC90-E111-2572CFAF7CF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9046014"/>
              </p:ext>
            </p:extLst>
          </p:nvPr>
        </p:nvGraphicFramePr>
        <p:xfrm>
          <a:off x="838200" y="1150374"/>
          <a:ext cx="10515599" cy="542740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01864">
                  <a:extLst>
                    <a:ext uri="{9D8B030D-6E8A-4147-A177-3AD203B41FA5}">
                      <a16:colId xmlns:a16="http://schemas.microsoft.com/office/drawing/2014/main" val="1450648715"/>
                    </a:ext>
                  </a:extLst>
                </a:gridCol>
                <a:gridCol w="2101864">
                  <a:extLst>
                    <a:ext uri="{9D8B030D-6E8A-4147-A177-3AD203B41FA5}">
                      <a16:colId xmlns:a16="http://schemas.microsoft.com/office/drawing/2014/main" val="4264603649"/>
                    </a:ext>
                  </a:extLst>
                </a:gridCol>
                <a:gridCol w="2103957">
                  <a:extLst>
                    <a:ext uri="{9D8B030D-6E8A-4147-A177-3AD203B41FA5}">
                      <a16:colId xmlns:a16="http://schemas.microsoft.com/office/drawing/2014/main" val="1263268481"/>
                    </a:ext>
                  </a:extLst>
                </a:gridCol>
                <a:gridCol w="2103957">
                  <a:extLst>
                    <a:ext uri="{9D8B030D-6E8A-4147-A177-3AD203B41FA5}">
                      <a16:colId xmlns:a16="http://schemas.microsoft.com/office/drawing/2014/main" val="822168300"/>
                    </a:ext>
                  </a:extLst>
                </a:gridCol>
                <a:gridCol w="2103957">
                  <a:extLst>
                    <a:ext uri="{9D8B030D-6E8A-4147-A177-3AD203B41FA5}">
                      <a16:colId xmlns:a16="http://schemas.microsoft.com/office/drawing/2014/main" val="827953417"/>
                    </a:ext>
                  </a:extLst>
                </a:gridCol>
              </a:tblGrid>
              <a:tr h="1120878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endParaRPr lang="en-US" sz="1800" b="1" spc="-5" dirty="0">
                        <a:effectLst/>
                      </a:endParaRPr>
                    </a:p>
                    <a:p>
                      <a:pPr marL="0" marR="0" indent="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800" b="1" spc="-5" dirty="0">
                          <a:effectLst/>
                        </a:rPr>
                        <a:t>Language</a:t>
                      </a:r>
                      <a:endParaRPr lang="en-US" sz="1800" b="1" spc="-5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endParaRPr lang="en-US" sz="1800" b="1" spc="-5" dirty="0">
                        <a:effectLst/>
                      </a:endParaRPr>
                    </a:p>
                    <a:p>
                      <a:pPr marL="0" marR="0" indent="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800" b="1" spc="-5" dirty="0">
                          <a:effectLst/>
                        </a:rPr>
                        <a:t>Task Type</a:t>
                      </a:r>
                      <a:endParaRPr lang="en-US" sz="1800" b="1" spc="-5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endParaRPr lang="en-US" sz="1800" b="1" spc="-5" dirty="0">
                        <a:effectLst/>
                      </a:endParaRPr>
                    </a:p>
                    <a:p>
                      <a:pPr marL="0" marR="0" indent="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800" b="1" spc="-5" dirty="0">
                          <a:effectLst/>
                        </a:rPr>
                        <a:t>Bast Case (s)</a:t>
                      </a:r>
                      <a:endParaRPr lang="en-US" sz="1800" b="1" spc="-5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endParaRPr lang="en-US" sz="1800" b="1" spc="-5" dirty="0">
                        <a:effectLst/>
                      </a:endParaRPr>
                    </a:p>
                    <a:p>
                      <a:pPr marL="0" marR="0" indent="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800" b="1" spc="-5" dirty="0">
                          <a:effectLst/>
                        </a:rPr>
                        <a:t>Avg. Case (s)</a:t>
                      </a:r>
                      <a:endParaRPr lang="en-US" sz="1800" b="1" spc="-5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endParaRPr lang="en-US" sz="1800" b="1" spc="-5" dirty="0">
                        <a:effectLst/>
                      </a:endParaRPr>
                    </a:p>
                    <a:p>
                      <a:pPr marL="0" marR="0" indent="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800" b="1" spc="-5" dirty="0">
                          <a:effectLst/>
                        </a:rPr>
                        <a:t>Worst Case (s)</a:t>
                      </a:r>
                      <a:endParaRPr lang="en-US" sz="1800" b="1" spc="-5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30046144"/>
                  </a:ext>
                </a:extLst>
              </a:tr>
              <a:tr h="855406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800" b="1" spc="-5">
                          <a:effectLst/>
                        </a:rPr>
                        <a:t>C++</a:t>
                      </a:r>
                      <a:endParaRPr lang="en-US" sz="1800" b="1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800" b="1" spc="-5">
                          <a:effectLst/>
                        </a:rPr>
                        <a:t>System Level Task (SLT)</a:t>
                      </a:r>
                      <a:endParaRPr lang="en-US" sz="1800" b="1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800" b="1" spc="-5">
                          <a:effectLst/>
                        </a:rPr>
                        <a:t>0.08</a:t>
                      </a:r>
                      <a:endParaRPr lang="en-US" sz="1800" b="1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800" b="1" spc="-5">
                          <a:effectLst/>
                        </a:rPr>
                        <a:t>0.15</a:t>
                      </a:r>
                      <a:endParaRPr lang="en-US" sz="1800" b="1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800" b="1" spc="-5">
                          <a:effectLst/>
                        </a:rPr>
                        <a:t>0.25</a:t>
                      </a:r>
                      <a:endParaRPr lang="en-US" sz="1800" b="1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73603696"/>
                  </a:ext>
                </a:extLst>
              </a:tr>
              <a:tr h="796413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800" b="1" spc="-5">
                          <a:effectLst/>
                        </a:rPr>
                        <a:t> </a:t>
                      </a:r>
                      <a:endParaRPr lang="en-US" sz="1800" b="1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800" b="1" spc="-5">
                          <a:effectLst/>
                        </a:rPr>
                        <a:t>Game Development (GD)</a:t>
                      </a:r>
                      <a:endParaRPr lang="en-US" sz="1800" b="1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800" b="1" spc="-5">
                          <a:effectLst/>
                        </a:rPr>
                        <a:t>0.12</a:t>
                      </a:r>
                      <a:endParaRPr lang="en-US" sz="1800" b="1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800" b="1" spc="-5">
                          <a:effectLst/>
                        </a:rPr>
                        <a:t>0.20</a:t>
                      </a:r>
                      <a:endParaRPr lang="en-US" sz="1800" b="1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800" b="1" spc="-5">
                          <a:effectLst/>
                        </a:rPr>
                        <a:t>0.35</a:t>
                      </a:r>
                      <a:endParaRPr lang="en-US" sz="1800" b="1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7744767"/>
                  </a:ext>
                </a:extLst>
              </a:tr>
              <a:tr h="578535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800" b="1" spc="-5">
                          <a:effectLst/>
                        </a:rPr>
                        <a:t>Java</a:t>
                      </a:r>
                      <a:endParaRPr lang="en-US" sz="1800" b="1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800" b="1" spc="-5">
                          <a:effectLst/>
                        </a:rPr>
                        <a:t>System Level Task (SLT)</a:t>
                      </a:r>
                      <a:endParaRPr lang="en-US" sz="1800" b="1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800" b="1" spc="-5" dirty="0">
                          <a:effectLst/>
                        </a:rPr>
                        <a:t>0.10</a:t>
                      </a:r>
                      <a:endParaRPr lang="en-US" sz="1800" b="1" spc="-5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800" b="1" spc="-5">
                          <a:effectLst/>
                        </a:rPr>
                        <a:t>0.20</a:t>
                      </a:r>
                      <a:endParaRPr lang="en-US" sz="1800" b="1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800" b="1" spc="-5">
                          <a:effectLst/>
                        </a:rPr>
                        <a:t>0.30</a:t>
                      </a:r>
                      <a:endParaRPr lang="en-US" sz="1800" b="1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88857071"/>
                  </a:ext>
                </a:extLst>
              </a:tr>
              <a:tr h="578535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800" b="1" spc="-5">
                          <a:effectLst/>
                        </a:rPr>
                        <a:t> </a:t>
                      </a:r>
                      <a:endParaRPr lang="en-US" sz="1800" b="1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800" b="1" spc="-5">
                          <a:effectLst/>
                        </a:rPr>
                        <a:t>Game Development (GD)</a:t>
                      </a:r>
                      <a:endParaRPr lang="en-US" sz="1800" b="1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800" b="1" spc="-5" dirty="0">
                          <a:effectLst/>
                        </a:rPr>
                        <a:t>0.14</a:t>
                      </a:r>
                      <a:endParaRPr lang="en-US" sz="1800" b="1" spc="-5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800" b="1" spc="-5">
                          <a:effectLst/>
                        </a:rPr>
                        <a:t>0.25</a:t>
                      </a:r>
                      <a:endParaRPr lang="en-US" sz="1800" b="1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800" b="1" spc="-5">
                          <a:effectLst/>
                        </a:rPr>
                        <a:t>0.40</a:t>
                      </a:r>
                      <a:endParaRPr lang="en-US" sz="1800" b="1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87913538"/>
                  </a:ext>
                </a:extLst>
              </a:tr>
              <a:tr h="578535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800" b="1" spc="-5">
                          <a:effectLst/>
                        </a:rPr>
                        <a:t>Python</a:t>
                      </a:r>
                      <a:endParaRPr lang="en-US" sz="1800" b="1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800" b="1" spc="-5">
                          <a:effectLst/>
                        </a:rPr>
                        <a:t>Rapid Prototyping (RP)</a:t>
                      </a:r>
                      <a:endParaRPr lang="en-US" sz="1800" b="1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800" b="1" spc="-5">
                          <a:effectLst/>
                        </a:rPr>
                        <a:t>0.07</a:t>
                      </a:r>
                      <a:endParaRPr lang="en-US" sz="1800" b="1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800" b="1" spc="-5">
                          <a:effectLst/>
                        </a:rPr>
                        <a:t>0.12</a:t>
                      </a:r>
                      <a:endParaRPr lang="en-US" sz="1800" b="1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800" b="1" spc="-5">
                          <a:effectLst/>
                        </a:rPr>
                        <a:t>0.45</a:t>
                      </a:r>
                      <a:endParaRPr lang="en-US" sz="1800" b="1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39354392"/>
                  </a:ext>
                </a:extLst>
              </a:tr>
              <a:tr h="919105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800" b="1" spc="-5">
                          <a:effectLst/>
                        </a:rPr>
                        <a:t> </a:t>
                      </a:r>
                      <a:endParaRPr lang="en-US" sz="1800" b="1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800" b="1" spc="-5">
                          <a:effectLst/>
                        </a:rPr>
                        <a:t>Web Development (WD)</a:t>
                      </a:r>
                      <a:endParaRPr lang="en-US" sz="1800" b="1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800" b="1" spc="-5" dirty="0">
                          <a:effectLst/>
                        </a:rPr>
                        <a:t>0.25</a:t>
                      </a:r>
                      <a:endParaRPr lang="en-US" sz="1800" b="1" spc="-5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800" b="1" spc="-5">
                          <a:effectLst/>
                        </a:rPr>
                        <a:t>0.40</a:t>
                      </a:r>
                      <a:endParaRPr lang="en-US" sz="1800" b="1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800" b="1" spc="-5" dirty="0">
                          <a:effectLst/>
                        </a:rPr>
                        <a:t>0.60</a:t>
                      </a:r>
                      <a:endParaRPr lang="en-US" sz="1800" b="1" spc="-5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93453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30656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5FF17150-1B12-BD4D-6350-35DC741380C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56191516"/>
              </p:ext>
            </p:extLst>
          </p:nvPr>
        </p:nvGraphicFramePr>
        <p:xfrm>
          <a:off x="713766" y="757863"/>
          <a:ext cx="3179445" cy="25241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9B61D559-834A-43D3-4BA3-BEC8E1493D7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14597743"/>
              </p:ext>
            </p:extLst>
          </p:nvPr>
        </p:nvGraphicFramePr>
        <p:xfrm>
          <a:off x="713765" y="3832251"/>
          <a:ext cx="3179445" cy="25812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9724C112-BD54-9248-ADE7-7ACA1929373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32879187"/>
              </p:ext>
            </p:extLst>
          </p:nvPr>
        </p:nvGraphicFramePr>
        <p:xfrm>
          <a:off x="4498022" y="757863"/>
          <a:ext cx="3195955" cy="18643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F32126BE-2288-2418-727E-DF6B87E3B15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92693362"/>
              </p:ext>
            </p:extLst>
          </p:nvPr>
        </p:nvGraphicFramePr>
        <p:xfrm>
          <a:off x="4498022" y="3832251"/>
          <a:ext cx="3195955" cy="19335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338A7FB4-0D64-7E2D-8840-1009A06453D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09889624"/>
              </p:ext>
            </p:extLst>
          </p:nvPr>
        </p:nvGraphicFramePr>
        <p:xfrm>
          <a:off x="8282279" y="757863"/>
          <a:ext cx="3195955" cy="2019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F9F91EC5-3DA1-7155-1476-6EF7A4B9AFF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537233"/>
              </p:ext>
            </p:extLst>
          </p:nvPr>
        </p:nvGraphicFramePr>
        <p:xfrm>
          <a:off x="8282278" y="3832251"/>
          <a:ext cx="3195955" cy="20097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10591426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317A8-B4A6-72DE-1AC2-4649D9DBE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x-none" sz="1800" b="1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Table 7: </a:t>
            </a:r>
            <a:r>
              <a:rPr lang="en-US" sz="1800" b="1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Evaluation Metrics for C++, Java, and Python</a:t>
            </a:r>
            <a:br>
              <a:rPr lang="en-US" sz="1800" b="1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</a:br>
            <a:endParaRPr lang="en-US" b="1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0C5A2FB-9CD8-3AE6-462F-F7E39BBE85F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1821302"/>
              </p:ext>
            </p:extLst>
          </p:nvPr>
        </p:nvGraphicFramePr>
        <p:xfrm>
          <a:off x="501446" y="554636"/>
          <a:ext cx="11040978" cy="625509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37574">
                  <a:extLst>
                    <a:ext uri="{9D8B030D-6E8A-4147-A177-3AD203B41FA5}">
                      <a16:colId xmlns:a16="http://schemas.microsoft.com/office/drawing/2014/main" val="2230149810"/>
                    </a:ext>
                  </a:extLst>
                </a:gridCol>
                <a:gridCol w="2250851">
                  <a:extLst>
                    <a:ext uri="{9D8B030D-6E8A-4147-A177-3AD203B41FA5}">
                      <a16:colId xmlns:a16="http://schemas.microsoft.com/office/drawing/2014/main" val="3245975413"/>
                    </a:ext>
                  </a:extLst>
                </a:gridCol>
                <a:gridCol w="2250851">
                  <a:extLst>
                    <a:ext uri="{9D8B030D-6E8A-4147-A177-3AD203B41FA5}">
                      <a16:colId xmlns:a16="http://schemas.microsoft.com/office/drawing/2014/main" val="856446071"/>
                    </a:ext>
                  </a:extLst>
                </a:gridCol>
                <a:gridCol w="2250851">
                  <a:extLst>
                    <a:ext uri="{9D8B030D-6E8A-4147-A177-3AD203B41FA5}">
                      <a16:colId xmlns:a16="http://schemas.microsoft.com/office/drawing/2014/main" val="924900198"/>
                    </a:ext>
                  </a:extLst>
                </a:gridCol>
                <a:gridCol w="2250851">
                  <a:extLst>
                    <a:ext uri="{9D8B030D-6E8A-4147-A177-3AD203B41FA5}">
                      <a16:colId xmlns:a16="http://schemas.microsoft.com/office/drawing/2014/main" val="91528103"/>
                    </a:ext>
                  </a:extLst>
                </a:gridCol>
              </a:tblGrid>
              <a:tr h="229615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1400" b="1" spc="-5">
                          <a:effectLst/>
                        </a:rPr>
                        <a:t>Metrics</a:t>
                      </a:r>
                      <a:endParaRPr lang="en-US" sz="1400" b="1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815" marR="5815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1400" b="1" spc="-5">
                          <a:effectLst/>
                        </a:rPr>
                        <a:t>Description</a:t>
                      </a:r>
                      <a:endParaRPr lang="en-US" sz="1400" b="1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815" marR="5815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1400" b="1" spc="-5">
                          <a:effectLst/>
                        </a:rPr>
                        <a:t>C++</a:t>
                      </a:r>
                      <a:endParaRPr lang="en-US" sz="1400" b="1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815" marR="5815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1400" b="1" spc="-5" dirty="0">
                          <a:effectLst/>
                        </a:rPr>
                        <a:t>Java</a:t>
                      </a:r>
                      <a:endParaRPr lang="en-US" sz="1400" b="1" spc="-5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815" marR="5815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1400" b="1" spc="-5">
                          <a:effectLst/>
                        </a:rPr>
                        <a:t>Python</a:t>
                      </a:r>
                      <a:endParaRPr lang="en-US" sz="1400" b="1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815" marR="5815" marT="0" marB="0"/>
                </a:tc>
                <a:extLst>
                  <a:ext uri="{0D108BD9-81ED-4DB2-BD59-A6C34878D82A}">
                    <a16:rowId xmlns:a16="http://schemas.microsoft.com/office/drawing/2014/main" val="1407118087"/>
                  </a:ext>
                </a:extLst>
              </a:tr>
              <a:tr h="662535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1600" b="1" spc="-5">
                          <a:effectLst/>
                        </a:rPr>
                        <a:t>Execution Time (ms)</a:t>
                      </a:r>
                      <a:endParaRPr lang="en-US" sz="1600" b="1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815" marR="5815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600" b="0" spc="-5" dirty="0">
                          <a:effectLst/>
                        </a:rPr>
                        <a:t>Time taken to execute a task or program.</a:t>
                      </a:r>
                      <a:endParaRPr lang="en-US" sz="1600" b="0" spc="-5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815" marR="5815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1600" b="0" spc="-5">
                          <a:effectLst/>
                        </a:rPr>
                        <a:t>Fastest </a:t>
                      </a:r>
                      <a:endParaRPr lang="en-US" sz="1600" b="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815" marR="5815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600" b="0" spc="-5">
                          <a:effectLst/>
                        </a:rPr>
                        <a:t>Moderate</a:t>
                      </a:r>
                      <a:endParaRPr lang="en-US" sz="1600" b="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815" marR="5815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600" b="0" spc="-5">
                          <a:effectLst/>
                        </a:rPr>
                        <a:t>Slowest</a:t>
                      </a:r>
                      <a:endParaRPr lang="en-US" sz="1600" b="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815" marR="5815" marT="0" marB="0"/>
                </a:tc>
                <a:extLst>
                  <a:ext uri="{0D108BD9-81ED-4DB2-BD59-A6C34878D82A}">
                    <a16:rowId xmlns:a16="http://schemas.microsoft.com/office/drawing/2014/main" val="809111790"/>
                  </a:ext>
                </a:extLst>
              </a:tr>
              <a:tr h="763663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1600" b="1" spc="-5">
                          <a:effectLst/>
                        </a:rPr>
                        <a:t>Memory Usage</a:t>
                      </a:r>
                      <a:endParaRPr lang="en-US" sz="1600" b="1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815" marR="5815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Amount of memory consumed during execution.</a:t>
                      </a:r>
                      <a:endParaRPr lang="en-US" sz="1600" b="0" dirty="0"/>
                    </a:p>
                  </a:txBody>
                  <a:tcPr marL="5815" marR="5815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600" b="0" spc="-5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Low usage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600" b="0" spc="-5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Moderate usage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600" b="0" spc="-5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Higher usage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73730343"/>
                  </a:ext>
                </a:extLst>
              </a:tr>
              <a:tr h="670029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1600" b="1" kern="100" spc="-5">
                          <a:effectLst/>
                        </a:rPr>
                        <a:t>Amount of memory consumed during execution.</a:t>
                      </a:r>
                      <a:endParaRPr lang="en-US" sz="1600" b="1" kern="1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808" marR="808" marT="808" marB="808"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 marL="7753" marR="7753" marT="3877" marB="3877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600" b="0" spc="-5" dirty="0">
                          <a:effectLst/>
                        </a:rPr>
                        <a:t>Low usage</a:t>
                      </a:r>
                      <a:endParaRPr lang="en-US" sz="1600" b="0" spc="-5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815" marR="5815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600" b="0" spc="-5" dirty="0">
                          <a:effectLst/>
                        </a:rPr>
                        <a:t>Moderate usage</a:t>
                      </a:r>
                      <a:endParaRPr lang="en-US" sz="1600" b="0" spc="-5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815" marR="5815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600" b="0" spc="-5" dirty="0">
                          <a:effectLst/>
                        </a:rPr>
                        <a:t>Higher usage</a:t>
                      </a:r>
                      <a:endParaRPr lang="en-US" sz="1600" b="0" spc="-5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815" marR="5815" marT="0" marB="0"/>
                </a:tc>
                <a:extLst>
                  <a:ext uri="{0D108BD9-81ED-4DB2-BD59-A6C34878D82A}">
                    <a16:rowId xmlns:a16="http://schemas.microsoft.com/office/drawing/2014/main" val="1249124083"/>
                  </a:ext>
                </a:extLst>
              </a:tr>
              <a:tr h="462762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600" b="1" spc="-5" dirty="0">
                          <a:effectLst/>
                        </a:rPr>
                        <a:t>CPU Utilization (%)</a:t>
                      </a:r>
                      <a:endParaRPr lang="en-US" sz="1600" b="1" spc="-5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815" marR="5815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600" b="0" spc="-5">
                          <a:effectLst/>
                        </a:rPr>
                        <a:t>CPU usage to perform critical tasks</a:t>
                      </a:r>
                      <a:endParaRPr lang="en-US" sz="1600" b="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815" marR="5815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1600" b="0" spc="-5" dirty="0">
                          <a:effectLst/>
                        </a:rPr>
                        <a:t>Excellent</a:t>
                      </a:r>
                      <a:endParaRPr lang="en-US" sz="1600" b="0" spc="-5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815" marR="5815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1600" b="0" spc="-5" dirty="0">
                          <a:effectLst/>
                        </a:rPr>
                        <a:t>Higher</a:t>
                      </a:r>
                      <a:endParaRPr lang="en-US" sz="1600" b="0" spc="-5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815" marR="5815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1600" b="0" spc="-5" dirty="0">
                          <a:effectLst/>
                        </a:rPr>
                        <a:t>Moderate</a:t>
                      </a:r>
                      <a:endParaRPr lang="en-US" sz="1600" b="0" spc="-5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815" marR="5815" marT="0" marB="0"/>
                </a:tc>
                <a:extLst>
                  <a:ext uri="{0D108BD9-81ED-4DB2-BD59-A6C34878D82A}">
                    <a16:rowId xmlns:a16="http://schemas.microsoft.com/office/drawing/2014/main" val="1776508069"/>
                  </a:ext>
                </a:extLst>
              </a:tr>
              <a:tr h="668475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600" b="1" spc="-5" dirty="0">
                          <a:effectLst/>
                        </a:rPr>
                        <a:t>Disk I/O Performance (MB/s)</a:t>
                      </a:r>
                      <a:endParaRPr lang="en-US" sz="1600" b="1" spc="-5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815" marR="5815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600" b="0" spc="-5" dirty="0">
                          <a:effectLst/>
                        </a:rPr>
                        <a:t>Speed to perform i/o operation for file handling etc. </a:t>
                      </a:r>
                      <a:endParaRPr lang="en-US" sz="1600" b="0" spc="-5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815" marR="5815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1600" b="0" spc="-5" dirty="0">
                          <a:effectLst/>
                        </a:rPr>
                        <a:t>Higher</a:t>
                      </a:r>
                      <a:endParaRPr lang="en-US" sz="1600" b="0" spc="-5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815" marR="5815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1600" b="0" spc="-5" dirty="0">
                          <a:effectLst/>
                        </a:rPr>
                        <a:t>Moderate</a:t>
                      </a:r>
                      <a:endParaRPr lang="en-US" sz="1600" b="0" spc="-5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815" marR="5815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1600" b="0" spc="-5" dirty="0">
                          <a:effectLst/>
                        </a:rPr>
                        <a:t>Slower</a:t>
                      </a:r>
                      <a:endParaRPr lang="en-US" sz="1600" b="0" spc="-5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815" marR="5815" marT="0" marB="0"/>
                </a:tc>
                <a:extLst>
                  <a:ext uri="{0D108BD9-81ED-4DB2-BD59-A6C34878D82A}">
                    <a16:rowId xmlns:a16="http://schemas.microsoft.com/office/drawing/2014/main" val="4083314827"/>
                  </a:ext>
                </a:extLst>
              </a:tr>
              <a:tr h="445650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600" b="1" spc="-5" dirty="0">
                          <a:effectLst/>
                        </a:rPr>
                        <a:t>Deployment Time (hours)</a:t>
                      </a:r>
                      <a:endParaRPr lang="en-US" sz="1600" b="1" spc="-5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815" marR="5815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600" b="0" spc="-5">
                          <a:effectLst/>
                        </a:rPr>
                        <a:t>Time required to deploy an application.</a:t>
                      </a:r>
                      <a:endParaRPr lang="en-US" sz="1600" b="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815" marR="5815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600" b="0" spc="-5" dirty="0">
                          <a:effectLst/>
                        </a:rPr>
                        <a:t>Long</a:t>
                      </a:r>
                      <a:endParaRPr lang="en-US" sz="1600" b="0" spc="-5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815" marR="5815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1600" b="0" spc="-5" dirty="0">
                          <a:effectLst/>
                        </a:rPr>
                        <a:t>Moderate</a:t>
                      </a:r>
                      <a:endParaRPr lang="en-US" sz="1600" b="0" spc="-5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815" marR="5815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1600" b="0" spc="-5" dirty="0">
                          <a:effectLst/>
                        </a:rPr>
                        <a:t>Shortest</a:t>
                      </a:r>
                      <a:endParaRPr lang="en-US" sz="1600" b="0" spc="-5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815" marR="5815" marT="0" marB="0"/>
                </a:tc>
                <a:extLst>
                  <a:ext uri="{0D108BD9-81ED-4DB2-BD59-A6C34878D82A}">
                    <a16:rowId xmlns:a16="http://schemas.microsoft.com/office/drawing/2014/main" val="3241878122"/>
                  </a:ext>
                </a:extLst>
              </a:tr>
              <a:tr h="668475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600" b="1" spc="-5" dirty="0">
                          <a:effectLst/>
                        </a:rPr>
                        <a:t>Ease of Use</a:t>
                      </a:r>
                      <a:endParaRPr lang="en-US" sz="1600" b="1" spc="-5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815" marR="5815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600" b="0" spc="-5">
                          <a:effectLst/>
                        </a:rPr>
                        <a:t>Includes learning curve, code readability and debugging.</a:t>
                      </a:r>
                      <a:endParaRPr lang="en-US" sz="1600" b="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815" marR="5815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600" b="0" spc="-5" dirty="0">
                          <a:effectLst/>
                        </a:rPr>
                        <a:t>Steep </a:t>
                      </a:r>
                      <a:endParaRPr lang="en-US" sz="1600" b="0" spc="-5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815" marR="5815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1600" b="0" spc="-5" dirty="0">
                          <a:effectLst/>
                        </a:rPr>
                        <a:t>Moderate</a:t>
                      </a:r>
                      <a:endParaRPr lang="en-US" sz="1600" b="0" spc="-5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815" marR="5815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1600" b="0" spc="-5">
                          <a:effectLst/>
                        </a:rPr>
                        <a:t>Easiest</a:t>
                      </a:r>
                      <a:endParaRPr lang="en-US" sz="1600" b="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815" marR="5815" marT="0" marB="0"/>
                </a:tc>
                <a:extLst>
                  <a:ext uri="{0D108BD9-81ED-4DB2-BD59-A6C34878D82A}">
                    <a16:rowId xmlns:a16="http://schemas.microsoft.com/office/drawing/2014/main" val="2624055385"/>
                  </a:ext>
                </a:extLst>
              </a:tr>
              <a:tr h="668475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600" b="1" spc="-5" dirty="0">
                          <a:effectLst/>
                        </a:rPr>
                        <a:t>Library and Framework Support</a:t>
                      </a:r>
                      <a:endParaRPr lang="en-US" sz="1600" b="1" spc="-5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815" marR="5815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600" b="0" spc="-5">
                          <a:effectLst/>
                        </a:rPr>
                        <a:t>Availability of libraries and frameworks for various tasks.</a:t>
                      </a:r>
                      <a:endParaRPr lang="en-US" sz="1600" b="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815" marR="5815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600" b="0" spc="-5">
                          <a:effectLst/>
                        </a:rPr>
                        <a:t>Moderate</a:t>
                      </a:r>
                      <a:endParaRPr lang="en-US" sz="1600" b="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815" marR="5815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1600" b="0" spc="-5" dirty="0">
                          <a:effectLst/>
                        </a:rPr>
                        <a:t>Good</a:t>
                      </a:r>
                      <a:endParaRPr lang="en-US" sz="1600" b="0" spc="-5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815" marR="5815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1600" b="0" spc="-5">
                          <a:effectLst/>
                        </a:rPr>
                        <a:t>Excellent</a:t>
                      </a:r>
                      <a:endParaRPr lang="en-US" sz="1600" b="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815" marR="5815" marT="0" marB="0"/>
                </a:tc>
                <a:extLst>
                  <a:ext uri="{0D108BD9-81ED-4DB2-BD59-A6C34878D82A}">
                    <a16:rowId xmlns:a16="http://schemas.microsoft.com/office/drawing/2014/main" val="2291490553"/>
                  </a:ext>
                </a:extLst>
              </a:tr>
              <a:tr h="891299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600" b="1" spc="-5" dirty="0">
                          <a:effectLst/>
                        </a:rPr>
                        <a:t>Application Suitability</a:t>
                      </a:r>
                      <a:endParaRPr lang="en-US" sz="1600" b="1" spc="-5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815" marR="5815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600" b="0" spc="-5">
                          <a:effectLst/>
                        </a:rPr>
                        <a:t>Best fit for particular domains like web develop-ment or system tasks.</a:t>
                      </a:r>
                      <a:endParaRPr lang="en-US" sz="1600" b="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815" marR="5815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600" b="0" spc="-5" dirty="0">
                          <a:effectLst/>
                        </a:rPr>
                        <a:t>System-level, game development</a:t>
                      </a:r>
                      <a:endParaRPr lang="en-US" sz="1600" b="0" spc="-5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815" marR="5815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600" b="0" spc="-5" dirty="0">
                          <a:effectLst/>
                        </a:rPr>
                        <a:t>Enterprise, web applications</a:t>
                      </a:r>
                      <a:endParaRPr lang="en-US" sz="1600" b="0" spc="-5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815" marR="5815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600" b="0" spc="-5" dirty="0">
                          <a:effectLst/>
                        </a:rPr>
                        <a:t>Rapid prototyping, web development, machine learning, model training</a:t>
                      </a:r>
                      <a:endParaRPr lang="en-US" sz="1600" b="0" spc="-5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815" marR="5815" marT="0" marB="0"/>
                </a:tc>
                <a:extLst>
                  <a:ext uri="{0D108BD9-81ED-4DB2-BD59-A6C34878D82A}">
                    <a16:rowId xmlns:a16="http://schemas.microsoft.com/office/drawing/2014/main" val="15793037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75925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53AFE-09AA-96C6-B1A7-C0B96ECFE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52A3BF-8E72-BDA9-8F7A-467A6AD9CA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en-US" dirty="0"/>
              <a:t>Language selection based on project requirement</a:t>
            </a:r>
          </a:p>
          <a:p>
            <a:pPr algn="just"/>
            <a:r>
              <a:rPr lang="en-US" b="1" dirty="0"/>
              <a:t>C++</a:t>
            </a:r>
            <a:r>
              <a:rPr lang="en-US" dirty="0"/>
              <a:t>: Excels in execution speed and resource efficiency, ideal for performance-critical and system-level applications.</a:t>
            </a:r>
          </a:p>
          <a:p>
            <a:pPr algn="just"/>
            <a:r>
              <a:rPr lang="en-US" b="1" dirty="0"/>
              <a:t>Java: </a:t>
            </a:r>
            <a:r>
              <a:rPr lang="en-US" dirty="0"/>
              <a:t>Balances performance with cross-platform compatibility and scalability, making it suitable for enterprise and web-based solutions.</a:t>
            </a:r>
          </a:p>
          <a:p>
            <a:pPr algn="just"/>
            <a:r>
              <a:rPr lang="en-US" b="1" dirty="0"/>
              <a:t>Python</a:t>
            </a:r>
            <a:r>
              <a:rPr lang="en-US" dirty="0"/>
              <a:t>: Prioritizes simplicity and developer productivity, best for rapid prototyping, AI, Machine Learning, Model Training and data science.</a:t>
            </a:r>
          </a:p>
          <a:p>
            <a:pPr algn="just"/>
            <a:r>
              <a:rPr lang="en-US" dirty="0"/>
              <a:t>Programming languages are tools—selecting the right one is less about competition and more about finding the perfect fit for your project."</a:t>
            </a:r>
          </a:p>
        </p:txBody>
      </p:sp>
    </p:spTree>
    <p:extLst>
      <p:ext uri="{BB962C8B-B14F-4D97-AF65-F5344CB8AC3E}">
        <p14:creationId xmlns:p14="http://schemas.microsoft.com/office/powerpoint/2010/main" val="2662800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3050A-D863-95D3-9B53-31B5DF175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374D76-E389-8031-896E-0E0186E5D6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Abstract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Introduction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Proposed Methodology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Case Study of E-Agriculture System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OCL Based SRS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Evaluation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Conclusion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841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77D65-53ED-B7EB-13AE-5A1A2A77A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702D9-EA5B-F64A-75E9-022073900F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kern="0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P</a:t>
            </a:r>
            <a:r>
              <a:rPr lang="en-US" sz="32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erformance comparison of three widely-used programming languages: C++, Java and Python</a:t>
            </a:r>
          </a:p>
          <a:p>
            <a:r>
              <a:rPr lang="en-US" sz="32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Evaluation Parameters: execution speed, memory usage, and scalability in various computational tasks</a:t>
            </a:r>
          </a:p>
          <a:p>
            <a:r>
              <a:rPr lang="en-US" sz="3200" kern="0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C++ outperforms other programming languages in execution speed</a:t>
            </a:r>
            <a:endParaRPr lang="en-US" sz="3200" kern="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1220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16C13-29D7-3E04-D04C-07FBD4A00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BA2F8E-3C37-5583-BFEB-BE430D56A8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Programming languages are the foundation of modern software systems</a:t>
            </a:r>
            <a:endParaRPr lang="en-US" sz="4000" dirty="0"/>
          </a:p>
          <a:p>
            <a:r>
              <a:rPr lang="en-US" sz="2800" dirty="0"/>
              <a:t>Choosing the right language impacts performance, scalability, and development efficiency.</a:t>
            </a:r>
          </a:p>
          <a:p>
            <a:r>
              <a:rPr lang="en-US" sz="2800" dirty="0"/>
              <a:t>With the increasing diversity of languages, understanding their comparative strengths is vital for developers and businesses.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991555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65B6C-8F62-C924-1EF5-5A21F5A31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Proposed Methodology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5FC829C2-4965-40F2-BAA0-F36C61E0941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90607750"/>
              </p:ext>
            </p:extLst>
          </p:nvPr>
        </p:nvGraphicFramePr>
        <p:xfrm>
          <a:off x="-16527" y="1967409"/>
          <a:ext cx="11697249" cy="39909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076099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E6F20-5465-8AD5-0A96-D37E28325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kern="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Results and discussion</a:t>
            </a:r>
            <a:endParaRPr lang="en-US" sz="3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51B374-CC94-4A5F-A73C-BF9012D260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8541" y="1351475"/>
            <a:ext cx="11434917" cy="678426"/>
          </a:xfrm>
        </p:spPr>
        <p:txBody>
          <a:bodyPr/>
          <a:lstStyle/>
          <a:p>
            <a:pPr algn="ctr"/>
            <a:r>
              <a:rPr lang="en-US" sz="18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Table 1: Execution Time Performance Comparison Among C++, Java and Python using CMD Environment</a:t>
            </a:r>
          </a:p>
          <a:p>
            <a:pPr algn="ctr"/>
            <a:endParaRPr lang="en-US" b="1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46FD156-05D0-F6F0-CE1E-9394D70D66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0758527"/>
              </p:ext>
            </p:extLst>
          </p:nvPr>
        </p:nvGraphicFramePr>
        <p:xfrm>
          <a:off x="191729" y="1858296"/>
          <a:ext cx="11621730" cy="488171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19704">
                  <a:extLst>
                    <a:ext uri="{9D8B030D-6E8A-4147-A177-3AD203B41FA5}">
                      <a16:colId xmlns:a16="http://schemas.microsoft.com/office/drawing/2014/main" val="1032957645"/>
                    </a:ext>
                  </a:extLst>
                </a:gridCol>
                <a:gridCol w="2419937">
                  <a:extLst>
                    <a:ext uri="{9D8B030D-6E8A-4147-A177-3AD203B41FA5}">
                      <a16:colId xmlns:a16="http://schemas.microsoft.com/office/drawing/2014/main" val="3934198477"/>
                    </a:ext>
                  </a:extLst>
                </a:gridCol>
                <a:gridCol w="2051031">
                  <a:extLst>
                    <a:ext uri="{9D8B030D-6E8A-4147-A177-3AD203B41FA5}">
                      <a16:colId xmlns:a16="http://schemas.microsoft.com/office/drawing/2014/main" val="1804184675"/>
                    </a:ext>
                  </a:extLst>
                </a:gridCol>
                <a:gridCol w="2315529">
                  <a:extLst>
                    <a:ext uri="{9D8B030D-6E8A-4147-A177-3AD203B41FA5}">
                      <a16:colId xmlns:a16="http://schemas.microsoft.com/office/drawing/2014/main" val="1427362107"/>
                    </a:ext>
                  </a:extLst>
                </a:gridCol>
                <a:gridCol w="2315529">
                  <a:extLst>
                    <a:ext uri="{9D8B030D-6E8A-4147-A177-3AD203B41FA5}">
                      <a16:colId xmlns:a16="http://schemas.microsoft.com/office/drawing/2014/main" val="3473696769"/>
                    </a:ext>
                  </a:extLst>
                </a:gridCol>
              </a:tblGrid>
              <a:tr h="822243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1800" b="1" spc="-5" dirty="0">
                          <a:effectLst/>
                        </a:rPr>
                        <a:t>Algorithm</a:t>
                      </a:r>
                      <a:endParaRPr lang="en-US" sz="1800" b="1" spc="-5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1800" b="1" spc="-5" dirty="0">
                          <a:effectLst/>
                        </a:rPr>
                        <a:t>Language</a:t>
                      </a:r>
                      <a:endParaRPr lang="en-US" sz="1800" b="1" spc="-5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800" b="1">
                          <a:effectLst/>
                        </a:rPr>
                        <a:t>Best</a:t>
                      </a:r>
                    </a:p>
                    <a:p>
                      <a:pPr marL="0" marR="0" algn="ctr"/>
                      <a:r>
                        <a:rPr lang="en-US" sz="1800" b="1">
                          <a:effectLst/>
                        </a:rPr>
                        <a:t>Case</a:t>
                      </a:r>
                    </a:p>
                    <a:p>
                      <a:pPr marL="0" marR="0" indent="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1800" b="1" spc="-5">
                          <a:effectLst/>
                        </a:rPr>
                        <a:t>(ms)</a:t>
                      </a:r>
                      <a:endParaRPr lang="en-US" sz="1800" b="1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800" b="1">
                          <a:effectLst/>
                        </a:rPr>
                        <a:t>Average Case</a:t>
                      </a:r>
                    </a:p>
                    <a:p>
                      <a:pPr marL="0" marR="0" indent="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1800" b="1" spc="-5">
                          <a:effectLst/>
                        </a:rPr>
                        <a:t>(ms)</a:t>
                      </a:r>
                      <a:endParaRPr lang="en-US" sz="1800" b="1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800" b="1">
                          <a:effectLst/>
                        </a:rPr>
                        <a:t>Worst Case</a:t>
                      </a:r>
                    </a:p>
                    <a:p>
                      <a:pPr marL="0" marR="0" indent="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1800" b="1" spc="-5">
                          <a:effectLst/>
                        </a:rPr>
                        <a:t>(ms)</a:t>
                      </a:r>
                      <a:endParaRPr lang="en-US" sz="1800" b="1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23746656"/>
                  </a:ext>
                </a:extLst>
              </a:tr>
              <a:tr h="495147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1800" b="1" spc="-5">
                          <a:effectLst/>
                        </a:rPr>
                        <a:t>Quick Sort</a:t>
                      </a:r>
                      <a:endParaRPr lang="en-US" sz="1800" b="1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1800" b="1" spc="-5">
                          <a:effectLst/>
                        </a:rPr>
                        <a:t>C++</a:t>
                      </a:r>
                      <a:endParaRPr lang="en-US" sz="1800" b="1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1800" b="1" spc="-5">
                          <a:effectLst/>
                        </a:rPr>
                        <a:t>80</a:t>
                      </a:r>
                      <a:endParaRPr lang="en-US" sz="1800" b="1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1800" b="1" spc="-5">
                          <a:effectLst/>
                        </a:rPr>
                        <a:t>100</a:t>
                      </a:r>
                      <a:endParaRPr lang="en-US" sz="1800" b="1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1800" b="1" spc="-5">
                          <a:effectLst/>
                        </a:rPr>
                        <a:t>150</a:t>
                      </a:r>
                      <a:endParaRPr lang="en-US" sz="1800" b="1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85759912"/>
                  </a:ext>
                </a:extLst>
              </a:tr>
              <a:tr h="264790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1800" b="1" spc="-5">
                          <a:effectLst/>
                        </a:rPr>
                        <a:t> </a:t>
                      </a:r>
                      <a:endParaRPr lang="en-US" sz="1800" b="1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1800" b="1" spc="-5">
                          <a:effectLst/>
                        </a:rPr>
                        <a:t>Java</a:t>
                      </a:r>
                      <a:endParaRPr lang="en-US" sz="1800" b="1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1800" b="1" spc="-5">
                          <a:effectLst/>
                        </a:rPr>
                        <a:t>120</a:t>
                      </a:r>
                      <a:endParaRPr lang="en-US" sz="1800" b="1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1800" b="1" spc="-5">
                          <a:effectLst/>
                        </a:rPr>
                        <a:t>160</a:t>
                      </a:r>
                      <a:endParaRPr lang="en-US" sz="1800" b="1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1800" b="1" spc="-5">
                          <a:effectLst/>
                        </a:rPr>
                        <a:t>200</a:t>
                      </a:r>
                      <a:endParaRPr lang="en-US" sz="1800" b="1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32608570"/>
                  </a:ext>
                </a:extLst>
              </a:tr>
              <a:tr h="264790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1800" b="1" spc="-5">
                          <a:effectLst/>
                        </a:rPr>
                        <a:t> </a:t>
                      </a:r>
                      <a:endParaRPr lang="en-US" sz="1800" b="1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1800" b="1" spc="-5">
                          <a:effectLst/>
                        </a:rPr>
                        <a:t>Python</a:t>
                      </a:r>
                      <a:endParaRPr lang="en-US" sz="1800" b="1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1800" b="1" spc="-5">
                          <a:effectLst/>
                        </a:rPr>
                        <a:t>150</a:t>
                      </a:r>
                      <a:endParaRPr lang="en-US" sz="1800" b="1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1800" b="1" spc="-5">
                          <a:effectLst/>
                        </a:rPr>
                        <a:t>700</a:t>
                      </a:r>
                      <a:endParaRPr lang="en-US" sz="1800" b="1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1800" b="1" spc="-5">
                          <a:effectLst/>
                        </a:rPr>
                        <a:t>1,200</a:t>
                      </a:r>
                      <a:endParaRPr lang="en-US" sz="1800" b="1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97979125"/>
                  </a:ext>
                </a:extLst>
              </a:tr>
              <a:tr h="495147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1800" b="1" spc="-5">
                          <a:effectLst/>
                        </a:rPr>
                        <a:t>Merge Sort</a:t>
                      </a:r>
                      <a:endParaRPr lang="en-US" sz="1800" b="1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1800" b="1" spc="-5">
                          <a:effectLst/>
                        </a:rPr>
                        <a:t>C++</a:t>
                      </a:r>
                      <a:endParaRPr lang="en-US" sz="1800" b="1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1800" b="1" spc="-5">
                          <a:effectLst/>
                        </a:rPr>
                        <a:t>90</a:t>
                      </a:r>
                      <a:endParaRPr lang="en-US" sz="1800" b="1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1800" b="1" spc="-5">
                          <a:effectLst/>
                        </a:rPr>
                        <a:t>110</a:t>
                      </a:r>
                      <a:endParaRPr lang="en-US" sz="1800" b="1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1800" b="1" spc="-5">
                          <a:effectLst/>
                        </a:rPr>
                        <a:t>160</a:t>
                      </a:r>
                      <a:endParaRPr lang="en-US" sz="1800" b="1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26330587"/>
                  </a:ext>
                </a:extLst>
              </a:tr>
              <a:tr h="264790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1800" b="1" spc="-5">
                          <a:effectLst/>
                        </a:rPr>
                        <a:t> </a:t>
                      </a:r>
                      <a:endParaRPr lang="en-US" sz="1800" b="1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1800" b="1" spc="-5">
                          <a:effectLst/>
                        </a:rPr>
                        <a:t>Java</a:t>
                      </a:r>
                      <a:endParaRPr lang="en-US" sz="1800" b="1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1800" b="1" spc="-5">
                          <a:effectLst/>
                        </a:rPr>
                        <a:t>130</a:t>
                      </a:r>
                      <a:endParaRPr lang="en-US" sz="1800" b="1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1800" b="1" spc="-5">
                          <a:effectLst/>
                        </a:rPr>
                        <a:t>190</a:t>
                      </a:r>
                      <a:endParaRPr lang="en-US" sz="1800" b="1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1800" b="1" spc="-5">
                          <a:effectLst/>
                        </a:rPr>
                        <a:t>210</a:t>
                      </a:r>
                      <a:endParaRPr lang="en-US" sz="1800" b="1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38021408"/>
                  </a:ext>
                </a:extLst>
              </a:tr>
              <a:tr h="264790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1800" b="1" spc="-5">
                          <a:effectLst/>
                        </a:rPr>
                        <a:t> </a:t>
                      </a:r>
                      <a:endParaRPr lang="en-US" sz="1800" b="1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1800" b="1" spc="-5">
                          <a:effectLst/>
                        </a:rPr>
                        <a:t>Python</a:t>
                      </a:r>
                      <a:endParaRPr lang="en-US" sz="1800" b="1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1800" b="1" spc="-5">
                          <a:effectLst/>
                        </a:rPr>
                        <a:t>550</a:t>
                      </a:r>
                      <a:endParaRPr lang="en-US" sz="1800" b="1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1800" b="1" spc="-5">
                          <a:effectLst/>
                        </a:rPr>
                        <a:t>750</a:t>
                      </a:r>
                      <a:endParaRPr lang="en-US" sz="1800" b="1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1800" b="1" spc="-5">
                          <a:effectLst/>
                        </a:rPr>
                        <a:t>1,300</a:t>
                      </a:r>
                      <a:endParaRPr lang="en-US" sz="1800" b="1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30956945"/>
                  </a:ext>
                </a:extLst>
              </a:tr>
              <a:tr h="495147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1800" b="1" spc="-5">
                          <a:effectLst/>
                        </a:rPr>
                        <a:t>Bubble Sort</a:t>
                      </a:r>
                      <a:endParaRPr lang="en-US" sz="1800" b="1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1800" b="1" spc="-5">
                          <a:effectLst/>
                        </a:rPr>
                        <a:t>C++</a:t>
                      </a:r>
                      <a:endParaRPr lang="en-US" sz="1800" b="1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1800" b="1" spc="-5">
                          <a:effectLst/>
                        </a:rPr>
                        <a:t>1000</a:t>
                      </a:r>
                      <a:endParaRPr lang="en-US" sz="1800" b="1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1800" b="1" spc="-5">
                          <a:effectLst/>
                        </a:rPr>
                        <a:t>750,000</a:t>
                      </a:r>
                      <a:endParaRPr lang="en-US" sz="1800" b="1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1800" b="1" spc="-5">
                          <a:effectLst/>
                        </a:rPr>
                        <a:t>1,000,000</a:t>
                      </a:r>
                      <a:endParaRPr lang="en-US" sz="1800" b="1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69668507"/>
                  </a:ext>
                </a:extLst>
              </a:tr>
              <a:tr h="264790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1800" b="1" spc="-5">
                          <a:effectLst/>
                        </a:rPr>
                        <a:t> </a:t>
                      </a:r>
                      <a:endParaRPr lang="en-US" sz="1800" b="1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1800" b="1" spc="-5">
                          <a:effectLst/>
                        </a:rPr>
                        <a:t>Java</a:t>
                      </a:r>
                      <a:endParaRPr lang="en-US" sz="1800" b="1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1800" b="1" spc="-5">
                          <a:effectLst/>
                        </a:rPr>
                        <a:t>1200</a:t>
                      </a:r>
                      <a:endParaRPr lang="en-US" sz="1800" b="1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1800" b="1" spc="-5">
                          <a:effectLst/>
                        </a:rPr>
                        <a:t>800,000</a:t>
                      </a:r>
                      <a:endParaRPr lang="en-US" sz="1800" b="1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1800" b="1" spc="-5">
                          <a:effectLst/>
                        </a:rPr>
                        <a:t>1,200,000</a:t>
                      </a:r>
                      <a:endParaRPr lang="en-US" sz="1800" b="1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19508208"/>
                  </a:ext>
                </a:extLst>
              </a:tr>
              <a:tr h="264790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1800" b="1" spc="-5">
                          <a:effectLst/>
                        </a:rPr>
                        <a:t> </a:t>
                      </a:r>
                      <a:endParaRPr lang="en-US" sz="1800" b="1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1800" b="1" spc="-5">
                          <a:effectLst/>
                        </a:rPr>
                        <a:t>Python</a:t>
                      </a:r>
                      <a:endParaRPr lang="en-US" sz="1800" b="1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1800" b="1" spc="-5">
                          <a:effectLst/>
                        </a:rPr>
                        <a:t>1500</a:t>
                      </a:r>
                      <a:endParaRPr lang="en-US" sz="1800" b="1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1800" b="1" spc="-5">
                          <a:effectLst/>
                        </a:rPr>
                        <a:t>1,300,000</a:t>
                      </a:r>
                      <a:endParaRPr lang="en-US" sz="1800" b="1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1800" b="1" spc="-5">
                          <a:effectLst/>
                        </a:rPr>
                        <a:t>1,500,000</a:t>
                      </a:r>
                      <a:endParaRPr lang="en-US" sz="1800" b="1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61754165"/>
                  </a:ext>
                </a:extLst>
              </a:tr>
              <a:tr h="479277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1800" b="1" spc="-5">
                          <a:effectLst/>
                        </a:rPr>
                        <a:t>Insertion Sort</a:t>
                      </a:r>
                      <a:endParaRPr lang="en-US" sz="1800" b="1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1800" b="1" spc="-5">
                          <a:effectLst/>
                        </a:rPr>
                        <a:t>C++</a:t>
                      </a:r>
                      <a:endParaRPr lang="en-US" sz="1800" b="1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1800" b="1" spc="-5">
                          <a:effectLst/>
                        </a:rPr>
                        <a:t>600</a:t>
                      </a:r>
                      <a:endParaRPr lang="en-US" sz="1800" b="1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1800" b="1" spc="-5">
                          <a:effectLst/>
                        </a:rPr>
                        <a:t>650,000</a:t>
                      </a:r>
                      <a:endParaRPr lang="en-US" sz="1800" b="1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1800" b="1" spc="-5">
                          <a:effectLst/>
                        </a:rPr>
                        <a:t>700,000</a:t>
                      </a:r>
                      <a:endParaRPr lang="en-US" sz="1800" b="1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89487825"/>
                  </a:ext>
                </a:extLst>
              </a:tr>
              <a:tr h="264790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1800" b="1" spc="-5">
                          <a:effectLst/>
                        </a:rPr>
                        <a:t> </a:t>
                      </a:r>
                      <a:endParaRPr lang="en-US" sz="1800" b="1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1800" b="1" spc="-5" dirty="0">
                          <a:effectLst/>
                        </a:rPr>
                        <a:t>Java</a:t>
                      </a:r>
                      <a:endParaRPr lang="en-US" sz="1800" b="1" spc="-5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1800" b="1" spc="-5">
                          <a:effectLst/>
                        </a:rPr>
                        <a:t>800</a:t>
                      </a:r>
                      <a:endParaRPr lang="en-US" sz="1800" b="1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1800" b="1" spc="-5">
                          <a:effectLst/>
                        </a:rPr>
                        <a:t>700,000</a:t>
                      </a:r>
                      <a:endParaRPr lang="en-US" sz="1800" b="1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1800" b="1" spc="-5" dirty="0">
                          <a:effectLst/>
                        </a:rPr>
                        <a:t>750,000</a:t>
                      </a:r>
                      <a:endParaRPr lang="en-US" sz="1800" b="1" spc="-5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71298822"/>
                  </a:ext>
                </a:extLst>
              </a:tr>
              <a:tr h="241225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1000" spc="-5">
                          <a:effectLst/>
                        </a:rPr>
                        <a:t> </a:t>
                      </a:r>
                      <a:endParaRPr lang="en-US" sz="10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1600" b="1" spc="-5" dirty="0">
                          <a:effectLst/>
                        </a:rPr>
                        <a:t>Python</a:t>
                      </a:r>
                      <a:endParaRPr lang="en-US" sz="1600" b="1" spc="-5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1600" b="1" spc="-5" dirty="0">
                          <a:effectLst/>
                        </a:rPr>
                        <a:t>900</a:t>
                      </a:r>
                      <a:endParaRPr lang="en-US" sz="1600" b="1" spc="-5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1600" b="1" spc="-5" dirty="0">
                          <a:effectLst/>
                        </a:rPr>
                        <a:t>1,200,000</a:t>
                      </a:r>
                      <a:endParaRPr lang="en-US" sz="1600" b="1" spc="-5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1600" b="1" spc="-5" dirty="0">
                          <a:effectLst/>
                        </a:rPr>
                        <a:t>1,400,000</a:t>
                      </a:r>
                      <a:endParaRPr lang="en-US" sz="1600" b="1" spc="-5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64606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23650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D65FE-5C97-2443-1B78-6D1A8832F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</p:spPr>
        <p:txBody>
          <a:bodyPr>
            <a:normAutofit/>
          </a:bodyPr>
          <a:lstStyle/>
          <a:p>
            <a:r>
              <a:rPr lang="en-US" sz="18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Table 2: Execution Time Performance Comparison Among C++, Java and Python using Cygwin Environment</a:t>
            </a:r>
            <a:br>
              <a:rPr lang="en-US" sz="18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</a:br>
            <a:endParaRPr lang="en-US" sz="1800" b="1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D3F4121-8CD0-5A40-CC68-6E7CA0642BB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8024384"/>
              </p:ext>
            </p:extLst>
          </p:nvPr>
        </p:nvGraphicFramePr>
        <p:xfrm>
          <a:off x="516194" y="1401097"/>
          <a:ext cx="11297264" cy="509177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26433">
                  <a:extLst>
                    <a:ext uri="{9D8B030D-6E8A-4147-A177-3AD203B41FA5}">
                      <a16:colId xmlns:a16="http://schemas.microsoft.com/office/drawing/2014/main" val="1540902267"/>
                    </a:ext>
                  </a:extLst>
                </a:gridCol>
                <a:gridCol w="2241591">
                  <a:extLst>
                    <a:ext uri="{9D8B030D-6E8A-4147-A177-3AD203B41FA5}">
                      <a16:colId xmlns:a16="http://schemas.microsoft.com/office/drawing/2014/main" val="1509111417"/>
                    </a:ext>
                  </a:extLst>
                </a:gridCol>
                <a:gridCol w="2232660">
                  <a:extLst>
                    <a:ext uri="{9D8B030D-6E8A-4147-A177-3AD203B41FA5}">
                      <a16:colId xmlns:a16="http://schemas.microsoft.com/office/drawing/2014/main" val="3882037827"/>
                    </a:ext>
                  </a:extLst>
                </a:gridCol>
                <a:gridCol w="2248290">
                  <a:extLst>
                    <a:ext uri="{9D8B030D-6E8A-4147-A177-3AD203B41FA5}">
                      <a16:colId xmlns:a16="http://schemas.microsoft.com/office/drawing/2014/main" val="3824704509"/>
                    </a:ext>
                  </a:extLst>
                </a:gridCol>
                <a:gridCol w="2248290">
                  <a:extLst>
                    <a:ext uri="{9D8B030D-6E8A-4147-A177-3AD203B41FA5}">
                      <a16:colId xmlns:a16="http://schemas.microsoft.com/office/drawing/2014/main" val="3104920508"/>
                    </a:ext>
                  </a:extLst>
                </a:gridCol>
              </a:tblGrid>
              <a:tr h="1046742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1800" b="1" spc="-5">
                          <a:effectLst/>
                        </a:rPr>
                        <a:t>Algorithm</a:t>
                      </a:r>
                      <a:endParaRPr lang="en-US" sz="1800" b="1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1800" b="1" spc="-5">
                          <a:effectLst/>
                        </a:rPr>
                        <a:t>Language</a:t>
                      </a:r>
                      <a:endParaRPr lang="en-US" sz="1800" b="1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800" b="1">
                          <a:effectLst/>
                        </a:rPr>
                        <a:t>Best</a:t>
                      </a:r>
                    </a:p>
                    <a:p>
                      <a:pPr marL="0" marR="0" algn="ctr"/>
                      <a:r>
                        <a:rPr lang="en-US" sz="1800" b="1">
                          <a:effectLst/>
                        </a:rPr>
                        <a:t>Case</a:t>
                      </a:r>
                    </a:p>
                    <a:p>
                      <a:pPr marL="0" marR="0" indent="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1800" b="1" spc="-5">
                          <a:effectLst/>
                        </a:rPr>
                        <a:t>(ms)</a:t>
                      </a:r>
                      <a:endParaRPr lang="en-US" sz="1800" b="1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800" b="1">
                          <a:effectLst/>
                        </a:rPr>
                        <a:t>Average Case</a:t>
                      </a:r>
                    </a:p>
                    <a:p>
                      <a:pPr marL="0" marR="0" indent="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1800" b="1" spc="-5">
                          <a:effectLst/>
                        </a:rPr>
                        <a:t>(ms)</a:t>
                      </a:r>
                      <a:endParaRPr lang="en-US" sz="1800" b="1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800" b="1">
                          <a:effectLst/>
                        </a:rPr>
                        <a:t>Worst Case</a:t>
                      </a:r>
                    </a:p>
                    <a:p>
                      <a:pPr marL="0" marR="0" indent="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1800" b="1" spc="-5">
                          <a:effectLst/>
                        </a:rPr>
                        <a:t>(ms)</a:t>
                      </a:r>
                      <a:endParaRPr lang="en-US" sz="1800" b="1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0133957"/>
                  </a:ext>
                </a:extLst>
              </a:tr>
              <a:tr h="337086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1800" b="1" spc="-5">
                          <a:effectLst/>
                        </a:rPr>
                        <a:t>Quick Sort</a:t>
                      </a:r>
                      <a:endParaRPr lang="en-US" sz="1800" b="1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1800" b="1" spc="-5">
                          <a:effectLst/>
                        </a:rPr>
                        <a:t>C++</a:t>
                      </a:r>
                      <a:endParaRPr lang="en-US" sz="1800" b="1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1800" b="1" spc="-5">
                          <a:effectLst/>
                        </a:rPr>
                        <a:t>75</a:t>
                      </a:r>
                      <a:endParaRPr lang="en-US" sz="1800" b="1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1800" b="1" spc="-5">
                          <a:effectLst/>
                        </a:rPr>
                        <a:t>90</a:t>
                      </a:r>
                      <a:endParaRPr lang="en-US" sz="1800" b="1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1800" b="1" spc="-5">
                          <a:effectLst/>
                        </a:rPr>
                        <a:t>137 </a:t>
                      </a:r>
                      <a:endParaRPr lang="en-US" sz="1800" b="1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60836945"/>
                  </a:ext>
                </a:extLst>
              </a:tr>
              <a:tr h="337086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1800" b="1" spc="-5">
                          <a:effectLst/>
                        </a:rPr>
                        <a:t> </a:t>
                      </a:r>
                      <a:endParaRPr lang="en-US" sz="1800" b="1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1800" b="1" spc="-5">
                          <a:effectLst/>
                        </a:rPr>
                        <a:t>Java</a:t>
                      </a:r>
                      <a:endParaRPr lang="en-US" sz="1800" b="1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1800" b="1" spc="-5">
                          <a:effectLst/>
                        </a:rPr>
                        <a:t>103</a:t>
                      </a:r>
                      <a:endParaRPr lang="en-US" sz="1800" b="1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1800" b="1" spc="-5">
                          <a:effectLst/>
                        </a:rPr>
                        <a:t>140</a:t>
                      </a:r>
                      <a:endParaRPr lang="en-US" sz="1800" b="1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1800" b="1" spc="-5">
                          <a:effectLst/>
                        </a:rPr>
                        <a:t>190</a:t>
                      </a:r>
                      <a:endParaRPr lang="en-US" sz="1800" b="1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34609885"/>
                  </a:ext>
                </a:extLst>
              </a:tr>
              <a:tr h="337086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1800" b="1" spc="-5">
                          <a:effectLst/>
                        </a:rPr>
                        <a:t> </a:t>
                      </a:r>
                      <a:endParaRPr lang="en-US" sz="1800" b="1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1800" b="1" spc="-5">
                          <a:effectLst/>
                        </a:rPr>
                        <a:t>Python</a:t>
                      </a:r>
                      <a:endParaRPr lang="en-US" sz="1800" b="1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1800" b="1" spc="-5">
                          <a:effectLst/>
                        </a:rPr>
                        <a:t>430</a:t>
                      </a:r>
                      <a:endParaRPr lang="en-US" sz="1800" b="1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1800" b="1" spc="-5">
                          <a:effectLst/>
                        </a:rPr>
                        <a:t>640</a:t>
                      </a:r>
                      <a:endParaRPr lang="en-US" sz="1800" b="1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1800" b="1" spc="-5">
                          <a:effectLst/>
                        </a:rPr>
                        <a:t>1102</a:t>
                      </a:r>
                      <a:endParaRPr lang="en-US" sz="1800" b="1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05300447"/>
                  </a:ext>
                </a:extLst>
              </a:tr>
              <a:tr h="337086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1800" b="1" spc="-5">
                          <a:effectLst/>
                        </a:rPr>
                        <a:t>Merge Sort</a:t>
                      </a:r>
                      <a:endParaRPr lang="en-US" sz="1800" b="1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1800" b="1" spc="-5">
                          <a:effectLst/>
                        </a:rPr>
                        <a:t>C++</a:t>
                      </a:r>
                      <a:endParaRPr lang="en-US" sz="1800" b="1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1800" b="1" spc="-5">
                          <a:effectLst/>
                        </a:rPr>
                        <a:t>70</a:t>
                      </a:r>
                      <a:endParaRPr lang="en-US" sz="1800" b="1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1800" b="1" spc="-5">
                          <a:effectLst/>
                        </a:rPr>
                        <a:t>98</a:t>
                      </a:r>
                      <a:endParaRPr lang="en-US" sz="1800" b="1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1800" b="1" spc="-5">
                          <a:effectLst/>
                        </a:rPr>
                        <a:t>155 </a:t>
                      </a:r>
                      <a:endParaRPr lang="en-US" sz="1800" b="1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89170660"/>
                  </a:ext>
                </a:extLst>
              </a:tr>
              <a:tr h="337086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1800" b="1" spc="-5">
                          <a:effectLst/>
                        </a:rPr>
                        <a:t> </a:t>
                      </a:r>
                      <a:endParaRPr lang="en-US" sz="1800" b="1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1800" b="1" spc="-5">
                          <a:effectLst/>
                        </a:rPr>
                        <a:t>Java</a:t>
                      </a:r>
                      <a:endParaRPr lang="en-US" sz="1800" b="1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1800" b="1" spc="-5">
                          <a:effectLst/>
                        </a:rPr>
                        <a:t>120</a:t>
                      </a:r>
                      <a:endParaRPr lang="en-US" sz="1800" b="1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1800" b="1" spc="-5">
                          <a:effectLst/>
                        </a:rPr>
                        <a:t>163</a:t>
                      </a:r>
                      <a:endParaRPr lang="en-US" sz="1800" b="1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1800" b="1" spc="-5">
                          <a:effectLst/>
                        </a:rPr>
                        <a:t>205</a:t>
                      </a:r>
                      <a:endParaRPr lang="en-US" sz="1800" b="1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41264641"/>
                  </a:ext>
                </a:extLst>
              </a:tr>
              <a:tr h="337086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1800" b="1" spc="-5">
                          <a:effectLst/>
                        </a:rPr>
                        <a:t> </a:t>
                      </a:r>
                      <a:endParaRPr lang="en-US" sz="1800" b="1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1800" b="1" spc="-5">
                          <a:effectLst/>
                        </a:rPr>
                        <a:t>Python</a:t>
                      </a:r>
                      <a:endParaRPr lang="en-US" sz="1800" b="1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1800" b="1" spc="-5">
                          <a:effectLst/>
                        </a:rPr>
                        <a:t>499</a:t>
                      </a:r>
                      <a:endParaRPr lang="en-US" sz="1800" b="1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1800" b="1" spc="-5">
                          <a:effectLst/>
                        </a:rPr>
                        <a:t> 713</a:t>
                      </a:r>
                      <a:endParaRPr lang="en-US" sz="1800" b="1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1800" b="1" spc="-5">
                          <a:effectLst/>
                        </a:rPr>
                        <a:t>1240 </a:t>
                      </a:r>
                      <a:endParaRPr lang="en-US" sz="1800" b="1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37877701"/>
                  </a:ext>
                </a:extLst>
              </a:tr>
              <a:tr h="337086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1800" b="1" spc="-5">
                          <a:effectLst/>
                        </a:rPr>
                        <a:t>Bubble Sort</a:t>
                      </a:r>
                      <a:endParaRPr lang="en-US" sz="1800" b="1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1800" b="1" spc="-5">
                          <a:effectLst/>
                        </a:rPr>
                        <a:t>C++</a:t>
                      </a:r>
                      <a:endParaRPr lang="en-US" sz="1800" b="1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1800" b="1" spc="-5">
                          <a:effectLst/>
                        </a:rPr>
                        <a:t>902</a:t>
                      </a:r>
                      <a:endParaRPr lang="en-US" sz="1800" b="1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1800" b="1" spc="-5">
                          <a:effectLst/>
                        </a:rPr>
                        <a:t>740,000 </a:t>
                      </a:r>
                      <a:endParaRPr lang="en-US" sz="1800" b="1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1800" b="1" spc="-5">
                          <a:effectLst/>
                        </a:rPr>
                        <a:t>980,000</a:t>
                      </a:r>
                      <a:endParaRPr lang="en-US" sz="1800" b="1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52363111"/>
                  </a:ext>
                </a:extLst>
              </a:tr>
              <a:tr h="337086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1800" b="1" spc="-5">
                          <a:effectLst/>
                        </a:rPr>
                        <a:t> </a:t>
                      </a:r>
                      <a:endParaRPr lang="en-US" sz="1800" b="1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1800" b="1" spc="-5">
                          <a:effectLst/>
                        </a:rPr>
                        <a:t>Java</a:t>
                      </a:r>
                      <a:endParaRPr lang="en-US" sz="1800" b="1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1800" b="1" spc="-5">
                          <a:effectLst/>
                        </a:rPr>
                        <a:t>1030 </a:t>
                      </a:r>
                      <a:endParaRPr lang="en-US" sz="1800" b="1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1800" b="1" spc="-5">
                          <a:effectLst/>
                        </a:rPr>
                        <a:t>780,000</a:t>
                      </a:r>
                      <a:endParaRPr lang="en-US" sz="1800" b="1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1800" b="1" spc="-5">
                          <a:effectLst/>
                        </a:rPr>
                        <a:t>1,150,000</a:t>
                      </a:r>
                      <a:endParaRPr lang="en-US" sz="1800" b="1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5173883"/>
                  </a:ext>
                </a:extLst>
              </a:tr>
              <a:tr h="337086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1800" b="1" spc="-5">
                          <a:effectLst/>
                        </a:rPr>
                        <a:t> </a:t>
                      </a:r>
                      <a:endParaRPr lang="en-US" sz="1800" b="1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1800" b="1" spc="-5">
                          <a:effectLst/>
                        </a:rPr>
                        <a:t>Python</a:t>
                      </a:r>
                      <a:endParaRPr lang="en-US" sz="1800" b="1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1800" b="1" spc="-5">
                          <a:effectLst/>
                        </a:rPr>
                        <a:t>1328 </a:t>
                      </a:r>
                      <a:endParaRPr lang="en-US" sz="1800" b="1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1800" b="1" spc="-5">
                          <a:effectLst/>
                        </a:rPr>
                        <a:t>1,250,000</a:t>
                      </a:r>
                      <a:endParaRPr lang="en-US" sz="1800" b="1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1800" b="1" spc="-5">
                          <a:effectLst/>
                        </a:rPr>
                        <a:t>1,600,000 </a:t>
                      </a:r>
                      <a:endParaRPr lang="en-US" sz="1800" b="1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56509929"/>
                  </a:ext>
                </a:extLst>
              </a:tr>
              <a:tr h="337086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1800" b="1" spc="-5">
                          <a:effectLst/>
                        </a:rPr>
                        <a:t>Insertion Sort</a:t>
                      </a:r>
                      <a:endParaRPr lang="en-US" sz="1800" b="1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1800" b="1" spc="-5">
                          <a:effectLst/>
                        </a:rPr>
                        <a:t>C++</a:t>
                      </a:r>
                      <a:endParaRPr lang="en-US" sz="1800" b="1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1800" b="1" spc="-5">
                          <a:effectLst/>
                        </a:rPr>
                        <a:t>590</a:t>
                      </a:r>
                      <a:endParaRPr lang="en-US" sz="1800" b="1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1800" b="1" spc="-5">
                          <a:effectLst/>
                        </a:rPr>
                        <a:t>640,000</a:t>
                      </a:r>
                      <a:endParaRPr lang="en-US" sz="1800" b="1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1800" b="1" spc="-5">
                          <a:effectLst/>
                        </a:rPr>
                        <a:t>690,000</a:t>
                      </a:r>
                      <a:endParaRPr lang="en-US" sz="1800" b="1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99126881"/>
                  </a:ext>
                </a:extLst>
              </a:tr>
              <a:tr h="337086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1800" b="1" spc="-5">
                          <a:effectLst/>
                        </a:rPr>
                        <a:t> </a:t>
                      </a:r>
                      <a:endParaRPr lang="en-US" sz="1800" b="1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1800" b="1" spc="-5" dirty="0">
                          <a:effectLst/>
                        </a:rPr>
                        <a:t>Java</a:t>
                      </a:r>
                      <a:endParaRPr lang="en-US" sz="1800" b="1" spc="-5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1800" b="1" spc="-5">
                          <a:effectLst/>
                        </a:rPr>
                        <a:t>780</a:t>
                      </a:r>
                      <a:endParaRPr lang="en-US" sz="1800" b="1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1800" b="1" spc="-5">
                          <a:effectLst/>
                        </a:rPr>
                        <a:t> 680,000</a:t>
                      </a:r>
                      <a:endParaRPr lang="en-US" sz="1800" b="1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1800" b="1" spc="-5" dirty="0">
                          <a:effectLst/>
                        </a:rPr>
                        <a:t>740,000</a:t>
                      </a:r>
                      <a:endParaRPr lang="en-US" sz="1800" b="1" spc="-5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49712169"/>
                  </a:ext>
                </a:extLst>
              </a:tr>
              <a:tr h="337086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1000" spc="-5">
                          <a:effectLst/>
                        </a:rPr>
                        <a:t> </a:t>
                      </a:r>
                      <a:endParaRPr lang="en-US" sz="10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1800" b="1" spc="-5" dirty="0">
                          <a:effectLst/>
                        </a:rPr>
                        <a:t>Python</a:t>
                      </a:r>
                      <a:endParaRPr lang="en-US" sz="1800" b="1" spc="-5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1800" b="1" spc="-5" dirty="0">
                          <a:effectLst/>
                        </a:rPr>
                        <a:t>850</a:t>
                      </a:r>
                      <a:endParaRPr lang="en-US" sz="1800" b="1" spc="-5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1800" b="1" spc="-5" dirty="0">
                          <a:effectLst/>
                        </a:rPr>
                        <a:t> 150,000</a:t>
                      </a:r>
                      <a:endParaRPr lang="en-US" sz="1800" b="1" spc="-5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1800" b="1" spc="-5" dirty="0">
                          <a:effectLst/>
                        </a:rPr>
                        <a:t>1,300,000</a:t>
                      </a:r>
                      <a:endParaRPr lang="en-US" sz="1800" b="1" spc="-5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907367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16748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B6933-DAE2-1433-8D2D-C40A4FB50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18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Table 3: Execution Time Performance Comparison Among C++, Java and Python for DFS Algorithm</a:t>
            </a:r>
            <a:br>
              <a:rPr lang="en-US" sz="18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</a:br>
            <a:endParaRPr lang="en-US" b="1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2341F71-813E-E072-193E-660B156B56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7369466"/>
              </p:ext>
            </p:extLst>
          </p:nvPr>
        </p:nvGraphicFramePr>
        <p:xfrm>
          <a:off x="339213" y="1415844"/>
          <a:ext cx="11312013" cy="482272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61052">
                  <a:extLst>
                    <a:ext uri="{9D8B030D-6E8A-4147-A177-3AD203B41FA5}">
                      <a16:colId xmlns:a16="http://schemas.microsoft.com/office/drawing/2014/main" val="2922070028"/>
                    </a:ext>
                  </a:extLst>
                </a:gridCol>
                <a:gridCol w="2261052">
                  <a:extLst>
                    <a:ext uri="{9D8B030D-6E8A-4147-A177-3AD203B41FA5}">
                      <a16:colId xmlns:a16="http://schemas.microsoft.com/office/drawing/2014/main" val="273775592"/>
                    </a:ext>
                  </a:extLst>
                </a:gridCol>
                <a:gridCol w="2263303">
                  <a:extLst>
                    <a:ext uri="{9D8B030D-6E8A-4147-A177-3AD203B41FA5}">
                      <a16:colId xmlns:a16="http://schemas.microsoft.com/office/drawing/2014/main" val="65392174"/>
                    </a:ext>
                  </a:extLst>
                </a:gridCol>
                <a:gridCol w="2263303">
                  <a:extLst>
                    <a:ext uri="{9D8B030D-6E8A-4147-A177-3AD203B41FA5}">
                      <a16:colId xmlns:a16="http://schemas.microsoft.com/office/drawing/2014/main" val="4285788718"/>
                    </a:ext>
                  </a:extLst>
                </a:gridCol>
                <a:gridCol w="2263303">
                  <a:extLst>
                    <a:ext uri="{9D8B030D-6E8A-4147-A177-3AD203B41FA5}">
                      <a16:colId xmlns:a16="http://schemas.microsoft.com/office/drawing/2014/main" val="2370970602"/>
                    </a:ext>
                  </a:extLst>
                </a:gridCol>
              </a:tblGrid>
              <a:tr h="1607574"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800" b="1">
                          <a:effectLst/>
                        </a:rPr>
                        <a:t>Language</a:t>
                      </a:r>
                      <a:endParaRPr lang="en-US" sz="1800" b="1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800" b="1">
                          <a:effectLst/>
                        </a:rPr>
                        <a:t>Environment</a:t>
                      </a:r>
                      <a:endParaRPr lang="en-US" sz="1800" b="1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800" b="1">
                          <a:effectLst/>
                        </a:rPr>
                        <a:t>Best</a:t>
                      </a:r>
                    </a:p>
                    <a:p>
                      <a:pPr marL="0" marR="0" algn="ctr"/>
                      <a:r>
                        <a:rPr lang="en-US" sz="1800" b="1">
                          <a:effectLst/>
                        </a:rPr>
                        <a:t>Case</a:t>
                      </a:r>
                    </a:p>
                    <a:p>
                      <a:pPr marL="0" marR="0" algn="ctr"/>
                      <a:r>
                        <a:rPr lang="en-US" sz="1800" b="1">
                          <a:effectLst/>
                        </a:rPr>
                        <a:t>(ms)</a:t>
                      </a:r>
                      <a:endParaRPr lang="en-US" sz="1800" b="1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800" b="1">
                          <a:effectLst/>
                        </a:rPr>
                        <a:t>Avg. </a:t>
                      </a:r>
                    </a:p>
                    <a:p>
                      <a:pPr marL="0" marR="0" algn="ctr"/>
                      <a:r>
                        <a:rPr lang="en-US" sz="1800" b="1">
                          <a:effectLst/>
                        </a:rPr>
                        <a:t>Case</a:t>
                      </a:r>
                    </a:p>
                    <a:p>
                      <a:pPr marL="0" marR="0" algn="ctr"/>
                      <a:r>
                        <a:rPr lang="en-US" sz="1800" b="1">
                          <a:effectLst/>
                        </a:rPr>
                        <a:t>(ms)</a:t>
                      </a:r>
                      <a:endParaRPr lang="en-US" sz="1800" b="1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800" b="1">
                          <a:effectLst/>
                        </a:rPr>
                        <a:t>Worst</a:t>
                      </a:r>
                    </a:p>
                    <a:p>
                      <a:pPr marL="0" marR="0" algn="ctr"/>
                      <a:r>
                        <a:rPr lang="en-US" sz="1800" b="1">
                          <a:effectLst/>
                        </a:rPr>
                        <a:t>Case</a:t>
                      </a:r>
                    </a:p>
                    <a:p>
                      <a:pPr marL="0" marR="0" algn="ctr"/>
                      <a:r>
                        <a:rPr lang="en-US" sz="1800" b="1">
                          <a:effectLst/>
                        </a:rPr>
                        <a:t>(ms)</a:t>
                      </a:r>
                      <a:endParaRPr lang="en-US" sz="1800" b="1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61613657"/>
                  </a:ext>
                </a:extLst>
              </a:tr>
              <a:tr h="535858"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800" b="1">
                          <a:effectLst/>
                        </a:rPr>
                        <a:t>C++</a:t>
                      </a:r>
                      <a:endParaRPr lang="en-US" sz="1800" b="1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800" b="1">
                          <a:effectLst/>
                        </a:rPr>
                        <a:t>CMD</a:t>
                      </a:r>
                      <a:endParaRPr lang="en-US" sz="1800" b="1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800" b="1">
                          <a:effectLst/>
                        </a:rPr>
                        <a:t>12</a:t>
                      </a:r>
                      <a:endParaRPr lang="en-US" sz="1800" b="1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800" b="1">
                          <a:effectLst/>
                        </a:rPr>
                        <a:t>118</a:t>
                      </a:r>
                      <a:endParaRPr lang="en-US" sz="1800" b="1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800" b="1">
                          <a:effectLst/>
                        </a:rPr>
                        <a:t>25</a:t>
                      </a:r>
                      <a:endParaRPr lang="en-US" sz="1800" b="1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42506406"/>
                  </a:ext>
                </a:extLst>
              </a:tr>
              <a:tr h="535858"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800" b="1">
                          <a:effectLst/>
                        </a:rPr>
                        <a:t> </a:t>
                      </a:r>
                      <a:endParaRPr lang="en-US" sz="1800" b="1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800" b="1">
                          <a:effectLst/>
                        </a:rPr>
                        <a:t>Cygwin</a:t>
                      </a:r>
                      <a:endParaRPr lang="en-US" sz="1800" b="1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800" b="1">
                          <a:effectLst/>
                        </a:rPr>
                        <a:t>15</a:t>
                      </a:r>
                      <a:endParaRPr lang="en-US" sz="1800" b="1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800" b="1">
                          <a:effectLst/>
                        </a:rPr>
                        <a:t>20</a:t>
                      </a:r>
                      <a:endParaRPr lang="en-US" sz="1800" b="1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800" b="1">
                          <a:effectLst/>
                        </a:rPr>
                        <a:t>28</a:t>
                      </a:r>
                      <a:endParaRPr lang="en-US" sz="1800" b="1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69815597"/>
                  </a:ext>
                </a:extLst>
              </a:tr>
              <a:tr h="535858"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800" b="1">
                          <a:effectLst/>
                        </a:rPr>
                        <a:t>Java</a:t>
                      </a:r>
                      <a:endParaRPr lang="en-US" sz="1800" b="1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800" b="1">
                          <a:effectLst/>
                        </a:rPr>
                        <a:t>CMD</a:t>
                      </a:r>
                      <a:endParaRPr lang="en-US" sz="1800" b="1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800" b="1">
                          <a:effectLst/>
                        </a:rPr>
                        <a:t>20</a:t>
                      </a:r>
                      <a:endParaRPr lang="en-US" sz="1800" b="1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800" b="1">
                          <a:effectLst/>
                        </a:rPr>
                        <a:t>28</a:t>
                      </a:r>
                      <a:endParaRPr lang="en-US" sz="1800" b="1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800" b="1">
                          <a:effectLst/>
                        </a:rPr>
                        <a:t>36</a:t>
                      </a:r>
                      <a:endParaRPr lang="en-US" sz="1800" b="1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49471123"/>
                  </a:ext>
                </a:extLst>
              </a:tr>
              <a:tr h="535858"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800" b="1">
                          <a:effectLst/>
                        </a:rPr>
                        <a:t> </a:t>
                      </a:r>
                      <a:endParaRPr lang="en-US" sz="1800" b="1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800" b="1">
                          <a:effectLst/>
                        </a:rPr>
                        <a:t>Cygwin</a:t>
                      </a:r>
                      <a:endParaRPr lang="en-US" sz="1800" b="1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800" b="1">
                          <a:effectLst/>
                        </a:rPr>
                        <a:t>22</a:t>
                      </a:r>
                      <a:endParaRPr lang="en-US" sz="1800" b="1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800" b="1">
                          <a:effectLst/>
                        </a:rPr>
                        <a:t>30</a:t>
                      </a:r>
                      <a:endParaRPr lang="en-US" sz="1800" b="1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800" b="1">
                          <a:effectLst/>
                        </a:rPr>
                        <a:t>40</a:t>
                      </a:r>
                      <a:endParaRPr lang="en-US" sz="1800" b="1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16839986"/>
                  </a:ext>
                </a:extLst>
              </a:tr>
              <a:tr h="535858"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800" b="1">
                          <a:effectLst/>
                        </a:rPr>
                        <a:t>Python</a:t>
                      </a:r>
                      <a:endParaRPr lang="en-US" sz="1800" b="1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800" b="1">
                          <a:effectLst/>
                        </a:rPr>
                        <a:t>CMD</a:t>
                      </a:r>
                      <a:endParaRPr lang="en-US" sz="1800" b="1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800" b="1">
                          <a:effectLst/>
                        </a:rPr>
                        <a:t>30</a:t>
                      </a:r>
                      <a:endParaRPr lang="en-US" sz="1800" b="1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800" b="1">
                          <a:effectLst/>
                        </a:rPr>
                        <a:t>42</a:t>
                      </a:r>
                      <a:endParaRPr lang="en-US" sz="1800" b="1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800" b="1">
                          <a:effectLst/>
                        </a:rPr>
                        <a:t>55</a:t>
                      </a:r>
                      <a:endParaRPr lang="en-US" sz="1800" b="1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93333954"/>
                  </a:ext>
                </a:extLst>
              </a:tr>
              <a:tr h="535858"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800" b="1">
                          <a:effectLst/>
                        </a:rPr>
                        <a:t> </a:t>
                      </a:r>
                      <a:endParaRPr lang="en-US" sz="1800" b="1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800" b="1">
                          <a:effectLst/>
                        </a:rPr>
                        <a:t>Cygwin</a:t>
                      </a:r>
                      <a:endParaRPr lang="en-US" sz="1800" b="1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800" b="1">
                          <a:effectLst/>
                        </a:rPr>
                        <a:t>28</a:t>
                      </a:r>
                      <a:endParaRPr lang="en-US" sz="1800" b="1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800" b="1">
                          <a:effectLst/>
                        </a:rPr>
                        <a:t>40</a:t>
                      </a:r>
                      <a:endParaRPr lang="en-US" sz="1800" b="1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800" b="1" dirty="0">
                          <a:effectLst/>
                        </a:rPr>
                        <a:t>52</a:t>
                      </a:r>
                      <a:endParaRPr lang="en-US" sz="1800" b="1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373041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37942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7B164-61F2-AAAE-9B0B-A715FA5FD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1800" b="1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Table 4: Execution Time for Writing procedure with C++, Java and Python</a:t>
            </a:r>
            <a:br>
              <a:rPr lang="en-US" sz="1800" b="1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</a:br>
            <a:endParaRPr lang="en-US" b="1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5C4F978-33A4-F003-8354-784CAB1C18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046622"/>
              </p:ext>
            </p:extLst>
          </p:nvPr>
        </p:nvGraphicFramePr>
        <p:xfrm>
          <a:off x="427703" y="1283111"/>
          <a:ext cx="11031796" cy="508818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56299">
                  <a:extLst>
                    <a:ext uri="{9D8B030D-6E8A-4147-A177-3AD203B41FA5}">
                      <a16:colId xmlns:a16="http://schemas.microsoft.com/office/drawing/2014/main" val="437954749"/>
                    </a:ext>
                  </a:extLst>
                </a:gridCol>
                <a:gridCol w="2758499">
                  <a:extLst>
                    <a:ext uri="{9D8B030D-6E8A-4147-A177-3AD203B41FA5}">
                      <a16:colId xmlns:a16="http://schemas.microsoft.com/office/drawing/2014/main" val="1034659843"/>
                    </a:ext>
                  </a:extLst>
                </a:gridCol>
                <a:gridCol w="2758499">
                  <a:extLst>
                    <a:ext uri="{9D8B030D-6E8A-4147-A177-3AD203B41FA5}">
                      <a16:colId xmlns:a16="http://schemas.microsoft.com/office/drawing/2014/main" val="2117747226"/>
                    </a:ext>
                  </a:extLst>
                </a:gridCol>
                <a:gridCol w="2758499">
                  <a:extLst>
                    <a:ext uri="{9D8B030D-6E8A-4147-A177-3AD203B41FA5}">
                      <a16:colId xmlns:a16="http://schemas.microsoft.com/office/drawing/2014/main" val="333956962"/>
                    </a:ext>
                  </a:extLst>
                </a:gridCol>
              </a:tblGrid>
              <a:tr h="1469731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endParaRPr lang="en-US" sz="1800" b="1" spc="-5" dirty="0">
                        <a:effectLst/>
                      </a:endParaRPr>
                    </a:p>
                    <a:p>
                      <a:pPr marL="0" marR="0" indent="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1800" b="1" spc="-5" dirty="0">
                          <a:effectLst/>
                        </a:rPr>
                        <a:t>No. of Records</a:t>
                      </a:r>
                      <a:endParaRPr lang="en-US" sz="1800" b="1" spc="-5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endParaRPr lang="en-US" sz="1800" b="1" spc="-5" dirty="0">
                        <a:effectLst/>
                      </a:endParaRPr>
                    </a:p>
                    <a:p>
                      <a:pPr marL="0" marR="0" indent="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1800" b="1" spc="-5" dirty="0">
                          <a:effectLst/>
                        </a:rPr>
                        <a:t>C++</a:t>
                      </a:r>
                      <a:endParaRPr lang="en-US" sz="1800" b="1" spc="-5" dirty="0">
                        <a:effectLst/>
                      </a:endParaRPr>
                    </a:p>
                    <a:p>
                      <a:pPr marL="0" marR="0" indent="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1800" b="1" spc="-5" dirty="0">
                          <a:effectLst/>
                        </a:rPr>
                        <a:t>(ms)</a:t>
                      </a:r>
                      <a:endParaRPr lang="en-US" sz="1800" b="1" spc="-5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endParaRPr lang="en-US" sz="1800" b="1" spc="-5" dirty="0">
                        <a:effectLst/>
                      </a:endParaRPr>
                    </a:p>
                    <a:p>
                      <a:pPr marL="0" marR="0" indent="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1800" b="1" spc="-5" dirty="0">
                          <a:effectLst/>
                        </a:rPr>
                        <a:t>Java</a:t>
                      </a:r>
                      <a:endParaRPr lang="en-US" sz="1800" b="1" spc="-5" dirty="0">
                        <a:effectLst/>
                      </a:endParaRPr>
                    </a:p>
                    <a:p>
                      <a:pPr marL="0" marR="0" indent="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1800" b="1" spc="-5" dirty="0">
                          <a:effectLst/>
                        </a:rPr>
                        <a:t>(ms)</a:t>
                      </a:r>
                      <a:endParaRPr lang="en-US" sz="1800" b="1" spc="-5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endParaRPr lang="en-US" sz="1800" b="1" spc="-5" dirty="0">
                        <a:effectLst/>
                      </a:endParaRPr>
                    </a:p>
                    <a:p>
                      <a:pPr marL="0" marR="0" indent="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1800" b="1" spc="-5" dirty="0">
                          <a:effectLst/>
                        </a:rPr>
                        <a:t>Python</a:t>
                      </a:r>
                      <a:endParaRPr lang="en-US" sz="1800" b="1" spc="-5" dirty="0">
                        <a:effectLst/>
                      </a:endParaRPr>
                    </a:p>
                    <a:p>
                      <a:pPr marL="0" marR="0" indent="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1800" b="1" spc="-5" dirty="0">
                          <a:effectLst/>
                        </a:rPr>
                        <a:t>(ms)</a:t>
                      </a:r>
                      <a:endParaRPr lang="en-US" sz="1800" b="1" spc="-5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60464080"/>
                  </a:ext>
                </a:extLst>
              </a:tr>
              <a:tr h="717675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1800" b="1" spc="-5">
                          <a:effectLst/>
                        </a:rPr>
                        <a:t>1700</a:t>
                      </a:r>
                      <a:endParaRPr lang="en-US" sz="1800" b="1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1800" b="1" spc="-5">
                          <a:effectLst/>
                        </a:rPr>
                        <a:t>15</a:t>
                      </a:r>
                      <a:endParaRPr lang="en-US" sz="1800" b="1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1800" b="1" spc="-5">
                          <a:effectLst/>
                        </a:rPr>
                        <a:t>26</a:t>
                      </a:r>
                      <a:endParaRPr lang="en-US" sz="1800" b="1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1800" b="1" spc="-5">
                          <a:effectLst/>
                        </a:rPr>
                        <a:t>42</a:t>
                      </a:r>
                      <a:endParaRPr lang="en-US" sz="1800" b="1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51973252"/>
                  </a:ext>
                </a:extLst>
              </a:tr>
              <a:tr h="717675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1800" b="1" spc="-5">
                          <a:effectLst/>
                        </a:rPr>
                        <a:t>17000</a:t>
                      </a:r>
                      <a:endParaRPr lang="en-US" sz="1800" b="1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1800" b="1" spc="-5">
                          <a:effectLst/>
                        </a:rPr>
                        <a:t>180</a:t>
                      </a:r>
                      <a:endParaRPr lang="en-US" sz="1800" b="1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1800" b="1" spc="-5">
                          <a:effectLst/>
                        </a:rPr>
                        <a:t>419</a:t>
                      </a:r>
                      <a:endParaRPr lang="en-US" sz="1800" b="1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1800" b="1" spc="-5">
                          <a:effectLst/>
                        </a:rPr>
                        <a:t>730</a:t>
                      </a:r>
                      <a:endParaRPr lang="en-US" sz="1800" b="1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75022022"/>
                  </a:ext>
                </a:extLst>
              </a:tr>
              <a:tr h="717675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1800" b="1" spc="-5">
                          <a:effectLst/>
                        </a:rPr>
                        <a:t>40000</a:t>
                      </a:r>
                      <a:endParaRPr lang="en-US" sz="1800" b="1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1800" b="1" spc="-5">
                          <a:effectLst/>
                        </a:rPr>
                        <a:t>470</a:t>
                      </a:r>
                      <a:endParaRPr lang="en-US" sz="1800" b="1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1800" b="1" spc="-5">
                          <a:effectLst/>
                        </a:rPr>
                        <a:t>920</a:t>
                      </a:r>
                      <a:endParaRPr lang="en-US" sz="1800" b="1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1800" b="1" spc="-5">
                          <a:effectLst/>
                        </a:rPr>
                        <a:t>2035</a:t>
                      </a:r>
                      <a:endParaRPr lang="en-US" sz="1800" b="1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12241071"/>
                  </a:ext>
                </a:extLst>
              </a:tr>
              <a:tr h="747758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1800" b="1" spc="-5">
                          <a:effectLst/>
                        </a:rPr>
                        <a:t>78000</a:t>
                      </a:r>
                      <a:endParaRPr lang="en-US" sz="1800" b="1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1800" b="1" spc="-5">
                          <a:effectLst/>
                        </a:rPr>
                        <a:t>950</a:t>
                      </a:r>
                      <a:endParaRPr lang="en-US" sz="1800" b="1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1800" b="1" spc="-5">
                          <a:effectLst/>
                        </a:rPr>
                        <a:t>1800</a:t>
                      </a:r>
                      <a:endParaRPr lang="en-US" sz="1800" b="1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1800" b="1" spc="-5">
                          <a:effectLst/>
                        </a:rPr>
                        <a:t>4570</a:t>
                      </a:r>
                      <a:endParaRPr lang="en-US" sz="1800" b="1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53695004"/>
                  </a:ext>
                </a:extLst>
              </a:tr>
              <a:tr h="717675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1800" b="1" spc="-5">
                          <a:effectLst/>
                        </a:rPr>
                        <a:t>97000</a:t>
                      </a:r>
                      <a:endParaRPr lang="en-US" sz="1800" b="1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1800" b="1" spc="-5">
                          <a:effectLst/>
                        </a:rPr>
                        <a:t>1200</a:t>
                      </a:r>
                      <a:endParaRPr lang="en-US" sz="1800" b="1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1800" b="1" spc="-5">
                          <a:effectLst/>
                        </a:rPr>
                        <a:t>5600</a:t>
                      </a:r>
                      <a:endParaRPr lang="en-US" sz="1800" b="1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x-none" sz="1800" b="1" spc="-5" dirty="0">
                          <a:effectLst/>
                        </a:rPr>
                        <a:t>7300</a:t>
                      </a:r>
                      <a:endParaRPr lang="en-US" sz="1800" b="1" spc="-5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007339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34872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971</Words>
  <Application>Microsoft Office PowerPoint</Application>
  <PresentationFormat>Widescreen</PresentationFormat>
  <Paragraphs>378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Times New Roman</vt:lpstr>
      <vt:lpstr>Verdana</vt:lpstr>
      <vt:lpstr>Wingdings</vt:lpstr>
      <vt:lpstr>Office Theme</vt:lpstr>
      <vt:lpstr>Performance Comparison of C++, Java and Python: A Comprehensive Analysis of Programming Languages  </vt:lpstr>
      <vt:lpstr>Outline:</vt:lpstr>
      <vt:lpstr>Abstract</vt:lpstr>
      <vt:lpstr>Introduction </vt:lpstr>
      <vt:lpstr>Proposed Methodology</vt:lpstr>
      <vt:lpstr>Results and discussion</vt:lpstr>
      <vt:lpstr>Table 2: Execution Time Performance Comparison Among C++, Java and Python using Cygwin Environment </vt:lpstr>
      <vt:lpstr>Table 3: Execution Time Performance Comparison Among C++, Java and Python for DFS Algorithm </vt:lpstr>
      <vt:lpstr>Table 4: Execution Time for Writing procedure with C++, Java and Python </vt:lpstr>
      <vt:lpstr>Table 5: Execution Time for Reading procedure with C++, Java and Python </vt:lpstr>
      <vt:lpstr>Table 6: Performance Comparison for Application-Specific Tasks  </vt:lpstr>
      <vt:lpstr>PowerPoint Presentation</vt:lpstr>
      <vt:lpstr>Table 7: Evaluation Metrics for C++, Java, and Python 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DELL</dc:creator>
  <cp:lastModifiedBy>DELL</cp:lastModifiedBy>
  <cp:revision>10</cp:revision>
  <dcterms:created xsi:type="dcterms:W3CDTF">2024-11-22T10:56:39Z</dcterms:created>
  <dcterms:modified xsi:type="dcterms:W3CDTF">2024-11-22T18:13:25Z</dcterms:modified>
</cp:coreProperties>
</file>