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Reduction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Based on OCL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Planning, SRS</c:v>
                </c:pt>
                <c:pt idx="1">
                  <c:v>Des., Dev</c:v>
                </c:pt>
                <c:pt idx="2">
                  <c:v>Testing</c:v>
                </c:pt>
                <c:pt idx="3">
                  <c:v>Verification</c:v>
                </c:pt>
                <c:pt idx="4">
                  <c:v>Total Days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</c:v>
                </c:pt>
                <c:pt idx="1">
                  <c:v>36</c:v>
                </c:pt>
                <c:pt idx="2">
                  <c:v>13</c:v>
                </c:pt>
                <c:pt idx="3">
                  <c:v>19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F-4DD9-9534-108AB9E97F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Traditional Methods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</c:f>
              <c:strCache>
                <c:ptCount val="5"/>
                <c:pt idx="0">
                  <c:v>Planning, SRS</c:v>
                </c:pt>
                <c:pt idx="1">
                  <c:v>Des., Dev</c:v>
                </c:pt>
                <c:pt idx="2">
                  <c:v>Testing</c:v>
                </c:pt>
                <c:pt idx="3">
                  <c:v>Verification</c:v>
                </c:pt>
                <c:pt idx="4">
                  <c:v>Total Days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</c:v>
                </c:pt>
                <c:pt idx="1">
                  <c:v>53</c:v>
                </c:pt>
                <c:pt idx="2">
                  <c:v>27</c:v>
                </c:pt>
                <c:pt idx="3">
                  <c:v>31</c:v>
                </c:pt>
                <c:pt idx="4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F-4DD9-9534-108AB9E97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86303136"/>
        <c:axId val="586307096"/>
        <c:axId val="0"/>
      </c:bar3DChart>
      <c:catAx>
        <c:axId val="586303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07096"/>
        <c:crosses val="autoZero"/>
        <c:auto val="1"/>
        <c:lblAlgn val="ctr"/>
        <c:lblOffset val="100"/>
        <c:noMultiLvlLbl val="0"/>
      </c:catAx>
      <c:valAx>
        <c:axId val="586307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03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Quality Improvement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62009607025613"/>
          <c:y val="0.14830536768320202"/>
          <c:w val="0.83875262882123125"/>
          <c:h val="0.3150144595561918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Sheet1!$H$53:$H$54</c:f>
              <c:strCache>
                <c:ptCount val="2"/>
                <c:pt idx="0">
                  <c:v>No. of Errors Found</c:v>
                </c:pt>
                <c:pt idx="1">
                  <c:v>Team 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Sheet1!$G$55:$G$59</c:f>
              <c:strCache>
                <c:ptCount val="5"/>
                <c:pt idx="0">
                  <c:v>System Requiremnets</c:v>
                </c:pt>
                <c:pt idx="1">
                  <c:v>Safety Properties</c:v>
                </c:pt>
                <c:pt idx="2">
                  <c:v>Functional Specifications</c:v>
                </c:pt>
                <c:pt idx="3">
                  <c:v>Interface Definitions</c:v>
                </c:pt>
                <c:pt idx="4">
                  <c:v>Performance Metrics</c:v>
                </c:pt>
              </c:strCache>
            </c:strRef>
          </c:cat>
          <c:val>
            <c:numRef>
              <c:f>Sheet1!$H$55:$H$59</c:f>
              <c:numCache>
                <c:formatCode>General</c:formatCode>
                <c:ptCount val="5"/>
                <c:pt idx="0">
                  <c:v>9</c:v>
                </c:pt>
                <c:pt idx="1">
                  <c:v>11</c:v>
                </c:pt>
                <c:pt idx="2">
                  <c:v>15</c:v>
                </c:pt>
                <c:pt idx="3">
                  <c:v>10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F0-4CEA-B658-A4E1A827F1BE}"/>
            </c:ext>
          </c:extLst>
        </c:ser>
        <c:ser>
          <c:idx val="1"/>
          <c:order val="1"/>
          <c:tx>
            <c:strRef>
              <c:f>Sheet1!$I$53:$I$54</c:f>
              <c:strCache>
                <c:ptCount val="2"/>
                <c:pt idx="0">
                  <c:v>No. of Errors Found</c:v>
                </c:pt>
                <c:pt idx="1">
                  <c:v>Team 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Sheet1!$G$55:$G$59</c:f>
              <c:strCache>
                <c:ptCount val="5"/>
                <c:pt idx="0">
                  <c:v>System Requiremnets</c:v>
                </c:pt>
                <c:pt idx="1">
                  <c:v>Safety Properties</c:v>
                </c:pt>
                <c:pt idx="2">
                  <c:v>Functional Specifications</c:v>
                </c:pt>
                <c:pt idx="3">
                  <c:v>Interface Definitions</c:v>
                </c:pt>
                <c:pt idx="4">
                  <c:v>Performance Metrics</c:v>
                </c:pt>
              </c:strCache>
            </c:strRef>
          </c:cat>
          <c:val>
            <c:numRef>
              <c:f>Sheet1!$I$55:$I$59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F0-4CEA-B658-A4E1A827F1BE}"/>
            </c:ext>
          </c:extLst>
        </c:ser>
        <c:ser>
          <c:idx val="2"/>
          <c:order val="2"/>
          <c:tx>
            <c:strRef>
              <c:f>Sheet1!$J$53:$J$54</c:f>
              <c:strCache>
                <c:ptCount val="2"/>
                <c:pt idx="0">
                  <c:v>Quality Improvement%</c:v>
                </c:pt>
                <c:pt idx="1">
                  <c:v>Team 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8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8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8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Sheet1!$G$55:$G$59</c:f>
              <c:strCache>
                <c:ptCount val="5"/>
                <c:pt idx="0">
                  <c:v>System Requiremnets</c:v>
                </c:pt>
                <c:pt idx="1">
                  <c:v>Safety Properties</c:v>
                </c:pt>
                <c:pt idx="2">
                  <c:v>Functional Specifications</c:v>
                </c:pt>
                <c:pt idx="3">
                  <c:v>Interface Definitions</c:v>
                </c:pt>
                <c:pt idx="4">
                  <c:v>Performance Metrics</c:v>
                </c:pt>
              </c:strCache>
            </c:strRef>
          </c:cat>
          <c:val>
            <c:numRef>
              <c:f>Sheet1!$J$55:$J$59</c:f>
              <c:numCache>
                <c:formatCode>0%</c:formatCode>
                <c:ptCount val="5"/>
                <c:pt idx="0">
                  <c:v>0.75</c:v>
                </c:pt>
                <c:pt idx="1">
                  <c:v>0.45</c:v>
                </c:pt>
                <c:pt idx="2">
                  <c:v>0.35</c:v>
                </c:pt>
                <c:pt idx="3">
                  <c:v>0.77</c:v>
                </c:pt>
                <c:pt idx="4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F0-4CEA-B658-A4E1A827F1BE}"/>
            </c:ext>
          </c:extLst>
        </c:ser>
        <c:ser>
          <c:idx val="3"/>
          <c:order val="3"/>
          <c:tx>
            <c:strRef>
              <c:f>Sheet1!$K$53:$K$54</c:f>
              <c:strCache>
                <c:ptCount val="2"/>
                <c:pt idx="0">
                  <c:v>Quality Improvement%</c:v>
                </c:pt>
                <c:pt idx="1">
                  <c:v>Team 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8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58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58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Sheet1!$G$55:$G$59</c:f>
              <c:strCache>
                <c:ptCount val="5"/>
                <c:pt idx="0">
                  <c:v>System Requiremnets</c:v>
                </c:pt>
                <c:pt idx="1">
                  <c:v>Safety Properties</c:v>
                </c:pt>
                <c:pt idx="2">
                  <c:v>Functional Specifications</c:v>
                </c:pt>
                <c:pt idx="3">
                  <c:v>Interface Definitions</c:v>
                </c:pt>
                <c:pt idx="4">
                  <c:v>Performance Metrics</c:v>
                </c:pt>
              </c:strCache>
            </c:strRef>
          </c:cat>
          <c:val>
            <c:numRef>
              <c:f>Sheet1!$K$55:$K$59</c:f>
              <c:numCache>
                <c:formatCode>0%</c:formatCode>
                <c:ptCount val="5"/>
                <c:pt idx="0">
                  <c:v>0.9</c:v>
                </c:pt>
                <c:pt idx="1">
                  <c:v>0.95</c:v>
                </c:pt>
                <c:pt idx="2">
                  <c:v>0.85</c:v>
                </c:pt>
                <c:pt idx="3">
                  <c:v>0.92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F0-4CEA-B658-A4E1A827F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491552"/>
        <c:axId val="446492032"/>
      </c:barChart>
      <c:catAx>
        <c:axId val="446491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492032"/>
        <c:crosses val="autoZero"/>
        <c:auto val="1"/>
        <c:lblAlgn val="ctr"/>
        <c:lblOffset val="100"/>
        <c:noMultiLvlLbl val="0"/>
      </c:catAx>
      <c:valAx>
        <c:axId val="44649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49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918468991608025E-2"/>
          <c:y val="0.86056768220428148"/>
          <c:w val="0.48918025415544664"/>
          <c:h val="0.13943231779571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Reduction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Sheet1!$F$18:$F$19</c:f>
              <c:strCache>
                <c:ptCount val="2"/>
                <c:pt idx="0">
                  <c:v>Formal Methods (Z Schema) Development</c:v>
                </c:pt>
                <c:pt idx="1">
                  <c:v>Cost Reduction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strRef>
              <c:f>Sheet1!$E$20:$E$26</c:f>
              <c:strCache>
                <c:ptCount val="7"/>
                <c:pt idx="0">
                  <c:v>Requirement Analysis</c:v>
                </c:pt>
                <c:pt idx="1">
                  <c:v>Design</c:v>
                </c:pt>
                <c:pt idx="2">
                  <c:v>Development</c:v>
                </c:pt>
                <c:pt idx="3">
                  <c:v>Testing and Validation</c:v>
                </c:pt>
                <c:pt idx="4">
                  <c:v>Maintenance</c:v>
                </c:pt>
                <c:pt idx="5">
                  <c:v>Training</c:v>
                </c:pt>
                <c:pt idx="6">
                  <c:v>Supplier Negotiation</c:v>
                </c:pt>
              </c:strCache>
            </c:strRef>
          </c:xVal>
          <c:yVal>
            <c:numRef>
              <c:f>Sheet1!$F$20:$F$26</c:f>
              <c:numCache>
                <c:formatCode>0%</c:formatCode>
                <c:ptCount val="7"/>
                <c:pt idx="0">
                  <c:v>0.3</c:v>
                </c:pt>
                <c:pt idx="1">
                  <c:v>0.25</c:v>
                </c:pt>
                <c:pt idx="2">
                  <c:v>0.2</c:v>
                </c:pt>
                <c:pt idx="3">
                  <c:v>0.35</c:v>
                </c:pt>
                <c:pt idx="4">
                  <c:v>0.4</c:v>
                </c:pt>
                <c:pt idx="5">
                  <c:v>0.5</c:v>
                </c:pt>
                <c:pt idx="6">
                  <c:v>0.15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67-45C6-8EBF-BAEBDE3F2399}"/>
            </c:ext>
          </c:extLst>
        </c:ser>
        <c:ser>
          <c:idx val="1"/>
          <c:order val="1"/>
          <c:tx>
            <c:strRef>
              <c:f>Sheet1!$G$18:$G$19</c:f>
              <c:strCache>
                <c:ptCount val="2"/>
                <c:pt idx="0">
                  <c:v>Traditional Development</c:v>
                </c:pt>
                <c:pt idx="1">
                  <c:v>Cost Reduction</c:v>
                </c:pt>
              </c:strCache>
            </c:strRef>
          </c:tx>
          <c:spPr>
            <a:ln w="19050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strRef>
              <c:f>Sheet1!$E$20:$E$26</c:f>
              <c:strCache>
                <c:ptCount val="7"/>
                <c:pt idx="0">
                  <c:v>Requirement Analysis</c:v>
                </c:pt>
                <c:pt idx="1">
                  <c:v>Design</c:v>
                </c:pt>
                <c:pt idx="2">
                  <c:v>Development</c:v>
                </c:pt>
                <c:pt idx="3">
                  <c:v>Testing and Validation</c:v>
                </c:pt>
                <c:pt idx="4">
                  <c:v>Maintenance</c:v>
                </c:pt>
                <c:pt idx="5">
                  <c:v>Training</c:v>
                </c:pt>
                <c:pt idx="6">
                  <c:v>Supplier Negotiation</c:v>
                </c:pt>
              </c:strCache>
            </c:strRef>
          </c:xVal>
          <c:yVal>
            <c:numRef>
              <c:f>Sheet1!$G$20:$G$26</c:f>
              <c:numCache>
                <c:formatCode>0%</c:formatCode>
                <c:ptCount val="7"/>
                <c:pt idx="0">
                  <c:v>0.1</c:v>
                </c:pt>
                <c:pt idx="1">
                  <c:v>0.15</c:v>
                </c:pt>
                <c:pt idx="2">
                  <c:v>0.1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B67-45C6-8EBF-BAEBDE3F2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809551"/>
        <c:axId val="311815791"/>
      </c:scatterChart>
      <c:valAx>
        <c:axId val="311809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15791"/>
        <c:crosses val="autoZero"/>
        <c:crossBetween val="midCat"/>
      </c:valAx>
      <c:valAx>
        <c:axId val="31181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8095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Ambiguity Reduction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Sheet1!$G$7:$G$8</c:f>
              <c:strCache>
                <c:ptCount val="2"/>
                <c:pt idx="0">
                  <c:v>Formal Methods (Z Schema) Development</c:v>
                </c:pt>
                <c:pt idx="1">
                  <c:v>Ambiguity Reduction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Sheet1!$F$9:$F$14</c:f>
              <c:strCache>
                <c:ptCount val="6"/>
                <c:pt idx="0">
                  <c:v>Requirements</c:v>
                </c:pt>
                <c:pt idx="1">
                  <c:v>Design</c:v>
                </c:pt>
                <c:pt idx="2">
                  <c:v>Implementation</c:v>
                </c:pt>
                <c:pt idx="3">
                  <c:v>Testing</c:v>
                </c:pt>
                <c:pt idx="4">
                  <c:v>Maintenance</c:v>
                </c:pt>
                <c:pt idx="5">
                  <c:v>Communication</c:v>
                </c:pt>
              </c:strCache>
            </c:strRef>
          </c:cat>
          <c:val>
            <c:numRef>
              <c:f>Sheet1!$G$9:$G$14</c:f>
              <c:numCache>
                <c:formatCode>0%</c:formatCode>
                <c:ptCount val="6"/>
                <c:pt idx="0">
                  <c:v>0.5</c:v>
                </c:pt>
                <c:pt idx="1">
                  <c:v>0.35</c:v>
                </c:pt>
                <c:pt idx="2">
                  <c:v>0.3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2-4CE9-84BE-4C69F628B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317038111"/>
        <c:axId val="317038591"/>
      </c:barChart>
      <c:lineChart>
        <c:grouping val="standard"/>
        <c:varyColors val="0"/>
        <c:ser>
          <c:idx val="1"/>
          <c:order val="1"/>
          <c:tx>
            <c:strRef>
              <c:f>Sheet1!$H$7:$H$8</c:f>
              <c:strCache>
                <c:ptCount val="2"/>
                <c:pt idx="0">
                  <c:v>Traditional Development</c:v>
                </c:pt>
                <c:pt idx="1">
                  <c:v>Ambiguity Reduction</c:v>
                </c:pt>
              </c:strCache>
            </c:strRef>
          </c:tx>
          <c:spPr>
            <a:ln w="34925" cap="rnd">
              <a:solidFill>
                <a:schemeClr val="accent4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Sheet1!$F$9:$F$14</c:f>
              <c:strCache>
                <c:ptCount val="6"/>
                <c:pt idx="0">
                  <c:v>Requirements</c:v>
                </c:pt>
                <c:pt idx="1">
                  <c:v>Design</c:v>
                </c:pt>
                <c:pt idx="2">
                  <c:v>Implementation</c:v>
                </c:pt>
                <c:pt idx="3">
                  <c:v>Testing</c:v>
                </c:pt>
                <c:pt idx="4">
                  <c:v>Maintenance</c:v>
                </c:pt>
                <c:pt idx="5">
                  <c:v>Communication</c:v>
                </c:pt>
              </c:strCache>
            </c:strRef>
          </c:cat>
          <c:val>
            <c:numRef>
              <c:f>Sheet1!$H$9:$H$14</c:f>
              <c:numCache>
                <c:formatCode>0%</c:formatCode>
                <c:ptCount val="6"/>
                <c:pt idx="0">
                  <c:v>0.1</c:v>
                </c:pt>
                <c:pt idx="1">
                  <c:v>0.15</c:v>
                </c:pt>
                <c:pt idx="2">
                  <c:v>0.1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F2-4CE9-84BE-4C69F628B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137327"/>
        <c:axId val="309138287"/>
      </c:lineChart>
      <c:catAx>
        <c:axId val="31703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38591"/>
        <c:crosses val="autoZero"/>
        <c:auto val="1"/>
        <c:lblAlgn val="ctr"/>
        <c:lblOffset val="100"/>
        <c:noMultiLvlLbl val="0"/>
      </c:catAx>
      <c:valAx>
        <c:axId val="31703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38111"/>
        <c:crosses val="autoZero"/>
        <c:crossBetween val="between"/>
      </c:valAx>
      <c:valAx>
        <c:axId val="309138287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137327"/>
        <c:crosses val="max"/>
        <c:crossBetween val="between"/>
      </c:valAx>
      <c:catAx>
        <c:axId val="3091373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91382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56503819922138"/>
          <c:w val="0.98949821537794491"/>
          <c:h val="0.213756403126189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0.10976</cdr:x>
      <cdr:y>0.7433</cdr:y>
    </cdr:from>
    <cdr:to>
      <cdr:x>1</cdr:x>
      <cdr:y>0.86677</cdr:y>
    </cdr:to>
    <cdr:sp macro="" textlink="">
      <cdr:nvSpPr>
        <cdr:cNvPr id="2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1309" y="1764322"/>
          <a:ext cx="2606041" cy="293077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/>
        <a:p xmlns:a="http://schemas.openxmlformats.org/drawingml/2006/main">
          <a:pPr marL="0" marR="0" algn="l">
            <a:spcBef>
              <a:spcPts val="0"/>
            </a:spcBef>
            <a:spcAft>
              <a:spcPts val="0"/>
            </a:spcAft>
          </a:pPr>
          <a:r>
            <a:rPr lang="en-US" sz="900" b="1">
              <a:effectLst/>
              <a:latin typeface="Calibri" panose="020F0502020204030204" pitchFamily="34" charset="0"/>
              <a:ea typeface="SimSun" panose="02010600030101010101" pitchFamily="2" charset="-122"/>
            </a:rPr>
            <a:t> OCL Based Ambiguity Reduction</a:t>
          </a:r>
          <a:endParaRPr lang="en-US" sz="1000" b="1">
            <a:effectLst/>
            <a:latin typeface="Times New Roman" panose="02020603050405020304" pitchFamily="18" charset="0"/>
            <a:ea typeface="SimSun" panose="02010600030101010101" pitchFamily="2" charset="-122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9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5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0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1FED32-0F13-40A8-8964-932B2EBF07E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B0E01D-1F23-467F-817E-C7816F4BFD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76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fanud.wordpress.com/ICCIS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5476-B305-0BED-CB9C-E5BD68E2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3461"/>
          </a:xfrm>
        </p:spPr>
        <p:txBody>
          <a:bodyPr/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 Formal Approach for Developing Commercial E-Agriculture Application: An OCL Modelling Perspective </a:t>
            </a: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AFAD-0490-8504-B0BD-6830C2DAC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554361"/>
            <a:ext cx="10058400" cy="204425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Authors</a:t>
            </a:r>
            <a:r>
              <a:rPr lang="en-US" dirty="0"/>
              <a:t>: Irfan Ahmed, Umm-e-Habiba, sadia Naseer, Khadija Batool, jabar Mahmood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Presenter</a:t>
            </a:r>
            <a:r>
              <a:rPr lang="en-US" dirty="0"/>
              <a:t>: Irfan ahmed</a:t>
            </a:r>
          </a:p>
          <a:p>
            <a:pPr algn="ctr"/>
            <a:r>
              <a:rPr lang="en-US" b="1" dirty="0"/>
              <a:t>University of sialkot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B93B3A-B079-62AC-7E86-50B82E45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08" y="2078838"/>
            <a:ext cx="1880233" cy="123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45F4A-37BD-8B8A-47E5-47A42AD0FB10}"/>
              </a:ext>
            </a:extLst>
          </p:cNvPr>
          <p:cNvSpPr txBox="1"/>
          <p:nvPr/>
        </p:nvSpPr>
        <p:spPr>
          <a:xfrm>
            <a:off x="521109" y="5753446"/>
            <a:ext cx="11149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Verdana" panose="020B0604030504040204" pitchFamily="34" charset="0"/>
                <a:hlinkClick r:id="rId3"/>
              </a:rPr>
              <a:t>International Conference on Computational Intelligent System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5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E5C8-C5AE-12F2-D23E-6207FC9E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694" y="988906"/>
            <a:ext cx="10058400" cy="702303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2: Quality Comparison Between Both Teams</a:t>
            </a:r>
            <a:b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24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503A18-F181-B672-7C03-6B07723A1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852368"/>
              </p:ext>
            </p:extLst>
          </p:nvPr>
        </p:nvGraphicFramePr>
        <p:xfrm>
          <a:off x="0" y="1691209"/>
          <a:ext cx="12191999" cy="5024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8367">
                  <a:extLst>
                    <a:ext uri="{9D8B030D-6E8A-4147-A177-3AD203B41FA5}">
                      <a16:colId xmlns:a16="http://schemas.microsoft.com/office/drawing/2014/main" val="363126720"/>
                    </a:ext>
                  </a:extLst>
                </a:gridCol>
                <a:gridCol w="1464994">
                  <a:extLst>
                    <a:ext uri="{9D8B030D-6E8A-4147-A177-3AD203B41FA5}">
                      <a16:colId xmlns:a16="http://schemas.microsoft.com/office/drawing/2014/main" val="1489634984"/>
                    </a:ext>
                  </a:extLst>
                </a:gridCol>
                <a:gridCol w="1937046">
                  <a:extLst>
                    <a:ext uri="{9D8B030D-6E8A-4147-A177-3AD203B41FA5}">
                      <a16:colId xmlns:a16="http://schemas.microsoft.com/office/drawing/2014/main" val="660649982"/>
                    </a:ext>
                  </a:extLst>
                </a:gridCol>
                <a:gridCol w="2985796">
                  <a:extLst>
                    <a:ext uri="{9D8B030D-6E8A-4147-A177-3AD203B41FA5}">
                      <a16:colId xmlns:a16="http://schemas.microsoft.com/office/drawing/2014/main" val="2925360118"/>
                    </a:ext>
                  </a:extLst>
                </a:gridCol>
                <a:gridCol w="2985796">
                  <a:extLst>
                    <a:ext uri="{9D8B030D-6E8A-4147-A177-3AD203B41FA5}">
                      <a16:colId xmlns:a16="http://schemas.microsoft.com/office/drawing/2014/main" val="2631057661"/>
                    </a:ext>
                  </a:extLst>
                </a:gridCol>
              </a:tblGrid>
              <a:tr h="63108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Quality Aspect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No. of Errors Found</a:t>
                      </a:r>
                      <a:endParaRPr lang="en-US" sz="2400" b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Quality Improvement%</a:t>
                      </a:r>
                      <a:endParaRPr lang="en-US" sz="2400" b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77527"/>
                  </a:ext>
                </a:extLst>
              </a:tr>
              <a:tr h="591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Team A</a:t>
                      </a:r>
                      <a:endParaRPr lang="en-US" sz="24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Team B</a:t>
                      </a:r>
                      <a:endParaRPr lang="en-US" sz="24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Team A</a:t>
                      </a:r>
                      <a:endParaRPr lang="en-US" sz="24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Team B</a:t>
                      </a:r>
                      <a:endParaRPr lang="en-US" sz="24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823761"/>
                  </a:ext>
                </a:extLst>
              </a:tr>
              <a:tr h="9544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System Requiremnets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9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95%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70%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13261"/>
                  </a:ext>
                </a:extLst>
              </a:tr>
              <a:tr h="631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Safety Properties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11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94%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42%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5591171"/>
                  </a:ext>
                </a:extLst>
              </a:tr>
              <a:tr h="9544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Functional Specifications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15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90%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31%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0153170"/>
                  </a:ext>
                </a:extLst>
              </a:tr>
              <a:tr h="631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Interface Definitions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93%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67%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2687708"/>
                  </a:ext>
                </a:extLst>
              </a:tr>
              <a:tr h="6310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Performance Metrics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100%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59%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7243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4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E938-13F0-6D70-6484-0D70EEE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3:  Cost Reduction Between OCL Based SRS and Traditional Methods</a:t>
            </a:r>
            <a:endParaRPr lang="en-US" sz="2400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AD0BFC-40F4-56A5-1FDD-BFC171FF2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053798"/>
              </p:ext>
            </p:extLst>
          </p:nvPr>
        </p:nvGraphicFramePr>
        <p:xfrm>
          <a:off x="0" y="1702676"/>
          <a:ext cx="12191999" cy="5026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092">
                  <a:extLst>
                    <a:ext uri="{9D8B030D-6E8A-4147-A177-3AD203B41FA5}">
                      <a16:colId xmlns:a16="http://schemas.microsoft.com/office/drawing/2014/main" val="567487513"/>
                    </a:ext>
                  </a:extLst>
                </a:gridCol>
                <a:gridCol w="4248092">
                  <a:extLst>
                    <a:ext uri="{9D8B030D-6E8A-4147-A177-3AD203B41FA5}">
                      <a16:colId xmlns:a16="http://schemas.microsoft.com/office/drawing/2014/main" val="497488181"/>
                    </a:ext>
                  </a:extLst>
                </a:gridCol>
                <a:gridCol w="3695815">
                  <a:extLst>
                    <a:ext uri="{9D8B030D-6E8A-4147-A177-3AD203B41FA5}">
                      <a16:colId xmlns:a16="http://schemas.microsoft.com/office/drawing/2014/main" val="2006039305"/>
                    </a:ext>
                  </a:extLst>
                </a:gridCol>
              </a:tblGrid>
              <a:tr h="75031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Cost Aspect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Based on OCL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Traditional         Development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2933740"/>
                  </a:ext>
                </a:extLst>
              </a:tr>
              <a:tr h="773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Cost Reduction</a:t>
                      </a:r>
                      <a:endParaRPr lang="en-US" sz="24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Cost Reduction</a:t>
                      </a:r>
                      <a:endParaRPr lang="en-US" sz="24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8883062"/>
                  </a:ext>
                </a:extLst>
              </a:tr>
              <a:tr h="697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Requirement Analysis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30%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402697"/>
                  </a:ext>
                </a:extLst>
              </a:tr>
              <a:tr h="697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Design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25%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15%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942954"/>
                  </a:ext>
                </a:extLst>
              </a:tr>
              <a:tr h="697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Development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072542"/>
                  </a:ext>
                </a:extLst>
              </a:tr>
              <a:tr h="697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Testing and Validation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35%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6013892"/>
                  </a:ext>
                </a:extLst>
              </a:tr>
              <a:tr h="6979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Maintenance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40%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25%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318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51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200F-6982-6766-78FC-2149B6B1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 4. Ambiguity Reduction Comparison Between Ocl Based Srs And Traditional Development</a:t>
            </a:r>
            <a:br>
              <a:rPr lang="en-US" sz="2400" b="1" cap="small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24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E60770-493F-B9A7-99B7-58F2955E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852152"/>
              </p:ext>
            </p:extLst>
          </p:nvPr>
        </p:nvGraphicFramePr>
        <p:xfrm>
          <a:off x="0" y="1737360"/>
          <a:ext cx="12192001" cy="4912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471">
                  <a:extLst>
                    <a:ext uri="{9D8B030D-6E8A-4147-A177-3AD203B41FA5}">
                      <a16:colId xmlns:a16="http://schemas.microsoft.com/office/drawing/2014/main" val="2789167115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1703934057"/>
                    </a:ext>
                  </a:extLst>
                </a:gridCol>
                <a:gridCol w="3695059">
                  <a:extLst>
                    <a:ext uri="{9D8B030D-6E8A-4147-A177-3AD203B41FA5}">
                      <a16:colId xmlns:a16="http://schemas.microsoft.com/office/drawing/2014/main" val="3398756912"/>
                    </a:ext>
                  </a:extLst>
                </a:gridCol>
              </a:tblGrid>
              <a:tr h="6845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Ambiguity Aspect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OCL Based SRS</a:t>
                      </a:r>
                      <a:endParaRPr lang="en-US" sz="2400" b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Traditional         Development</a:t>
                      </a:r>
                      <a:endParaRPr lang="en-US" sz="2400" b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6102680"/>
                  </a:ext>
                </a:extLst>
              </a:tr>
              <a:tr h="641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Ambiguity Reduction</a:t>
                      </a:r>
                      <a:endParaRPr lang="en-US" sz="24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Ambiguity Reduction</a:t>
                      </a:r>
                      <a:endParaRPr lang="en-US" sz="24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3690971"/>
                  </a:ext>
                </a:extLst>
              </a:tr>
              <a:tr h="5465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SRS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50%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523799"/>
                  </a:ext>
                </a:extLst>
              </a:tr>
              <a:tr h="5465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Design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35%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15%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426572"/>
                  </a:ext>
                </a:extLst>
              </a:tr>
              <a:tr h="5465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Implementation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30%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10%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2618570"/>
                  </a:ext>
                </a:extLst>
              </a:tr>
              <a:tr h="5465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Testing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40%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7269687"/>
                  </a:ext>
                </a:extLst>
              </a:tr>
              <a:tr h="5465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Maintenance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45%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25%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9132851"/>
                  </a:ext>
                </a:extLst>
              </a:tr>
              <a:tr h="7753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Communication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>
                          <a:effectLst/>
                        </a:rPr>
                        <a:t>50%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30%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573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2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7C47D1-B38A-5A45-4571-F0CBD49A8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203209"/>
              </p:ext>
            </p:extLst>
          </p:nvPr>
        </p:nvGraphicFramePr>
        <p:xfrm>
          <a:off x="499755" y="1848519"/>
          <a:ext cx="5081238" cy="3905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83E282-D768-5111-139F-6E6177EB8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685239"/>
              </p:ext>
            </p:extLst>
          </p:nvPr>
        </p:nvGraphicFramePr>
        <p:xfrm>
          <a:off x="6290442" y="2100768"/>
          <a:ext cx="4745420" cy="348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154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805D45-F3F6-7D78-8A52-2EAF5C758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913759"/>
              </p:ext>
            </p:extLst>
          </p:nvPr>
        </p:nvGraphicFramePr>
        <p:xfrm>
          <a:off x="912264" y="1913047"/>
          <a:ext cx="4243059" cy="368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EFBF0232-2EEE-177B-ABCF-A37901D3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661" y="4901303"/>
            <a:ext cx="2377440" cy="2400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l"/>
            <a:r>
              <a:rPr lang="en-US" sz="90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OCL Based Development Cost Reduction</a:t>
            </a:r>
            <a:endParaRPr lang="en-US" sz="10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15E670B-5CD1-B280-F968-D993E4713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555057"/>
              </p:ext>
            </p:extLst>
          </p:nvPr>
        </p:nvGraphicFramePr>
        <p:xfrm>
          <a:off x="6319236" y="2154237"/>
          <a:ext cx="3881054" cy="326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003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3273-88D1-60A3-8F1F-1327FB99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774B-9D29-0CAB-C7E3-5EAA689E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34464"/>
            <a:ext cx="10058400" cy="32749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  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Methods are not only beneficial for safety critical system but also for </a:t>
            </a:r>
          </a:p>
          <a:p>
            <a:pPr marL="0" indent="0">
              <a:buNone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commercial 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    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(OCL) greatly improves the formal modeling of the E-Agriculture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      it reduces cost, development time and SRS ambiguities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      It improves Software Quality and enhance customer trust.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17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79CD-0B1F-7570-0D33-3EECBD8D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516" y="2637367"/>
            <a:ext cx="6012968" cy="1583266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58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050A-D863-95D3-9B53-31B5DF17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4D76-E389-8031-896E-0E0186E5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Proposed 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Case Study of E-Agriculture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OCL Based SRS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CDAE-7F6B-3D9D-31CB-0BFE0EC1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E18B-968C-3A48-0490-B777182A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09412"/>
            <a:ext cx="10058400" cy="29032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The agriculture sector is increasingly adopting digital tools to boost efficiency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Formal methods in building e-agriculture 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  Formal methods for Safety Critical System and Commercial 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  OCL based SRS of E – Agriculture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  Reduce Verification, Development Time, Cost and SRS Ambiguity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  Enhance Software Quality and Customer Satisfaction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kern="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7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3E9-288E-F4AE-88CD-2267F573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290D-26D9-77AF-3425-706C3F50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41280"/>
            <a:ext cx="10058400" cy="13104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Primary Objective of Software Engineering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E – Agriculture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Formal Methods</a:t>
            </a:r>
          </a:p>
        </p:txBody>
      </p:sp>
    </p:spTree>
    <p:extLst>
      <p:ext uri="{BB962C8B-B14F-4D97-AF65-F5344CB8AC3E}">
        <p14:creationId xmlns:p14="http://schemas.microsoft.com/office/powerpoint/2010/main" val="76648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B32A-EEF1-5F94-1D1E-E8D323F9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2337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1EA05D-4201-0835-6F32-98A83171B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715269"/>
              </p:ext>
            </p:extLst>
          </p:nvPr>
        </p:nvGraphicFramePr>
        <p:xfrm>
          <a:off x="0" y="740134"/>
          <a:ext cx="12192000" cy="620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70924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520056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512882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93317540"/>
                    </a:ext>
                  </a:extLst>
                </a:gridCol>
              </a:tblGrid>
              <a:tr h="446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Publishing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38038"/>
                  </a:ext>
                </a:extLst>
              </a:tr>
              <a:tr h="11379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J. </a:t>
                      </a:r>
                      <a:r>
                        <a:rPr lang="en-US" sz="1600" dirty="0" err="1"/>
                        <a:t>Kandu</a:t>
                      </a:r>
                      <a:r>
                        <a:rPr lang="en-US" sz="1600" dirty="0"/>
                        <a:t> et al. [12]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Focused on enhancing both agricultural practices and the overall development of the country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Much Costly with high development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33512"/>
                  </a:ext>
                </a:extLst>
              </a:tr>
              <a:tr h="17780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Adao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[13]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“mySense”, a wide-ranging, sensor-based data management system designed for enhancing accurate farming practices and promote agricultural sustainability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Lacks customer satisfaction, trust and quality. It had many SRS ambiguities.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919454"/>
                  </a:ext>
                </a:extLst>
              </a:tr>
              <a:tr h="17780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Aleotti 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[14]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mobile application allowed agrarians to input user data into the decision support system, request irrigation plans from the server and control the irrigation process in real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Higher Development time, cost and budget.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03124"/>
                  </a:ext>
                </a:extLst>
              </a:tr>
              <a:tr h="4464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F.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 [17]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e-agriculture system by using OCL for managing organic waste 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not address the issue of ambiguity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2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2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1CB7-0798-B5C3-F751-DEC9766C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of E - Agriculture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A2CB-24AB-A863-6BD4-73232ACF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94663"/>
            <a:ext cx="10058400" cy="13399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Functional Requirements of E – Agriculture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Non – Functional Requirements of E – Agriculture </a:t>
            </a:r>
          </a:p>
        </p:txBody>
      </p:sp>
    </p:spTree>
    <p:extLst>
      <p:ext uri="{BB962C8B-B14F-4D97-AF65-F5344CB8AC3E}">
        <p14:creationId xmlns:p14="http://schemas.microsoft.com/office/powerpoint/2010/main" val="223637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FB78-247A-6FA9-8F56-A6A8BF9D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9796"/>
            <a:ext cx="10058400" cy="508094"/>
          </a:xfrm>
        </p:spPr>
        <p:txBody>
          <a:bodyPr>
            <a:normAutofit/>
          </a:bodyPr>
          <a:lstStyle/>
          <a:p>
            <a:r>
              <a:rPr lang="en-US" sz="2800" dirty="0"/>
              <a:t>Class Diagram ( Traditional Method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D84F-C349-2CC0-FAB0-A66F5E3A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0E4E3-2A63-DCAA-5FC0-4A1023599DC1}"/>
              </a:ext>
            </a:extLst>
          </p:cNvPr>
          <p:cNvGrpSpPr/>
          <p:nvPr/>
        </p:nvGrpSpPr>
        <p:grpSpPr>
          <a:xfrm>
            <a:off x="0" y="648929"/>
            <a:ext cx="12192000" cy="6784258"/>
            <a:chOff x="0" y="0"/>
            <a:chExt cx="3188335" cy="28321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7061A5-0DA6-83EF-E22F-4DA395D64198}"/>
                </a:ext>
              </a:extLst>
            </p:cNvPr>
            <p:cNvGrpSpPr/>
            <p:nvPr/>
          </p:nvGrpSpPr>
          <p:grpSpPr>
            <a:xfrm>
              <a:off x="0" y="0"/>
              <a:ext cx="3188335" cy="2576195"/>
              <a:chOff x="0" y="0"/>
              <a:chExt cx="3188335" cy="257619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272A060-3E42-BE60-101B-763D572CDB9D}"/>
                  </a:ext>
                </a:extLst>
              </p:cNvPr>
              <p:cNvGrpSpPr/>
              <p:nvPr/>
            </p:nvGrpSpPr>
            <p:grpSpPr>
              <a:xfrm>
                <a:off x="0" y="0"/>
                <a:ext cx="3188335" cy="2576195"/>
                <a:chOff x="0" y="0"/>
                <a:chExt cx="3188335" cy="257619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8C87D51-22FC-C529-C484-22ED48119CD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188335" cy="2576195"/>
                  <a:chOff x="0" y="0"/>
                  <a:chExt cx="3188335" cy="257619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A5D4F9EE-8918-AA01-5995-877533F37AE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3188335" cy="2576195"/>
                    <a:chOff x="0" y="0"/>
                    <a:chExt cx="3188335" cy="2576195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66CF2454-BA78-0242-121C-149774A476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3188335" cy="2576195"/>
                      <a:chOff x="0" y="0"/>
                      <a:chExt cx="3188335" cy="2576195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49CD9325-66EF-072E-D735-7A1CFEF185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188335" cy="2576195"/>
                        <a:chOff x="0" y="0"/>
                        <a:chExt cx="3188335" cy="2576195"/>
                      </a:xfrm>
                    </p:grpSpPr>
                    <p:pic>
                      <p:nvPicPr>
                        <p:cNvPr id="17" name="Picture 16">
                          <a:extLst>
                            <a:ext uri="{FF2B5EF4-FFF2-40B4-BE49-F238E27FC236}">
                              <a16:creationId xmlns:a16="http://schemas.microsoft.com/office/drawing/2014/main" id="{0713384F-7AA7-F474-2597-9FB24CC3953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188335" cy="2576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sp>
                      <p:nvSpPr>
                        <p:cNvPr id="18" name="Freeform: Shape 17">
                          <a:extLst>
                            <a:ext uri="{FF2B5EF4-FFF2-40B4-BE49-F238E27FC236}">
                              <a16:creationId xmlns:a16="http://schemas.microsoft.com/office/drawing/2014/main" id="{38469697-FA30-0B09-8768-4492F166A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6694" y="826618"/>
                          <a:ext cx="1302106" cy="1689811"/>
                        </a:xfrm>
                        <a:custGeom>
                          <a:avLst/>
                          <a:gdLst>
                            <a:gd name="connsiteX0" fmla="*/ 0 w 1302106"/>
                            <a:gd name="connsiteY0" fmla="*/ 1514246 h 1689811"/>
                            <a:gd name="connsiteX1" fmla="*/ 0 w 1302106"/>
                            <a:gd name="connsiteY1" fmla="*/ 1689811 h 1689811"/>
                            <a:gd name="connsiteX2" fmla="*/ 226772 w 1302106"/>
                            <a:gd name="connsiteY2" fmla="*/ 1689811 h 1689811"/>
                            <a:gd name="connsiteX3" fmla="*/ 226772 w 1302106"/>
                            <a:gd name="connsiteY3" fmla="*/ 0 h 1689811"/>
                            <a:gd name="connsiteX4" fmla="*/ 1294791 w 1302106"/>
                            <a:gd name="connsiteY4" fmla="*/ 0 h 1689811"/>
                            <a:gd name="connsiteX5" fmla="*/ 1294791 w 1302106"/>
                            <a:gd name="connsiteY5" fmla="*/ 14630 h 1689811"/>
                            <a:gd name="connsiteX6" fmla="*/ 1294791 w 1302106"/>
                            <a:gd name="connsiteY6" fmla="*/ 51206 h 1689811"/>
                            <a:gd name="connsiteX7" fmla="*/ 1302106 w 1302106"/>
                            <a:gd name="connsiteY7" fmla="*/ 36576 h 16898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302106" h="1689811">
                              <a:moveTo>
                                <a:pt x="0" y="1514246"/>
                              </a:moveTo>
                              <a:lnTo>
                                <a:pt x="0" y="1689811"/>
                              </a:lnTo>
                              <a:lnTo>
                                <a:pt x="226772" y="1689811"/>
                              </a:lnTo>
                              <a:lnTo>
                                <a:pt x="226772" y="0"/>
                              </a:lnTo>
                              <a:lnTo>
                                <a:pt x="1294791" y="0"/>
                              </a:lnTo>
                              <a:lnTo>
                                <a:pt x="1294791" y="14630"/>
                              </a:lnTo>
                              <a:lnTo>
                                <a:pt x="1294791" y="51206"/>
                              </a:lnTo>
                              <a:lnTo>
                                <a:pt x="1302106" y="36576"/>
                              </a:lnTo>
                            </a:path>
                          </a:pathLst>
                        </a:custGeom>
                      </p:spPr>
                      <p:style>
                        <a:lnRef idx="1">
                          <a:schemeClr val="accent3"/>
                        </a:lnRef>
                        <a:fillRef idx="0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EAF0CFD5-BD6C-389B-A8E6-DC58B298E6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60879" y="1843430"/>
                        <a:ext cx="0" cy="19015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DFF072CA-5DAB-2225-F130-1D89969473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28662" y="509588"/>
                      <a:ext cx="16093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42F2915D-2080-C35A-A53D-4629F6DF2101}"/>
                      </a:ext>
                    </a:extLst>
                  </p:cNvPr>
                  <p:cNvCxnSpPr/>
                  <p:nvPr/>
                </p:nvCxnSpPr>
                <p:spPr>
                  <a:xfrm>
                    <a:off x="733425" y="2105025"/>
                    <a:ext cx="14287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30E12023-8CAD-2961-D111-1E8DD159B37F}"/>
                    </a:ext>
                  </a:extLst>
                </p:cNvPr>
                <p:cNvSpPr/>
                <p:nvPr/>
              </p:nvSpPr>
              <p:spPr>
                <a:xfrm>
                  <a:off x="1281112" y="138113"/>
                  <a:ext cx="1566863" cy="742950"/>
                </a:xfrm>
                <a:custGeom>
                  <a:avLst/>
                  <a:gdLst>
                    <a:gd name="connsiteX0" fmla="*/ 9525 w 1566863"/>
                    <a:gd name="connsiteY0" fmla="*/ 76200 h 742950"/>
                    <a:gd name="connsiteX1" fmla="*/ 9525 w 1566863"/>
                    <a:gd name="connsiteY1" fmla="*/ 76200 h 742950"/>
                    <a:gd name="connsiteX2" fmla="*/ 0 w 1566863"/>
                    <a:gd name="connsiteY2" fmla="*/ 0 h 742950"/>
                    <a:gd name="connsiteX3" fmla="*/ 295275 w 1566863"/>
                    <a:gd name="connsiteY3" fmla="*/ 0 h 742950"/>
                    <a:gd name="connsiteX4" fmla="*/ 295275 w 1566863"/>
                    <a:gd name="connsiteY4" fmla="*/ 642937 h 742950"/>
                    <a:gd name="connsiteX5" fmla="*/ 1566863 w 1566863"/>
                    <a:gd name="connsiteY5" fmla="*/ 642937 h 742950"/>
                    <a:gd name="connsiteX6" fmla="*/ 1566863 w 1566863"/>
                    <a:gd name="connsiteY6" fmla="*/ 742950 h 742950"/>
                    <a:gd name="connsiteX7" fmla="*/ 1562100 w 1566863"/>
                    <a:gd name="connsiteY7" fmla="*/ 742950 h 74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66863" h="742950">
                      <a:moveTo>
                        <a:pt x="9525" y="76200"/>
                      </a:moveTo>
                      <a:lnTo>
                        <a:pt x="9525" y="76200"/>
                      </a:lnTo>
                      <a:cubicBezTo>
                        <a:pt x="4510" y="5984"/>
                        <a:pt x="14728" y="29454"/>
                        <a:pt x="0" y="0"/>
                      </a:cubicBezTo>
                      <a:lnTo>
                        <a:pt x="295275" y="0"/>
                      </a:lnTo>
                      <a:lnTo>
                        <a:pt x="295275" y="642937"/>
                      </a:lnTo>
                      <a:lnTo>
                        <a:pt x="1566863" y="642937"/>
                      </a:lnTo>
                      <a:lnTo>
                        <a:pt x="1566863" y="742950"/>
                      </a:lnTo>
                      <a:lnTo>
                        <a:pt x="1562100" y="742950"/>
                      </a:lnTo>
                    </a:path>
                  </a:pathLst>
                </a:cu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D0282F0-907C-79AF-436B-180F8878FD28}"/>
                  </a:ext>
                </a:extLst>
              </p:cNvPr>
              <p:cNvCxnSpPr/>
              <p:nvPr/>
            </p:nvCxnSpPr>
            <p:spPr>
              <a:xfrm flipV="1">
                <a:off x="1200150" y="1347788"/>
                <a:ext cx="0" cy="71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090364A8-1996-4DA3-73BA-6A1BE133D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" y="2600325"/>
              <a:ext cx="2628900" cy="2317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algn="ctr"/>
              <a:r>
                <a:rPr lang="en-US" sz="90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Figure 1: class diagram of E-Agriculture System</a:t>
              </a:r>
              <a:endParaRPr lang="en-US" sz="10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59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61A4-A899-BF0F-AF65-C8ABFC39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4400" dirty="0"/>
              <a:t>OCL – Based SRS of E – Agriculture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61F8-1F27-BD18-2592-84B4766C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48037"/>
            <a:ext cx="10058400" cy="247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 Context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invariant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pre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 post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9F809-C343-57C1-FEDF-BDFD2C5A0816}"/>
              </a:ext>
            </a:extLst>
          </p:cNvPr>
          <p:cNvSpPr txBox="1"/>
          <p:nvPr/>
        </p:nvSpPr>
        <p:spPr>
          <a:xfrm>
            <a:off x="3790337" y="3429000"/>
            <a:ext cx="855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rtl="0">
              <a:buFont typeface="+mj-lt"/>
              <a:buAutoNum type="alphaUcParenR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OCL Specifications for Class “Farmer”: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>
              <a:buFont typeface="+mj-lt"/>
              <a:buAutoNum type="roman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OCL for to register:</a:t>
            </a:r>
          </a:p>
          <a:p>
            <a:pPr marL="11430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context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Farmer:</a:t>
            </a:r>
          </a:p>
          <a:p>
            <a:pPr marL="11430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inv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UniqueFarmerID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Farmer.allInstances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isUnique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pPr marL="11430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inv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ValidEmail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email.matches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('[a-zA-Z0-9._%+-] + @[a-zA-Z0-9.-]+\\.[a-zA-Z]{2,}')</a:t>
            </a:r>
          </a:p>
          <a:p>
            <a:pPr marL="114300" marR="0" algn="just"/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inv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RegistrationDateNotFuture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registrationDate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&lt;=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Date.today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7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A192-35FC-0298-4D19-BAE3B073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8194"/>
            <a:ext cx="10058400" cy="57071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2571B-FFC8-7496-5C9C-AA29FB6D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6648"/>
            <a:ext cx="10058400" cy="4702446"/>
          </a:xfrm>
        </p:spPr>
        <p:txBody>
          <a:bodyPr/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1: Time Comparison of Both Teams to develop E-Agriculture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1C4E5D-658F-0A75-FA10-81B462499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43160"/>
              </p:ext>
            </p:extLst>
          </p:nvPr>
        </p:nvGraphicFramePr>
        <p:xfrm>
          <a:off x="0" y="1639614"/>
          <a:ext cx="12192000" cy="5108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949">
                  <a:extLst>
                    <a:ext uri="{9D8B030D-6E8A-4147-A177-3AD203B41FA5}">
                      <a16:colId xmlns:a16="http://schemas.microsoft.com/office/drawing/2014/main" val="1349071662"/>
                    </a:ext>
                  </a:extLst>
                </a:gridCol>
                <a:gridCol w="4248949">
                  <a:extLst>
                    <a:ext uri="{9D8B030D-6E8A-4147-A177-3AD203B41FA5}">
                      <a16:colId xmlns:a16="http://schemas.microsoft.com/office/drawing/2014/main" val="643706442"/>
                    </a:ext>
                  </a:extLst>
                </a:gridCol>
                <a:gridCol w="3694102">
                  <a:extLst>
                    <a:ext uri="{9D8B030D-6E8A-4147-A177-3AD203B41FA5}">
                      <a16:colId xmlns:a16="http://schemas.microsoft.com/office/drawing/2014/main" val="633711316"/>
                    </a:ext>
                  </a:extLst>
                </a:gridCol>
              </a:tblGrid>
              <a:tr h="94616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Time Aspect</a:t>
                      </a:r>
                      <a:endParaRPr lang="en-US" sz="2800" b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9272" marR="149272" marT="74636" marB="7463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Based on OCL </a:t>
                      </a:r>
                      <a:endParaRPr lang="en-US" sz="28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Traditional Development</a:t>
                      </a:r>
                      <a:endParaRPr lang="en-US" sz="28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extLst>
                  <a:ext uri="{0D108BD9-81ED-4DB2-BD59-A6C34878D82A}">
                    <a16:rowId xmlns:a16="http://schemas.microsoft.com/office/drawing/2014/main" val="3312488307"/>
                  </a:ext>
                </a:extLst>
              </a:tr>
              <a:tr h="428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600" kern="100">
                          <a:effectLst/>
                        </a:rPr>
                        <a:t>Days</a:t>
                      </a:r>
                      <a:endParaRPr lang="en-US" sz="26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600" kern="100">
                          <a:effectLst/>
                        </a:rPr>
                        <a:t>Days</a:t>
                      </a:r>
                      <a:endParaRPr lang="en-US" sz="2600" b="1" i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extLst>
                  <a:ext uri="{0D108BD9-81ED-4DB2-BD59-A6C34878D82A}">
                    <a16:rowId xmlns:a16="http://schemas.microsoft.com/office/drawing/2014/main" val="2040470421"/>
                  </a:ext>
                </a:extLst>
              </a:tr>
              <a:tr h="664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Planning and SRS 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28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21</a:t>
                      </a:r>
                      <a:endParaRPr lang="en-US" sz="3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extLst>
                  <a:ext uri="{0D108BD9-81ED-4DB2-BD59-A6C34878D82A}">
                    <a16:rowId xmlns:a16="http://schemas.microsoft.com/office/drawing/2014/main" val="110154730"/>
                  </a:ext>
                </a:extLst>
              </a:tr>
              <a:tr h="7764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Design and Development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36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53</a:t>
                      </a:r>
                      <a:endParaRPr lang="en-US" sz="3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extLst>
                  <a:ext uri="{0D108BD9-81ED-4DB2-BD59-A6C34878D82A}">
                    <a16:rowId xmlns:a16="http://schemas.microsoft.com/office/drawing/2014/main" val="1871091866"/>
                  </a:ext>
                </a:extLst>
              </a:tr>
              <a:tr h="4611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Testing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13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27</a:t>
                      </a:r>
                      <a:endParaRPr lang="en-US" sz="3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extLst>
                  <a:ext uri="{0D108BD9-81ED-4DB2-BD59-A6C34878D82A}">
                    <a16:rowId xmlns:a16="http://schemas.microsoft.com/office/drawing/2014/main" val="3001983889"/>
                  </a:ext>
                </a:extLst>
              </a:tr>
              <a:tr h="946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Verification and Validation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19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31</a:t>
                      </a:r>
                      <a:endParaRPr lang="en-US" sz="34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extLst>
                  <a:ext uri="{0D108BD9-81ED-4DB2-BD59-A6C34878D82A}">
                    <a16:rowId xmlns:a16="http://schemas.microsoft.com/office/drawing/2014/main" val="3472039509"/>
                  </a:ext>
                </a:extLst>
              </a:tr>
              <a:tr h="8853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Total Days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>
                          <a:effectLst/>
                        </a:rPr>
                        <a:t>96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132</a:t>
                      </a:r>
                      <a:endParaRPr lang="en-US" sz="34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37977" marR="237977" marT="0" marB="0" anchor="ctr"/>
                </a:tc>
                <a:extLst>
                  <a:ext uri="{0D108BD9-81ED-4DB2-BD59-A6C34878D82A}">
                    <a16:rowId xmlns:a16="http://schemas.microsoft.com/office/drawing/2014/main" val="107940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615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677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Times New Roman</vt:lpstr>
      <vt:lpstr>Verdana</vt:lpstr>
      <vt:lpstr>Wingdings</vt:lpstr>
      <vt:lpstr>Retrospect</vt:lpstr>
      <vt:lpstr>A Formal Approach for Developing Commercial E-Agriculture Application: An OCL Modelling Perspective  </vt:lpstr>
      <vt:lpstr>Outline:</vt:lpstr>
      <vt:lpstr>Abstract</vt:lpstr>
      <vt:lpstr>Introduction</vt:lpstr>
      <vt:lpstr>Literature Review</vt:lpstr>
      <vt:lpstr>Case Study of E - Agriculture</vt:lpstr>
      <vt:lpstr>Class Diagram ( Traditional Method )</vt:lpstr>
      <vt:lpstr>OCL – Based SRS of E – Agriculture System</vt:lpstr>
      <vt:lpstr>Results: </vt:lpstr>
      <vt:lpstr>Table 2: Quality Comparison Between Both Teams </vt:lpstr>
      <vt:lpstr>Table 3:  Cost Reduction Between OCL Based SRS and Traditional Methods</vt:lpstr>
      <vt:lpstr>Table  4. Ambiguity Reduction Comparison Between Ocl Based Srs And Traditional Development 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7</cp:revision>
  <dcterms:created xsi:type="dcterms:W3CDTF">2024-11-07T08:04:31Z</dcterms:created>
  <dcterms:modified xsi:type="dcterms:W3CDTF">2024-11-07T10:01:25Z</dcterms:modified>
</cp:coreProperties>
</file>