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90" r:id="rId5"/>
    <p:sldId id="292" r:id="rId6"/>
    <p:sldId id="293" r:id="rId7"/>
    <p:sldId id="294" r:id="rId8"/>
    <p:sldId id="295" r:id="rId9"/>
    <p:sldId id="300" r:id="rId10"/>
    <p:sldId id="298" r:id="rId11"/>
    <p:sldId id="297" r:id="rId12"/>
  </p:sldIdLst>
  <p:sldSz cx="9144000" cy="5143500" type="screen16x9"/>
  <p:notesSz cx="6858000" cy="9144000"/>
  <p:embeddedFontLst>
    <p:embeddedFont>
      <p:font typeface="Alegreya" charset="0"/>
      <p:regular r:id="rId15"/>
      <p:bold r:id="rId16"/>
      <p:italic r:id="rId17"/>
      <p:boldItalic r:id="rId18"/>
    </p:embeddedFont>
    <p:embeddedFont>
      <p:font typeface="Nunito" charset="0"/>
      <p:regular r:id="rId19"/>
      <p:bold r:id="rId20"/>
      <p:italic r:id="rId21"/>
      <p:boldItalic r:id="rId22"/>
    </p:embeddedFont>
    <p:embeddedFont>
      <p:font typeface="Calibri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>
        <p:scale>
          <a:sx n="96" d="100"/>
          <a:sy n="96" d="100"/>
        </p:scale>
        <p:origin x="-354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B1533-9D75-4A93-84E3-D97D3FE9AF47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2EE80-58E3-48CE-BCF1-F14C5793D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63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45509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333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5f433d22e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5f433d22e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3137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75f433d22e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75f433d22e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9228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5f433d22e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5f433d22e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210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5f433d22e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5f433d22e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3137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5f433d22e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5f433d22e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3137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5f433d22e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5f433d22e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3137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5f433d22e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5f433d22e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3137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5f433d22e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5f433d22e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3137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5f433d22e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5f433d22e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3137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5f433d22e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5f433d22e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3137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5" Type="http://schemas.openxmlformats.org/officeDocument/2006/relationships/hyperlink" Target="https://www.kust.edu.pk/kust/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847899" y="892555"/>
            <a:ext cx="7786915" cy="16200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lvl="0"/>
            <a:r>
              <a:rPr lang="en-US" sz="2400" b="1" dirty="0" smtClean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Paper ID: 10</a:t>
            </a:r>
            <a:br>
              <a:rPr lang="en-US" sz="2400" b="1" dirty="0" smtClean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</a:br>
            <a:r>
              <a:rPr lang="en-US" sz="2400" b="1" dirty="0" smtClean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/>
            </a:r>
            <a:br>
              <a:rPr lang="en-US" sz="2400" b="1" dirty="0" smtClean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</a:br>
            <a:r>
              <a:rPr lang="en-US" sz="2400" dirty="0" smtClean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Optimizing Intelligent Traffic Management </a:t>
            </a:r>
            <a:r>
              <a:rPr lang="en-US" sz="2400" b="1" dirty="0" smtClean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for Smart </a:t>
            </a:r>
            <a:r>
              <a:rPr lang="en-US" sz="24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Cities Using Ensemble Learning Algorithms</a:t>
            </a:r>
            <a:endParaRPr lang="en-US" sz="2400" b="1" dirty="0">
              <a:solidFill>
                <a:srgbClr val="FF0000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3124776" y="2608080"/>
            <a:ext cx="4581940" cy="9600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 smtClean="0">
                <a:solidFill>
                  <a:schemeClr val="accent6">
                    <a:lumMod val="50000"/>
                  </a:schemeClr>
                </a:solidFill>
                <a:latin typeface="Alegreya" charset="0"/>
                <a:ea typeface="Nunito"/>
                <a:cs typeface="Nunito"/>
                <a:sym typeface="Nunito"/>
              </a:rPr>
              <a:t>Ateeq Ur Rehman Butt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accent6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Department of Computer Science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accent6">
                    <a:lumMod val="50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National Textile University, Faisalabad, Pakistan</a:t>
            </a:r>
            <a:endParaRPr b="1" dirty="0">
              <a:solidFill>
                <a:schemeClr val="accent6">
                  <a:lumMod val="50000"/>
                </a:schemeClr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="" xmlns:a16="http://schemas.microsoft.com/office/drawing/2014/main" id="{7752D9BE-DA33-4EFF-BA35-8A7245E35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15" y="827648"/>
            <a:ext cx="735379" cy="32992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71362" y="4323101"/>
            <a:ext cx="6316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3rd International Conference on Computational Intelligent Systems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2024</a:t>
            </a:r>
            <a:endParaRPr lang="en-US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6" name="Picture 2" descr="C:\Users\HAIER\Downloads\ntu logo.jf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783" y="344033"/>
            <a:ext cx="524063" cy="52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www.kust.edu.pk/ICCIS2024/wp-content/uploads/2023/11/logo.gif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3785" y="239241"/>
            <a:ext cx="628100" cy="62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7116651" y="4630877"/>
            <a:ext cx="118013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(ICCIS2024)</a:t>
            </a:r>
            <a:endParaRPr lang="en-US" sz="1200" b="1" dirty="0">
              <a:solidFill>
                <a:srgbClr val="FF0000"/>
              </a:solidFill>
            </a:endParaRPr>
          </a:p>
          <a:p>
            <a:pPr algn="ctr"/>
            <a:endParaRPr lang="en-US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24948" y="407104"/>
            <a:ext cx="7285383" cy="4576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en-US" sz="3600" b="1" dirty="0" smtClean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Conclusion</a:t>
            </a:r>
            <a:endParaRPr sz="3600" b="1" dirty="0">
              <a:solidFill>
                <a:srgbClr val="000000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0346993-2499-BA64-F041-2FF548D70C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Google Shape;141;p15"/>
          <p:cNvSpPr txBox="1"/>
          <p:nvPr/>
        </p:nvSpPr>
        <p:spPr>
          <a:xfrm>
            <a:off x="1136575" y="1187387"/>
            <a:ext cx="6188564" cy="338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The ensemble learning-based traffic management system improves prediction accuracy </a:t>
            </a:r>
            <a:r>
              <a:rPr lang="en-US" sz="1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(99.37%) </a:t>
            </a: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and reduces errors (MAE, RMSE) for smart city applications.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Integration of CNN, LSTM, GBM, and Transformer models supports real-time traffic flow management and reduces urban congestion.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System scalability and robustness make it a viable solution for smart city infrastructure.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Future work</a:t>
            </a: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 includes testing in real-time conditions and integrating additional data sources (e.g., social media, weather).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Advances in adaptive and </a:t>
            </a:r>
            <a:r>
              <a:rPr lang="en-US" sz="1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reinforcement learning </a:t>
            </a: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could further enhance the system’s effectiveness in dynamic traffic environments.</a:t>
            </a:r>
            <a:endParaRPr lang="en-US" sz="1600" dirty="0">
              <a:latin typeface="Alegreya"/>
              <a:ea typeface="Alegreya"/>
              <a:cs typeface="Alegreya"/>
              <a:sym typeface="Alegreya"/>
            </a:endParaRPr>
          </a:p>
        </p:txBody>
      </p:sp>
    </p:spTree>
    <p:extLst>
      <p:ext uri="{BB962C8B-B14F-4D97-AF65-F5344CB8AC3E}">
        <p14:creationId xmlns:p14="http://schemas.microsoft.com/office/powerpoint/2010/main" val="227903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>
            <a:spLocks noGrp="1"/>
          </p:cNvSpPr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Thank you</a:t>
            </a:r>
            <a:endParaRPr dirty="0"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61B7843-8768-B08F-FBE3-3738F02EEB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433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09211" y="385087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Contents</a:t>
            </a:r>
            <a:endParaRPr sz="2400" b="1" dirty="0">
              <a:solidFill>
                <a:srgbClr val="FF0000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532490" y="1002663"/>
            <a:ext cx="2898900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legreya"/>
              <a:buAutoNum type="arabicPeriod"/>
            </a:pPr>
            <a:r>
              <a:rPr lang="en-US" sz="1800" b="1" dirty="0" smtClean="0">
                <a:latin typeface="Alegreya"/>
                <a:ea typeface="Alegreya"/>
                <a:cs typeface="Alegreya"/>
                <a:sym typeface="Alegreya"/>
              </a:rPr>
              <a:t>Introduction</a:t>
            </a:r>
            <a:endParaRPr lang="en-US" sz="1800" b="1" dirty="0">
              <a:latin typeface="Alegreya"/>
              <a:ea typeface="Alegreya"/>
              <a:cs typeface="Alegreya"/>
              <a:sym typeface="Alegrey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legreya"/>
              <a:buAutoNum type="arabicPeriod"/>
            </a:pPr>
            <a:endParaRPr lang="en-US" sz="1800" b="1" dirty="0">
              <a:latin typeface="Alegreya"/>
              <a:ea typeface="Alegreya"/>
              <a:cs typeface="Alegreya"/>
              <a:sym typeface="Alegreya"/>
            </a:endParaRPr>
          </a:p>
          <a:p>
            <a:pPr marL="457200" indent="-336550">
              <a:buSzPts val="1700"/>
              <a:buFont typeface="Alegreya"/>
              <a:buAutoNum type="arabicPeriod"/>
            </a:pPr>
            <a:r>
              <a:rPr lang="en-US" sz="1800" b="1" dirty="0" smtClean="0">
                <a:latin typeface="Alegreya"/>
                <a:ea typeface="Alegreya"/>
                <a:cs typeface="Alegreya"/>
                <a:sym typeface="Alegreya"/>
              </a:rPr>
              <a:t>Motivations</a:t>
            </a:r>
            <a:endParaRPr lang="en-US" sz="1800" b="1" dirty="0">
              <a:latin typeface="Alegreya"/>
              <a:ea typeface="Alegreya"/>
              <a:cs typeface="Alegreya"/>
              <a:sym typeface="Alegrey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legreya"/>
              <a:buAutoNum type="arabicPeriod"/>
            </a:pPr>
            <a:endParaRPr lang="en-US" sz="1800" b="1" dirty="0">
              <a:latin typeface="Alegreya"/>
              <a:ea typeface="Alegreya"/>
              <a:cs typeface="Alegreya"/>
              <a:sym typeface="Alegrey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legreya"/>
              <a:buAutoNum type="arabicPeriod"/>
            </a:pPr>
            <a:r>
              <a:rPr lang="en-US" sz="1800" b="1" dirty="0" smtClean="0">
                <a:latin typeface="Alegreya"/>
                <a:ea typeface="Alegreya"/>
                <a:cs typeface="Alegreya"/>
                <a:sym typeface="Alegreya"/>
              </a:rPr>
              <a:t>Novel Contributions</a:t>
            </a:r>
            <a:endParaRPr sz="1800" b="1" dirty="0">
              <a:latin typeface="Alegreya"/>
              <a:ea typeface="Alegreya"/>
              <a:cs typeface="Alegreya"/>
              <a:sym typeface="Alegrey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endParaRPr sz="1800" b="1" dirty="0">
              <a:latin typeface="Alegreya"/>
              <a:ea typeface="Alegreya"/>
              <a:cs typeface="Alegreya"/>
              <a:sym typeface="Alegrey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legreya"/>
              <a:buAutoNum type="arabicPeriod"/>
            </a:pPr>
            <a:r>
              <a:rPr lang="en" sz="1800" b="1" dirty="0">
                <a:latin typeface="Alegreya"/>
                <a:ea typeface="Alegreya"/>
                <a:cs typeface="Alegreya"/>
                <a:sym typeface="Alegreya"/>
              </a:rPr>
              <a:t>Proposed Methodology</a:t>
            </a:r>
            <a:endParaRPr sz="1800" b="1" dirty="0">
              <a:latin typeface="Alegreya"/>
              <a:ea typeface="Alegreya"/>
              <a:cs typeface="Alegreya"/>
              <a:sym typeface="Alegrey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b="1" dirty="0">
              <a:latin typeface="Alegreya"/>
              <a:ea typeface="Alegreya"/>
              <a:cs typeface="Alegreya"/>
              <a:sym typeface="Alegreya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legreya"/>
              <a:buAutoNum type="arabicPeriod"/>
            </a:pPr>
            <a:r>
              <a:rPr lang="en-US" sz="1800" b="1" dirty="0" smtClean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Experimental Results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legreya"/>
              <a:buAutoNum type="arabicPeriod"/>
            </a:pPr>
            <a:endParaRPr lang="en-US" sz="1800" b="1" dirty="0">
              <a:latin typeface="Alegreya"/>
              <a:ea typeface="Alegreya"/>
              <a:cs typeface="Alegreya"/>
              <a:sym typeface="Alegreya"/>
            </a:endParaRPr>
          </a:p>
          <a:p>
            <a:pPr marL="457200" indent="-336550">
              <a:buSzPts val="1700"/>
              <a:buFont typeface="Alegreya"/>
              <a:buAutoNum type="arabicPeriod"/>
            </a:pPr>
            <a:r>
              <a:rPr lang="en" sz="1800" b="1" dirty="0">
                <a:latin typeface="Alegreya"/>
                <a:ea typeface="Alegreya"/>
                <a:cs typeface="Alegreya"/>
                <a:sym typeface="Alegreya"/>
              </a:rPr>
              <a:t>Conclusion</a:t>
            </a:r>
          </a:p>
          <a:p>
            <a:pPr marL="12065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</a:pPr>
            <a:endParaRPr sz="1600" b="1" dirty="0">
              <a:latin typeface="Alegreya"/>
              <a:ea typeface="Alegreya"/>
              <a:cs typeface="Alegreya"/>
              <a:sym typeface="Alegrey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49E1661-A074-9A1B-A551-AC6D75B997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799271" y="228984"/>
            <a:ext cx="7505700" cy="576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Introduction</a:t>
            </a:r>
            <a:endParaRPr sz="2400" b="1" dirty="0">
              <a:solidFill>
                <a:srgbClr val="FF0000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1136574" y="786019"/>
            <a:ext cx="6586129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dirty="0">
                <a:solidFill>
                  <a:schemeClr val="bg2"/>
                </a:solidFill>
                <a:latin typeface="Alegreya"/>
                <a:ea typeface="Alegreya"/>
                <a:cs typeface="Alegreya"/>
                <a:sym typeface="Alegreya"/>
              </a:rPr>
              <a:t>Rapid urban population growth and increased motor traffic lead to congestion, economic losses, and environmental issues in cities.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Smart cities </a:t>
            </a:r>
            <a:r>
              <a:rPr lang="en-US" sz="1600" dirty="0">
                <a:solidFill>
                  <a:schemeClr val="bg2"/>
                </a:solidFill>
                <a:latin typeface="Alegreya"/>
                <a:ea typeface="Alegreya"/>
                <a:cs typeface="Alegreya"/>
                <a:sym typeface="Alegreya"/>
              </a:rPr>
              <a:t>and </a:t>
            </a:r>
            <a:r>
              <a:rPr lang="en-US" sz="1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IoT</a:t>
            </a:r>
            <a:r>
              <a:rPr lang="en-US" sz="1600" dirty="0">
                <a:solidFill>
                  <a:schemeClr val="bg2"/>
                </a:solidFill>
                <a:latin typeface="Alegreya"/>
                <a:ea typeface="Alegreya"/>
                <a:cs typeface="Alegreya"/>
                <a:sym typeface="Alegreya"/>
              </a:rPr>
              <a:t> integration provide new opportunities for </a:t>
            </a:r>
            <a:r>
              <a:rPr lang="en-US" sz="1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efficient traffic management</a:t>
            </a:r>
            <a:r>
              <a:rPr lang="en-US" sz="1600" dirty="0">
                <a:solidFill>
                  <a:schemeClr val="bg2"/>
                </a:solidFill>
                <a:latin typeface="Alegreya"/>
                <a:ea typeface="Alegreya"/>
                <a:cs typeface="Alegreya"/>
                <a:sym typeface="Alegreya"/>
              </a:rPr>
              <a:t>.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dirty="0">
                <a:solidFill>
                  <a:schemeClr val="bg2"/>
                </a:solidFill>
                <a:latin typeface="Alegreya"/>
                <a:ea typeface="Alegreya"/>
                <a:cs typeface="Alegreya"/>
                <a:sym typeface="Alegreya"/>
              </a:rPr>
              <a:t>IoT advancements, affordable sensors, and wireless networks support innovations in smart transportation and infrastructure.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Infrastructure gaps </a:t>
            </a:r>
            <a:r>
              <a:rPr lang="en-US" sz="1600" dirty="0">
                <a:solidFill>
                  <a:schemeClr val="bg2"/>
                </a:solidFill>
                <a:latin typeface="Alegreya"/>
                <a:ea typeface="Alegreya"/>
                <a:cs typeface="Alegreya"/>
                <a:sym typeface="Alegreya"/>
              </a:rPr>
              <a:t>in developing countries create unique challenges, impacting congestion management and emergency response.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Big data analytics </a:t>
            </a:r>
            <a:r>
              <a:rPr lang="en-US" sz="1600" dirty="0">
                <a:solidFill>
                  <a:schemeClr val="bg2"/>
                </a:solidFill>
                <a:latin typeface="Alegreya"/>
                <a:ea typeface="Alegreya"/>
                <a:cs typeface="Alegreya"/>
                <a:sym typeface="Alegreya"/>
              </a:rPr>
              <a:t>and </a:t>
            </a:r>
            <a:r>
              <a:rPr lang="en-US" sz="1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ICT</a:t>
            </a:r>
            <a:r>
              <a:rPr lang="en-US" sz="1600" dirty="0">
                <a:solidFill>
                  <a:schemeClr val="bg2"/>
                </a:solidFill>
                <a:latin typeface="Alegreya"/>
                <a:ea typeface="Alegreya"/>
                <a:cs typeface="Alegreya"/>
                <a:sym typeface="Alegreya"/>
              </a:rPr>
              <a:t> infrastructure (e.g., broadband, sensors) enable adaptive, real-time urban services for traffic, healthcare, and environmental monitoring.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Machine learning </a:t>
            </a:r>
            <a:r>
              <a:rPr lang="en-US" sz="1600" dirty="0">
                <a:solidFill>
                  <a:schemeClr val="bg2"/>
                </a:solidFill>
                <a:latin typeface="Alegreya"/>
                <a:ea typeface="Alegreya"/>
                <a:cs typeface="Alegreya"/>
                <a:sym typeface="Alegreya"/>
              </a:rPr>
              <a:t>methods (e.g., traffic classification, data mining) enhance traffic pattern predictions, particularly within Internet of Vehicles (IOV) frameworks.</a:t>
            </a:r>
            <a:endParaRPr sz="1600" dirty="0">
              <a:solidFill>
                <a:schemeClr val="bg2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0346993-2499-BA64-F041-2FF548D70C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516833" y="297774"/>
            <a:ext cx="8219661" cy="636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90000"/>
              </a:lnSpc>
            </a:pPr>
            <a:r>
              <a:rPr lang="en-US" sz="3600" b="1" dirty="0" smtClean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Motivations &amp; </a:t>
            </a:r>
            <a:r>
              <a:rPr lang="en-US" sz="3600" b="1" dirty="0" smtClean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Contributions 0f </a:t>
            </a:r>
            <a:r>
              <a:rPr lang="en-US" sz="3600" b="1" dirty="0" smtClean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the Study</a:t>
            </a:r>
            <a:endParaRPr sz="2400" b="1" dirty="0">
              <a:solidFill>
                <a:srgbClr val="000000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1136573" y="1012213"/>
            <a:ext cx="7252051" cy="338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Address limitations of existing traffic management systems and the urgent need to resolve growing </a:t>
            </a:r>
            <a:r>
              <a:rPr lang="en-US" sz="1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urban traffic congestion.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Develop an </a:t>
            </a:r>
            <a:r>
              <a:rPr lang="en-US" sz="1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optimized intelligent traffic management system </a:t>
            </a: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using advanced machine learning algorithms for real-time congestion prediction and mitigation.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Leverage ensemble learning techniques, including </a:t>
            </a:r>
            <a:r>
              <a:rPr lang="en-US" sz="1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CNN, LSTM, GBM, and Transformer models</a:t>
            </a: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, to enhance prediction accuracy and efficiency.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Validate the proposed system’s effectiveness using a high-resolution traffic prediction dataset, demonstrating its advantages over traditional methods.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Improve traffic flow and reduce congestion, ultimately enhancing urban residents' quality of life.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Support scalable, smart city infrastructure with a </a:t>
            </a:r>
            <a:r>
              <a:rPr lang="en-US" sz="1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robust solution </a:t>
            </a: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that integrates seamlessly into intelligent transportation systems (ITS).</a:t>
            </a:r>
            <a:endParaRPr sz="1600" dirty="0"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0346993-2499-BA64-F041-2FF548D70C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658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551620" y="327589"/>
            <a:ext cx="8219661" cy="507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90000"/>
              </a:lnSpc>
            </a:pPr>
            <a:r>
              <a:rPr lang="en-US" sz="3600" b="1" dirty="0" smtClean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Proposed</a:t>
            </a:r>
            <a:r>
              <a:rPr lang="en-US" sz="3600" b="1" dirty="0" smtClean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 Methodology</a:t>
            </a:r>
            <a:endParaRPr sz="2400" b="1" dirty="0">
              <a:solidFill>
                <a:srgbClr val="000000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0346993-2499-BA64-F041-2FF548D70C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21" y="1166812"/>
            <a:ext cx="7991061" cy="345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040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496955" y="327591"/>
            <a:ext cx="8219661" cy="636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90000"/>
              </a:lnSpc>
            </a:pPr>
            <a:r>
              <a:rPr lang="en-US" sz="3600" b="1" dirty="0" smtClean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Proposed</a:t>
            </a:r>
            <a:r>
              <a:rPr lang="en-US" sz="3600" b="1" dirty="0" smtClean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System </a:t>
            </a:r>
            <a:r>
              <a:rPr lang="en-US" sz="3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Architecture</a:t>
            </a:r>
            <a:endParaRPr sz="2400" b="1" dirty="0">
              <a:solidFill>
                <a:srgbClr val="000000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0346993-2499-BA64-F041-2FF548D70C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5" name="Google Shape;141;p15"/>
          <p:cNvSpPr txBox="1"/>
          <p:nvPr/>
        </p:nvSpPr>
        <p:spPr>
          <a:xfrm>
            <a:off x="1136573" y="1091155"/>
            <a:ext cx="7232173" cy="338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Intelligent traffic management system designed for real-time traffic forecasting and congestion control.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The system includes components like </a:t>
            </a:r>
            <a:r>
              <a:rPr lang="en-US" sz="1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data collection, preprocessing, feature extraction, model training, and ensemble learning</a:t>
            </a: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.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Utilizes ensemble learning with CNN, LSTM, GBM, and Transformer models to enhance traffic prediction accuracy.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Workflow incorporates high-resolution traffic data from IoT sensors, GPS, traffic cameras, and historical records</a:t>
            </a:r>
            <a:r>
              <a:rPr lang="en-US" sz="1600" dirty="0" smtClean="0">
                <a:latin typeface="Alegreya"/>
                <a:ea typeface="Alegreya"/>
                <a:cs typeface="Alegreya"/>
                <a:sym typeface="Alegreya"/>
              </a:rPr>
              <a:t>.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Ensemble model combining </a:t>
            </a:r>
            <a:r>
              <a:rPr lang="en-US" sz="1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CNN, LSTM, GBM, and Transformer models.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CNN: Analyzes spatial patterns in traffic images and sensor data.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LSTM: Captures sequential dependencies for accurate predictions.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GBM: Boosts accuracy by combining weak learners.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Transformer: Manages complex interactions and long-range dependencies.</a:t>
            </a:r>
            <a:endParaRPr sz="1600" dirty="0">
              <a:latin typeface="Alegreya"/>
              <a:ea typeface="Alegreya"/>
              <a:cs typeface="Alegreya"/>
              <a:sym typeface="Alegreya"/>
            </a:endParaRPr>
          </a:p>
        </p:txBody>
      </p:sp>
    </p:spTree>
    <p:extLst>
      <p:ext uri="{BB962C8B-B14F-4D97-AF65-F5344CB8AC3E}">
        <p14:creationId xmlns:p14="http://schemas.microsoft.com/office/powerpoint/2010/main" val="245777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526772" y="337529"/>
            <a:ext cx="8219661" cy="51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90000"/>
              </a:lnSpc>
            </a:pPr>
            <a:r>
              <a:rPr lang="en-US" sz="3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Implementation</a:t>
            </a:r>
            <a:r>
              <a:rPr lang="en-US" sz="3600" b="1" dirty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 Details</a:t>
            </a:r>
            <a:endParaRPr sz="2400" b="1" dirty="0">
              <a:solidFill>
                <a:srgbClr val="000000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0346993-2499-BA64-F041-2FF548D70C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Google Shape;141;p15"/>
          <p:cNvSpPr txBox="1"/>
          <p:nvPr/>
        </p:nvSpPr>
        <p:spPr>
          <a:xfrm>
            <a:off x="1136575" y="1370022"/>
            <a:ext cx="6188564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Frameworks:</a:t>
            </a: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 </a:t>
            </a:r>
            <a:r>
              <a:rPr lang="en-US" sz="1600" dirty="0" err="1">
                <a:latin typeface="Alegreya"/>
                <a:ea typeface="Alegreya"/>
                <a:cs typeface="Alegreya"/>
                <a:sym typeface="Alegreya"/>
              </a:rPr>
              <a:t>TensorFlow</a:t>
            </a: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, </a:t>
            </a:r>
            <a:r>
              <a:rPr lang="en-US" sz="1600" dirty="0" err="1">
                <a:latin typeface="Alegreya"/>
                <a:ea typeface="Alegreya"/>
                <a:cs typeface="Alegreya"/>
                <a:sym typeface="Alegreya"/>
              </a:rPr>
              <a:t>Keras</a:t>
            </a: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, </a:t>
            </a:r>
            <a:r>
              <a:rPr lang="en-US" sz="1600" dirty="0" err="1">
                <a:latin typeface="Alegreya"/>
                <a:ea typeface="Alegreya"/>
                <a:cs typeface="Alegreya"/>
                <a:sym typeface="Alegreya"/>
              </a:rPr>
              <a:t>Scikit</a:t>
            </a: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-learn, Hugging Face Transformers.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Hardware: </a:t>
            </a: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NVIDIA GeForce RTX 2080 Ti GPU, 64GB RAM, Intel Core i9 processor.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b="1" dirty="0" err="1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Hyperparameters</a:t>
            </a:r>
            <a:r>
              <a:rPr lang="en-US" sz="1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:</a:t>
            </a: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 100 epochs, batch size of 64, learning rate of 0.001 with Adam optimizer.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Training: </a:t>
            </a:r>
            <a:r>
              <a:rPr lang="en-US" sz="1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80% </a:t>
            </a: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of data for training, </a:t>
            </a:r>
            <a:r>
              <a:rPr lang="en-US" sz="1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20%</a:t>
            </a: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 for testing, with 5-fold cross-validation.</a:t>
            </a:r>
            <a:endParaRPr sz="1600" dirty="0">
              <a:latin typeface="Alegreya"/>
              <a:ea typeface="Alegreya"/>
              <a:cs typeface="Alegreya"/>
              <a:sym typeface="Alegreya"/>
            </a:endParaRPr>
          </a:p>
        </p:txBody>
      </p:sp>
    </p:spTree>
    <p:extLst>
      <p:ext uri="{BB962C8B-B14F-4D97-AF65-F5344CB8AC3E}">
        <p14:creationId xmlns:p14="http://schemas.microsoft.com/office/powerpoint/2010/main" val="69064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556589" y="297774"/>
            <a:ext cx="8219661" cy="616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90000"/>
              </a:lnSpc>
            </a:pPr>
            <a:r>
              <a:rPr lang="en-US" sz="3600" b="1" dirty="0" smtClean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Experimental </a:t>
            </a:r>
            <a:r>
              <a:rPr lang="en-US" sz="3600" b="1" dirty="0" smtClean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Results</a:t>
            </a:r>
            <a:endParaRPr sz="2400" b="1" dirty="0">
              <a:solidFill>
                <a:srgbClr val="000000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0346993-2499-BA64-F041-2FF548D70C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Google Shape;141;p15"/>
          <p:cNvSpPr txBox="1"/>
          <p:nvPr/>
        </p:nvSpPr>
        <p:spPr>
          <a:xfrm>
            <a:off x="1136575" y="1131483"/>
            <a:ext cx="6188564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Evaluation conducted using the Traffic Prediction Dataset.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Models evaluated for accuracy, mean absolute error (MAE), and root mean squared error (RMSE).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Performance of each model: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CNN: 97.85% accuracy, 2.35 MAE, 3.12 RMSE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LSTM: 98.22% accuracy, 2.10 MAE, 2.88 RMSE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GBM: 97.65% accuracy, 2.40 MAE, 3.18 RMSE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Transformer: 98.50% accuracy, 1.95 MAE, 2.70 RMSE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Ensemble: 99.37% accuracy, 1.50 MAE, 2.32 RMSE (highest performing model)</a:t>
            </a:r>
            <a:endParaRPr sz="1600" b="1" dirty="0">
              <a:solidFill>
                <a:srgbClr val="FF0000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</p:spTree>
    <p:extLst>
      <p:ext uri="{BB962C8B-B14F-4D97-AF65-F5344CB8AC3E}">
        <p14:creationId xmlns:p14="http://schemas.microsoft.com/office/powerpoint/2010/main" val="67700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556589" y="297774"/>
            <a:ext cx="8219661" cy="616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90000"/>
              </a:lnSpc>
            </a:pPr>
            <a:r>
              <a:rPr lang="en-US" sz="3600" b="1" dirty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Comparison with </a:t>
            </a:r>
            <a:r>
              <a:rPr lang="en-US" sz="3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Conventional Methods</a:t>
            </a:r>
            <a:endParaRPr sz="2400" b="1" dirty="0">
              <a:solidFill>
                <a:srgbClr val="FF0000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0346993-2499-BA64-F041-2FF548D70C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Google Shape;141;p15"/>
          <p:cNvSpPr txBox="1"/>
          <p:nvPr/>
        </p:nvSpPr>
        <p:spPr>
          <a:xfrm>
            <a:off x="1136575" y="1131483"/>
            <a:ext cx="6735216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Comparison conducted with linear regression and ARIMA methods.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Results: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Linear Regression: 90.45% accuracy, 6.50 MAE, 8.20 RMSE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dirty="0">
                <a:latin typeface="Alegreya"/>
                <a:ea typeface="Alegreya"/>
                <a:cs typeface="Alegreya"/>
                <a:sym typeface="Alegreya"/>
              </a:rPr>
              <a:t>ARIMA: 92.85% accuracy, 5.80 MAE, 7.55 RMSE</a:t>
            </a:r>
          </a:p>
          <a:p>
            <a:pPr marL="457200" lvl="0" indent="-317500">
              <a:buSzPts val="1400"/>
              <a:buFont typeface="Alegreya"/>
              <a:buChar char="●"/>
            </a:pPr>
            <a:r>
              <a:rPr lang="en-US" sz="1600" b="1" dirty="0">
                <a:solidFill>
                  <a:srgbClr val="FF0000"/>
                </a:solidFill>
                <a:latin typeface="Alegreya"/>
                <a:ea typeface="Alegreya"/>
                <a:cs typeface="Alegreya"/>
                <a:sym typeface="Alegreya"/>
              </a:rPr>
              <a:t>Proposed Ensemble: Outperforms with 99.37% accuracy, 1.50 MAE, 2.32 RMSE</a:t>
            </a:r>
            <a:endParaRPr sz="1600" b="1" dirty="0">
              <a:solidFill>
                <a:srgbClr val="FF0000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</p:spTree>
    <p:extLst>
      <p:ext uri="{BB962C8B-B14F-4D97-AF65-F5344CB8AC3E}">
        <p14:creationId xmlns:p14="http://schemas.microsoft.com/office/powerpoint/2010/main" val="288673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</p:bld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2618</TotalTime>
  <Words>734</Words>
  <Application>Microsoft Office PowerPoint</Application>
  <PresentationFormat>On-screen Show (16:9)</PresentationFormat>
  <Paragraphs>80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Alegreya</vt:lpstr>
      <vt:lpstr>Nunito</vt:lpstr>
      <vt:lpstr>Calibri</vt:lpstr>
      <vt:lpstr>Shift</vt:lpstr>
      <vt:lpstr>Paper ID: 10    Optimizing Intelligent Traffic Management for Smart Cities Using Ensemble Learning Algorithms</vt:lpstr>
      <vt:lpstr>Contents</vt:lpstr>
      <vt:lpstr>Introduction</vt:lpstr>
      <vt:lpstr>Motivations &amp; Contributions 0f the Study</vt:lpstr>
      <vt:lpstr>Proposed Methodology</vt:lpstr>
      <vt:lpstr>Proposed System Architecture</vt:lpstr>
      <vt:lpstr>Implementation Details</vt:lpstr>
      <vt:lpstr>Experimental Results</vt:lpstr>
      <vt:lpstr>Comparison with Conventional Methods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ID &amp; Paper Title </dc:title>
  <cp:lastModifiedBy>Ateeq-ur-Rehman</cp:lastModifiedBy>
  <cp:revision>71</cp:revision>
  <dcterms:modified xsi:type="dcterms:W3CDTF">2024-10-30T06:22:21Z</dcterms:modified>
</cp:coreProperties>
</file>