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90" r:id="rId5"/>
    <p:sldId id="301" r:id="rId6"/>
    <p:sldId id="292" r:id="rId7"/>
    <p:sldId id="293" r:id="rId8"/>
    <p:sldId id="295" r:id="rId9"/>
    <p:sldId id="302" r:id="rId10"/>
    <p:sldId id="303" r:id="rId11"/>
    <p:sldId id="298" r:id="rId12"/>
    <p:sldId id="297" r:id="rId13"/>
  </p:sldIdLst>
  <p:sldSz cx="9144000" cy="5143500" type="screen16x9"/>
  <p:notesSz cx="6858000" cy="9144000"/>
  <p:embeddedFontLst>
    <p:embeddedFont>
      <p:font typeface="Alegreya" charset="0"/>
      <p:regular r:id="rId16"/>
      <p:bold r:id="rId17"/>
      <p:italic r:id="rId18"/>
      <p:boldItalic r:id="rId19"/>
    </p:embeddedFont>
    <p:embeddedFont>
      <p:font typeface="Nunito" charset="0"/>
      <p:regular r:id="rId20"/>
      <p:bold r:id="rId21"/>
      <p:italic r:id="rId22"/>
      <p:bold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>
        <p:scale>
          <a:sx n="96" d="100"/>
          <a:sy n="96" d="100"/>
        </p:scale>
        <p:origin x="-354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B1533-9D75-4A93-84E3-D97D3FE9AF4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2EE80-58E3-48CE-BCF1-F14C5793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3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45509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333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5f433d22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5f433d22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22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5f433d22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5f433d22e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210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s://www.kust.edu.pk/kust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847899" y="892555"/>
            <a:ext cx="7786915" cy="1620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US" sz="24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Paper ID: </a:t>
            </a:r>
            <a:r>
              <a:rPr lang="en-US" sz="24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22</a:t>
            </a:r>
            <a:r>
              <a:rPr lang="en-US" sz="24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/>
            </a:r>
            <a:br>
              <a:rPr lang="en-US" sz="24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</a:br>
            <a:r>
              <a:rPr lang="en-US" sz="24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/>
            </a:r>
            <a:br>
              <a:rPr lang="en-US" sz="24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</a:br>
            <a:r>
              <a:rPr lang="en-US" sz="2400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Uncovering Temporal Trends of Desolation Among</a:t>
            </a:r>
            <a:br>
              <a:rPr lang="en-US" sz="24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</a:br>
            <a:r>
              <a:rPr lang="en-US" sz="24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Social Media Users: A Data-Driven Analysis</a:t>
            </a:r>
            <a:endParaRPr lang="en-US" sz="2400" b="1" dirty="0">
              <a:solidFill>
                <a:srgbClr val="FF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124776" y="2608080"/>
            <a:ext cx="4581940" cy="960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smtClean="0">
                <a:solidFill>
                  <a:schemeClr val="accent6">
                    <a:lumMod val="50000"/>
                  </a:schemeClr>
                </a:solidFill>
                <a:latin typeface="Alegreya" charset="0"/>
                <a:ea typeface="Nunito"/>
                <a:cs typeface="Nunito"/>
                <a:sym typeface="Nunito"/>
              </a:rPr>
              <a:t>Ateeq Ur Rehman Butt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6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Department of Computer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6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National Textile University, Faisalabad, Pakistan</a:t>
            </a:r>
            <a:endParaRPr b="1" dirty="0">
              <a:solidFill>
                <a:schemeClr val="accent6">
                  <a:lumMod val="5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7752D9BE-DA33-4EFF-BA35-8A7245E35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5" y="827648"/>
            <a:ext cx="735379" cy="3299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71362" y="4323101"/>
            <a:ext cx="6316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3rd International Conference on Computational Intelligent Systems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2024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HAIER\Downloads\ntu logo.jf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83" y="344033"/>
            <a:ext cx="524063" cy="5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www.kust.edu.pk/ICCIS2024/wp-content/uploads/2023/11/logo.gif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785" y="239241"/>
            <a:ext cx="628100" cy="62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116651" y="4630877"/>
            <a:ext cx="11801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(ICCIS2024)</a:t>
            </a:r>
            <a:endParaRPr lang="en-US" sz="1200" b="1" dirty="0">
              <a:solidFill>
                <a:srgbClr val="FF0000"/>
              </a:solidFill>
            </a:endParaRPr>
          </a:p>
          <a:p>
            <a:pPr algn="ctr"/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56589" y="297774"/>
            <a:ext cx="8219661" cy="616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90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Results </a:t>
            </a:r>
            <a:r>
              <a:rPr lang="en-US" sz="36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&amp; Discussion</a:t>
            </a:r>
            <a:endParaRPr sz="2400" b="1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1" y="1640240"/>
            <a:ext cx="3796738" cy="226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00" y="1183039"/>
            <a:ext cx="3954022" cy="299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35103" y="4066593"/>
            <a:ext cx="4214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Polarity Distribution of the Word ”Lonely” in Tweets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034" y="3912704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Monthly Distribution of Desolation-Related 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24948" y="407104"/>
            <a:ext cx="7285383" cy="457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Conclusion</a:t>
            </a:r>
            <a:endParaRPr sz="3600" b="1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Google Shape;141;p15"/>
          <p:cNvSpPr txBox="1"/>
          <p:nvPr/>
        </p:nvSpPr>
        <p:spPr>
          <a:xfrm>
            <a:off x="1136575" y="1187387"/>
            <a:ext cx="6188564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Emotional Insight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Social media serves as a rich source for analyzing public sentiment, especially for mental health insights.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Desolation Tracking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Methodology tracked desolation trends via Twitter posts, showing higher desolation expressions early in the week.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Sentiment Analysis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NLP categorized desolation-related content into positive, negative, or neutral, with a predominance of negative sentiment.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Implications for Mental Health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High negative sentiment indicates a need for mental health support, validating social media mining for public health insights.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Future Directions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Advancements could include multimodal analysis (text and images) and improved algorithms to interpret informal language.</a:t>
            </a:r>
            <a:endParaRPr lang="en-US" sz="16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227903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Thank you</a:t>
            </a:r>
            <a:endParaRPr dirty="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61B7843-8768-B08F-FBE3-3738F02EEB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43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09211" y="385087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Contents</a:t>
            </a:r>
            <a:endParaRPr sz="2400" b="1" dirty="0">
              <a:solidFill>
                <a:srgbClr val="FF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532490" y="1002663"/>
            <a:ext cx="28989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legreya"/>
              <a:buAutoNum type="arabicPeriod"/>
            </a:pPr>
            <a:r>
              <a:rPr lang="en-US" sz="1800" b="1" dirty="0" smtClean="0">
                <a:latin typeface="Alegreya"/>
                <a:ea typeface="Alegreya"/>
                <a:cs typeface="Alegreya"/>
                <a:sym typeface="Alegreya"/>
              </a:rPr>
              <a:t>Introduction</a:t>
            </a:r>
            <a:endParaRPr lang="en-US"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legreya"/>
              <a:buAutoNum type="arabicPeriod"/>
            </a:pPr>
            <a:endParaRPr lang="en-US"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457200" indent="-336550">
              <a:buSzPts val="1700"/>
              <a:buFont typeface="Alegreya"/>
              <a:buAutoNum type="arabicPeriod"/>
            </a:pPr>
            <a:r>
              <a:rPr lang="en-US" sz="1800" b="1" dirty="0" smtClean="0">
                <a:latin typeface="Alegreya"/>
                <a:ea typeface="Alegreya"/>
                <a:cs typeface="Alegreya"/>
                <a:sym typeface="Alegreya"/>
              </a:rPr>
              <a:t>Motivations</a:t>
            </a:r>
            <a:endParaRPr lang="en-US"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legreya"/>
              <a:buAutoNum type="arabicPeriod"/>
            </a:pPr>
            <a:endParaRPr lang="en-US"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legreya"/>
              <a:buAutoNum type="arabicPeriod"/>
            </a:pPr>
            <a:r>
              <a:rPr lang="en-US" sz="1800" b="1" dirty="0" smtClean="0">
                <a:latin typeface="Alegreya"/>
                <a:ea typeface="Alegreya"/>
                <a:cs typeface="Alegreya"/>
                <a:sym typeface="Alegreya"/>
              </a:rPr>
              <a:t>Novel Contributions</a:t>
            </a:r>
            <a:endParaRPr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legreya"/>
              <a:buAutoNum type="arabicPeriod"/>
            </a:pPr>
            <a:r>
              <a:rPr lang="en" sz="1800" b="1" dirty="0">
                <a:latin typeface="Alegreya"/>
                <a:ea typeface="Alegreya"/>
                <a:cs typeface="Alegreya"/>
                <a:sym typeface="Alegreya"/>
              </a:rPr>
              <a:t>Proposed Methodology</a:t>
            </a:r>
            <a:endParaRPr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legreya"/>
              <a:buAutoNum type="arabicPeriod"/>
            </a:pPr>
            <a:r>
              <a:rPr lang="en-US" sz="18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Experimental Results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legreya"/>
              <a:buAutoNum type="arabicPeriod"/>
            </a:pPr>
            <a:endParaRPr lang="en-US"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457200" indent="-336550">
              <a:buSzPts val="1700"/>
              <a:buFont typeface="Alegreya"/>
              <a:buAutoNum type="arabicPeriod"/>
            </a:pPr>
            <a:r>
              <a:rPr lang="en" sz="1800" b="1" dirty="0">
                <a:latin typeface="Alegreya"/>
                <a:ea typeface="Alegreya"/>
                <a:cs typeface="Alegreya"/>
                <a:sym typeface="Alegreya"/>
              </a:rPr>
              <a:t>Conclusion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endParaRPr sz="1600" b="1" dirty="0">
              <a:latin typeface="Alegreya"/>
              <a:ea typeface="Alegreya"/>
              <a:cs typeface="Alegreya"/>
              <a:sym typeface="Alegrey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9E1661-A074-9A1B-A551-AC6D75B99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99271" y="228984"/>
            <a:ext cx="7505700" cy="576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Introduction</a:t>
            </a:r>
            <a:endParaRPr sz="2400" b="1" dirty="0">
              <a:solidFill>
                <a:srgbClr val="FF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136574" y="786019"/>
            <a:ext cx="6586129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Desolation</a:t>
            </a: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 is a growing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public health issue </a:t>
            </a: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linked to loneliness and isolation.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It affects mental and physical health, with ties to chronic illnesses like diabetes and heart disease.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Estimated to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impact 350 million </a:t>
            </a: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people globally (WHO).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National statistics highlight its connection to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major depression and anxiety disorders.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Often called a "silent epidemic" due to widespread but underreported impact.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Social media platforms like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Twitter </a:t>
            </a: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enable real-time tracking of desolation-related sentiments.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Combines data mining and NLP to analyze emotions, supporting timely mental health interventions.</a:t>
            </a:r>
            <a:endParaRPr sz="1600" dirty="0">
              <a:solidFill>
                <a:schemeClr val="bg2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16833" y="297774"/>
            <a:ext cx="8219661" cy="636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90000"/>
              </a:lnSpc>
            </a:pPr>
            <a:r>
              <a:rPr lang="en-US" sz="3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Limitations of </a:t>
            </a:r>
            <a:r>
              <a:rPr lang="en-US" sz="3600" b="1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Previous Studies</a:t>
            </a:r>
            <a:endParaRPr sz="2400" b="1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136573" y="1012213"/>
            <a:ext cx="7252051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Traditional methods 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(surveys, interviews) lack real-time, temporal insights into desolation.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Limited focus on specific emotional phases, such as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Phase A (desolation) and Phase B (loneliness).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Social media data for emotional analysis is underutilized, leading to fragmented insights.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Key situational factors (e.g., societal shifts, global events) impacting desolation are often overlooked.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Multimedia expressions 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(</a:t>
            </a:r>
            <a:r>
              <a:rPr lang="en-US" sz="1600" dirty="0" err="1">
                <a:latin typeface="Alegreya"/>
                <a:ea typeface="Alegreya"/>
                <a:cs typeface="Alegreya"/>
                <a:sym typeface="Alegreya"/>
              </a:rPr>
              <a:t>emojis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, GIFs) conveying emotions are generally ignored in prior studies.</a:t>
            </a:r>
            <a:endParaRPr sz="1600" dirty="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65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16833" y="297774"/>
            <a:ext cx="8219661" cy="636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90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Motivations &amp; </a:t>
            </a:r>
            <a:r>
              <a:rPr lang="en-US" sz="36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Contributions 0f the Study</a:t>
            </a:r>
            <a:endParaRPr sz="2400" b="1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136573" y="1012213"/>
            <a:ext cx="7252051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Temporal Trend Analysis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Tracks fluctuations in desolation expressions over time using timestamps from Twitter posts.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Multi-Modal Data Collection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Integrates both textual and non-textual data (</a:t>
            </a:r>
            <a:r>
              <a:rPr lang="en-US" sz="1600" dirty="0" err="1">
                <a:latin typeface="Alegreya"/>
                <a:ea typeface="Alegreya"/>
                <a:cs typeface="Alegreya"/>
                <a:sym typeface="Alegreya"/>
              </a:rPr>
              <a:t>emojis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, GIFs) for a richer emotional dataset.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Advanced Preprocessing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Uses enhanced preprocessing and stemming techniques to improve classification accuracy.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Targeted Sentiment Classification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Employs a classifier focused specifically on desolation-related keywords for precise analysis.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Public Health Insights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Provides data-driven insights on desolation trends to inform timely public health interventions.</a:t>
            </a:r>
            <a:endParaRPr sz="1600" dirty="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27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51620" y="327589"/>
            <a:ext cx="8219661" cy="507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9000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Proposed</a:t>
            </a:r>
            <a:r>
              <a:rPr lang="en-US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 Methodology</a:t>
            </a:r>
            <a:endParaRPr sz="2400" b="1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383" y="765313"/>
            <a:ext cx="3390240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165" y="1062456"/>
            <a:ext cx="2974905" cy="307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40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96955" y="327591"/>
            <a:ext cx="8219661" cy="636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9000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Proposed</a:t>
            </a:r>
            <a:r>
              <a:rPr lang="en-US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Methodology</a:t>
            </a:r>
            <a:endParaRPr sz="2400" b="1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Google Shape;141;p15"/>
          <p:cNvSpPr txBox="1"/>
          <p:nvPr/>
        </p:nvSpPr>
        <p:spPr>
          <a:xfrm>
            <a:off x="1136573" y="1091155"/>
            <a:ext cx="7232173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Data Collection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Twitter data gathered via API, focusing on keywords associated with desolation and positive emotions.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Pre-processing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Removed stop words and irrelevant data, resulting in a cleaned dataset for accurate sentiment analysis.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Stemming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Applied stemming to reduce words to root forms, standardizing language for NLP analysis.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Natural Language Processing (NLP)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categorizes tweets based on desolation-related keywords and timestamps, enabling trend analysis.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Temporal Analysis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Tracked monthly fluctuations in desolation sentiment, observing increases, decreases, or stability over time.</a:t>
            </a:r>
            <a:endParaRPr sz="16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245777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56589" y="297774"/>
            <a:ext cx="8219661" cy="616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90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Results </a:t>
            </a:r>
            <a:r>
              <a:rPr lang="en-US" sz="36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&amp; Discussion</a:t>
            </a:r>
            <a:endParaRPr sz="2400" b="1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Google Shape;141;p15"/>
          <p:cNvSpPr txBox="1"/>
          <p:nvPr/>
        </p:nvSpPr>
        <p:spPr>
          <a:xfrm>
            <a:off x="1136575" y="1131483"/>
            <a:ext cx="6188564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Data Analysis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Collected tweets analyzed for desolation sentiment trends, stored systematically for insights into fluctuations over time.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Monthly Trends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Observed desolation sentiment peaks on Mondays, with a decline toward weekends, indicating potential links to work and social pressures.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Quarterly Analysis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Detected a gradual, month-to-month increase in desolation-related sentiments, with February and March showing over a 10% rise</a:t>
            </a:r>
            <a:r>
              <a:rPr lang="en-US" sz="1600" dirty="0" smtClean="0">
                <a:latin typeface="Alegreya"/>
                <a:ea typeface="Alegreya"/>
                <a:cs typeface="Alegreya"/>
                <a:sym typeface="Alegreya"/>
              </a:rPr>
              <a:t>.</a:t>
            </a:r>
            <a:endParaRPr lang="en-US" sz="16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6770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56589" y="297774"/>
            <a:ext cx="8219661" cy="616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90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Results </a:t>
            </a:r>
            <a:r>
              <a:rPr lang="en-US" sz="36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&amp; Discussion</a:t>
            </a:r>
            <a:endParaRPr sz="2400" b="1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Google Shape;141;p15"/>
          <p:cNvSpPr txBox="1"/>
          <p:nvPr/>
        </p:nvSpPr>
        <p:spPr>
          <a:xfrm>
            <a:off x="1136575" y="1131483"/>
            <a:ext cx="6188564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Sentiment Polarity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NLP analysis revealed 60% of "lonely" references were negative, highlighting a predominance of negative mental health expressions.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Implications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Rising negative sentiment and consistent desolation trends emphasize the need for public health awareness and mental health interventions.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Study Limitations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Limited internet access and the informal language on social media can reduce representativeness and complicate sentiment analysis.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Future Work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: Suggestions include using multimodal analysis (textual, image) and enhanced algorithms for better context and sentiment interpretation.</a:t>
            </a:r>
            <a:endParaRPr lang="en-US" sz="16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270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717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Alegreya</vt:lpstr>
      <vt:lpstr>Nunito</vt:lpstr>
      <vt:lpstr>Calibri</vt:lpstr>
      <vt:lpstr>Shift</vt:lpstr>
      <vt:lpstr>Paper ID: 22    Uncovering Temporal Trends of Desolation Among Social Media Users: A Data-Driven Analysis</vt:lpstr>
      <vt:lpstr>Contents</vt:lpstr>
      <vt:lpstr>Introduction</vt:lpstr>
      <vt:lpstr>Limitations of Previous Studies</vt:lpstr>
      <vt:lpstr>Motivations &amp; Contributions 0f the Study</vt:lpstr>
      <vt:lpstr>Proposed Methodology</vt:lpstr>
      <vt:lpstr>Proposed Methodology</vt:lpstr>
      <vt:lpstr>Results &amp; Discussion</vt:lpstr>
      <vt:lpstr>Results &amp; Discussion</vt:lpstr>
      <vt:lpstr>Results &amp; Discussion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ID &amp; Paper Title </dc:title>
  <cp:lastModifiedBy>Ateeq-ur-Rehman</cp:lastModifiedBy>
  <cp:revision>74</cp:revision>
  <dcterms:modified xsi:type="dcterms:W3CDTF">2024-10-30T07:28:16Z</dcterms:modified>
</cp:coreProperties>
</file>