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344" r:id="rId3"/>
    <p:sldId id="346" r:id="rId4"/>
    <p:sldId id="258" r:id="rId5"/>
    <p:sldId id="259" r:id="rId6"/>
    <p:sldId id="257" r:id="rId7"/>
    <p:sldId id="260" r:id="rId8"/>
    <p:sldId id="261" r:id="rId9"/>
    <p:sldId id="262" r:id="rId10"/>
    <p:sldId id="263" r:id="rId11"/>
    <p:sldId id="264" r:id="rId12"/>
    <p:sldId id="267" r:id="rId13"/>
    <p:sldId id="343" r:id="rId14"/>
    <p:sldId id="269" r:id="rId15"/>
    <p:sldId id="275" r:id="rId16"/>
    <p:sldId id="303" r:id="rId17"/>
    <p:sldId id="304" r:id="rId18"/>
    <p:sldId id="305" r:id="rId19"/>
    <p:sldId id="302" r:id="rId20"/>
    <p:sldId id="278" r:id="rId21"/>
    <p:sldId id="279" r:id="rId22"/>
    <p:sldId id="280" r:id="rId23"/>
    <p:sldId id="345" r:id="rId24"/>
    <p:sldId id="286" r:id="rId25"/>
    <p:sldId id="281" r:id="rId26"/>
    <p:sldId id="288" r:id="rId27"/>
    <p:sldId id="284" r:id="rId28"/>
    <p:sldId id="282" r:id="rId29"/>
    <p:sldId id="289" r:id="rId30"/>
    <p:sldId id="290" r:id="rId31"/>
    <p:sldId id="283" r:id="rId32"/>
    <p:sldId id="291" r:id="rId33"/>
    <p:sldId id="292" r:id="rId34"/>
    <p:sldId id="293" r:id="rId35"/>
    <p:sldId id="306" r:id="rId36"/>
    <p:sldId id="27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66"/>
    <p:restoredTop sz="94653"/>
  </p:normalViewPr>
  <p:slideViewPr>
    <p:cSldViewPr snapToGrid="0" snapToObjects="1">
      <p:cViewPr varScale="1">
        <p:scale>
          <a:sx n="146" d="100"/>
          <a:sy n="146" d="100"/>
        </p:scale>
        <p:origin x="1504"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E918EF-26F2-F641-9B39-65E2E78847ED}" type="datetimeFigureOut">
              <a:rPr lang="en-US" smtClean="0"/>
              <a:t>2/19/24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813207C-337C-5744-B32B-244402CD9E30}" type="slidenum">
              <a:rPr lang="en-US" smtClean="0"/>
              <a:t>‹#›</a:t>
            </a:fld>
            <a:endParaRPr lang="en-US"/>
          </a:p>
        </p:txBody>
      </p:sp>
    </p:spTree>
    <p:extLst>
      <p:ext uri="{BB962C8B-B14F-4D97-AF65-F5344CB8AC3E}">
        <p14:creationId xmlns:p14="http://schemas.microsoft.com/office/powerpoint/2010/main" val="1310082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2/19/24</a:t>
            </a:fld>
            <a:endParaRPr lang="en-US" sz="2000" dirty="0">
              <a:solidFill>
                <a:srgbClr val="FFFFFF"/>
              </a:solidFill>
            </a:endParaRPr>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2/19/24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2/19/24</a:t>
            </a:fld>
            <a:endParaRPr lang="en-US" dirty="0"/>
          </a:p>
        </p:txBody>
      </p:sp>
      <p:sp>
        <p:nvSpPr>
          <p:cNvPr id="5" name="Footer Placeholder 4"/>
          <p:cNvSpPr>
            <a:spLocks noGrp="1"/>
          </p:cNvSpPr>
          <p:nvPr>
            <p:ph type="ftr" sz="quarter" idx="11"/>
          </p:nvPr>
        </p:nvSpPr>
        <p:spPr>
          <a:xfrm>
            <a:off x="457201" y="6248207"/>
            <a:ext cx="5573483" cy="365125"/>
          </a:xfrm>
        </p:spPr>
        <p:txBody>
          <a:bodyPr/>
          <a:lstStyle/>
          <a:p>
            <a:endParaRPr kumimoji="0" lang="en-US" dirty="0"/>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F0C94032-CD4C-4C25-B0C2-CEC720522D92}" type="slidenum">
              <a:rPr kumimoji="0" lang="en-US" smtClean="0"/>
              <a:pPr eaLnBrk="1" latinLnBrk="0" hangingPunct="1"/>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a:t>Click to edit Master title style</a:t>
            </a:r>
            <a:endParaRPr lang="tr-TR"/>
          </a:p>
        </p:txBody>
      </p:sp>
      <p:sp>
        <p:nvSpPr>
          <p:cNvPr id="3" name="Text Placeholder 2"/>
          <p:cNvSpPr>
            <a:spLocks noGrp="1"/>
          </p:cNvSpPr>
          <p:nvPr>
            <p:ph type="body" sz="half" idx="1"/>
          </p:nvPr>
        </p:nvSpPr>
        <p:spPr>
          <a:xfrm>
            <a:off x="457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p:cNvSpPr>
            <a:spLocks noGrp="1"/>
          </p:cNvSpPr>
          <p:nvPr>
            <p:ph sz="half" idx="2"/>
          </p:nvPr>
        </p:nvSpPr>
        <p:spPr>
          <a:xfrm>
            <a:off x="4648200" y="19812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Footer Placeholder 4"/>
          <p:cNvSpPr>
            <a:spLocks noGrp="1"/>
          </p:cNvSpPr>
          <p:nvPr>
            <p:ph type="ftr" sz="quarter" idx="10"/>
          </p:nvPr>
        </p:nvSpPr>
        <p:spPr>
          <a:xfrm>
            <a:off x="0" y="6642100"/>
            <a:ext cx="6048375" cy="215900"/>
          </a:xfrm>
        </p:spPr>
        <p:txBody>
          <a:bodyPr/>
          <a:lstStyle>
            <a:lvl1pPr>
              <a:defRPr/>
            </a:lvl1p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1"/>
          </p:nvPr>
        </p:nvSpPr>
        <p:spPr>
          <a:xfrm>
            <a:off x="6588125" y="6237288"/>
            <a:ext cx="2133600" cy="457200"/>
          </a:xfrm>
        </p:spPr>
        <p:txBody>
          <a:bodyPr/>
          <a:lstStyle>
            <a:lvl1pPr>
              <a:defRPr/>
            </a:lvl1pPr>
          </a:lstStyle>
          <a:p>
            <a:fld id="{B25A429E-EC32-4435-B6D9-2C358E91B0C4}" type="slidenum">
              <a:rPr lang="tr-TR"/>
              <a:pPr/>
              <a:t>‹#›</a:t>
            </a:fld>
            <a:endParaRPr lang="tr-TR"/>
          </a:p>
        </p:txBody>
      </p:sp>
    </p:spTree>
    <p:extLst>
      <p:ext uri="{BB962C8B-B14F-4D97-AF65-F5344CB8AC3E}">
        <p14:creationId xmlns:p14="http://schemas.microsoft.com/office/powerpoint/2010/main" val="22231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2/19/24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2/19/24</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2/19/24</a:t>
            </a:fld>
            <a:endParaRPr lang="en-US"/>
          </a:p>
        </p:txBody>
      </p:sp>
      <p:sp>
        <p:nvSpPr>
          <p:cNvPr id="10" name="Slide Number Placeholder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2" name="Footer Placeholder 11"/>
          <p:cNvSpPr>
            <a:spLocks noGrp="1"/>
          </p:cNvSpPr>
          <p:nvPr>
            <p:ph type="ftr" sz="quarter" idx="17"/>
          </p:nvPr>
        </p:nvSpPr>
        <p:spPr/>
        <p:txBody>
          <a:bodyPr rtlCol="0"/>
          <a:lstStyle/>
          <a:p>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2/19/24</a:t>
            </a:fld>
            <a:endParaRPr lang="en-US"/>
          </a:p>
        </p:txBody>
      </p:sp>
      <p:sp>
        <p:nvSpPr>
          <p:cNvPr id="12" name="Slide Number Placeholder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a:t>
            </a:fld>
            <a:endParaRPr kumimoji="0" lang="en-US"/>
          </a:p>
        </p:txBody>
      </p:sp>
      <p:sp>
        <p:nvSpPr>
          <p:cNvPr id="14" name="Footer Placeholder 13"/>
          <p:cNvSpPr>
            <a:spLocks noGrp="1"/>
          </p:cNvSpPr>
          <p:nvPr>
            <p:ph type="ftr" sz="quarter" idx="17"/>
          </p:nvPr>
        </p:nvSpPr>
        <p:spPr/>
        <p:txBody>
          <a:bodyPr rtlCol="0"/>
          <a:lstStyle/>
          <a:p>
            <a:endParaRPr kumimoji="0"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2/19/24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2/19/24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F0C94032-CD4C-4C25-B0C2-CEC720522D92}" type="slidenum">
              <a:rPr kumimoji="0" lang="en-US" smtClean="0"/>
              <a:pPr eaLnBrk="1" latinLnBrk="0" hangingPunct="1"/>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2/19/24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2/19/24</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a:t>
            </a:fld>
            <a:endParaRPr kumimoji="0" lang="en-US" sz="2800" dirty="0"/>
          </a:p>
        </p:txBody>
      </p:sp>
      <p:sp>
        <p:nvSpPr>
          <p:cNvPr id="14" name="Footer Placeholder 13"/>
          <p:cNvSpPr>
            <a:spLocks noGrp="1"/>
          </p:cNvSpPr>
          <p:nvPr>
            <p:ph type="ftr" sz="quarter" idx="12"/>
          </p:nvPr>
        </p:nvSpPr>
        <p:spPr>
          <a:xfrm>
            <a:off x="1600200" y="6248206"/>
            <a:ext cx="4572000" cy="365125"/>
          </a:xfrm>
        </p:spPr>
        <p:txBody>
          <a:bodyPr rtlCol="0"/>
          <a:lstStyle/>
          <a:p>
            <a:endParaRPr kumimoji="0"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Drag picture to placeholder or click icon to add</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2/19/24</a:t>
            </a:fld>
            <a:endParaRPr lang="en-US" sz="1400" dirty="0">
              <a:solidFill>
                <a:schemeClr val="tx2"/>
              </a:solidFill>
            </a:endParaRPr>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www.youtube.com/watch?v=W_gxLKSsSI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a:t>
            </a:r>
          </a:p>
        </p:txBody>
      </p:sp>
      <p:sp>
        <p:nvSpPr>
          <p:cNvPr id="3" name="Subtitle 2"/>
          <p:cNvSpPr>
            <a:spLocks noGrp="1"/>
          </p:cNvSpPr>
          <p:nvPr>
            <p:ph type="subTitle" idx="1"/>
          </p:nvPr>
        </p:nvSpPr>
        <p:spPr/>
        <p:txBody>
          <a:bodyPr>
            <a:normAutofit/>
          </a:bodyPr>
          <a:lstStyle/>
          <a:p>
            <a:endParaRPr lang="en-US" dirty="0"/>
          </a:p>
        </p:txBody>
      </p:sp>
    </p:spTree>
    <p:extLst>
      <p:ext uri="{BB962C8B-B14F-4D97-AF65-F5344CB8AC3E}">
        <p14:creationId xmlns:p14="http://schemas.microsoft.com/office/powerpoint/2010/main" val="3651200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 learn about…</a:t>
            </a:r>
          </a:p>
        </p:txBody>
      </p:sp>
      <p:sp>
        <p:nvSpPr>
          <p:cNvPr id="3" name="Content Placeholder 2"/>
          <p:cNvSpPr>
            <a:spLocks noGrp="1"/>
          </p:cNvSpPr>
          <p:nvPr>
            <p:ph sz="quarter" idx="1"/>
          </p:nvPr>
        </p:nvSpPr>
        <p:spPr>
          <a:xfrm>
            <a:off x="612648" y="1600200"/>
            <a:ext cx="8153400" cy="4848578"/>
          </a:xfrm>
        </p:spPr>
        <p:txBody>
          <a:bodyPr>
            <a:normAutofit fontScale="92500" lnSpcReduction="10000"/>
          </a:bodyPr>
          <a:lstStyle/>
          <a:p>
            <a:pPr marL="0" indent="0">
              <a:buNone/>
            </a:pPr>
            <a:r>
              <a:rPr lang="en-US" dirty="0"/>
              <a:t>Different machine learning problems</a:t>
            </a:r>
          </a:p>
          <a:p>
            <a:pPr marL="0" indent="0">
              <a:buNone/>
            </a:pPr>
            <a:endParaRPr lang="en-US" dirty="0"/>
          </a:p>
          <a:p>
            <a:pPr marL="0" indent="0">
              <a:buNone/>
            </a:pPr>
            <a:r>
              <a:rPr lang="en-US" dirty="0"/>
              <a:t>Common techniques/tools used</a:t>
            </a:r>
          </a:p>
          <a:p>
            <a:pPr lvl="1"/>
            <a:r>
              <a:rPr lang="en-US" dirty="0"/>
              <a:t>theoretical understanding</a:t>
            </a:r>
          </a:p>
          <a:p>
            <a:pPr lvl="1"/>
            <a:r>
              <a:rPr lang="en-US" dirty="0"/>
              <a:t>practical implementation</a:t>
            </a:r>
          </a:p>
          <a:p>
            <a:pPr marL="0" indent="0">
              <a:buNone/>
            </a:pPr>
            <a:endParaRPr lang="en-US" dirty="0"/>
          </a:p>
          <a:p>
            <a:pPr marL="0" indent="0">
              <a:buNone/>
            </a:pPr>
            <a:r>
              <a:rPr lang="en-US" dirty="0"/>
              <a:t>Proper experimentation and evaluation</a:t>
            </a:r>
          </a:p>
          <a:p>
            <a:pPr marL="0" indent="0">
              <a:buNone/>
            </a:pPr>
            <a:endParaRPr lang="en-US" dirty="0"/>
          </a:p>
          <a:p>
            <a:pPr marL="0" indent="0">
              <a:buNone/>
            </a:pPr>
            <a:r>
              <a:rPr lang="en-US" dirty="0"/>
              <a:t>Dealing with large (huge) data sets</a:t>
            </a:r>
          </a:p>
          <a:p>
            <a:pPr lvl="1"/>
            <a:r>
              <a:rPr lang="en-US" dirty="0"/>
              <a:t>Parallelization frameworks</a:t>
            </a:r>
          </a:p>
          <a:p>
            <a:pPr lvl="1"/>
            <a:r>
              <a:rPr lang="en-US" dirty="0"/>
              <a:t>Programming tools</a:t>
            </a:r>
          </a:p>
        </p:txBody>
      </p:sp>
    </p:spTree>
    <p:extLst>
      <p:ext uri="{BB962C8B-B14F-4D97-AF65-F5344CB8AC3E}">
        <p14:creationId xmlns:p14="http://schemas.microsoft.com/office/powerpoint/2010/main" val="319487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the course</a:t>
            </a:r>
          </a:p>
        </p:txBody>
      </p:sp>
      <p:sp>
        <p:nvSpPr>
          <p:cNvPr id="5" name="TextBox 4"/>
          <p:cNvSpPr txBox="1"/>
          <p:nvPr/>
        </p:nvSpPr>
        <p:spPr>
          <a:xfrm>
            <a:off x="2300111" y="5925446"/>
            <a:ext cx="4466187" cy="830997"/>
          </a:xfrm>
          <a:prstGeom prst="rect">
            <a:avLst/>
          </a:prstGeom>
          <a:noFill/>
        </p:spPr>
        <p:txBody>
          <a:bodyPr wrap="none" rtlCol="0">
            <a:spAutoFit/>
          </a:bodyPr>
          <a:lstStyle/>
          <a:p>
            <a:r>
              <a:rPr lang="en-US" sz="2400" dirty="0"/>
              <a:t>Be able to laugh at these signs</a:t>
            </a:r>
          </a:p>
          <a:p>
            <a:r>
              <a:rPr lang="en-US" sz="2400" dirty="0"/>
              <a:t>(or at least know why one might…)</a:t>
            </a:r>
          </a:p>
        </p:txBody>
      </p:sp>
      <p:pic>
        <p:nvPicPr>
          <p:cNvPr id="6" name="Picture 5"/>
          <p:cNvPicPr>
            <a:picLocks noChangeAspect="1"/>
          </p:cNvPicPr>
          <p:nvPr/>
        </p:nvPicPr>
        <p:blipFill>
          <a:blip r:embed="rId2"/>
          <a:stretch>
            <a:fillRect/>
          </a:stretch>
        </p:blipFill>
        <p:spPr>
          <a:xfrm>
            <a:off x="1397000" y="1604433"/>
            <a:ext cx="6350000" cy="4241800"/>
          </a:xfrm>
          <a:prstGeom prst="rect">
            <a:avLst/>
          </a:prstGeom>
        </p:spPr>
      </p:pic>
    </p:spTree>
    <p:extLst>
      <p:ext uri="{BB962C8B-B14F-4D97-AF65-F5344CB8AC3E}">
        <p14:creationId xmlns:p14="http://schemas.microsoft.com/office/powerpoint/2010/main" val="366114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expectations</a:t>
            </a:r>
          </a:p>
        </p:txBody>
      </p:sp>
      <p:sp>
        <p:nvSpPr>
          <p:cNvPr id="3" name="Content Placeholder 2"/>
          <p:cNvSpPr>
            <a:spLocks noGrp="1"/>
          </p:cNvSpPr>
          <p:nvPr>
            <p:ph sz="quarter" idx="1"/>
          </p:nvPr>
        </p:nvSpPr>
        <p:spPr/>
        <p:txBody>
          <a:bodyPr/>
          <a:lstStyle/>
          <a:p>
            <a:pPr marL="0" indent="0">
              <a:buNone/>
            </a:pPr>
            <a:r>
              <a:rPr lang="en-US" dirty="0"/>
              <a:t>Plan to stay busy!</a:t>
            </a:r>
          </a:p>
          <a:p>
            <a:pPr marL="0" indent="0">
              <a:buNone/>
            </a:pPr>
            <a:endParaRPr lang="en-US" dirty="0"/>
          </a:p>
          <a:p>
            <a:pPr marL="0" indent="0">
              <a:buNone/>
            </a:pPr>
            <a:r>
              <a:rPr lang="en-US" dirty="0"/>
              <a:t>Applied class, so lots of programming</a:t>
            </a:r>
          </a:p>
          <a:p>
            <a:pPr marL="0" indent="0">
              <a:buNone/>
            </a:pPr>
            <a:endParaRPr lang="en-US" dirty="0"/>
          </a:p>
          <a:p>
            <a:pPr marL="0" indent="0">
              <a:buNone/>
            </a:pPr>
            <a:r>
              <a:rPr lang="en-US" dirty="0"/>
              <a:t>Machine learning involves math</a:t>
            </a:r>
          </a:p>
        </p:txBody>
      </p:sp>
    </p:spTree>
    <p:extLst>
      <p:ext uri="{BB962C8B-B14F-4D97-AF65-F5344CB8AC3E}">
        <p14:creationId xmlns:p14="http://schemas.microsoft.com/office/powerpoint/2010/main" val="995833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things to note</a:t>
            </a:r>
          </a:p>
        </p:txBody>
      </p:sp>
      <p:sp>
        <p:nvSpPr>
          <p:cNvPr id="3" name="Content Placeholder 2"/>
          <p:cNvSpPr>
            <a:spLocks noGrp="1"/>
          </p:cNvSpPr>
          <p:nvPr>
            <p:ph idx="1"/>
          </p:nvPr>
        </p:nvSpPr>
        <p:spPr/>
        <p:txBody>
          <a:bodyPr/>
          <a:lstStyle/>
          <a:p>
            <a:pPr marL="0" indent="0">
              <a:buNone/>
            </a:pPr>
            <a:r>
              <a:rPr lang="en-US" dirty="0"/>
              <a:t>Lots of class participation!</a:t>
            </a:r>
          </a:p>
          <a:p>
            <a:pPr marL="0" indent="0">
              <a:buNone/>
            </a:pPr>
            <a:endParaRPr lang="en-US" dirty="0"/>
          </a:p>
          <a:p>
            <a:pPr marL="0" indent="0">
              <a:buNone/>
            </a:pPr>
            <a:r>
              <a:rPr lang="en-US" dirty="0"/>
              <a:t>Read the book (it’s good)</a:t>
            </a:r>
          </a:p>
        </p:txBody>
      </p:sp>
    </p:spTree>
    <p:extLst>
      <p:ext uri="{BB962C8B-B14F-4D97-AF65-F5344CB8AC3E}">
        <p14:creationId xmlns:p14="http://schemas.microsoft.com/office/powerpoint/2010/main" val="160790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problems</a:t>
            </a:r>
          </a:p>
        </p:txBody>
      </p:sp>
      <p:sp>
        <p:nvSpPr>
          <p:cNvPr id="3" name="Content Placeholder 2"/>
          <p:cNvSpPr>
            <a:spLocks noGrp="1"/>
          </p:cNvSpPr>
          <p:nvPr>
            <p:ph sz="quarter" idx="1"/>
          </p:nvPr>
        </p:nvSpPr>
        <p:spPr/>
        <p:txBody>
          <a:bodyPr>
            <a:normAutofit/>
          </a:bodyPr>
          <a:lstStyle/>
          <a:p>
            <a:pPr marL="0" indent="0">
              <a:buNone/>
            </a:pPr>
            <a:r>
              <a:rPr lang="en-US" dirty="0">
                <a:solidFill>
                  <a:srgbClr val="FF0000"/>
                </a:solidFill>
              </a:rPr>
              <a:t>What high-level machine learning problems have you seen or heard of before?</a:t>
            </a:r>
          </a:p>
        </p:txBody>
      </p:sp>
    </p:spTree>
    <p:extLst>
      <p:ext uri="{BB962C8B-B14F-4D97-AF65-F5344CB8AC3E}">
        <p14:creationId xmlns:p14="http://schemas.microsoft.com/office/powerpoint/2010/main" val="162110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pic>
        <p:nvPicPr>
          <p:cNvPr id="5" name="Picture 4"/>
          <p:cNvPicPr>
            <a:picLocks noChangeAspect="1"/>
          </p:cNvPicPr>
          <p:nvPr/>
        </p:nvPicPr>
        <p:blipFill>
          <a:blip r:embed="rId2"/>
          <a:stretch>
            <a:fillRect/>
          </a:stretch>
        </p:blipFill>
        <p:spPr>
          <a:xfrm>
            <a:off x="4384114" y="2681102"/>
            <a:ext cx="1146630" cy="1124147"/>
          </a:xfrm>
          <a:prstGeom prst="rect">
            <a:avLst/>
          </a:prstGeom>
        </p:spPr>
      </p:pic>
      <p:pic>
        <p:nvPicPr>
          <p:cNvPr id="6" name="Picture 5"/>
          <p:cNvPicPr>
            <a:picLocks noChangeAspect="1"/>
          </p:cNvPicPr>
          <p:nvPr/>
        </p:nvPicPr>
        <p:blipFill>
          <a:blip r:embed="rId3"/>
          <a:stretch>
            <a:fillRect/>
          </a:stretch>
        </p:blipFill>
        <p:spPr>
          <a:xfrm>
            <a:off x="4470001" y="3939242"/>
            <a:ext cx="887704" cy="894429"/>
          </a:xfrm>
          <a:prstGeom prst="rect">
            <a:avLst/>
          </a:prstGeom>
        </p:spPr>
      </p:pic>
      <p:pic>
        <p:nvPicPr>
          <p:cNvPr id="7" name="Picture 6"/>
          <p:cNvPicPr>
            <a:picLocks noChangeAspect="1"/>
          </p:cNvPicPr>
          <p:nvPr/>
        </p:nvPicPr>
        <p:blipFill>
          <a:blip r:embed="rId4"/>
          <a:stretch>
            <a:fillRect/>
          </a:stretch>
        </p:blipFill>
        <p:spPr>
          <a:xfrm>
            <a:off x="4377770" y="4929593"/>
            <a:ext cx="1103502" cy="649119"/>
          </a:xfrm>
          <a:prstGeom prst="rect">
            <a:avLst/>
          </a:prstGeom>
        </p:spPr>
      </p:pic>
      <p:pic>
        <p:nvPicPr>
          <p:cNvPr id="8" name="Picture 7"/>
          <p:cNvPicPr>
            <a:picLocks noChangeAspect="1"/>
          </p:cNvPicPr>
          <p:nvPr/>
        </p:nvPicPr>
        <p:blipFill>
          <a:blip r:embed="rId5"/>
          <a:stretch>
            <a:fillRect/>
          </a:stretch>
        </p:blipFill>
        <p:spPr>
          <a:xfrm>
            <a:off x="4261264" y="5753744"/>
            <a:ext cx="1220008" cy="696376"/>
          </a:xfrm>
          <a:prstGeom prst="rect">
            <a:avLst/>
          </a:prstGeom>
        </p:spPr>
      </p:pic>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741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14675" y="1746695"/>
            <a:ext cx="381000" cy="1487814"/>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2"/>
          <a:stretch>
            <a:fillRect/>
          </a:stretch>
        </p:blipFill>
        <p:spPr>
          <a:xfrm>
            <a:off x="4377478" y="2933987"/>
            <a:ext cx="1371600" cy="711200"/>
          </a:xfrm>
          <a:prstGeom prst="rect">
            <a:avLst/>
          </a:prstGeom>
        </p:spPr>
      </p:pic>
      <p:pic>
        <p:nvPicPr>
          <p:cNvPr id="15" name="Picture 14"/>
          <p:cNvPicPr>
            <a:picLocks noChangeAspect="1"/>
          </p:cNvPicPr>
          <p:nvPr/>
        </p:nvPicPr>
        <p:blipFill>
          <a:blip r:embed="rId2"/>
          <a:stretch>
            <a:fillRect/>
          </a:stretch>
        </p:blipFill>
        <p:spPr>
          <a:xfrm>
            <a:off x="4377478" y="3755556"/>
            <a:ext cx="1371600" cy="711200"/>
          </a:xfrm>
          <a:prstGeom prst="rect">
            <a:avLst/>
          </a:prstGeom>
        </p:spPr>
      </p:pic>
      <p:pic>
        <p:nvPicPr>
          <p:cNvPr id="16" name="Picture 15"/>
          <p:cNvPicPr>
            <a:picLocks noChangeAspect="1"/>
          </p:cNvPicPr>
          <p:nvPr/>
        </p:nvPicPr>
        <p:blipFill>
          <a:blip r:embed="rId2"/>
          <a:stretch>
            <a:fillRect/>
          </a:stretch>
        </p:blipFill>
        <p:spPr>
          <a:xfrm>
            <a:off x="4377478" y="4542956"/>
            <a:ext cx="1371600" cy="711200"/>
          </a:xfrm>
          <a:prstGeom prst="rect">
            <a:avLst/>
          </a:prstGeom>
        </p:spPr>
      </p:pic>
      <p:pic>
        <p:nvPicPr>
          <p:cNvPr id="17" name="Picture 16"/>
          <p:cNvPicPr>
            <a:picLocks noChangeAspect="1"/>
          </p:cNvPicPr>
          <p:nvPr/>
        </p:nvPicPr>
        <p:blipFill>
          <a:blip r:embed="rId2"/>
          <a:stretch>
            <a:fillRect/>
          </a:stretch>
        </p:blipFill>
        <p:spPr>
          <a:xfrm>
            <a:off x="4377478" y="5406556"/>
            <a:ext cx="1371600" cy="711200"/>
          </a:xfrm>
          <a:prstGeom prst="rect">
            <a:avLst/>
          </a:prstGeom>
        </p:spPr>
      </p:pic>
    </p:spTree>
    <p:extLst>
      <p:ext uri="{BB962C8B-B14F-4D97-AF65-F5344CB8AC3E}">
        <p14:creationId xmlns:p14="http://schemas.microsoft.com/office/powerpoint/2010/main" val="3404247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5344990" y="1462717"/>
            <a:ext cx="381000" cy="2055770"/>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7" name="Picture 6"/>
          <p:cNvPicPr>
            <a:picLocks noChangeAspect="1"/>
          </p:cNvPicPr>
          <p:nvPr/>
        </p:nvPicPr>
        <p:blipFill>
          <a:blip r:embed="rId2"/>
          <a:stretch>
            <a:fillRect/>
          </a:stretch>
        </p:blipFill>
        <p:spPr>
          <a:xfrm>
            <a:off x="4377478" y="2949222"/>
            <a:ext cx="2185895" cy="749013"/>
          </a:xfrm>
          <a:prstGeom prst="rect">
            <a:avLst/>
          </a:prstGeom>
        </p:spPr>
      </p:pic>
      <p:pic>
        <p:nvPicPr>
          <p:cNvPr id="18" name="Picture 17"/>
          <p:cNvPicPr>
            <a:picLocks noChangeAspect="1"/>
          </p:cNvPicPr>
          <p:nvPr/>
        </p:nvPicPr>
        <p:blipFill>
          <a:blip r:embed="rId2"/>
          <a:stretch>
            <a:fillRect/>
          </a:stretch>
        </p:blipFill>
        <p:spPr>
          <a:xfrm>
            <a:off x="4377480" y="3736649"/>
            <a:ext cx="2185895" cy="749013"/>
          </a:xfrm>
          <a:prstGeom prst="rect">
            <a:avLst/>
          </a:prstGeom>
        </p:spPr>
      </p:pic>
      <p:pic>
        <p:nvPicPr>
          <p:cNvPr id="23" name="Picture 22"/>
          <p:cNvPicPr>
            <a:picLocks noChangeAspect="1"/>
          </p:cNvPicPr>
          <p:nvPr/>
        </p:nvPicPr>
        <p:blipFill>
          <a:blip r:embed="rId2"/>
          <a:stretch>
            <a:fillRect/>
          </a:stretch>
        </p:blipFill>
        <p:spPr>
          <a:xfrm>
            <a:off x="4377478" y="4638062"/>
            <a:ext cx="2185895" cy="749013"/>
          </a:xfrm>
          <a:prstGeom prst="rect">
            <a:avLst/>
          </a:prstGeom>
        </p:spPr>
      </p:pic>
      <p:pic>
        <p:nvPicPr>
          <p:cNvPr id="26" name="Picture 25"/>
          <p:cNvPicPr>
            <a:picLocks noChangeAspect="1"/>
          </p:cNvPicPr>
          <p:nvPr/>
        </p:nvPicPr>
        <p:blipFill>
          <a:blip r:embed="rId2"/>
          <a:stretch>
            <a:fillRect/>
          </a:stretch>
        </p:blipFill>
        <p:spPr>
          <a:xfrm>
            <a:off x="4377478" y="5578713"/>
            <a:ext cx="2185895" cy="749013"/>
          </a:xfrm>
          <a:prstGeom prst="rect">
            <a:avLst/>
          </a:prstGeom>
        </p:spPr>
      </p:pic>
    </p:spTree>
    <p:extLst>
      <p:ext uri="{BB962C8B-B14F-4D97-AF65-F5344CB8AC3E}">
        <p14:creationId xmlns:p14="http://schemas.microsoft.com/office/powerpoint/2010/main" val="3560619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19" name="Right Brace 18"/>
          <p:cNvSpPr/>
          <p:nvPr/>
        </p:nvSpPr>
        <p:spPr>
          <a:xfrm rot="16200000">
            <a:off x="4803938" y="2003768"/>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4377478" y="1722197"/>
            <a:ext cx="1546617" cy="523220"/>
          </a:xfrm>
          <a:prstGeom prst="rect">
            <a:avLst/>
          </a:prstGeom>
          <a:noFill/>
        </p:spPr>
        <p:txBody>
          <a:bodyPr wrap="none" rtlCol="0">
            <a:spAutoFit/>
          </a:bodyPr>
          <a:lstStyle/>
          <a:p>
            <a:r>
              <a:rPr lang="en-US" sz="2800" dirty="0">
                <a:solidFill>
                  <a:srgbClr val="008000"/>
                </a:solidFill>
              </a:rPr>
              <a:t>examples</a:t>
            </a:r>
          </a:p>
        </p:txBody>
      </p:sp>
      <p:sp>
        <p:nvSpPr>
          <p:cNvPr id="21" name="Rectangle 20"/>
          <p:cNvSpPr/>
          <p:nvPr/>
        </p:nvSpPr>
        <p:spPr>
          <a:xfrm>
            <a:off x="1298228" y="3512543"/>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TextBox 21"/>
          <p:cNvSpPr txBox="1"/>
          <p:nvPr/>
        </p:nvSpPr>
        <p:spPr>
          <a:xfrm>
            <a:off x="1481667" y="4111156"/>
            <a:ext cx="895097" cy="523220"/>
          </a:xfrm>
          <a:prstGeom prst="rect">
            <a:avLst/>
          </a:prstGeom>
          <a:noFill/>
        </p:spPr>
        <p:txBody>
          <a:bodyPr wrap="none" rtlCol="0">
            <a:spAutoFit/>
          </a:bodyPr>
          <a:lstStyle/>
          <a:p>
            <a:r>
              <a:rPr lang="en-US" sz="2800" dirty="0"/>
              <a:t>Data</a:t>
            </a:r>
          </a:p>
        </p:txBody>
      </p:sp>
      <p:cxnSp>
        <p:nvCxnSpPr>
          <p:cNvPr id="24" name="Straight Connector 23"/>
          <p:cNvCxnSpPr/>
          <p:nvPr/>
        </p:nvCxnSpPr>
        <p:spPr>
          <a:xfrm flipV="1">
            <a:off x="2723444" y="2949222"/>
            <a:ext cx="1537820" cy="563321"/>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723444" y="5578713"/>
            <a:ext cx="1537820" cy="871407"/>
          </a:xfrm>
          <a:prstGeom prst="line">
            <a:avLst/>
          </a:prstGeom>
          <a:effectLst/>
        </p:spPr>
        <p:style>
          <a:lnRef idx="2">
            <a:schemeClr val="accent1"/>
          </a:lnRef>
          <a:fillRef idx="0">
            <a:schemeClr val="accent1"/>
          </a:fillRef>
          <a:effectRef idx="1">
            <a:schemeClr val="accent1"/>
          </a:effectRef>
          <a:fontRef idx="minor">
            <a:schemeClr val="tx1"/>
          </a:fontRef>
        </p:style>
      </p:cxnSp>
      <p:pic>
        <p:nvPicPr>
          <p:cNvPr id="3" name="Picture 2"/>
          <p:cNvPicPr>
            <a:picLocks noChangeAspect="1"/>
          </p:cNvPicPr>
          <p:nvPr/>
        </p:nvPicPr>
        <p:blipFill>
          <a:blip r:embed="rId2"/>
          <a:stretch>
            <a:fillRect/>
          </a:stretch>
        </p:blipFill>
        <p:spPr>
          <a:xfrm>
            <a:off x="4306923" y="2823921"/>
            <a:ext cx="1231900" cy="660400"/>
          </a:xfrm>
          <a:prstGeom prst="rect">
            <a:avLst/>
          </a:prstGeom>
        </p:spPr>
      </p:pic>
      <p:pic>
        <p:nvPicPr>
          <p:cNvPr id="5" name="Picture 4"/>
          <p:cNvPicPr>
            <a:picLocks noChangeAspect="1"/>
          </p:cNvPicPr>
          <p:nvPr/>
        </p:nvPicPr>
        <p:blipFill>
          <a:blip r:embed="rId3"/>
          <a:stretch>
            <a:fillRect/>
          </a:stretch>
        </p:blipFill>
        <p:spPr>
          <a:xfrm>
            <a:off x="4096455" y="3851497"/>
            <a:ext cx="1587500" cy="711200"/>
          </a:xfrm>
          <a:prstGeom prst="rect">
            <a:avLst/>
          </a:prstGeom>
        </p:spPr>
      </p:pic>
      <p:pic>
        <p:nvPicPr>
          <p:cNvPr id="4" name="Picture 3"/>
          <p:cNvPicPr>
            <a:picLocks noChangeAspect="1"/>
          </p:cNvPicPr>
          <p:nvPr/>
        </p:nvPicPr>
        <p:blipFill>
          <a:blip r:embed="rId4"/>
          <a:stretch>
            <a:fillRect/>
          </a:stretch>
        </p:blipFill>
        <p:spPr>
          <a:xfrm>
            <a:off x="4157506" y="4634376"/>
            <a:ext cx="1766589" cy="1323237"/>
          </a:xfrm>
          <a:prstGeom prst="rect">
            <a:avLst/>
          </a:prstGeom>
        </p:spPr>
      </p:pic>
    </p:spTree>
    <p:extLst>
      <p:ext uri="{BB962C8B-B14F-4D97-AF65-F5344CB8AC3E}">
        <p14:creationId xmlns:p14="http://schemas.microsoft.com/office/powerpoint/2010/main" val="41012717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pic>
        <p:nvPicPr>
          <p:cNvPr id="5" name="Picture 4"/>
          <p:cNvPicPr>
            <a:picLocks noChangeAspect="1"/>
          </p:cNvPicPr>
          <p:nvPr/>
        </p:nvPicPr>
        <p:blipFill>
          <a:blip r:embed="rId2"/>
          <a:stretch>
            <a:fillRect/>
          </a:stretch>
        </p:blipFill>
        <p:spPr>
          <a:xfrm>
            <a:off x="799891" y="2384769"/>
            <a:ext cx="1146630" cy="1124147"/>
          </a:xfrm>
          <a:prstGeom prst="rect">
            <a:avLst/>
          </a:prstGeom>
        </p:spPr>
      </p:pic>
      <p:pic>
        <p:nvPicPr>
          <p:cNvPr id="6" name="Picture 5"/>
          <p:cNvPicPr>
            <a:picLocks noChangeAspect="1"/>
          </p:cNvPicPr>
          <p:nvPr/>
        </p:nvPicPr>
        <p:blipFill>
          <a:blip r:embed="rId3"/>
          <a:stretch>
            <a:fillRect/>
          </a:stretch>
        </p:blipFill>
        <p:spPr>
          <a:xfrm>
            <a:off x="885778" y="3642909"/>
            <a:ext cx="887704" cy="894429"/>
          </a:xfrm>
          <a:prstGeom prst="rect">
            <a:avLst/>
          </a:prstGeom>
        </p:spPr>
      </p:pic>
      <p:pic>
        <p:nvPicPr>
          <p:cNvPr id="7" name="Picture 6"/>
          <p:cNvPicPr>
            <a:picLocks noChangeAspect="1"/>
          </p:cNvPicPr>
          <p:nvPr/>
        </p:nvPicPr>
        <p:blipFill>
          <a:blip r:embed="rId4"/>
          <a:stretch>
            <a:fillRect/>
          </a:stretch>
        </p:blipFill>
        <p:spPr>
          <a:xfrm>
            <a:off x="793547" y="4633260"/>
            <a:ext cx="1103502" cy="649119"/>
          </a:xfrm>
          <a:prstGeom prst="rect">
            <a:avLst/>
          </a:prstGeom>
        </p:spPr>
      </p:pic>
      <p:pic>
        <p:nvPicPr>
          <p:cNvPr id="8" name="Picture 7"/>
          <p:cNvPicPr>
            <a:picLocks noChangeAspect="1"/>
          </p:cNvPicPr>
          <p:nvPr/>
        </p:nvPicPr>
        <p:blipFill>
          <a:blip r:embed="rId5"/>
          <a:stretch>
            <a:fillRect/>
          </a:stretch>
        </p:blipFill>
        <p:spPr>
          <a:xfrm>
            <a:off x="677041" y="545741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14" name="TextBox 13"/>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15" name="TextBox 14"/>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16" name="TextBox 15"/>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
        <p:nvSpPr>
          <p:cNvPr id="17" name="Right Brace 16"/>
          <p:cNvSpPr/>
          <p:nvPr/>
        </p:nvSpPr>
        <p:spPr>
          <a:xfrm>
            <a:off x="3683000" y="2384769"/>
            <a:ext cx="860778" cy="3681279"/>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TextBox 17"/>
          <p:cNvSpPr txBox="1"/>
          <p:nvPr/>
        </p:nvSpPr>
        <p:spPr>
          <a:xfrm>
            <a:off x="4826001" y="3785242"/>
            <a:ext cx="2756559" cy="523220"/>
          </a:xfrm>
          <a:prstGeom prst="rect">
            <a:avLst/>
          </a:prstGeom>
          <a:noFill/>
        </p:spPr>
        <p:txBody>
          <a:bodyPr wrap="none" rtlCol="0">
            <a:spAutoFit/>
          </a:bodyPr>
          <a:lstStyle/>
          <a:p>
            <a:r>
              <a:rPr lang="en-US" sz="2800" dirty="0">
                <a:solidFill>
                  <a:srgbClr val="008000"/>
                </a:solidFill>
              </a:rPr>
              <a:t>labeled examples</a:t>
            </a:r>
          </a:p>
        </p:txBody>
      </p:sp>
      <p:sp>
        <p:nvSpPr>
          <p:cNvPr id="19" name="Right Brace 18"/>
          <p:cNvSpPr/>
          <p:nvPr/>
        </p:nvSpPr>
        <p:spPr>
          <a:xfrm rot="16200000">
            <a:off x="1219715" y="1707435"/>
            <a:ext cx="381000" cy="973667"/>
          </a:xfrm>
          <a:prstGeom prst="rightBrace">
            <a:avLst/>
          </a:pr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TextBox 19"/>
          <p:cNvSpPr txBox="1"/>
          <p:nvPr/>
        </p:nvSpPr>
        <p:spPr>
          <a:xfrm>
            <a:off x="793255" y="1425864"/>
            <a:ext cx="1546617" cy="523220"/>
          </a:xfrm>
          <a:prstGeom prst="rect">
            <a:avLst/>
          </a:prstGeom>
          <a:noFill/>
        </p:spPr>
        <p:txBody>
          <a:bodyPr wrap="none" rtlCol="0">
            <a:spAutoFit/>
          </a:bodyPr>
          <a:lstStyle/>
          <a:p>
            <a:r>
              <a:rPr lang="en-US" sz="2800" dirty="0">
                <a:solidFill>
                  <a:srgbClr val="008000"/>
                </a:solidFill>
              </a:rPr>
              <a:t>examples</a:t>
            </a:r>
          </a:p>
        </p:txBody>
      </p:sp>
    </p:spTree>
    <p:extLst>
      <p:ext uri="{BB962C8B-B14F-4D97-AF65-F5344CB8AC3E}">
        <p14:creationId xmlns:p14="http://schemas.microsoft.com/office/powerpoint/2010/main" val="228761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527300" y="273011"/>
            <a:ext cx="4076700" cy="5346700"/>
          </a:xfrm>
          <a:prstGeom prst="rect">
            <a:avLst/>
          </a:prstGeom>
        </p:spPr>
      </p:pic>
      <p:sp>
        <p:nvSpPr>
          <p:cNvPr id="5" name="Rectangle 4"/>
          <p:cNvSpPr/>
          <p:nvPr/>
        </p:nvSpPr>
        <p:spPr>
          <a:xfrm>
            <a:off x="3293980" y="6192792"/>
            <a:ext cx="2351926" cy="369332"/>
          </a:xfrm>
          <a:prstGeom prst="rect">
            <a:avLst/>
          </a:prstGeom>
        </p:spPr>
        <p:txBody>
          <a:bodyPr wrap="none">
            <a:spAutoFit/>
          </a:bodyPr>
          <a:lstStyle/>
          <a:p>
            <a:r>
              <a:rPr lang="en-US" dirty="0"/>
              <a:t>https://</a:t>
            </a:r>
            <a:r>
              <a:rPr lang="en-US" dirty="0" err="1"/>
              <a:t>xkcd.com</a:t>
            </a:r>
            <a:r>
              <a:rPr lang="en-US" dirty="0"/>
              <a:t>/894/</a:t>
            </a:r>
          </a:p>
        </p:txBody>
      </p:sp>
    </p:spTree>
    <p:extLst>
      <p:ext uri="{BB962C8B-B14F-4D97-AF65-F5344CB8AC3E}">
        <p14:creationId xmlns:p14="http://schemas.microsoft.com/office/powerpoint/2010/main" val="3673758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0" name="Picture 19"/>
          <p:cNvPicPr>
            <a:picLocks noChangeAspect="1"/>
          </p:cNvPicPr>
          <p:nvPr/>
        </p:nvPicPr>
        <p:blipFill>
          <a:blip r:embed="rId2"/>
          <a:stretch>
            <a:fillRect/>
          </a:stretch>
        </p:blipFill>
        <p:spPr>
          <a:xfrm>
            <a:off x="799891" y="2384769"/>
            <a:ext cx="1146630" cy="1124147"/>
          </a:xfrm>
          <a:prstGeom prst="rect">
            <a:avLst/>
          </a:prstGeom>
        </p:spPr>
      </p:pic>
      <p:pic>
        <p:nvPicPr>
          <p:cNvPr id="21" name="Picture 20"/>
          <p:cNvPicPr>
            <a:picLocks noChangeAspect="1"/>
          </p:cNvPicPr>
          <p:nvPr/>
        </p:nvPicPr>
        <p:blipFill>
          <a:blip r:embed="rId3"/>
          <a:stretch>
            <a:fillRect/>
          </a:stretch>
        </p:blipFill>
        <p:spPr>
          <a:xfrm>
            <a:off x="885778" y="3642909"/>
            <a:ext cx="887704" cy="894429"/>
          </a:xfrm>
          <a:prstGeom prst="rect">
            <a:avLst/>
          </a:prstGeom>
        </p:spPr>
      </p:pic>
      <p:pic>
        <p:nvPicPr>
          <p:cNvPr id="22" name="Picture 21"/>
          <p:cNvPicPr>
            <a:picLocks noChangeAspect="1"/>
          </p:cNvPicPr>
          <p:nvPr/>
        </p:nvPicPr>
        <p:blipFill>
          <a:blip r:embed="rId4"/>
          <a:stretch>
            <a:fillRect/>
          </a:stretch>
        </p:blipFill>
        <p:spPr>
          <a:xfrm>
            <a:off x="793547" y="4633260"/>
            <a:ext cx="1103502" cy="649119"/>
          </a:xfrm>
          <a:prstGeom prst="rect">
            <a:avLst/>
          </a:prstGeom>
        </p:spPr>
      </p:pic>
      <p:pic>
        <p:nvPicPr>
          <p:cNvPr id="23" name="Picture 22"/>
          <p:cNvPicPr>
            <a:picLocks noChangeAspect="1"/>
          </p:cNvPicPr>
          <p:nvPr/>
        </p:nvPicPr>
        <p:blipFill>
          <a:blip r:embed="rId5"/>
          <a:stretch>
            <a:fillRect/>
          </a:stretch>
        </p:blipFill>
        <p:spPr>
          <a:xfrm>
            <a:off x="677041" y="5457411"/>
            <a:ext cx="1220008" cy="696376"/>
          </a:xfrm>
          <a:prstGeom prst="rect">
            <a:avLst/>
          </a:prstGeom>
        </p:spPr>
      </p:pic>
      <p:sp>
        <p:nvSpPr>
          <p:cNvPr id="24" name="TextBox 23"/>
          <p:cNvSpPr txBox="1"/>
          <p:nvPr/>
        </p:nvSpPr>
        <p:spPr>
          <a:xfrm>
            <a:off x="2341633" y="2297668"/>
            <a:ext cx="813143" cy="461665"/>
          </a:xfrm>
          <a:prstGeom prst="rect">
            <a:avLst/>
          </a:prstGeom>
          <a:noFill/>
        </p:spPr>
        <p:txBody>
          <a:bodyPr wrap="none" rtlCol="0">
            <a:spAutoFit/>
          </a:bodyPr>
          <a:lstStyle/>
          <a:p>
            <a:r>
              <a:rPr lang="en-US" sz="2400" dirty="0"/>
              <a:t>label</a:t>
            </a:r>
          </a:p>
        </p:txBody>
      </p:sp>
      <p:sp>
        <p:nvSpPr>
          <p:cNvPr id="25" name="TextBox 24"/>
          <p:cNvSpPr txBox="1"/>
          <p:nvPr/>
        </p:nvSpPr>
        <p:spPr>
          <a:xfrm>
            <a:off x="2341633" y="2949223"/>
            <a:ext cx="740933" cy="369332"/>
          </a:xfrm>
          <a:prstGeom prst="rect">
            <a:avLst/>
          </a:prstGeom>
          <a:noFill/>
        </p:spPr>
        <p:txBody>
          <a:bodyPr wrap="none" rtlCol="0">
            <a:spAutoFit/>
          </a:bodyPr>
          <a:lstStyle/>
          <a:p>
            <a:r>
              <a:rPr lang="en-US" dirty="0"/>
              <a:t>label</a:t>
            </a:r>
            <a:r>
              <a:rPr lang="en-US" baseline="-25000" dirty="0"/>
              <a:t>1</a:t>
            </a:r>
          </a:p>
        </p:txBody>
      </p:sp>
      <p:sp>
        <p:nvSpPr>
          <p:cNvPr id="26" name="TextBox 25"/>
          <p:cNvSpPr txBox="1"/>
          <p:nvPr/>
        </p:nvSpPr>
        <p:spPr>
          <a:xfrm>
            <a:off x="2341633" y="3734803"/>
            <a:ext cx="740933" cy="369332"/>
          </a:xfrm>
          <a:prstGeom prst="rect">
            <a:avLst/>
          </a:prstGeom>
          <a:noFill/>
        </p:spPr>
        <p:txBody>
          <a:bodyPr wrap="none" rtlCol="0">
            <a:spAutoFit/>
          </a:bodyPr>
          <a:lstStyle/>
          <a:p>
            <a:r>
              <a:rPr lang="en-US" dirty="0"/>
              <a:t>label</a:t>
            </a:r>
            <a:r>
              <a:rPr lang="en-US" baseline="-25000" dirty="0"/>
              <a:t>3</a:t>
            </a:r>
          </a:p>
        </p:txBody>
      </p:sp>
      <p:sp>
        <p:nvSpPr>
          <p:cNvPr id="27" name="TextBox 26"/>
          <p:cNvSpPr txBox="1"/>
          <p:nvPr/>
        </p:nvSpPr>
        <p:spPr>
          <a:xfrm>
            <a:off x="2341633" y="4698795"/>
            <a:ext cx="740933" cy="369332"/>
          </a:xfrm>
          <a:prstGeom prst="rect">
            <a:avLst/>
          </a:prstGeom>
          <a:noFill/>
        </p:spPr>
        <p:txBody>
          <a:bodyPr wrap="none" rtlCol="0">
            <a:spAutoFit/>
          </a:bodyPr>
          <a:lstStyle/>
          <a:p>
            <a:r>
              <a:rPr lang="en-US" dirty="0"/>
              <a:t>label</a:t>
            </a:r>
            <a:r>
              <a:rPr lang="en-US" baseline="-25000" dirty="0"/>
              <a:t>4</a:t>
            </a:r>
          </a:p>
        </p:txBody>
      </p:sp>
      <p:sp>
        <p:nvSpPr>
          <p:cNvPr id="28" name="TextBox 27"/>
          <p:cNvSpPr txBox="1"/>
          <p:nvPr/>
        </p:nvSpPr>
        <p:spPr>
          <a:xfrm>
            <a:off x="2341633" y="5512050"/>
            <a:ext cx="740933" cy="369332"/>
          </a:xfrm>
          <a:prstGeom prst="rect">
            <a:avLst/>
          </a:prstGeom>
          <a:noFill/>
        </p:spPr>
        <p:txBody>
          <a:bodyPr wrap="none" rtlCol="0">
            <a:spAutoFit/>
          </a:bodyPr>
          <a:lstStyle/>
          <a:p>
            <a:r>
              <a:rPr lang="en-US" dirty="0"/>
              <a:t>label</a:t>
            </a:r>
            <a:r>
              <a:rPr lang="en-US" baseline="-25000" dirty="0"/>
              <a:t>5</a:t>
            </a:r>
          </a:p>
        </p:txBody>
      </p:sp>
    </p:spTree>
    <p:extLst>
      <p:ext uri="{BB962C8B-B14F-4D97-AF65-F5344CB8AC3E}">
        <p14:creationId xmlns:p14="http://schemas.microsoft.com/office/powerpoint/2010/main" val="838236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a:t>
            </a:r>
          </a:p>
        </p:txBody>
      </p:sp>
      <p:sp>
        <p:nvSpPr>
          <p:cNvPr id="17" name="Oval 16"/>
          <p:cNvSpPr/>
          <p:nvPr/>
        </p:nvSpPr>
        <p:spPr>
          <a:xfrm>
            <a:off x="4205126" y="3076224"/>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Box 17"/>
          <p:cNvSpPr txBox="1"/>
          <p:nvPr/>
        </p:nvSpPr>
        <p:spPr>
          <a:xfrm>
            <a:off x="4416792" y="3309780"/>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9" name="Right Arrow 18"/>
          <p:cNvSpPr/>
          <p:nvPr/>
        </p:nvSpPr>
        <p:spPr>
          <a:xfrm>
            <a:off x="3471343"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TextBox 19"/>
          <p:cNvSpPr txBox="1"/>
          <p:nvPr/>
        </p:nvSpPr>
        <p:spPr>
          <a:xfrm>
            <a:off x="838200" y="6096000"/>
            <a:ext cx="7772400" cy="523220"/>
          </a:xfrm>
          <a:prstGeom prst="rect">
            <a:avLst/>
          </a:prstGeom>
          <a:noFill/>
        </p:spPr>
        <p:txBody>
          <a:bodyPr wrap="square" rtlCol="0">
            <a:spAutoFit/>
          </a:bodyPr>
          <a:lstStyle/>
          <a:p>
            <a:r>
              <a:rPr lang="en-US" sz="2800" dirty="0">
                <a:solidFill>
                  <a:srgbClr val="0000FF"/>
                </a:solidFill>
              </a:rPr>
              <a:t>Supervised learning: learn to predict new example</a:t>
            </a:r>
          </a:p>
        </p:txBody>
      </p:sp>
      <p:pic>
        <p:nvPicPr>
          <p:cNvPr id="21" name="Picture 20"/>
          <p:cNvPicPr>
            <a:picLocks noChangeAspect="1"/>
          </p:cNvPicPr>
          <p:nvPr/>
        </p:nvPicPr>
        <p:blipFill>
          <a:blip r:embed="rId2"/>
          <a:stretch>
            <a:fillRect/>
          </a:stretch>
        </p:blipFill>
        <p:spPr>
          <a:xfrm>
            <a:off x="1066800" y="2590800"/>
            <a:ext cx="1816100" cy="2019300"/>
          </a:xfrm>
          <a:prstGeom prst="rect">
            <a:avLst/>
          </a:prstGeom>
        </p:spPr>
      </p:pic>
      <p:sp>
        <p:nvSpPr>
          <p:cNvPr id="22" name="Right Arrow 21"/>
          <p:cNvSpPr/>
          <p:nvPr/>
        </p:nvSpPr>
        <p:spPr>
          <a:xfrm>
            <a:off x="6050854" y="3455050"/>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TextBox 22"/>
          <p:cNvSpPr txBox="1"/>
          <p:nvPr/>
        </p:nvSpPr>
        <p:spPr>
          <a:xfrm>
            <a:off x="7112000" y="3526230"/>
            <a:ext cx="1611476" cy="369332"/>
          </a:xfrm>
          <a:prstGeom prst="rect">
            <a:avLst/>
          </a:prstGeom>
          <a:noFill/>
        </p:spPr>
        <p:txBody>
          <a:bodyPr wrap="none" rtlCol="0">
            <a:spAutoFit/>
          </a:bodyPr>
          <a:lstStyle/>
          <a:p>
            <a:r>
              <a:rPr lang="en-US" dirty="0"/>
              <a:t>predicted label</a:t>
            </a:r>
            <a:endParaRPr lang="en-US" baseline="-25000" dirty="0"/>
          </a:p>
        </p:txBody>
      </p:sp>
    </p:spTree>
    <p:extLst>
      <p:ext uri="{BB962C8B-B14F-4D97-AF65-F5344CB8AC3E}">
        <p14:creationId xmlns:p14="http://schemas.microsoft.com/office/powerpoint/2010/main" val="21987052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classification</a:t>
            </a:r>
          </a:p>
        </p:txBody>
      </p:sp>
      <p:pic>
        <p:nvPicPr>
          <p:cNvPr id="5" name="Picture 4"/>
          <p:cNvPicPr>
            <a:picLocks noChangeAspect="1"/>
          </p:cNvPicPr>
          <p:nvPr/>
        </p:nvPicPr>
        <p:blipFill>
          <a:blip r:embed="rId2"/>
          <a:stretch>
            <a:fillRect/>
          </a:stretch>
        </p:blipFill>
        <p:spPr>
          <a:xfrm>
            <a:off x="822379" y="1935657"/>
            <a:ext cx="1146630" cy="1124147"/>
          </a:xfrm>
          <a:prstGeom prst="rect">
            <a:avLst/>
          </a:prstGeom>
        </p:spPr>
      </p:pic>
      <p:pic>
        <p:nvPicPr>
          <p:cNvPr id="6" name="Picture 5"/>
          <p:cNvPicPr>
            <a:picLocks noChangeAspect="1"/>
          </p:cNvPicPr>
          <p:nvPr/>
        </p:nvPicPr>
        <p:blipFill>
          <a:blip r:embed="rId3"/>
          <a:stretch>
            <a:fillRect/>
          </a:stretch>
        </p:blipFill>
        <p:spPr>
          <a:xfrm>
            <a:off x="907045" y="3228572"/>
            <a:ext cx="887704" cy="894429"/>
          </a:xfrm>
          <a:prstGeom prst="rect">
            <a:avLst/>
          </a:prstGeom>
        </p:spPr>
      </p:pic>
      <p:pic>
        <p:nvPicPr>
          <p:cNvPr id="7" name="Picture 6"/>
          <p:cNvPicPr>
            <a:picLocks noChangeAspect="1"/>
          </p:cNvPicPr>
          <p:nvPr/>
        </p:nvPicPr>
        <p:blipFill>
          <a:blip r:embed="rId4"/>
          <a:stretch>
            <a:fillRect/>
          </a:stretch>
        </p:blipFill>
        <p:spPr>
          <a:xfrm>
            <a:off x="814814" y="4218923"/>
            <a:ext cx="1103502" cy="649119"/>
          </a:xfrm>
          <a:prstGeom prst="rect">
            <a:avLst/>
          </a:prstGeom>
        </p:spPr>
      </p:pic>
      <p:pic>
        <p:nvPicPr>
          <p:cNvPr id="8" name="Picture 7"/>
          <p:cNvPicPr>
            <a:picLocks noChangeAspect="1"/>
          </p:cNvPicPr>
          <p:nvPr/>
        </p:nvPicPr>
        <p:blipFill>
          <a:blip r:embed="rId5"/>
          <a:stretch>
            <a:fillRect/>
          </a:stretch>
        </p:blipFill>
        <p:spPr>
          <a:xfrm>
            <a:off x="698308" y="5043074"/>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64121" y="18485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64121" y="2500111"/>
            <a:ext cx="732780" cy="369332"/>
          </a:xfrm>
          <a:prstGeom prst="rect">
            <a:avLst/>
          </a:prstGeom>
          <a:noFill/>
        </p:spPr>
        <p:txBody>
          <a:bodyPr wrap="none" rtlCol="0">
            <a:spAutoFit/>
          </a:bodyPr>
          <a:lstStyle/>
          <a:p>
            <a:r>
              <a:rPr lang="en-US" dirty="0"/>
              <a:t>apple</a:t>
            </a:r>
            <a:endParaRPr lang="en-US" baseline="-25000" dirty="0"/>
          </a:p>
        </p:txBody>
      </p:sp>
      <p:sp>
        <p:nvSpPr>
          <p:cNvPr id="14" name="TextBox 13"/>
          <p:cNvSpPr txBox="1"/>
          <p:nvPr/>
        </p:nvSpPr>
        <p:spPr>
          <a:xfrm>
            <a:off x="2362900" y="3320466"/>
            <a:ext cx="732780" cy="369332"/>
          </a:xfrm>
          <a:prstGeom prst="rect">
            <a:avLst/>
          </a:prstGeom>
          <a:noFill/>
        </p:spPr>
        <p:txBody>
          <a:bodyPr wrap="none" rtlCol="0">
            <a:spAutoFit/>
          </a:bodyPr>
          <a:lstStyle/>
          <a:p>
            <a:r>
              <a:rPr lang="en-US" dirty="0"/>
              <a:t>apple</a:t>
            </a:r>
            <a:endParaRPr lang="en-US" baseline="-25000" dirty="0"/>
          </a:p>
        </p:txBody>
      </p:sp>
      <p:sp>
        <p:nvSpPr>
          <p:cNvPr id="15" name="TextBox 14"/>
          <p:cNvSpPr txBox="1"/>
          <p:nvPr/>
        </p:nvSpPr>
        <p:spPr>
          <a:xfrm>
            <a:off x="2362900" y="4284458"/>
            <a:ext cx="896324" cy="369332"/>
          </a:xfrm>
          <a:prstGeom prst="rect">
            <a:avLst/>
          </a:prstGeom>
          <a:noFill/>
        </p:spPr>
        <p:txBody>
          <a:bodyPr wrap="none" rtlCol="0">
            <a:spAutoFit/>
          </a:bodyPr>
          <a:lstStyle/>
          <a:p>
            <a:r>
              <a:rPr lang="en-US" dirty="0"/>
              <a:t>banana</a:t>
            </a:r>
            <a:endParaRPr lang="en-US" baseline="-25000" dirty="0"/>
          </a:p>
        </p:txBody>
      </p:sp>
      <p:sp>
        <p:nvSpPr>
          <p:cNvPr id="16" name="TextBox 15"/>
          <p:cNvSpPr txBox="1"/>
          <p:nvPr/>
        </p:nvSpPr>
        <p:spPr>
          <a:xfrm>
            <a:off x="2362900" y="5097713"/>
            <a:ext cx="896324" cy="369332"/>
          </a:xfrm>
          <a:prstGeom prst="rect">
            <a:avLst/>
          </a:prstGeom>
          <a:noFill/>
        </p:spPr>
        <p:txBody>
          <a:bodyPr wrap="none" rtlCol="0">
            <a:spAutoFit/>
          </a:bodyPr>
          <a:lstStyle/>
          <a:p>
            <a:r>
              <a:rPr lang="en-US" dirty="0"/>
              <a:t>banana</a:t>
            </a:r>
            <a:endParaRPr lang="en-US" baseline="-25000" dirty="0"/>
          </a:p>
        </p:txBody>
      </p:sp>
      <p:sp>
        <p:nvSpPr>
          <p:cNvPr id="18" name="TextBox 17"/>
          <p:cNvSpPr txBox="1"/>
          <p:nvPr/>
        </p:nvSpPr>
        <p:spPr>
          <a:xfrm>
            <a:off x="4035780" y="3080623"/>
            <a:ext cx="4941936" cy="954107"/>
          </a:xfrm>
          <a:prstGeom prst="rect">
            <a:avLst/>
          </a:prstGeom>
          <a:noFill/>
        </p:spPr>
        <p:txBody>
          <a:bodyPr wrap="square" rtlCol="0">
            <a:spAutoFit/>
          </a:bodyPr>
          <a:lstStyle/>
          <a:p>
            <a:r>
              <a:rPr lang="en-US" sz="2800" dirty="0">
                <a:solidFill>
                  <a:srgbClr val="008000"/>
                </a:solidFill>
              </a:rPr>
              <a:t>Classification: a finite set of labels</a:t>
            </a:r>
          </a:p>
        </p:txBody>
      </p:sp>
    </p:spTree>
    <p:extLst>
      <p:ext uri="{BB962C8B-B14F-4D97-AF65-F5344CB8AC3E}">
        <p14:creationId xmlns:p14="http://schemas.microsoft.com/office/powerpoint/2010/main" val="3339591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tr-TR" dirty="0"/>
              <a:t>Classification Example</a:t>
            </a:r>
          </a:p>
        </p:txBody>
      </p:sp>
      <p:pic>
        <p:nvPicPr>
          <p:cNvPr id="4" name="Picture 3">
            <a:extLst>
              <a:ext uri="{FF2B5EF4-FFF2-40B4-BE49-F238E27FC236}">
                <a16:creationId xmlns:a16="http://schemas.microsoft.com/office/drawing/2014/main" id="{2F5C3B14-698C-E141-BB77-8C15A9F455A7}"/>
              </a:ext>
            </a:extLst>
          </p:cNvPr>
          <p:cNvPicPr>
            <a:picLocks noChangeAspect="1"/>
          </p:cNvPicPr>
          <p:nvPr/>
        </p:nvPicPr>
        <p:blipFill>
          <a:blip r:embed="rId2"/>
          <a:stretch>
            <a:fillRect/>
          </a:stretch>
        </p:blipFill>
        <p:spPr>
          <a:xfrm>
            <a:off x="1734607" y="1983883"/>
            <a:ext cx="4727739" cy="4707064"/>
          </a:xfrm>
          <a:prstGeom prst="rect">
            <a:avLst/>
          </a:prstGeom>
        </p:spPr>
      </p:pic>
    </p:spTree>
    <p:extLst>
      <p:ext uri="{BB962C8B-B14F-4D97-AF65-F5344CB8AC3E}">
        <p14:creationId xmlns:p14="http://schemas.microsoft.com/office/powerpoint/2010/main" val="3917847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tr-TR" dirty="0"/>
              <a:t>Classification Applications</a:t>
            </a:r>
          </a:p>
        </p:txBody>
      </p:sp>
      <p:sp>
        <p:nvSpPr>
          <p:cNvPr id="88067" name="Rectangle 3"/>
          <p:cNvSpPr>
            <a:spLocks noGrp="1" noChangeArrowheads="1"/>
          </p:cNvSpPr>
          <p:nvPr>
            <p:ph idx="1"/>
          </p:nvPr>
        </p:nvSpPr>
        <p:spPr>
          <a:xfrm>
            <a:off x="598537" y="1741310"/>
            <a:ext cx="8153400" cy="4933244"/>
          </a:xfrm>
        </p:spPr>
        <p:txBody>
          <a:bodyPr>
            <a:normAutofit fontScale="92500" lnSpcReduction="20000"/>
          </a:bodyPr>
          <a:lstStyle/>
          <a:p>
            <a:pPr marL="0" indent="0">
              <a:lnSpc>
                <a:spcPct val="90000"/>
              </a:lnSpc>
              <a:buNone/>
            </a:pPr>
            <a:r>
              <a:rPr lang="tr-TR" dirty="0" err="1">
                <a:solidFill>
                  <a:schemeClr val="accent1"/>
                </a:solidFill>
              </a:rPr>
              <a:t>Face</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en-US" dirty="0">
                <a:solidFill>
                  <a:schemeClr val="accent1"/>
                </a:solidFill>
              </a:rPr>
              <a:t>Character</a:t>
            </a:r>
            <a:r>
              <a:rPr lang="tr-TR" dirty="0">
                <a:solidFill>
                  <a:schemeClr val="accent1"/>
                </a:solidFill>
              </a:rPr>
              <a:t> </a:t>
            </a:r>
            <a:r>
              <a:rPr lang="tr-TR" dirty="0" err="1">
                <a:solidFill>
                  <a:schemeClr val="accent1"/>
                </a:solidFill>
              </a:rPr>
              <a:t>recognition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Spam</a:t>
            </a:r>
            <a:r>
              <a:rPr lang="tr-TR" dirty="0">
                <a:solidFill>
                  <a:schemeClr val="accent1"/>
                </a:solidFill>
              </a:rPr>
              <a:t> </a:t>
            </a:r>
            <a:r>
              <a:rPr lang="tr-TR" dirty="0" err="1">
                <a:solidFill>
                  <a:schemeClr val="accent1"/>
                </a:solidFill>
              </a:rPr>
              <a:t>detection</a:t>
            </a:r>
            <a:endParaRPr lang="tr-TR" dirty="0">
              <a:solidFill>
                <a:schemeClr val="accent1"/>
              </a:solidFill>
            </a:endParaRP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Medical</a:t>
            </a:r>
            <a:r>
              <a:rPr lang="tr-TR" dirty="0">
                <a:solidFill>
                  <a:schemeClr val="accent1"/>
                </a:solidFill>
              </a:rPr>
              <a:t> diagnosis: </a:t>
            </a:r>
            <a:r>
              <a:rPr lang="tr-TR" dirty="0"/>
              <a:t>From symptoms to illnesses</a:t>
            </a:r>
          </a:p>
          <a:p>
            <a:pPr marL="0" indent="0">
              <a:lnSpc>
                <a:spcPct val="90000"/>
              </a:lnSpc>
              <a:buNone/>
            </a:pPr>
            <a:endParaRPr lang="tr-TR" dirty="0">
              <a:solidFill>
                <a:schemeClr val="accent1"/>
              </a:solidFill>
            </a:endParaRPr>
          </a:p>
          <a:p>
            <a:pPr marL="0" indent="0">
              <a:lnSpc>
                <a:spcPct val="90000"/>
              </a:lnSpc>
              <a:buNone/>
            </a:pPr>
            <a:r>
              <a:rPr lang="tr-TR" dirty="0" err="1">
                <a:solidFill>
                  <a:schemeClr val="accent1"/>
                </a:solidFill>
              </a:rPr>
              <a:t>Biometrics</a:t>
            </a:r>
            <a:r>
              <a:rPr lang="tr-TR" dirty="0">
                <a:solidFill>
                  <a:schemeClr val="accent1"/>
                </a:solidFill>
              </a:rPr>
              <a:t>: </a:t>
            </a:r>
            <a:r>
              <a:rPr lang="tr-TR" dirty="0"/>
              <a:t>Recognition/authentication using physical and/or behavioral characteristics: Face, iris, signature, </a:t>
            </a:r>
            <a:r>
              <a:rPr lang="tr-TR" dirty="0" err="1"/>
              <a:t>etc</a:t>
            </a:r>
            <a:endParaRPr lang="tr-TR" dirty="0"/>
          </a:p>
          <a:p>
            <a:pPr marL="0" indent="0">
              <a:lnSpc>
                <a:spcPct val="90000"/>
              </a:lnSpc>
              <a:buNone/>
            </a:pPr>
            <a:endParaRPr lang="tr-TR" dirty="0"/>
          </a:p>
          <a:p>
            <a:pPr marL="0" indent="0">
              <a:lnSpc>
                <a:spcPct val="90000"/>
              </a:lnSpc>
              <a:buNone/>
            </a:pPr>
            <a:r>
              <a:rPr lang="tr-TR" dirty="0"/>
              <a:t>...</a:t>
            </a:r>
          </a:p>
        </p:txBody>
      </p:sp>
    </p:spTree>
    <p:extLst>
      <p:ext uri="{BB962C8B-B14F-4D97-AF65-F5344CB8AC3E}">
        <p14:creationId xmlns:p14="http://schemas.microsoft.com/office/powerpoint/2010/main" val="318692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806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0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06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8067">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8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regression</a:t>
            </a:r>
          </a:p>
        </p:txBody>
      </p:sp>
      <p:pic>
        <p:nvPicPr>
          <p:cNvPr id="5" name="Picture 4"/>
          <p:cNvPicPr>
            <a:picLocks noChangeAspect="1"/>
          </p:cNvPicPr>
          <p:nvPr/>
        </p:nvPicPr>
        <p:blipFill>
          <a:blip r:embed="rId2"/>
          <a:stretch>
            <a:fillRect/>
          </a:stretch>
        </p:blipFill>
        <p:spPr>
          <a:xfrm>
            <a:off x="814814" y="1904989"/>
            <a:ext cx="1146630" cy="1124147"/>
          </a:xfrm>
          <a:prstGeom prst="rect">
            <a:avLst/>
          </a:prstGeom>
        </p:spPr>
      </p:pic>
      <p:pic>
        <p:nvPicPr>
          <p:cNvPr id="6" name="Picture 5"/>
          <p:cNvPicPr>
            <a:picLocks noChangeAspect="1"/>
          </p:cNvPicPr>
          <p:nvPr/>
        </p:nvPicPr>
        <p:blipFill>
          <a:blip r:embed="rId3"/>
          <a:stretch>
            <a:fillRect/>
          </a:stretch>
        </p:blipFill>
        <p:spPr>
          <a:xfrm>
            <a:off x="907045" y="3150247"/>
            <a:ext cx="887704" cy="894429"/>
          </a:xfrm>
          <a:prstGeom prst="rect">
            <a:avLst/>
          </a:prstGeom>
        </p:spPr>
      </p:pic>
      <p:pic>
        <p:nvPicPr>
          <p:cNvPr id="7" name="Picture 6"/>
          <p:cNvPicPr>
            <a:picLocks noChangeAspect="1"/>
          </p:cNvPicPr>
          <p:nvPr/>
        </p:nvPicPr>
        <p:blipFill>
          <a:blip r:embed="rId4"/>
          <a:stretch>
            <a:fillRect/>
          </a:stretch>
        </p:blipFill>
        <p:spPr>
          <a:xfrm>
            <a:off x="814814" y="4140598"/>
            <a:ext cx="1103502" cy="649119"/>
          </a:xfrm>
          <a:prstGeom prst="rect">
            <a:avLst/>
          </a:prstGeom>
        </p:spPr>
      </p:pic>
      <p:pic>
        <p:nvPicPr>
          <p:cNvPr id="8" name="Picture 7"/>
          <p:cNvPicPr>
            <a:picLocks noChangeAspect="1"/>
          </p:cNvPicPr>
          <p:nvPr/>
        </p:nvPicPr>
        <p:blipFill>
          <a:blip r:embed="rId5"/>
          <a:stretch>
            <a:fillRect/>
          </a:stretch>
        </p:blipFill>
        <p:spPr>
          <a:xfrm>
            <a:off x="698308" y="4964749"/>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41633" y="1674156"/>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469443"/>
            <a:ext cx="566869" cy="369332"/>
          </a:xfrm>
          <a:prstGeom prst="rect">
            <a:avLst/>
          </a:prstGeom>
          <a:noFill/>
        </p:spPr>
        <p:txBody>
          <a:bodyPr wrap="none" rtlCol="0">
            <a:spAutoFit/>
          </a:bodyPr>
          <a:lstStyle/>
          <a:p>
            <a:r>
              <a:rPr lang="en-US" dirty="0"/>
              <a:t>-4.5</a:t>
            </a:r>
            <a:endParaRPr lang="en-US" baseline="-25000" dirty="0"/>
          </a:p>
        </p:txBody>
      </p:sp>
      <p:sp>
        <p:nvSpPr>
          <p:cNvPr id="14" name="TextBox 13"/>
          <p:cNvSpPr txBox="1"/>
          <p:nvPr/>
        </p:nvSpPr>
        <p:spPr>
          <a:xfrm>
            <a:off x="2362900" y="3242141"/>
            <a:ext cx="617364" cy="369332"/>
          </a:xfrm>
          <a:prstGeom prst="rect">
            <a:avLst/>
          </a:prstGeom>
          <a:noFill/>
        </p:spPr>
        <p:txBody>
          <a:bodyPr wrap="none" rtlCol="0">
            <a:spAutoFit/>
          </a:bodyPr>
          <a:lstStyle/>
          <a:p>
            <a:r>
              <a:rPr lang="en-US" dirty="0"/>
              <a:t>10.1</a:t>
            </a:r>
            <a:endParaRPr lang="en-US" baseline="-25000" dirty="0"/>
          </a:p>
        </p:txBody>
      </p:sp>
      <p:sp>
        <p:nvSpPr>
          <p:cNvPr id="15" name="TextBox 14"/>
          <p:cNvSpPr txBox="1"/>
          <p:nvPr/>
        </p:nvSpPr>
        <p:spPr>
          <a:xfrm>
            <a:off x="2362900" y="4206133"/>
            <a:ext cx="490000" cy="369332"/>
          </a:xfrm>
          <a:prstGeom prst="rect">
            <a:avLst/>
          </a:prstGeom>
          <a:noFill/>
        </p:spPr>
        <p:txBody>
          <a:bodyPr wrap="none" rtlCol="0">
            <a:spAutoFit/>
          </a:bodyPr>
          <a:lstStyle/>
          <a:p>
            <a:r>
              <a:rPr lang="en-US" dirty="0"/>
              <a:t>3.2</a:t>
            </a:r>
            <a:endParaRPr lang="en-US" baseline="-25000" dirty="0"/>
          </a:p>
        </p:txBody>
      </p:sp>
      <p:sp>
        <p:nvSpPr>
          <p:cNvPr id="16" name="TextBox 15"/>
          <p:cNvSpPr txBox="1"/>
          <p:nvPr/>
        </p:nvSpPr>
        <p:spPr>
          <a:xfrm>
            <a:off x="2362900" y="5019388"/>
            <a:ext cx="502824" cy="369332"/>
          </a:xfrm>
          <a:prstGeom prst="rect">
            <a:avLst/>
          </a:prstGeom>
          <a:noFill/>
        </p:spPr>
        <p:txBody>
          <a:bodyPr wrap="none" rtlCol="0">
            <a:spAutoFit/>
          </a:bodyPr>
          <a:lstStyle/>
          <a:p>
            <a:r>
              <a:rPr lang="en-US" dirty="0"/>
              <a:t>4.3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Regression: label is real-valued</a:t>
            </a:r>
          </a:p>
        </p:txBody>
      </p:sp>
    </p:spTree>
    <p:extLst>
      <p:ext uri="{BB962C8B-B14F-4D97-AF65-F5344CB8AC3E}">
        <p14:creationId xmlns:p14="http://schemas.microsoft.com/office/powerpoint/2010/main" val="1076012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a:xfrm>
            <a:off x="457200" y="0"/>
            <a:ext cx="8229600" cy="1371600"/>
          </a:xfrm>
        </p:spPr>
        <p:txBody>
          <a:bodyPr/>
          <a:lstStyle/>
          <a:p>
            <a:r>
              <a:rPr lang="tr-TR" dirty="0" err="1"/>
              <a:t>Regression</a:t>
            </a:r>
            <a:r>
              <a:rPr lang="tr-TR" dirty="0"/>
              <a:t> Example</a:t>
            </a:r>
          </a:p>
        </p:txBody>
      </p:sp>
      <p:sp>
        <p:nvSpPr>
          <p:cNvPr id="90117" name="Rectangle 5"/>
          <p:cNvSpPr>
            <a:spLocks noGrp="1" noChangeArrowheads="1"/>
          </p:cNvSpPr>
          <p:nvPr>
            <p:ph type="body" sz="half" idx="1"/>
          </p:nvPr>
        </p:nvSpPr>
        <p:spPr/>
        <p:txBody>
          <a:bodyPr/>
          <a:lstStyle/>
          <a:p>
            <a:pPr marL="0" indent="0">
              <a:buNone/>
            </a:pPr>
            <a:r>
              <a:rPr lang="tr-TR" dirty="0" err="1"/>
              <a:t>Price</a:t>
            </a:r>
            <a:r>
              <a:rPr lang="tr-TR" dirty="0"/>
              <a:t> of a used car</a:t>
            </a:r>
          </a:p>
          <a:p>
            <a:pPr marL="0" indent="0">
              <a:buNone/>
            </a:pPr>
            <a:endParaRPr lang="tr-TR" i="1" dirty="0"/>
          </a:p>
          <a:p>
            <a:pPr marL="0" indent="0">
              <a:buNone/>
            </a:pPr>
            <a:r>
              <a:rPr lang="tr-TR" i="1" dirty="0"/>
              <a:t>x </a:t>
            </a:r>
            <a:r>
              <a:rPr lang="tr-TR" dirty="0"/>
              <a:t>: car </a:t>
            </a:r>
            <a:r>
              <a:rPr lang="tr-TR" dirty="0" err="1"/>
              <a:t>attributes</a:t>
            </a:r>
            <a:br>
              <a:rPr lang="tr-TR" dirty="0"/>
            </a:br>
            <a:r>
              <a:rPr lang="tr-TR" dirty="0"/>
              <a:t>     (</a:t>
            </a:r>
            <a:r>
              <a:rPr lang="tr-TR" dirty="0" err="1"/>
              <a:t>e.g</a:t>
            </a:r>
            <a:r>
              <a:rPr lang="tr-TR" dirty="0"/>
              <a:t>. </a:t>
            </a:r>
            <a:r>
              <a:rPr lang="tr-TR" dirty="0" err="1"/>
              <a:t>mileage</a:t>
            </a:r>
            <a:r>
              <a:rPr lang="tr-TR" dirty="0"/>
              <a:t>)</a:t>
            </a:r>
          </a:p>
          <a:p>
            <a:pPr>
              <a:buFont typeface="Wingdings" pitchFamily="2" charset="2"/>
              <a:buNone/>
            </a:pPr>
            <a:r>
              <a:rPr lang="tr-TR" i="1" dirty="0"/>
              <a:t>y </a:t>
            </a:r>
            <a:r>
              <a:rPr lang="tr-TR" dirty="0"/>
              <a:t>: price</a:t>
            </a:r>
          </a:p>
          <a:p>
            <a:pPr>
              <a:buFont typeface="Wingdings" pitchFamily="2" charset="2"/>
              <a:buNone/>
            </a:pPr>
            <a:endParaRPr lang="tr-TR" dirty="0"/>
          </a:p>
        </p:txBody>
      </p:sp>
      <p:pic>
        <p:nvPicPr>
          <p:cNvPr id="90118" name="Picture 6"/>
          <p:cNvPicPr>
            <a:picLocks noGrp="1" noChangeAspect="1" noChangeArrowheads="1"/>
          </p:cNvPicPr>
          <p:nvPr>
            <p:ph sz="half" idx="2"/>
          </p:nvPr>
        </p:nvPicPr>
        <p:blipFill>
          <a:blip r:embed="rId2" cstate="print"/>
          <a:srcRect/>
          <a:stretch>
            <a:fillRect/>
          </a:stretch>
        </p:blipFill>
        <p:spPr>
          <a:xfrm>
            <a:off x="4140200" y="1492250"/>
            <a:ext cx="4546600" cy="4375150"/>
          </a:xfrm>
        </p:spPr>
      </p:pic>
      <p:sp>
        <p:nvSpPr>
          <p:cNvPr id="90121" name="Text Box 9"/>
          <p:cNvSpPr txBox="1">
            <a:spLocks noChangeArrowheads="1"/>
          </p:cNvSpPr>
          <p:nvPr/>
        </p:nvSpPr>
        <p:spPr bwMode="auto">
          <a:xfrm>
            <a:off x="6227763" y="2779713"/>
            <a:ext cx="1444626" cy="461665"/>
          </a:xfrm>
          <a:prstGeom prst="rect">
            <a:avLst/>
          </a:prstGeom>
          <a:noFill/>
          <a:ln w="9525">
            <a:noFill/>
            <a:miter lim="800000"/>
            <a:headEnd/>
            <a:tailEnd/>
          </a:ln>
          <a:effectLst/>
        </p:spPr>
        <p:txBody>
          <a:bodyPr wrap="none">
            <a:spAutoFit/>
          </a:bodyPr>
          <a:lstStyle/>
          <a:p>
            <a:r>
              <a:rPr lang="tr-TR" sz="2400" i="1" dirty="0">
                <a:solidFill>
                  <a:schemeClr val="accent1"/>
                </a:solidFill>
                <a:latin typeface="+mn-lt"/>
              </a:rPr>
              <a:t>y </a:t>
            </a:r>
            <a:r>
              <a:rPr lang="tr-TR" sz="2400" dirty="0">
                <a:solidFill>
                  <a:schemeClr val="accent1"/>
                </a:solidFill>
                <a:latin typeface="+mn-lt"/>
              </a:rPr>
              <a:t>= </a:t>
            </a:r>
            <a:r>
              <a:rPr lang="tr-TR" sz="2400" i="1" dirty="0">
                <a:solidFill>
                  <a:schemeClr val="accent1"/>
                </a:solidFill>
                <a:latin typeface="+mn-lt"/>
              </a:rPr>
              <a:t>wx</a:t>
            </a:r>
            <a:r>
              <a:rPr lang="tr-TR" sz="2400" dirty="0">
                <a:solidFill>
                  <a:schemeClr val="accent1"/>
                </a:solidFill>
                <a:latin typeface="+mn-lt"/>
              </a:rPr>
              <a:t>+</a:t>
            </a:r>
            <a:r>
              <a:rPr lang="tr-TR" sz="2400" i="1" dirty="0">
                <a:solidFill>
                  <a:schemeClr val="accent1"/>
                </a:solidFill>
                <a:latin typeface="+mn-lt"/>
              </a:rPr>
              <a:t>w</a:t>
            </a:r>
            <a:r>
              <a:rPr lang="tr-TR" sz="2400" baseline="-25000" dirty="0">
                <a:solidFill>
                  <a:schemeClr val="accent1"/>
                </a:solidFill>
                <a:latin typeface="+mn-lt"/>
              </a:rPr>
              <a:t>0</a:t>
            </a:r>
            <a:endParaRPr lang="en-GB" sz="2400" baseline="-25000" dirty="0">
              <a:solidFill>
                <a:schemeClr val="accent1"/>
              </a:solidFill>
              <a:latin typeface="+mn-lt"/>
            </a:endParaRPr>
          </a:p>
        </p:txBody>
      </p:sp>
      <p:sp>
        <p:nvSpPr>
          <p:cNvPr id="10" name="Slide Number Placeholder 9"/>
          <p:cNvSpPr>
            <a:spLocks noGrp="1"/>
          </p:cNvSpPr>
          <p:nvPr>
            <p:ph type="sldNum" sz="quarter" idx="11"/>
          </p:nvPr>
        </p:nvSpPr>
        <p:spPr/>
        <p:txBody>
          <a:bodyPr/>
          <a:lstStyle/>
          <a:p>
            <a:fld id="{B25A429E-EC32-4435-B6D9-2C358E91B0C4}" type="slidenum">
              <a:rPr lang="tr-TR" smtClean="0"/>
              <a:pPr/>
              <a:t>26</a:t>
            </a:fld>
            <a:endParaRPr lang="tr-TR"/>
          </a:p>
        </p:txBody>
      </p:sp>
    </p:spTree>
    <p:extLst>
      <p:ext uri="{BB962C8B-B14F-4D97-AF65-F5344CB8AC3E}">
        <p14:creationId xmlns:p14="http://schemas.microsoft.com/office/powerpoint/2010/main" val="1054960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Applications</a:t>
            </a:r>
          </a:p>
        </p:txBody>
      </p:sp>
      <p:sp>
        <p:nvSpPr>
          <p:cNvPr id="3" name="Content Placeholder 2"/>
          <p:cNvSpPr>
            <a:spLocks noGrp="1"/>
          </p:cNvSpPr>
          <p:nvPr>
            <p:ph sz="quarter" idx="1"/>
          </p:nvPr>
        </p:nvSpPr>
        <p:spPr/>
        <p:txBody>
          <a:bodyPr>
            <a:normAutofit fontScale="92500" lnSpcReduction="20000"/>
          </a:bodyPr>
          <a:lstStyle/>
          <a:p>
            <a:pPr marL="0" indent="0">
              <a:buNone/>
            </a:pPr>
            <a:r>
              <a:rPr lang="en-US" dirty="0"/>
              <a:t>Economics/Finance: predict the value of a stock</a:t>
            </a:r>
          </a:p>
          <a:p>
            <a:pPr marL="0" indent="0">
              <a:buNone/>
            </a:pPr>
            <a:endParaRPr lang="en-US" dirty="0"/>
          </a:p>
          <a:p>
            <a:pPr marL="0" indent="0">
              <a:buNone/>
            </a:pPr>
            <a:r>
              <a:rPr lang="en-US" dirty="0"/>
              <a:t>Epidemiology</a:t>
            </a:r>
          </a:p>
          <a:p>
            <a:pPr marL="0" indent="0">
              <a:buNone/>
            </a:pPr>
            <a:endParaRPr lang="en-US" dirty="0"/>
          </a:p>
          <a:p>
            <a:pPr marL="0" indent="0">
              <a:buNone/>
            </a:pPr>
            <a:r>
              <a:rPr lang="en-US" dirty="0"/>
              <a:t>Car/plane navigation: angle of the steering wheel, acceleration, …</a:t>
            </a:r>
          </a:p>
          <a:p>
            <a:pPr marL="0" indent="0">
              <a:buNone/>
            </a:pPr>
            <a:endParaRPr lang="en-US" dirty="0"/>
          </a:p>
          <a:p>
            <a:pPr marL="0" indent="0">
              <a:buNone/>
            </a:pPr>
            <a:r>
              <a:rPr lang="en-US" dirty="0"/>
              <a:t>Temporal trends: weather over time</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5047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learning: ranking</a:t>
            </a:r>
          </a:p>
        </p:txBody>
      </p:sp>
      <p:pic>
        <p:nvPicPr>
          <p:cNvPr id="5" name="Picture 4"/>
          <p:cNvPicPr>
            <a:picLocks noChangeAspect="1"/>
          </p:cNvPicPr>
          <p:nvPr/>
        </p:nvPicPr>
        <p:blipFill>
          <a:blip r:embed="rId2"/>
          <a:stretch>
            <a:fillRect/>
          </a:stretch>
        </p:blipFill>
        <p:spPr>
          <a:xfrm>
            <a:off x="814814" y="2067881"/>
            <a:ext cx="1146630" cy="1124147"/>
          </a:xfrm>
          <a:prstGeom prst="rect">
            <a:avLst/>
          </a:prstGeom>
        </p:spPr>
      </p:pic>
      <p:pic>
        <p:nvPicPr>
          <p:cNvPr id="6" name="Picture 5"/>
          <p:cNvPicPr>
            <a:picLocks noChangeAspect="1"/>
          </p:cNvPicPr>
          <p:nvPr/>
        </p:nvPicPr>
        <p:blipFill>
          <a:blip r:embed="rId3"/>
          <a:stretch>
            <a:fillRect/>
          </a:stretch>
        </p:blipFill>
        <p:spPr>
          <a:xfrm>
            <a:off x="919869" y="3366349"/>
            <a:ext cx="887704" cy="894429"/>
          </a:xfrm>
          <a:prstGeom prst="rect">
            <a:avLst/>
          </a:prstGeom>
        </p:spPr>
      </p:pic>
      <p:pic>
        <p:nvPicPr>
          <p:cNvPr id="7" name="Picture 6"/>
          <p:cNvPicPr>
            <a:picLocks noChangeAspect="1"/>
          </p:cNvPicPr>
          <p:nvPr/>
        </p:nvPicPr>
        <p:blipFill>
          <a:blip r:embed="rId4"/>
          <a:stretch>
            <a:fillRect/>
          </a:stretch>
        </p:blipFill>
        <p:spPr>
          <a:xfrm>
            <a:off x="827638" y="4356700"/>
            <a:ext cx="1103502" cy="649119"/>
          </a:xfrm>
          <a:prstGeom prst="rect">
            <a:avLst/>
          </a:prstGeom>
        </p:spPr>
      </p:pic>
      <p:pic>
        <p:nvPicPr>
          <p:cNvPr id="8" name="Picture 7"/>
          <p:cNvPicPr>
            <a:picLocks noChangeAspect="1"/>
          </p:cNvPicPr>
          <p:nvPr/>
        </p:nvPicPr>
        <p:blipFill>
          <a:blip r:embed="rId5"/>
          <a:stretch>
            <a:fillRect/>
          </a:stretch>
        </p:blipFill>
        <p:spPr>
          <a:xfrm>
            <a:off x="711132" y="5180851"/>
            <a:ext cx="1220008" cy="696376"/>
          </a:xfrm>
          <a:prstGeom prst="rect">
            <a:avLst/>
          </a:prstGeom>
        </p:spPr>
      </p:pic>
      <p:sp>
        <p:nvSpPr>
          <p:cNvPr id="9" name="TextBox 8"/>
          <p:cNvSpPr txBox="1"/>
          <p:nvPr/>
        </p:nvSpPr>
        <p:spPr>
          <a:xfrm>
            <a:off x="2341633" y="6138333"/>
            <a:ext cx="7239000" cy="523220"/>
          </a:xfrm>
          <a:prstGeom prst="rect">
            <a:avLst/>
          </a:prstGeom>
          <a:noFill/>
        </p:spPr>
        <p:txBody>
          <a:bodyPr wrap="square" rtlCol="0">
            <a:spAutoFit/>
          </a:bodyPr>
          <a:lstStyle/>
          <a:p>
            <a:r>
              <a:rPr lang="en-US" sz="2800" dirty="0">
                <a:solidFill>
                  <a:srgbClr val="0000FF"/>
                </a:solidFill>
              </a:rPr>
              <a:t>Supervised learning: given labeled examples</a:t>
            </a:r>
          </a:p>
        </p:txBody>
      </p:sp>
      <p:sp>
        <p:nvSpPr>
          <p:cNvPr id="3" name="TextBox 2"/>
          <p:cNvSpPr txBox="1"/>
          <p:nvPr/>
        </p:nvSpPr>
        <p:spPr>
          <a:xfrm>
            <a:off x="2356556" y="1980780"/>
            <a:ext cx="813143" cy="461665"/>
          </a:xfrm>
          <a:prstGeom prst="rect">
            <a:avLst/>
          </a:prstGeom>
          <a:noFill/>
        </p:spPr>
        <p:txBody>
          <a:bodyPr wrap="none" rtlCol="0">
            <a:spAutoFit/>
          </a:bodyPr>
          <a:lstStyle/>
          <a:p>
            <a:r>
              <a:rPr lang="en-US" sz="2400" dirty="0"/>
              <a:t>label</a:t>
            </a:r>
          </a:p>
        </p:txBody>
      </p:sp>
      <p:sp>
        <p:nvSpPr>
          <p:cNvPr id="12" name="TextBox 11"/>
          <p:cNvSpPr txBox="1"/>
          <p:nvPr/>
        </p:nvSpPr>
        <p:spPr>
          <a:xfrm>
            <a:off x="2356556" y="2632335"/>
            <a:ext cx="312030" cy="369332"/>
          </a:xfrm>
          <a:prstGeom prst="rect">
            <a:avLst/>
          </a:prstGeom>
          <a:noFill/>
        </p:spPr>
        <p:txBody>
          <a:bodyPr wrap="none" rtlCol="0">
            <a:spAutoFit/>
          </a:bodyPr>
          <a:lstStyle/>
          <a:p>
            <a:r>
              <a:rPr lang="en-US" dirty="0"/>
              <a:t>1</a:t>
            </a:r>
            <a:endParaRPr lang="en-US" baseline="-25000" dirty="0"/>
          </a:p>
        </p:txBody>
      </p:sp>
      <p:sp>
        <p:nvSpPr>
          <p:cNvPr id="14" name="TextBox 13"/>
          <p:cNvSpPr txBox="1"/>
          <p:nvPr/>
        </p:nvSpPr>
        <p:spPr>
          <a:xfrm>
            <a:off x="2375724" y="3458243"/>
            <a:ext cx="324854" cy="369332"/>
          </a:xfrm>
          <a:prstGeom prst="rect">
            <a:avLst/>
          </a:prstGeom>
          <a:noFill/>
        </p:spPr>
        <p:txBody>
          <a:bodyPr wrap="none" rtlCol="0">
            <a:spAutoFit/>
          </a:bodyPr>
          <a:lstStyle/>
          <a:p>
            <a:r>
              <a:rPr lang="en-US" dirty="0"/>
              <a:t>4</a:t>
            </a:r>
            <a:endParaRPr lang="en-US" baseline="-25000" dirty="0"/>
          </a:p>
        </p:txBody>
      </p:sp>
      <p:sp>
        <p:nvSpPr>
          <p:cNvPr id="15" name="TextBox 14"/>
          <p:cNvSpPr txBox="1"/>
          <p:nvPr/>
        </p:nvSpPr>
        <p:spPr>
          <a:xfrm>
            <a:off x="2375724" y="4422235"/>
            <a:ext cx="312030" cy="369332"/>
          </a:xfrm>
          <a:prstGeom prst="rect">
            <a:avLst/>
          </a:prstGeom>
          <a:noFill/>
        </p:spPr>
        <p:txBody>
          <a:bodyPr wrap="none" rtlCol="0">
            <a:spAutoFit/>
          </a:bodyPr>
          <a:lstStyle/>
          <a:p>
            <a:r>
              <a:rPr lang="en-US" dirty="0"/>
              <a:t>2</a:t>
            </a:r>
            <a:endParaRPr lang="en-US" baseline="-25000" dirty="0"/>
          </a:p>
        </p:txBody>
      </p:sp>
      <p:sp>
        <p:nvSpPr>
          <p:cNvPr id="16" name="TextBox 15"/>
          <p:cNvSpPr txBox="1"/>
          <p:nvPr/>
        </p:nvSpPr>
        <p:spPr>
          <a:xfrm>
            <a:off x="2375724" y="5235490"/>
            <a:ext cx="312030" cy="369332"/>
          </a:xfrm>
          <a:prstGeom prst="rect">
            <a:avLst/>
          </a:prstGeom>
          <a:noFill/>
        </p:spPr>
        <p:txBody>
          <a:bodyPr wrap="none" rtlCol="0">
            <a:spAutoFit/>
          </a:bodyPr>
          <a:lstStyle/>
          <a:p>
            <a:r>
              <a:rPr lang="en-US" dirty="0"/>
              <a:t>3</a:t>
            </a:r>
            <a:endParaRPr lang="en-US" baseline="-25000" dirty="0"/>
          </a:p>
        </p:txBody>
      </p:sp>
      <p:sp>
        <p:nvSpPr>
          <p:cNvPr id="18" name="TextBox 17"/>
          <p:cNvSpPr txBox="1"/>
          <p:nvPr/>
        </p:nvSpPr>
        <p:spPr>
          <a:xfrm>
            <a:off x="4035780" y="3080623"/>
            <a:ext cx="4941936" cy="523220"/>
          </a:xfrm>
          <a:prstGeom prst="rect">
            <a:avLst/>
          </a:prstGeom>
          <a:noFill/>
        </p:spPr>
        <p:txBody>
          <a:bodyPr wrap="square" rtlCol="0">
            <a:spAutoFit/>
          </a:bodyPr>
          <a:lstStyle/>
          <a:p>
            <a:r>
              <a:rPr lang="en-US" sz="2800" dirty="0">
                <a:solidFill>
                  <a:srgbClr val="008000"/>
                </a:solidFill>
              </a:rPr>
              <a:t>Ranking: label is a ranking</a:t>
            </a:r>
          </a:p>
        </p:txBody>
      </p:sp>
    </p:spTree>
    <p:extLst>
      <p:ext uri="{BB962C8B-B14F-4D97-AF65-F5344CB8AC3E}">
        <p14:creationId xmlns:p14="http://schemas.microsoft.com/office/powerpoint/2010/main" val="2711695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example</a:t>
            </a:r>
          </a:p>
        </p:txBody>
      </p:sp>
      <p:sp>
        <p:nvSpPr>
          <p:cNvPr id="3" name="Content Placeholder 2"/>
          <p:cNvSpPr>
            <a:spLocks noGrp="1"/>
          </p:cNvSpPr>
          <p:nvPr>
            <p:ph sz="quarter" idx="1"/>
          </p:nvPr>
        </p:nvSpPr>
        <p:spPr>
          <a:xfrm>
            <a:off x="225777" y="2489199"/>
            <a:ext cx="3211463" cy="2788356"/>
          </a:xfrm>
        </p:spPr>
        <p:txBody>
          <a:bodyPr/>
          <a:lstStyle/>
          <a:p>
            <a:pPr marL="0" indent="0">
              <a:buNone/>
            </a:pPr>
            <a:r>
              <a:rPr lang="en-US" dirty="0"/>
              <a:t>Given a query and</a:t>
            </a:r>
          </a:p>
          <a:p>
            <a:pPr marL="0" indent="0">
              <a:buNone/>
            </a:pPr>
            <a:r>
              <a:rPr lang="en-US" dirty="0"/>
              <a:t>a set of web pages, </a:t>
            </a:r>
          </a:p>
          <a:p>
            <a:pPr marL="0" indent="0">
              <a:buNone/>
            </a:pPr>
            <a:r>
              <a:rPr lang="en-US" dirty="0"/>
              <a:t>rank them according</a:t>
            </a:r>
          </a:p>
          <a:p>
            <a:pPr marL="0" indent="0">
              <a:buNone/>
            </a:pPr>
            <a:r>
              <a:rPr lang="en-US" dirty="0"/>
              <a:t>to relevance</a:t>
            </a:r>
          </a:p>
        </p:txBody>
      </p:sp>
      <p:pic>
        <p:nvPicPr>
          <p:cNvPr id="4" name="Picture 3"/>
          <p:cNvPicPr>
            <a:picLocks noChangeAspect="1"/>
          </p:cNvPicPr>
          <p:nvPr/>
        </p:nvPicPr>
        <p:blipFill>
          <a:blip r:embed="rId2"/>
          <a:stretch>
            <a:fillRect/>
          </a:stretch>
        </p:blipFill>
        <p:spPr>
          <a:xfrm>
            <a:off x="3566385" y="2074333"/>
            <a:ext cx="5199663" cy="4148667"/>
          </a:xfrm>
          <a:prstGeom prst="rect">
            <a:avLst/>
          </a:prstGeom>
        </p:spPr>
      </p:pic>
    </p:spTree>
    <p:extLst>
      <p:ext uri="{BB962C8B-B14F-4D97-AF65-F5344CB8AC3E}">
        <p14:creationId xmlns:p14="http://schemas.microsoft.com/office/powerpoint/2010/main" val="28192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Graphical user interface&#10;&#10;Description automatically generated">
            <a:extLst>
              <a:ext uri="{FF2B5EF4-FFF2-40B4-BE49-F238E27FC236}">
                <a16:creationId xmlns:a16="http://schemas.microsoft.com/office/drawing/2014/main" id="{74B7881C-70E6-6B77-8947-358C5163D68C}"/>
              </a:ext>
            </a:extLst>
          </p:cNvPr>
          <p:cNvPicPr>
            <a:picLocks noGrp="1" noChangeAspect="1"/>
          </p:cNvPicPr>
          <p:nvPr>
            <p:ph idx="1"/>
          </p:nvPr>
        </p:nvPicPr>
        <p:blipFill>
          <a:blip r:embed="rId2"/>
          <a:stretch>
            <a:fillRect/>
          </a:stretch>
        </p:blipFill>
        <p:spPr>
          <a:xfrm>
            <a:off x="2064137" y="1517132"/>
            <a:ext cx="5065818" cy="3799364"/>
          </a:xfrm>
          <a:prstGeom prst="rect">
            <a:avLst/>
          </a:prstGeom>
        </p:spPr>
      </p:pic>
      <p:sp>
        <p:nvSpPr>
          <p:cNvPr id="2" name="Date Placeholder 1">
            <a:extLst>
              <a:ext uri="{FF2B5EF4-FFF2-40B4-BE49-F238E27FC236}">
                <a16:creationId xmlns:a16="http://schemas.microsoft.com/office/drawing/2014/main" id="{9F9B5F93-179F-19B9-877D-FCDD64152480}"/>
              </a:ext>
            </a:extLst>
          </p:cNvPr>
          <p:cNvSpPr>
            <a:spLocks noGrp="1"/>
          </p:cNvSpPr>
          <p:nvPr>
            <p:ph type="dt" sz="half" idx="10"/>
          </p:nvPr>
        </p:nvSpPr>
        <p:spPr/>
        <p:txBody>
          <a:bodyPr/>
          <a:lstStyle/>
          <a:p>
            <a:r>
              <a:rPr lang="en-GB"/>
              <a:t>4/26/23</a:t>
            </a:r>
            <a:endParaRPr lang="en-US" dirty="0"/>
          </a:p>
        </p:txBody>
      </p:sp>
      <p:sp>
        <p:nvSpPr>
          <p:cNvPr id="3" name="Slide Number Placeholder 2">
            <a:extLst>
              <a:ext uri="{FF2B5EF4-FFF2-40B4-BE49-F238E27FC236}">
                <a16:creationId xmlns:a16="http://schemas.microsoft.com/office/drawing/2014/main" id="{28DC7C56-D023-0328-8E0F-D847681BDE81}"/>
              </a:ext>
            </a:extLst>
          </p:cNvPr>
          <p:cNvSpPr>
            <a:spLocks noGrp="1"/>
          </p:cNvSpPr>
          <p:nvPr>
            <p:ph type="sldNum" sz="quarter" idx="12"/>
          </p:nvPr>
        </p:nvSpPr>
        <p:spPr/>
        <p:txBody>
          <a:bodyPr>
            <a:normAutofit fontScale="85000" lnSpcReduction="20000"/>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4117698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Ranking Applications</a:t>
            </a:r>
          </a:p>
        </p:txBody>
      </p:sp>
      <p:sp>
        <p:nvSpPr>
          <p:cNvPr id="3" name="Content Placeholder 2"/>
          <p:cNvSpPr>
            <a:spLocks noGrp="1"/>
          </p:cNvSpPr>
          <p:nvPr>
            <p:ph sz="quarter" idx="1"/>
          </p:nvPr>
        </p:nvSpPr>
        <p:spPr>
          <a:xfrm>
            <a:off x="612648" y="1600200"/>
            <a:ext cx="8153400" cy="4820356"/>
          </a:xfrm>
        </p:spPr>
        <p:txBody>
          <a:bodyPr>
            <a:normAutofit/>
          </a:bodyPr>
          <a:lstStyle/>
          <a:p>
            <a:pPr marL="0" indent="0">
              <a:buNone/>
            </a:pPr>
            <a:r>
              <a:rPr lang="en-US" dirty="0"/>
              <a:t>User preference, e.g. movie ranking</a:t>
            </a:r>
          </a:p>
          <a:p>
            <a:pPr marL="0" indent="0">
              <a:buNone/>
            </a:pPr>
            <a:r>
              <a:rPr lang="en-US" dirty="0"/>
              <a:t>iTunes</a:t>
            </a:r>
          </a:p>
          <a:p>
            <a:pPr marL="0" indent="0">
              <a:buNone/>
            </a:pPr>
            <a:endParaRPr lang="en-US" dirty="0"/>
          </a:p>
          <a:p>
            <a:pPr marL="0" indent="0">
              <a:buNone/>
            </a:pPr>
            <a:r>
              <a:rPr lang="en-US" dirty="0"/>
              <a:t>flight search (search in general)</a:t>
            </a:r>
          </a:p>
          <a:p>
            <a:pPr marL="0" indent="0">
              <a:buNone/>
            </a:pPr>
            <a:endParaRPr lang="en-US" dirty="0"/>
          </a:p>
          <a:p>
            <a:pPr marL="0" indent="0">
              <a:buNone/>
            </a:pPr>
            <a:r>
              <a:rPr lang="en-US" dirty="0" err="1"/>
              <a:t>reranking</a:t>
            </a:r>
            <a:r>
              <a:rPr lang="en-US" dirty="0"/>
              <a:t> N-best output lists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3691697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a:t>
            </a:r>
          </a:p>
        </p:txBody>
      </p:sp>
      <p:pic>
        <p:nvPicPr>
          <p:cNvPr id="4" name="Picture 3"/>
          <p:cNvPicPr>
            <a:picLocks noChangeAspect="1"/>
          </p:cNvPicPr>
          <p:nvPr/>
        </p:nvPicPr>
        <p:blipFill>
          <a:blip r:embed="rId2"/>
          <a:stretch>
            <a:fillRect/>
          </a:stretch>
        </p:blipFill>
        <p:spPr>
          <a:xfrm>
            <a:off x="5495798" y="3431117"/>
            <a:ext cx="1993900" cy="1917700"/>
          </a:xfrm>
          <a:prstGeom prst="rect">
            <a:avLst/>
          </a:prstGeom>
        </p:spPr>
      </p:pic>
      <p:pic>
        <p:nvPicPr>
          <p:cNvPr id="5" name="Picture 4"/>
          <p:cNvPicPr>
            <a:picLocks noChangeAspect="1"/>
          </p:cNvPicPr>
          <p:nvPr/>
        </p:nvPicPr>
        <p:blipFill>
          <a:blip r:embed="rId3"/>
          <a:stretch>
            <a:fillRect/>
          </a:stretch>
        </p:blipFill>
        <p:spPr>
          <a:xfrm>
            <a:off x="1425448" y="1526117"/>
            <a:ext cx="1943100" cy="1905000"/>
          </a:xfrm>
          <a:prstGeom prst="rect">
            <a:avLst/>
          </a:prstGeom>
        </p:spPr>
      </p:pic>
      <p:pic>
        <p:nvPicPr>
          <p:cNvPr id="6" name="Picture 5"/>
          <p:cNvPicPr>
            <a:picLocks noChangeAspect="1"/>
          </p:cNvPicPr>
          <p:nvPr/>
        </p:nvPicPr>
        <p:blipFill>
          <a:blip r:embed="rId4"/>
          <a:stretch>
            <a:fillRect/>
          </a:stretch>
        </p:blipFill>
        <p:spPr>
          <a:xfrm>
            <a:off x="4010200" y="1526117"/>
            <a:ext cx="1676400" cy="1689100"/>
          </a:xfrm>
          <a:prstGeom prst="rect">
            <a:avLst/>
          </a:prstGeom>
        </p:spPr>
      </p:pic>
      <p:pic>
        <p:nvPicPr>
          <p:cNvPr id="7" name="Picture 6"/>
          <p:cNvPicPr>
            <a:picLocks noChangeAspect="1"/>
          </p:cNvPicPr>
          <p:nvPr/>
        </p:nvPicPr>
        <p:blipFill>
          <a:blip r:embed="rId5"/>
          <a:stretch>
            <a:fillRect/>
          </a:stretch>
        </p:blipFill>
        <p:spPr>
          <a:xfrm>
            <a:off x="6175248" y="1691217"/>
            <a:ext cx="2590800" cy="1524000"/>
          </a:xfrm>
          <a:prstGeom prst="rect">
            <a:avLst/>
          </a:prstGeom>
        </p:spPr>
      </p:pic>
      <p:pic>
        <p:nvPicPr>
          <p:cNvPr id="8" name="Picture 7"/>
          <p:cNvPicPr>
            <a:picLocks noChangeAspect="1"/>
          </p:cNvPicPr>
          <p:nvPr/>
        </p:nvPicPr>
        <p:blipFill>
          <a:blip r:embed="rId6"/>
          <a:stretch>
            <a:fillRect/>
          </a:stretch>
        </p:blipFill>
        <p:spPr>
          <a:xfrm>
            <a:off x="1679448" y="3575050"/>
            <a:ext cx="2870200" cy="1638300"/>
          </a:xfrm>
          <a:prstGeom prst="rect">
            <a:avLst/>
          </a:prstGeom>
        </p:spPr>
      </p:pic>
      <p:sp>
        <p:nvSpPr>
          <p:cNvPr id="9" name="Rectangle 8"/>
          <p:cNvSpPr/>
          <p:nvPr/>
        </p:nvSpPr>
        <p:spPr>
          <a:xfrm>
            <a:off x="1679448" y="6016260"/>
            <a:ext cx="6501875" cy="400110"/>
          </a:xfrm>
          <a:prstGeom prst="rect">
            <a:avLst/>
          </a:prstGeom>
        </p:spPr>
        <p:txBody>
          <a:bodyPr wrap="none">
            <a:spAutoFit/>
          </a:bodyPr>
          <a:lstStyle/>
          <a:p>
            <a:r>
              <a:rPr lang="en-US" sz="2000" dirty="0" err="1">
                <a:solidFill>
                  <a:srgbClr val="0000FF"/>
                </a:solidFill>
              </a:rPr>
              <a:t>Unupervised</a:t>
            </a:r>
            <a:r>
              <a:rPr lang="en-US" sz="2000" dirty="0">
                <a:solidFill>
                  <a:srgbClr val="0000FF"/>
                </a:solidFill>
              </a:rPr>
              <a:t> learning: given data, i.e. examples, but no labels</a:t>
            </a:r>
          </a:p>
        </p:txBody>
      </p:sp>
    </p:spTree>
    <p:extLst>
      <p:ext uri="{BB962C8B-B14F-4D97-AF65-F5344CB8AC3E}">
        <p14:creationId xmlns:p14="http://schemas.microsoft.com/office/powerpoint/2010/main" val="4072518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Unsupervised learning applications</a:t>
            </a:r>
          </a:p>
        </p:txBody>
      </p:sp>
      <p:sp>
        <p:nvSpPr>
          <p:cNvPr id="3" name="Content Placeholder 2"/>
          <p:cNvSpPr>
            <a:spLocks noGrp="1"/>
          </p:cNvSpPr>
          <p:nvPr>
            <p:ph sz="quarter" idx="1"/>
          </p:nvPr>
        </p:nvSpPr>
        <p:spPr/>
        <p:txBody>
          <a:bodyPr>
            <a:normAutofit lnSpcReduction="10000"/>
          </a:bodyPr>
          <a:lstStyle/>
          <a:p>
            <a:pPr marL="0" lvl="1" indent="0">
              <a:spcBef>
                <a:spcPts val="700"/>
              </a:spcBef>
              <a:buClr>
                <a:schemeClr val="accent2"/>
              </a:buClr>
              <a:buSzPct val="60000"/>
              <a:buNone/>
            </a:pPr>
            <a:r>
              <a:rPr lang="en-US" dirty="0"/>
              <a:t>learn clusters/groups without any label</a:t>
            </a:r>
          </a:p>
          <a:p>
            <a:pPr marL="0" indent="0">
              <a:buNone/>
            </a:pPr>
            <a:endParaRPr lang="en-US" dirty="0"/>
          </a:p>
          <a:p>
            <a:pPr marL="0" indent="0">
              <a:buNone/>
            </a:pPr>
            <a:r>
              <a:rPr lang="en-US" dirty="0"/>
              <a:t>customer segmentation (i.e. grouping)</a:t>
            </a:r>
          </a:p>
          <a:p>
            <a:pPr marL="0" indent="0">
              <a:buNone/>
            </a:pPr>
            <a:endParaRPr lang="en-US" dirty="0"/>
          </a:p>
          <a:p>
            <a:pPr marL="0" indent="0">
              <a:buNone/>
            </a:pPr>
            <a:r>
              <a:rPr lang="en-US" dirty="0"/>
              <a:t>image compression</a:t>
            </a:r>
          </a:p>
          <a:p>
            <a:pPr marL="0" indent="0">
              <a:buNone/>
            </a:pPr>
            <a:endParaRPr lang="en-US" dirty="0"/>
          </a:p>
          <a:p>
            <a:pPr marL="0" indent="0">
              <a:buNone/>
            </a:pPr>
            <a:r>
              <a:rPr lang="en-US" dirty="0"/>
              <a:t>bioinformatics: learn motifs</a:t>
            </a:r>
          </a:p>
          <a:p>
            <a:pPr marL="0" indent="0">
              <a:buNone/>
            </a:pPr>
            <a:endParaRPr lang="en-US" dirty="0"/>
          </a:p>
          <a:p>
            <a:pPr marL="0" indent="0">
              <a:buNone/>
            </a:pPr>
            <a:r>
              <a:rPr lang="en-US" dirty="0"/>
              <a:t>…</a:t>
            </a:r>
          </a:p>
        </p:txBody>
      </p:sp>
    </p:spTree>
    <p:extLst>
      <p:ext uri="{BB962C8B-B14F-4D97-AF65-F5344CB8AC3E}">
        <p14:creationId xmlns:p14="http://schemas.microsoft.com/office/powerpoint/2010/main" val="1643517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a:t>
            </a:r>
          </a:p>
        </p:txBody>
      </p:sp>
      <p:sp>
        <p:nvSpPr>
          <p:cNvPr id="4" name="TextBox 3"/>
          <p:cNvSpPr txBox="1"/>
          <p:nvPr/>
        </p:nvSpPr>
        <p:spPr>
          <a:xfrm>
            <a:off x="612648" y="1989667"/>
            <a:ext cx="4286976" cy="400110"/>
          </a:xfrm>
          <a:prstGeom prst="rect">
            <a:avLst/>
          </a:prstGeom>
          <a:noFill/>
        </p:spPr>
        <p:txBody>
          <a:bodyPr wrap="none" rtlCol="0">
            <a:spAutoFit/>
          </a:bodyPr>
          <a:lstStyle/>
          <a:p>
            <a:r>
              <a:rPr lang="en-US" sz="2000" dirty="0"/>
              <a:t>left, right, straight, left, left, left, straight</a:t>
            </a:r>
          </a:p>
        </p:txBody>
      </p:sp>
      <p:sp>
        <p:nvSpPr>
          <p:cNvPr id="5" name="TextBox 4"/>
          <p:cNvSpPr txBox="1"/>
          <p:nvPr/>
        </p:nvSpPr>
        <p:spPr>
          <a:xfrm>
            <a:off x="612648" y="2511133"/>
            <a:ext cx="5126048" cy="400110"/>
          </a:xfrm>
          <a:prstGeom prst="rect">
            <a:avLst/>
          </a:prstGeom>
          <a:noFill/>
        </p:spPr>
        <p:txBody>
          <a:bodyPr wrap="none" rtlCol="0">
            <a:spAutoFit/>
          </a:bodyPr>
          <a:lstStyle/>
          <a:p>
            <a:r>
              <a:rPr lang="en-US" sz="2000" dirty="0"/>
              <a:t>left, straight, straight, left, right, straight, straight</a:t>
            </a:r>
          </a:p>
        </p:txBody>
      </p:sp>
      <p:sp>
        <p:nvSpPr>
          <p:cNvPr id="6" name="TextBox 5"/>
          <p:cNvSpPr txBox="1"/>
          <p:nvPr/>
        </p:nvSpPr>
        <p:spPr>
          <a:xfrm>
            <a:off x="6829777" y="2032000"/>
            <a:ext cx="858002" cy="369332"/>
          </a:xfrm>
          <a:prstGeom prst="rect">
            <a:avLst/>
          </a:prstGeom>
          <a:noFill/>
        </p:spPr>
        <p:txBody>
          <a:bodyPr wrap="none" rtlCol="0">
            <a:spAutoFit/>
          </a:bodyPr>
          <a:lstStyle/>
          <a:p>
            <a:r>
              <a:rPr lang="en-US" b="1" dirty="0">
                <a:solidFill>
                  <a:srgbClr val="008000"/>
                </a:solidFill>
              </a:rPr>
              <a:t>GOOD</a:t>
            </a:r>
          </a:p>
        </p:txBody>
      </p:sp>
      <p:sp>
        <p:nvSpPr>
          <p:cNvPr id="7" name="TextBox 6"/>
          <p:cNvSpPr txBox="1"/>
          <p:nvPr/>
        </p:nvSpPr>
        <p:spPr>
          <a:xfrm>
            <a:off x="6914443" y="2508577"/>
            <a:ext cx="607671" cy="369332"/>
          </a:xfrm>
          <a:prstGeom prst="rect">
            <a:avLst/>
          </a:prstGeom>
          <a:noFill/>
        </p:spPr>
        <p:txBody>
          <a:bodyPr wrap="none" rtlCol="0">
            <a:spAutoFit/>
          </a:bodyPr>
          <a:lstStyle/>
          <a:p>
            <a:r>
              <a:rPr lang="en-US" b="1" dirty="0">
                <a:solidFill>
                  <a:srgbClr val="FF0000"/>
                </a:solidFill>
              </a:rPr>
              <a:t>BAD</a:t>
            </a:r>
          </a:p>
        </p:txBody>
      </p:sp>
      <p:sp>
        <p:nvSpPr>
          <p:cNvPr id="8" name="TextBox 7"/>
          <p:cNvSpPr txBox="1"/>
          <p:nvPr/>
        </p:nvSpPr>
        <p:spPr>
          <a:xfrm>
            <a:off x="612648" y="3291246"/>
            <a:ext cx="4286976" cy="400110"/>
          </a:xfrm>
          <a:prstGeom prst="rect">
            <a:avLst/>
          </a:prstGeom>
          <a:noFill/>
        </p:spPr>
        <p:txBody>
          <a:bodyPr wrap="none" rtlCol="0">
            <a:spAutoFit/>
          </a:bodyPr>
          <a:lstStyle/>
          <a:p>
            <a:r>
              <a:rPr lang="en-US" sz="2000" dirty="0"/>
              <a:t>left, right, straight, left, left, left, straight</a:t>
            </a:r>
          </a:p>
        </p:txBody>
      </p:sp>
      <p:sp>
        <p:nvSpPr>
          <p:cNvPr id="9" name="TextBox 8"/>
          <p:cNvSpPr txBox="1"/>
          <p:nvPr/>
        </p:nvSpPr>
        <p:spPr>
          <a:xfrm>
            <a:off x="612648" y="3812712"/>
            <a:ext cx="5126048" cy="400110"/>
          </a:xfrm>
          <a:prstGeom prst="rect">
            <a:avLst/>
          </a:prstGeom>
          <a:noFill/>
        </p:spPr>
        <p:txBody>
          <a:bodyPr wrap="none" rtlCol="0">
            <a:spAutoFit/>
          </a:bodyPr>
          <a:lstStyle/>
          <a:p>
            <a:r>
              <a:rPr lang="en-US" sz="2000" dirty="0"/>
              <a:t>left, straight, straight, left, right, straight, straight</a:t>
            </a:r>
          </a:p>
        </p:txBody>
      </p:sp>
      <p:sp>
        <p:nvSpPr>
          <p:cNvPr id="10" name="TextBox 9"/>
          <p:cNvSpPr txBox="1"/>
          <p:nvPr/>
        </p:nvSpPr>
        <p:spPr>
          <a:xfrm>
            <a:off x="6829777" y="3333579"/>
            <a:ext cx="612179" cy="369332"/>
          </a:xfrm>
          <a:prstGeom prst="rect">
            <a:avLst/>
          </a:prstGeom>
          <a:noFill/>
        </p:spPr>
        <p:txBody>
          <a:bodyPr wrap="none" rtlCol="0">
            <a:spAutoFit/>
          </a:bodyPr>
          <a:lstStyle/>
          <a:p>
            <a:r>
              <a:rPr lang="en-US" b="1" dirty="0">
                <a:solidFill>
                  <a:srgbClr val="008000"/>
                </a:solidFill>
              </a:rPr>
              <a:t>18.5</a:t>
            </a:r>
          </a:p>
        </p:txBody>
      </p:sp>
      <p:sp>
        <p:nvSpPr>
          <p:cNvPr id="11" name="TextBox 10"/>
          <p:cNvSpPr txBox="1"/>
          <p:nvPr/>
        </p:nvSpPr>
        <p:spPr>
          <a:xfrm>
            <a:off x="6914443" y="3810156"/>
            <a:ext cx="379431" cy="369332"/>
          </a:xfrm>
          <a:prstGeom prst="rect">
            <a:avLst/>
          </a:prstGeom>
          <a:noFill/>
        </p:spPr>
        <p:txBody>
          <a:bodyPr wrap="none" rtlCol="0">
            <a:spAutoFit/>
          </a:bodyPr>
          <a:lstStyle/>
          <a:p>
            <a:r>
              <a:rPr lang="en-US" b="1" dirty="0">
                <a:solidFill>
                  <a:srgbClr val="FF0000"/>
                </a:solidFill>
              </a:rPr>
              <a:t>-3</a:t>
            </a:r>
          </a:p>
        </p:txBody>
      </p:sp>
      <p:cxnSp>
        <p:nvCxnSpPr>
          <p:cNvPr id="13" name="Straight Connector 12"/>
          <p:cNvCxnSpPr/>
          <p:nvPr/>
        </p:nvCxnSpPr>
        <p:spPr>
          <a:xfrm flipV="1">
            <a:off x="479778" y="3146778"/>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79778" y="4329289"/>
            <a:ext cx="7775222" cy="28222"/>
          </a:xfrm>
          <a:prstGeom prst="line">
            <a:avLst/>
          </a:prstGeom>
          <a:ln w="28575" cmpd="sng"/>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2890" y="4595167"/>
            <a:ext cx="7919110" cy="1200328"/>
          </a:xfrm>
          <a:prstGeom prst="rect">
            <a:avLst/>
          </a:prstGeom>
          <a:noFill/>
        </p:spPr>
        <p:txBody>
          <a:bodyPr wrap="square" rtlCol="0">
            <a:spAutoFit/>
          </a:bodyPr>
          <a:lstStyle/>
          <a:p>
            <a:r>
              <a:rPr lang="en-US" sz="2400" dirty="0"/>
              <a:t>Given a </a:t>
            </a:r>
            <a:r>
              <a:rPr lang="en-US" sz="2400" i="1" dirty="0">
                <a:solidFill>
                  <a:srgbClr val="FF6600"/>
                </a:solidFill>
              </a:rPr>
              <a:t>sequence</a:t>
            </a:r>
            <a:r>
              <a:rPr lang="en-US" sz="2400" dirty="0"/>
              <a:t> of examples/states and a </a:t>
            </a:r>
            <a:r>
              <a:rPr lang="en-US" sz="2400" i="1" dirty="0">
                <a:solidFill>
                  <a:srgbClr val="FF6600"/>
                </a:solidFill>
              </a:rPr>
              <a:t>reward</a:t>
            </a:r>
            <a:r>
              <a:rPr lang="en-US" sz="2400" dirty="0"/>
              <a:t> after completing that sequence, learn to predict the action to take for an individual example/state</a:t>
            </a:r>
          </a:p>
        </p:txBody>
      </p:sp>
    </p:spTree>
    <p:extLst>
      <p:ext uri="{BB962C8B-B14F-4D97-AF65-F5344CB8AC3E}">
        <p14:creationId xmlns:p14="http://schemas.microsoft.com/office/powerpoint/2010/main" val="3369511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pic>
        <p:nvPicPr>
          <p:cNvPr id="4" name="Picture 3"/>
          <p:cNvPicPr>
            <a:picLocks noChangeAspect="1"/>
          </p:cNvPicPr>
          <p:nvPr/>
        </p:nvPicPr>
        <p:blipFill>
          <a:blip r:embed="rId2"/>
          <a:stretch>
            <a:fillRect/>
          </a:stretch>
        </p:blipFill>
        <p:spPr>
          <a:xfrm>
            <a:off x="458611" y="2329743"/>
            <a:ext cx="1320234" cy="1071033"/>
          </a:xfrm>
          <a:prstGeom prst="rect">
            <a:avLst/>
          </a:prstGeom>
        </p:spPr>
      </p:pic>
      <p:pic>
        <p:nvPicPr>
          <p:cNvPr id="5" name="Picture 4"/>
          <p:cNvPicPr>
            <a:picLocks noChangeAspect="1"/>
          </p:cNvPicPr>
          <p:nvPr/>
        </p:nvPicPr>
        <p:blipFill>
          <a:blip r:embed="rId2"/>
          <a:stretch>
            <a:fillRect/>
          </a:stretch>
        </p:blipFill>
        <p:spPr>
          <a:xfrm>
            <a:off x="2360789" y="2329743"/>
            <a:ext cx="1320234" cy="1071033"/>
          </a:xfrm>
          <a:prstGeom prst="rect">
            <a:avLst/>
          </a:prstGeom>
        </p:spPr>
      </p:pic>
      <p:pic>
        <p:nvPicPr>
          <p:cNvPr id="6" name="Picture 5"/>
          <p:cNvPicPr>
            <a:picLocks noChangeAspect="1"/>
          </p:cNvPicPr>
          <p:nvPr/>
        </p:nvPicPr>
        <p:blipFill>
          <a:blip r:embed="rId2"/>
          <a:stretch>
            <a:fillRect/>
          </a:stretch>
        </p:blipFill>
        <p:spPr>
          <a:xfrm>
            <a:off x="4855629" y="2329743"/>
            <a:ext cx="1320234" cy="1071033"/>
          </a:xfrm>
          <a:prstGeom prst="rect">
            <a:avLst/>
          </a:prstGeom>
        </p:spPr>
      </p:pic>
      <p:cxnSp>
        <p:nvCxnSpPr>
          <p:cNvPr id="11" name="Straight Arrow Connector 10"/>
          <p:cNvCxnSpPr/>
          <p:nvPr/>
        </p:nvCxnSpPr>
        <p:spPr>
          <a:xfrm>
            <a:off x="189088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3737467"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4460518" y="2779887"/>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087353" y="2566999"/>
            <a:ext cx="415498" cy="369332"/>
          </a:xfrm>
          <a:prstGeom prst="rect">
            <a:avLst/>
          </a:prstGeom>
          <a:noFill/>
        </p:spPr>
        <p:txBody>
          <a:bodyPr wrap="none" rtlCol="0">
            <a:spAutoFit/>
          </a:bodyPr>
          <a:lstStyle/>
          <a:p>
            <a:r>
              <a:rPr lang="en-US" dirty="0"/>
              <a:t>…</a:t>
            </a:r>
          </a:p>
        </p:txBody>
      </p:sp>
      <p:sp>
        <p:nvSpPr>
          <p:cNvPr id="17" name="TextBox 16"/>
          <p:cNvSpPr txBox="1"/>
          <p:nvPr/>
        </p:nvSpPr>
        <p:spPr>
          <a:xfrm>
            <a:off x="6660444" y="2549054"/>
            <a:ext cx="784139" cy="461665"/>
          </a:xfrm>
          <a:prstGeom prst="rect">
            <a:avLst/>
          </a:prstGeom>
          <a:noFill/>
        </p:spPr>
        <p:txBody>
          <a:bodyPr wrap="none" rtlCol="0">
            <a:spAutoFit/>
          </a:bodyPr>
          <a:lstStyle/>
          <a:p>
            <a:r>
              <a:rPr lang="en-US" sz="2400" b="1" dirty="0">
                <a:solidFill>
                  <a:srgbClr val="008000"/>
                </a:solidFill>
              </a:rPr>
              <a:t>WIN!</a:t>
            </a:r>
          </a:p>
        </p:txBody>
      </p:sp>
      <p:pic>
        <p:nvPicPr>
          <p:cNvPr id="18" name="Picture 17"/>
          <p:cNvPicPr>
            <a:picLocks noChangeAspect="1"/>
          </p:cNvPicPr>
          <p:nvPr/>
        </p:nvPicPr>
        <p:blipFill>
          <a:blip r:embed="rId2"/>
          <a:stretch>
            <a:fillRect/>
          </a:stretch>
        </p:blipFill>
        <p:spPr>
          <a:xfrm>
            <a:off x="472722" y="3910301"/>
            <a:ext cx="1320234" cy="1071033"/>
          </a:xfrm>
          <a:prstGeom prst="rect">
            <a:avLst/>
          </a:prstGeom>
        </p:spPr>
      </p:pic>
      <p:pic>
        <p:nvPicPr>
          <p:cNvPr id="19" name="Picture 18"/>
          <p:cNvPicPr>
            <a:picLocks noChangeAspect="1"/>
          </p:cNvPicPr>
          <p:nvPr/>
        </p:nvPicPr>
        <p:blipFill>
          <a:blip r:embed="rId2"/>
          <a:stretch>
            <a:fillRect/>
          </a:stretch>
        </p:blipFill>
        <p:spPr>
          <a:xfrm>
            <a:off x="2374900" y="3910301"/>
            <a:ext cx="1320234" cy="1071033"/>
          </a:xfrm>
          <a:prstGeom prst="rect">
            <a:avLst/>
          </a:prstGeom>
        </p:spPr>
      </p:pic>
      <p:pic>
        <p:nvPicPr>
          <p:cNvPr id="20" name="Picture 19"/>
          <p:cNvPicPr>
            <a:picLocks noChangeAspect="1"/>
          </p:cNvPicPr>
          <p:nvPr/>
        </p:nvPicPr>
        <p:blipFill>
          <a:blip r:embed="rId2"/>
          <a:stretch>
            <a:fillRect/>
          </a:stretch>
        </p:blipFill>
        <p:spPr>
          <a:xfrm>
            <a:off x="4869740" y="3910301"/>
            <a:ext cx="1320234" cy="1071033"/>
          </a:xfrm>
          <a:prstGeom prst="rect">
            <a:avLst/>
          </a:prstGeom>
        </p:spPr>
      </p:pic>
      <p:cxnSp>
        <p:nvCxnSpPr>
          <p:cNvPr id="21" name="Straight Arrow Connector 20"/>
          <p:cNvCxnSpPr/>
          <p:nvPr/>
        </p:nvCxnSpPr>
        <p:spPr>
          <a:xfrm>
            <a:off x="190499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a:off x="3751578"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474629" y="4360445"/>
            <a:ext cx="338667" cy="0"/>
          </a:xfrm>
          <a:prstGeom prst="straightConnector1">
            <a:avLst/>
          </a:prstGeom>
          <a:ln w="38100" cmpd="sng">
            <a:solidFill>
              <a:srgbClr val="0000FF"/>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101464" y="4147557"/>
            <a:ext cx="415498" cy="369332"/>
          </a:xfrm>
          <a:prstGeom prst="rect">
            <a:avLst/>
          </a:prstGeom>
          <a:noFill/>
        </p:spPr>
        <p:txBody>
          <a:bodyPr wrap="none" rtlCol="0">
            <a:spAutoFit/>
          </a:bodyPr>
          <a:lstStyle/>
          <a:p>
            <a:r>
              <a:rPr lang="en-US" dirty="0"/>
              <a:t>…</a:t>
            </a:r>
          </a:p>
        </p:txBody>
      </p:sp>
      <p:sp>
        <p:nvSpPr>
          <p:cNvPr id="25" name="TextBox 24"/>
          <p:cNvSpPr txBox="1"/>
          <p:nvPr/>
        </p:nvSpPr>
        <p:spPr>
          <a:xfrm>
            <a:off x="6674555" y="4129612"/>
            <a:ext cx="898804" cy="461665"/>
          </a:xfrm>
          <a:prstGeom prst="rect">
            <a:avLst/>
          </a:prstGeom>
          <a:noFill/>
        </p:spPr>
        <p:txBody>
          <a:bodyPr wrap="none" rtlCol="0">
            <a:spAutoFit/>
          </a:bodyPr>
          <a:lstStyle/>
          <a:p>
            <a:r>
              <a:rPr lang="en-US" sz="2400" b="1" dirty="0">
                <a:solidFill>
                  <a:srgbClr val="FF0000"/>
                </a:solidFill>
              </a:rPr>
              <a:t>LOSE!</a:t>
            </a:r>
          </a:p>
        </p:txBody>
      </p:sp>
      <p:sp>
        <p:nvSpPr>
          <p:cNvPr id="26" name="TextBox 25"/>
          <p:cNvSpPr txBox="1"/>
          <p:nvPr/>
        </p:nvSpPr>
        <p:spPr>
          <a:xfrm>
            <a:off x="98778" y="1693334"/>
            <a:ext cx="1800493" cy="461665"/>
          </a:xfrm>
          <a:prstGeom prst="rect">
            <a:avLst/>
          </a:prstGeom>
          <a:noFill/>
        </p:spPr>
        <p:txBody>
          <a:bodyPr wrap="none" rtlCol="0">
            <a:spAutoFit/>
          </a:bodyPr>
          <a:lstStyle/>
          <a:p>
            <a:r>
              <a:rPr lang="en-US" sz="2400" dirty="0"/>
              <a:t>Backgammon</a:t>
            </a:r>
          </a:p>
        </p:txBody>
      </p:sp>
      <p:sp>
        <p:nvSpPr>
          <p:cNvPr id="27" name="TextBox 26"/>
          <p:cNvSpPr txBox="1"/>
          <p:nvPr/>
        </p:nvSpPr>
        <p:spPr>
          <a:xfrm>
            <a:off x="366888" y="5376333"/>
            <a:ext cx="8085666" cy="954107"/>
          </a:xfrm>
          <a:prstGeom prst="rect">
            <a:avLst/>
          </a:prstGeom>
          <a:noFill/>
        </p:spPr>
        <p:txBody>
          <a:bodyPr wrap="square" rtlCol="0">
            <a:spAutoFit/>
          </a:bodyPr>
          <a:lstStyle/>
          <a:p>
            <a:r>
              <a:rPr lang="en-US" sz="2800" dirty="0"/>
              <a:t>Given sequences of moves and whether or not the player won at the end, learn to make good moves</a:t>
            </a:r>
          </a:p>
        </p:txBody>
      </p:sp>
    </p:spTree>
    <p:extLst>
      <p:ext uri="{BB962C8B-B14F-4D97-AF65-F5344CB8AC3E}">
        <p14:creationId xmlns:p14="http://schemas.microsoft.com/office/powerpoint/2010/main" val="19462921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Reinforcement learning example</a:t>
            </a:r>
          </a:p>
        </p:txBody>
      </p:sp>
      <p:sp>
        <p:nvSpPr>
          <p:cNvPr id="3" name="Rectangle 2">
            <a:extLst>
              <a:ext uri="{FF2B5EF4-FFF2-40B4-BE49-F238E27FC236}">
                <a16:creationId xmlns:a16="http://schemas.microsoft.com/office/drawing/2014/main" id="{A7E28C91-EEC5-B548-A2AF-AAE53B9594B9}"/>
              </a:ext>
            </a:extLst>
          </p:cNvPr>
          <p:cNvSpPr/>
          <p:nvPr/>
        </p:nvSpPr>
        <p:spPr>
          <a:xfrm>
            <a:off x="1976227" y="6146988"/>
            <a:ext cx="5426242" cy="369332"/>
          </a:xfrm>
          <a:prstGeom prst="rect">
            <a:avLst/>
          </a:prstGeom>
        </p:spPr>
        <p:txBody>
          <a:bodyPr wrap="square">
            <a:spAutoFit/>
          </a:bodyPr>
          <a:lstStyle/>
          <a:p>
            <a:r>
              <a:rPr lang="en-US" dirty="0">
                <a:hlinkClick r:id="rId2"/>
              </a:rPr>
              <a:t>https://www.youtube.com/watch?v=W_gxLKSsSIE</a:t>
            </a:r>
            <a:endParaRPr lang="en-US" dirty="0"/>
          </a:p>
        </p:txBody>
      </p:sp>
      <p:pic>
        <p:nvPicPr>
          <p:cNvPr id="6" name="Picture 5">
            <a:extLst>
              <a:ext uri="{FF2B5EF4-FFF2-40B4-BE49-F238E27FC236}">
                <a16:creationId xmlns:a16="http://schemas.microsoft.com/office/drawing/2014/main" id="{B321BD72-BC86-C148-955E-D09026C9EC27}"/>
              </a:ext>
            </a:extLst>
          </p:cNvPr>
          <p:cNvPicPr>
            <a:picLocks noChangeAspect="1"/>
          </p:cNvPicPr>
          <p:nvPr/>
        </p:nvPicPr>
        <p:blipFill>
          <a:blip r:embed="rId3"/>
          <a:stretch>
            <a:fillRect/>
          </a:stretch>
        </p:blipFill>
        <p:spPr>
          <a:xfrm>
            <a:off x="1062455" y="1555844"/>
            <a:ext cx="6946900" cy="4254500"/>
          </a:xfrm>
          <a:prstGeom prst="rect">
            <a:avLst/>
          </a:prstGeom>
        </p:spPr>
      </p:pic>
    </p:spTree>
    <p:extLst>
      <p:ext uri="{BB962C8B-B14F-4D97-AF65-F5344CB8AC3E}">
        <p14:creationId xmlns:p14="http://schemas.microsoft.com/office/powerpoint/2010/main" val="38247017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learning variations</a:t>
            </a:r>
          </a:p>
        </p:txBody>
      </p:sp>
      <p:sp>
        <p:nvSpPr>
          <p:cNvPr id="3" name="Content Placeholder 2"/>
          <p:cNvSpPr>
            <a:spLocks noGrp="1"/>
          </p:cNvSpPr>
          <p:nvPr>
            <p:ph sz="quarter" idx="1"/>
          </p:nvPr>
        </p:nvSpPr>
        <p:spPr/>
        <p:txBody>
          <a:bodyPr>
            <a:normAutofit lnSpcReduction="10000"/>
          </a:bodyPr>
          <a:lstStyle/>
          <a:p>
            <a:pPr marL="0" indent="0">
              <a:buNone/>
            </a:pPr>
            <a:r>
              <a:rPr lang="en-US" dirty="0"/>
              <a:t>What data is available:</a:t>
            </a:r>
          </a:p>
          <a:p>
            <a:pPr lvl="2"/>
            <a:r>
              <a:rPr lang="en-US" dirty="0"/>
              <a:t>Supervised, unsupervised, reinforcement learning</a:t>
            </a:r>
          </a:p>
          <a:p>
            <a:pPr lvl="2"/>
            <a:r>
              <a:rPr lang="en-US" dirty="0"/>
              <a:t>semi-supervised, active learning, …</a:t>
            </a:r>
          </a:p>
          <a:p>
            <a:pPr lvl="2"/>
            <a:endParaRPr lang="en-US" dirty="0"/>
          </a:p>
          <a:p>
            <a:pPr marL="0" indent="0">
              <a:buNone/>
            </a:pPr>
            <a:r>
              <a:rPr lang="en-US" dirty="0"/>
              <a:t>How are we getting the data:</a:t>
            </a:r>
          </a:p>
          <a:p>
            <a:pPr lvl="2"/>
            <a:r>
              <a:rPr lang="en-US" dirty="0"/>
              <a:t>online vs. offline learning</a:t>
            </a:r>
          </a:p>
          <a:p>
            <a:pPr marL="45720" indent="0">
              <a:buNone/>
            </a:pPr>
            <a:endParaRPr lang="en-US" dirty="0"/>
          </a:p>
          <a:p>
            <a:pPr marL="45720" indent="0">
              <a:buNone/>
            </a:pPr>
            <a:r>
              <a:rPr lang="en-US" dirty="0"/>
              <a:t>Type of model:</a:t>
            </a:r>
          </a:p>
          <a:p>
            <a:pPr lvl="2"/>
            <a:r>
              <a:rPr lang="en-US" dirty="0"/>
              <a:t>generative vs. discriminative</a:t>
            </a:r>
          </a:p>
          <a:p>
            <a:pPr lvl="2"/>
            <a:r>
              <a:rPr lang="en-US" dirty="0"/>
              <a:t>parametric vs. non-parametric</a:t>
            </a:r>
          </a:p>
        </p:txBody>
      </p:sp>
    </p:spTree>
    <p:extLst>
      <p:ext uri="{BB962C8B-B14F-4D97-AF65-F5344CB8AC3E}">
        <p14:creationId xmlns:p14="http://schemas.microsoft.com/office/powerpoint/2010/main" val="1671205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1143000"/>
          </a:xfrm>
        </p:spPr>
        <p:txBody>
          <a:bodyPr>
            <a:normAutofit/>
          </a:bodyPr>
          <a:lstStyle/>
          <a:p>
            <a:r>
              <a:rPr lang="en-US" sz="4000" dirty="0"/>
              <a:t>Why are you here?</a:t>
            </a:r>
          </a:p>
        </p:txBody>
      </p:sp>
      <p:sp>
        <p:nvSpPr>
          <p:cNvPr id="3" name="Content Placeholder 2"/>
          <p:cNvSpPr>
            <a:spLocks noGrp="1"/>
          </p:cNvSpPr>
          <p:nvPr>
            <p:ph sz="quarter" idx="1"/>
          </p:nvPr>
        </p:nvSpPr>
        <p:spPr>
          <a:xfrm>
            <a:off x="558800" y="1679222"/>
            <a:ext cx="7772400" cy="4724400"/>
          </a:xfrm>
        </p:spPr>
        <p:txBody>
          <a:bodyPr>
            <a:normAutofit/>
          </a:bodyPr>
          <a:lstStyle/>
          <a:p>
            <a:pPr marL="0" indent="0">
              <a:buNone/>
            </a:pPr>
            <a:endParaRPr lang="en-US" sz="3200" dirty="0"/>
          </a:p>
          <a:p>
            <a:pPr marL="0" indent="0">
              <a:buNone/>
            </a:pPr>
            <a:r>
              <a:rPr lang="en-US" sz="3200" dirty="0"/>
              <a:t>What is Machine Learning?</a:t>
            </a:r>
          </a:p>
          <a:p>
            <a:pPr marL="0" indent="0">
              <a:buNone/>
            </a:pPr>
            <a:endParaRPr lang="en-US" sz="3200" dirty="0"/>
          </a:p>
          <a:p>
            <a:pPr marL="0" indent="0">
              <a:buNone/>
            </a:pPr>
            <a:r>
              <a:rPr lang="en-US" sz="3200" dirty="0"/>
              <a:t>Why are you taking this course?</a:t>
            </a:r>
          </a:p>
          <a:p>
            <a:pPr marL="0" indent="0">
              <a:buNone/>
            </a:pPr>
            <a:endParaRPr lang="en-US" sz="3200" dirty="0"/>
          </a:p>
          <a:p>
            <a:pPr marL="0" indent="0">
              <a:buNone/>
            </a:pPr>
            <a:r>
              <a:rPr lang="en-US" sz="3200" dirty="0"/>
              <a:t>What topics would you like to see covered?</a:t>
            </a:r>
          </a:p>
        </p:txBody>
      </p:sp>
    </p:spTree>
    <p:extLst>
      <p:ext uri="{BB962C8B-B14F-4D97-AF65-F5344CB8AC3E}">
        <p14:creationId xmlns:p14="http://schemas.microsoft.com/office/powerpoint/2010/main" val="1331058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708602" y="1924570"/>
            <a:ext cx="8057446" cy="1200328"/>
          </a:xfrm>
          <a:prstGeom prst="rect">
            <a:avLst/>
          </a:prstGeom>
        </p:spPr>
        <p:txBody>
          <a:bodyPr wrap="square">
            <a:spAutoFit/>
          </a:bodyPr>
          <a:lstStyle/>
          <a:p>
            <a:r>
              <a:rPr lang="en-US" sz="2400" dirty="0"/>
              <a:t>Machine learning is a subfield of computer science that evolved from the study of pattern recognition and computational learning theory in artificial intelligence.</a:t>
            </a:r>
          </a:p>
        </p:txBody>
      </p:sp>
      <p:pic>
        <p:nvPicPr>
          <p:cNvPr id="7" name="Picture 6"/>
          <p:cNvPicPr>
            <a:picLocks noChangeAspect="1"/>
          </p:cNvPicPr>
          <p:nvPr/>
        </p:nvPicPr>
        <p:blipFill>
          <a:blip r:embed="rId2"/>
          <a:stretch>
            <a:fillRect/>
          </a:stretch>
        </p:blipFill>
        <p:spPr>
          <a:xfrm>
            <a:off x="3090354" y="3730980"/>
            <a:ext cx="2253564" cy="2238022"/>
          </a:xfrm>
          <a:prstGeom prst="rect">
            <a:avLst/>
          </a:prstGeom>
        </p:spPr>
      </p:pic>
    </p:spTree>
    <p:extLst>
      <p:ext uri="{BB962C8B-B14F-4D97-AF65-F5344CB8AC3E}">
        <p14:creationId xmlns:p14="http://schemas.microsoft.com/office/powerpoint/2010/main" val="303619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3" name="Content Placeholder 2"/>
          <p:cNvSpPr>
            <a:spLocks noGrp="1"/>
          </p:cNvSpPr>
          <p:nvPr>
            <p:ph sz="quarter" idx="1"/>
          </p:nvPr>
        </p:nvSpPr>
        <p:spPr>
          <a:xfrm>
            <a:off x="612648" y="1755421"/>
            <a:ext cx="8153400" cy="4848578"/>
          </a:xfrm>
        </p:spPr>
        <p:txBody>
          <a:bodyPr>
            <a:normAutofit fontScale="77500" lnSpcReduction="20000"/>
          </a:bodyPr>
          <a:lstStyle/>
          <a:p>
            <a:pPr marL="0" indent="0">
              <a:buNone/>
            </a:pPr>
            <a:r>
              <a:rPr lang="tr-TR" dirty="0"/>
              <a:t>Machine </a:t>
            </a:r>
            <a:r>
              <a:rPr lang="tr-TR" dirty="0" err="1"/>
              <a:t>learning</a:t>
            </a:r>
            <a:r>
              <a:rPr lang="tr-TR" dirty="0"/>
              <a:t> is </a:t>
            </a:r>
            <a:r>
              <a:rPr lang="tr-TR" dirty="0" err="1"/>
              <a:t>programming</a:t>
            </a:r>
            <a:r>
              <a:rPr lang="tr-TR" dirty="0"/>
              <a:t> </a:t>
            </a:r>
            <a:r>
              <a:rPr lang="tr-TR" dirty="0" err="1"/>
              <a:t>computers</a:t>
            </a:r>
            <a:r>
              <a:rPr lang="tr-TR" dirty="0"/>
              <a:t> </a:t>
            </a:r>
            <a:r>
              <a:rPr lang="tr-TR" dirty="0" err="1"/>
              <a:t>to</a:t>
            </a:r>
            <a:r>
              <a:rPr lang="tr-TR" dirty="0"/>
              <a:t> optimize a </a:t>
            </a:r>
            <a:r>
              <a:rPr lang="tr-TR" dirty="0" err="1"/>
              <a:t>performance</a:t>
            </a:r>
            <a:r>
              <a:rPr lang="tr-TR" dirty="0"/>
              <a:t> </a:t>
            </a:r>
            <a:r>
              <a:rPr lang="tr-TR" dirty="0" err="1"/>
              <a:t>criterion</a:t>
            </a:r>
            <a:r>
              <a:rPr lang="tr-TR" dirty="0"/>
              <a:t> </a:t>
            </a:r>
            <a:r>
              <a:rPr lang="tr-TR" dirty="0" err="1"/>
              <a:t>using</a:t>
            </a:r>
            <a:r>
              <a:rPr lang="tr-TR" dirty="0"/>
              <a:t> </a:t>
            </a:r>
            <a:r>
              <a:rPr lang="tr-TR" dirty="0" err="1"/>
              <a:t>example</a:t>
            </a:r>
            <a:r>
              <a:rPr lang="tr-TR" dirty="0"/>
              <a:t> data </a:t>
            </a:r>
            <a:r>
              <a:rPr lang="tr-TR" dirty="0" err="1"/>
              <a:t>or</a:t>
            </a:r>
            <a:r>
              <a:rPr lang="tr-TR" dirty="0"/>
              <a:t> </a:t>
            </a:r>
            <a:r>
              <a:rPr lang="tr-TR" dirty="0" err="1"/>
              <a:t>past</a:t>
            </a:r>
            <a:r>
              <a:rPr lang="tr-TR" dirty="0"/>
              <a:t> </a:t>
            </a:r>
            <a:r>
              <a:rPr lang="tr-TR" dirty="0" err="1"/>
              <a:t>experience</a:t>
            </a:r>
            <a:r>
              <a:rPr lang="tr-TR" dirty="0"/>
              <a:t>.</a:t>
            </a:r>
          </a:p>
          <a:p>
            <a:pPr marL="0" indent="0">
              <a:buNone/>
            </a:pPr>
            <a:r>
              <a:rPr lang="tr-TR" dirty="0">
                <a:solidFill>
                  <a:schemeClr val="tx2"/>
                </a:solidFill>
              </a:rPr>
              <a:t>					-- Ethem </a:t>
            </a:r>
            <a:r>
              <a:rPr lang="tr-TR" dirty="0" err="1">
                <a:solidFill>
                  <a:schemeClr val="tx2"/>
                </a:solidFill>
              </a:rPr>
              <a:t>Alpaydin</a:t>
            </a:r>
            <a:endParaRPr lang="tr-TR" dirty="0">
              <a:solidFill>
                <a:schemeClr val="tx2"/>
              </a:solidFill>
            </a:endParaRPr>
          </a:p>
          <a:p>
            <a:pPr marL="0" indent="0">
              <a:buNone/>
            </a:pPr>
            <a:endParaRPr lang="tr-TR" dirty="0">
              <a:solidFill>
                <a:schemeClr val="tx2"/>
              </a:solidFill>
            </a:endParaRPr>
          </a:p>
          <a:p>
            <a:pPr marL="0" indent="0">
              <a:buNone/>
            </a:pPr>
            <a:r>
              <a:rPr lang="en-US" dirty="0"/>
              <a:t>The goal of machine learning is to develop methods that can automatically detect patterns in data, and then to use the uncovered patterns to predict future data or other outcomes of interest.</a:t>
            </a:r>
          </a:p>
          <a:p>
            <a:pPr marL="0" indent="0">
              <a:buNone/>
            </a:pPr>
            <a:r>
              <a:rPr lang="tr-TR" dirty="0">
                <a:solidFill>
                  <a:schemeClr val="tx2"/>
                </a:solidFill>
              </a:rPr>
              <a:t>					-- </a:t>
            </a:r>
            <a:r>
              <a:rPr lang="tr-TR" dirty="0" err="1">
                <a:solidFill>
                  <a:schemeClr val="tx2"/>
                </a:solidFill>
              </a:rPr>
              <a:t>Kevin</a:t>
            </a:r>
            <a:r>
              <a:rPr lang="tr-TR" dirty="0">
                <a:solidFill>
                  <a:schemeClr val="tx2"/>
                </a:solidFill>
              </a:rPr>
              <a:t> P. Murphy</a:t>
            </a:r>
          </a:p>
          <a:p>
            <a:pPr marL="0" indent="0">
              <a:buNone/>
            </a:pPr>
            <a:endParaRPr lang="tr-TR" dirty="0">
              <a:solidFill>
                <a:schemeClr val="tx2"/>
              </a:solidFill>
            </a:endParaRPr>
          </a:p>
          <a:p>
            <a:pPr marL="0" indent="0">
              <a:buNone/>
            </a:pPr>
            <a:r>
              <a:rPr lang="en-US" dirty="0"/>
              <a:t>The field of pattern recognition is concerned with the automatic discovery of regularities in data through the use of computer algorithms and with the use of these regularities to take actions.</a:t>
            </a:r>
          </a:p>
          <a:p>
            <a:pPr marL="0" indent="0">
              <a:buNone/>
            </a:pPr>
            <a:r>
              <a:rPr lang="tr-TR" dirty="0">
                <a:solidFill>
                  <a:schemeClr val="tx2"/>
                </a:solidFill>
              </a:rPr>
              <a:t>					-- </a:t>
            </a:r>
            <a:r>
              <a:rPr lang="tr-TR" dirty="0" err="1">
                <a:solidFill>
                  <a:schemeClr val="tx2"/>
                </a:solidFill>
              </a:rPr>
              <a:t>Christopher</a:t>
            </a:r>
            <a:r>
              <a:rPr lang="tr-TR" dirty="0">
                <a:solidFill>
                  <a:schemeClr val="tx2"/>
                </a:solidFill>
              </a:rPr>
              <a:t> M. </a:t>
            </a:r>
            <a:r>
              <a:rPr lang="tr-TR" dirty="0" err="1">
                <a:solidFill>
                  <a:schemeClr val="tx2"/>
                </a:solidFill>
              </a:rPr>
              <a:t>Bishop</a:t>
            </a:r>
            <a:endParaRPr lang="tr-TR" dirty="0">
              <a:solidFill>
                <a:schemeClr val="tx2"/>
              </a:solidFill>
            </a:endParaRPr>
          </a:p>
          <a:p>
            <a:pPr marL="0" indent="0">
              <a:buNone/>
            </a:pPr>
            <a:endParaRPr lang="tr-TR" dirty="0">
              <a:solidFill>
                <a:schemeClr val="tx2"/>
              </a:solidFill>
            </a:endParaRPr>
          </a:p>
          <a:p>
            <a:pPr marL="0" indent="0">
              <a:buNone/>
            </a:pPr>
            <a:endParaRPr lang="tr-TR" dirty="0">
              <a:solidFill>
                <a:schemeClr val="tx2"/>
              </a:solidFill>
            </a:endParaRPr>
          </a:p>
          <a:p>
            <a:pPr marL="0" indent="0">
              <a:buNone/>
            </a:pPr>
            <a:endParaRPr lang="en-US" dirty="0">
              <a:solidFill>
                <a:schemeClr val="tx2"/>
              </a:solidFill>
            </a:endParaRPr>
          </a:p>
          <a:p>
            <a:pPr marL="0" indent="0">
              <a:buNone/>
            </a:pPr>
            <a:endParaRPr lang="tr-TR" dirty="0">
              <a:solidFill>
                <a:schemeClr val="tx2"/>
              </a:solidFill>
            </a:endParaRPr>
          </a:p>
        </p:txBody>
      </p:sp>
    </p:spTree>
    <p:extLst>
      <p:ext uri="{BB962C8B-B14F-4D97-AF65-F5344CB8AC3E}">
        <p14:creationId xmlns:p14="http://schemas.microsoft.com/office/powerpoint/2010/main" val="325442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pic>
        <p:nvPicPr>
          <p:cNvPr id="3" name="Picture 2"/>
          <p:cNvPicPr>
            <a:picLocks noChangeAspect="1"/>
          </p:cNvPicPr>
          <p:nvPr/>
        </p:nvPicPr>
        <p:blipFill>
          <a:blip r:embed="rId2"/>
          <a:stretch>
            <a:fillRect/>
          </a:stretch>
        </p:blipFill>
        <p:spPr>
          <a:xfrm>
            <a:off x="2837745" y="3430411"/>
            <a:ext cx="3095522" cy="2820811"/>
          </a:xfrm>
          <a:prstGeom prst="rect">
            <a:avLst/>
          </a:prstGeom>
        </p:spPr>
      </p:pic>
    </p:spTree>
    <p:extLst>
      <p:ext uri="{BB962C8B-B14F-4D97-AF65-F5344CB8AC3E}">
        <p14:creationId xmlns:p14="http://schemas.microsoft.com/office/powerpoint/2010/main" val="25039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is…</a:t>
            </a:r>
          </a:p>
        </p:txBody>
      </p:sp>
      <p:sp>
        <p:nvSpPr>
          <p:cNvPr id="4" name="Rectangle 3"/>
          <p:cNvSpPr/>
          <p:nvPr/>
        </p:nvSpPr>
        <p:spPr>
          <a:xfrm>
            <a:off x="539269" y="2106008"/>
            <a:ext cx="8294287" cy="830997"/>
          </a:xfrm>
          <a:prstGeom prst="rect">
            <a:avLst/>
          </a:prstGeom>
        </p:spPr>
        <p:txBody>
          <a:bodyPr wrap="square">
            <a:spAutoFit/>
          </a:bodyPr>
          <a:lstStyle/>
          <a:p>
            <a:r>
              <a:rPr lang="en-US" sz="2400" dirty="0"/>
              <a:t>Machine learning is about predicting the future based on the past.</a:t>
            </a:r>
          </a:p>
          <a:p>
            <a:r>
              <a:rPr lang="tr-TR" sz="2400" dirty="0">
                <a:solidFill>
                  <a:schemeClr val="tx2"/>
                </a:solidFill>
              </a:rPr>
              <a:t>					-- Hal </a:t>
            </a:r>
            <a:r>
              <a:rPr lang="tr-TR" sz="2400" dirty="0" err="1">
                <a:solidFill>
                  <a:schemeClr val="tx2"/>
                </a:solidFill>
              </a:rPr>
              <a:t>Daume</a:t>
            </a:r>
            <a:r>
              <a:rPr lang="tr-TR" sz="2400" dirty="0">
                <a:solidFill>
                  <a:schemeClr val="tx2"/>
                </a:solidFill>
              </a:rPr>
              <a:t> III</a:t>
            </a:r>
          </a:p>
        </p:txBody>
      </p:sp>
      <p:sp>
        <p:nvSpPr>
          <p:cNvPr id="5" name="Rectangle 4"/>
          <p:cNvSpPr/>
          <p:nvPr/>
        </p:nvSpPr>
        <p:spPr>
          <a:xfrm>
            <a:off x="324561"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13854" y="4655446"/>
            <a:ext cx="1308346" cy="954107"/>
          </a:xfrm>
          <a:prstGeom prst="rect">
            <a:avLst/>
          </a:prstGeom>
          <a:noFill/>
        </p:spPr>
        <p:txBody>
          <a:bodyPr wrap="none" rtlCol="0">
            <a:spAutoFit/>
          </a:bodyPr>
          <a:lstStyle/>
          <a:p>
            <a:pPr algn="ctr"/>
            <a:r>
              <a:rPr lang="en-US" sz="2800" dirty="0"/>
              <a:t>Training</a:t>
            </a:r>
          </a:p>
          <a:p>
            <a:pPr algn="ctr"/>
            <a:r>
              <a:rPr lang="en-US" sz="2800" dirty="0"/>
              <a:t>Data</a:t>
            </a:r>
          </a:p>
        </p:txBody>
      </p:sp>
      <p:sp>
        <p:nvSpPr>
          <p:cNvPr id="7" name="TextBox 6"/>
          <p:cNvSpPr txBox="1"/>
          <p:nvPr/>
        </p:nvSpPr>
        <p:spPr>
          <a:xfrm rot="19287826">
            <a:off x="1648475" y="4111748"/>
            <a:ext cx="925078" cy="523220"/>
          </a:xfrm>
          <a:prstGeom prst="rect">
            <a:avLst/>
          </a:prstGeom>
          <a:noFill/>
        </p:spPr>
        <p:txBody>
          <a:bodyPr wrap="none" rtlCol="0">
            <a:spAutoFit/>
          </a:bodyPr>
          <a:lstStyle/>
          <a:p>
            <a:r>
              <a:rPr lang="en-US" sz="2800" dirty="0"/>
              <a:t>learn</a:t>
            </a:r>
          </a:p>
        </p:txBody>
      </p:sp>
      <p:sp>
        <p:nvSpPr>
          <p:cNvPr id="9" name="Oval 8"/>
          <p:cNvSpPr/>
          <p:nvPr/>
        </p:nvSpPr>
        <p:spPr>
          <a:xfrm>
            <a:off x="2511793" y="4473223"/>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TextBox 9"/>
          <p:cNvSpPr txBox="1"/>
          <p:nvPr/>
        </p:nvSpPr>
        <p:spPr>
          <a:xfrm>
            <a:off x="2723459" y="4706779"/>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11" name="TextBox 10"/>
          <p:cNvSpPr txBox="1"/>
          <p:nvPr/>
        </p:nvSpPr>
        <p:spPr>
          <a:xfrm>
            <a:off x="539269" y="3541889"/>
            <a:ext cx="710200" cy="461665"/>
          </a:xfrm>
          <a:prstGeom prst="rect">
            <a:avLst/>
          </a:prstGeom>
          <a:noFill/>
        </p:spPr>
        <p:txBody>
          <a:bodyPr wrap="none" rtlCol="0">
            <a:spAutoFit/>
          </a:bodyPr>
          <a:lstStyle/>
          <a:p>
            <a:r>
              <a:rPr lang="en-US" sz="2400" dirty="0"/>
              <a:t>past</a:t>
            </a:r>
          </a:p>
        </p:txBody>
      </p:sp>
      <p:sp>
        <p:nvSpPr>
          <p:cNvPr id="12" name="Right Arrow 11"/>
          <p:cNvSpPr/>
          <p:nvPr/>
        </p:nvSpPr>
        <p:spPr>
          <a:xfrm>
            <a:off x="177801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4" name="Straight Connector 13"/>
          <p:cNvCxnSpPr/>
          <p:nvPr/>
        </p:nvCxnSpPr>
        <p:spPr>
          <a:xfrm>
            <a:off x="4176891" y="3541889"/>
            <a:ext cx="0" cy="3048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rot="19287826">
            <a:off x="7931673" y="3974257"/>
            <a:ext cx="1194207" cy="523220"/>
          </a:xfrm>
          <a:prstGeom prst="rect">
            <a:avLst/>
          </a:prstGeom>
          <a:noFill/>
        </p:spPr>
        <p:txBody>
          <a:bodyPr wrap="none" rtlCol="0">
            <a:spAutoFit/>
          </a:bodyPr>
          <a:lstStyle/>
          <a:p>
            <a:r>
              <a:rPr lang="en-US" sz="2800" dirty="0"/>
              <a:t>predict</a:t>
            </a:r>
          </a:p>
        </p:txBody>
      </p:sp>
      <p:sp>
        <p:nvSpPr>
          <p:cNvPr id="25" name="Oval 24"/>
          <p:cNvSpPr/>
          <p:nvPr/>
        </p:nvSpPr>
        <p:spPr>
          <a:xfrm>
            <a:off x="6485952" y="4481002"/>
            <a:ext cx="1518033" cy="1354666"/>
          </a:xfrm>
          <a:prstGeom prst="ellipse">
            <a:avLst/>
          </a:prstGeom>
          <a:noFill/>
          <a:ln w="38100" cmpd="sng">
            <a:solidFill>
              <a:srgbClr val="0000FF"/>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TextBox 25"/>
          <p:cNvSpPr txBox="1"/>
          <p:nvPr/>
        </p:nvSpPr>
        <p:spPr>
          <a:xfrm>
            <a:off x="6697618" y="4714558"/>
            <a:ext cx="1306367" cy="830997"/>
          </a:xfrm>
          <a:prstGeom prst="rect">
            <a:avLst/>
          </a:prstGeom>
          <a:noFill/>
        </p:spPr>
        <p:txBody>
          <a:bodyPr wrap="none" rtlCol="0">
            <a:spAutoFit/>
          </a:bodyPr>
          <a:lstStyle/>
          <a:p>
            <a:r>
              <a:rPr lang="en-US" sz="2400" dirty="0"/>
              <a:t>model/</a:t>
            </a:r>
          </a:p>
          <a:p>
            <a:r>
              <a:rPr lang="en-US" sz="2400" dirty="0"/>
              <a:t>predictor</a:t>
            </a:r>
          </a:p>
        </p:txBody>
      </p:sp>
      <p:sp>
        <p:nvSpPr>
          <p:cNvPr id="27" name="TextBox 26"/>
          <p:cNvSpPr txBox="1"/>
          <p:nvPr/>
        </p:nvSpPr>
        <p:spPr>
          <a:xfrm>
            <a:off x="4586994" y="3541889"/>
            <a:ext cx="902811" cy="461665"/>
          </a:xfrm>
          <a:prstGeom prst="rect">
            <a:avLst/>
          </a:prstGeom>
          <a:noFill/>
        </p:spPr>
        <p:txBody>
          <a:bodyPr wrap="none" rtlCol="0">
            <a:spAutoFit/>
          </a:bodyPr>
          <a:lstStyle/>
          <a:p>
            <a:r>
              <a:rPr lang="en-US" sz="2400" dirty="0"/>
              <a:t>future</a:t>
            </a:r>
          </a:p>
        </p:txBody>
      </p:sp>
      <p:sp>
        <p:nvSpPr>
          <p:cNvPr id="30" name="Rectangle 29"/>
          <p:cNvSpPr/>
          <p:nvPr/>
        </p:nvSpPr>
        <p:spPr>
          <a:xfrm>
            <a:off x="4394934" y="4162777"/>
            <a:ext cx="1297640" cy="2074333"/>
          </a:xfrm>
          <a:prstGeom prst="rect">
            <a:avLst/>
          </a:prstGeom>
          <a:noFill/>
          <a:ln w="38100" cmpd="sng"/>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66543" y="4655446"/>
            <a:ext cx="1143713" cy="954107"/>
          </a:xfrm>
          <a:prstGeom prst="rect">
            <a:avLst/>
          </a:prstGeom>
          <a:noFill/>
        </p:spPr>
        <p:txBody>
          <a:bodyPr wrap="none" rtlCol="0">
            <a:spAutoFit/>
          </a:bodyPr>
          <a:lstStyle/>
          <a:p>
            <a:pPr algn="ctr"/>
            <a:r>
              <a:rPr lang="en-US" sz="2800" dirty="0"/>
              <a:t>Testing</a:t>
            </a:r>
          </a:p>
          <a:p>
            <a:pPr algn="ctr"/>
            <a:r>
              <a:rPr lang="en-US" sz="2800" dirty="0"/>
              <a:t>Data</a:t>
            </a:r>
          </a:p>
        </p:txBody>
      </p:sp>
      <p:sp>
        <p:nvSpPr>
          <p:cNvPr id="32" name="Right Arrow 31"/>
          <p:cNvSpPr/>
          <p:nvPr/>
        </p:nvSpPr>
        <p:spPr>
          <a:xfrm>
            <a:off x="5777251" y="4866958"/>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Right Arrow 32"/>
          <p:cNvSpPr/>
          <p:nvPr/>
        </p:nvSpPr>
        <p:spPr>
          <a:xfrm>
            <a:off x="8159270" y="4852049"/>
            <a:ext cx="606778" cy="570665"/>
          </a:xfrm>
          <a:prstGeom prst="rightArrow">
            <a:avLst/>
          </a:prstGeom>
          <a:solidFill>
            <a:srgbClr val="FF6600"/>
          </a:solidFill>
          <a:ln w="38100" cmpd="sng"/>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053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aka</a:t>
            </a:r>
          </a:p>
        </p:txBody>
      </p:sp>
      <p:sp>
        <p:nvSpPr>
          <p:cNvPr id="3" name="Content Placeholder 2"/>
          <p:cNvSpPr>
            <a:spLocks noGrp="1"/>
          </p:cNvSpPr>
          <p:nvPr>
            <p:ph sz="quarter" idx="1"/>
          </p:nvPr>
        </p:nvSpPr>
        <p:spPr>
          <a:xfrm>
            <a:off x="612648" y="1600200"/>
            <a:ext cx="8153400" cy="5130800"/>
          </a:xfrm>
        </p:spPr>
        <p:txBody>
          <a:bodyPr>
            <a:normAutofit fontScale="92500" lnSpcReduction="20000"/>
          </a:bodyPr>
          <a:lstStyle/>
          <a:p>
            <a:pPr marL="0" indent="0">
              <a:buNone/>
            </a:pPr>
            <a:r>
              <a:rPr lang="en-US" i="1" dirty="0"/>
              <a:t>data mining</a:t>
            </a:r>
            <a:r>
              <a:rPr lang="en-US" dirty="0"/>
              <a:t>: data analysis, not prediction, though often involves some shared techniques</a:t>
            </a:r>
          </a:p>
          <a:p>
            <a:pPr marL="0" indent="0">
              <a:buNone/>
            </a:pPr>
            <a:endParaRPr lang="en-US" i="1" dirty="0"/>
          </a:p>
          <a:p>
            <a:pPr marL="0" indent="0">
              <a:buNone/>
            </a:pPr>
            <a:r>
              <a:rPr lang="en-US" i="1" dirty="0"/>
              <a:t>inference</a:t>
            </a:r>
            <a:r>
              <a:rPr lang="en-US" dirty="0"/>
              <a:t> and/or </a:t>
            </a:r>
            <a:r>
              <a:rPr lang="en-US" i="1" dirty="0"/>
              <a:t>estimation </a:t>
            </a:r>
            <a:r>
              <a:rPr lang="en-US" dirty="0"/>
              <a:t>in statistics</a:t>
            </a:r>
            <a:endParaRPr lang="en-US" i="1" dirty="0"/>
          </a:p>
          <a:p>
            <a:pPr marL="0" indent="0">
              <a:buNone/>
            </a:pPr>
            <a:endParaRPr lang="en-US" i="1" dirty="0"/>
          </a:p>
          <a:p>
            <a:pPr marL="0" indent="0">
              <a:buNone/>
            </a:pPr>
            <a:r>
              <a:rPr lang="en-US" i="1" dirty="0"/>
              <a:t>pattern recognition</a:t>
            </a:r>
            <a:r>
              <a:rPr lang="en-US" dirty="0"/>
              <a:t> in engineering</a:t>
            </a:r>
          </a:p>
          <a:p>
            <a:pPr marL="0" indent="0">
              <a:buNone/>
            </a:pPr>
            <a:endParaRPr lang="en-US" i="1" dirty="0"/>
          </a:p>
          <a:p>
            <a:pPr marL="0" indent="0">
              <a:buNone/>
            </a:pPr>
            <a:r>
              <a:rPr lang="en-US" i="1" dirty="0"/>
              <a:t>signal processing</a:t>
            </a:r>
            <a:r>
              <a:rPr lang="en-US" dirty="0"/>
              <a:t> in electrical engineering</a:t>
            </a:r>
          </a:p>
          <a:p>
            <a:pPr marL="0" indent="0">
              <a:buNone/>
            </a:pPr>
            <a:endParaRPr lang="en-US" i="1" dirty="0"/>
          </a:p>
          <a:p>
            <a:pPr marL="0" indent="0">
              <a:buNone/>
            </a:pPr>
            <a:r>
              <a:rPr lang="en-US" i="1" dirty="0"/>
              <a:t>induction</a:t>
            </a:r>
          </a:p>
          <a:p>
            <a:pPr marL="0" indent="0">
              <a:buNone/>
            </a:pPr>
            <a:endParaRPr lang="en-US" i="1" dirty="0"/>
          </a:p>
          <a:p>
            <a:pPr marL="0" indent="0">
              <a:buNone/>
            </a:pPr>
            <a:r>
              <a:rPr lang="en-US" i="1" dirty="0"/>
              <a:t>optimization</a:t>
            </a:r>
          </a:p>
        </p:txBody>
      </p:sp>
    </p:spTree>
    <p:extLst>
      <p:ext uri="{BB962C8B-B14F-4D97-AF65-F5344CB8AC3E}">
        <p14:creationId xmlns:p14="http://schemas.microsoft.com/office/powerpoint/2010/main" val="24028765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spDef>
      <a:spPr>
        <a:noFill/>
        <a:ln w="38100" cmpd="sng"/>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Median.thmx</Template>
  <TotalTime>3813</TotalTime>
  <Words>878</Words>
  <Application>Microsoft Macintosh PowerPoint</Application>
  <PresentationFormat>On-screen Show (4:3)</PresentationFormat>
  <Paragraphs>226</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Calibri</vt:lpstr>
      <vt:lpstr>Tw Cen MT</vt:lpstr>
      <vt:lpstr>Wingdings</vt:lpstr>
      <vt:lpstr>Wingdings 2</vt:lpstr>
      <vt:lpstr>Median</vt:lpstr>
      <vt:lpstr>Introduction to Machine Learning</vt:lpstr>
      <vt:lpstr>PowerPoint Presentation</vt:lpstr>
      <vt:lpstr>PowerPoint Presentation</vt:lpstr>
      <vt:lpstr>Why are you here?</vt:lpstr>
      <vt:lpstr>Machine Learning is…</vt:lpstr>
      <vt:lpstr>Machine Learning is…</vt:lpstr>
      <vt:lpstr>Machine Learning is…</vt:lpstr>
      <vt:lpstr>Machine Learning is…</vt:lpstr>
      <vt:lpstr>Machine Learning, aka</vt:lpstr>
      <vt:lpstr>Goals of the course: learn about…</vt:lpstr>
      <vt:lpstr>Goals of the course</vt:lpstr>
      <vt:lpstr>Course expectations</vt:lpstr>
      <vt:lpstr>Other things to note</vt:lpstr>
      <vt:lpstr>Machine learning problems</vt:lpstr>
      <vt:lpstr>Data</vt:lpstr>
      <vt:lpstr>Data</vt:lpstr>
      <vt:lpstr>Data</vt:lpstr>
      <vt:lpstr>Data</vt:lpstr>
      <vt:lpstr>Supervised learning</vt:lpstr>
      <vt:lpstr>Supervised learning</vt:lpstr>
      <vt:lpstr>Supervised learning</vt:lpstr>
      <vt:lpstr>Supervised learning: classification</vt:lpstr>
      <vt:lpstr>Classification Example</vt:lpstr>
      <vt:lpstr>Classification Applications</vt:lpstr>
      <vt:lpstr>Supervised learning: regression</vt:lpstr>
      <vt:lpstr>Regression Example</vt:lpstr>
      <vt:lpstr>Regression Applications</vt:lpstr>
      <vt:lpstr>Supervised learning: ranking</vt:lpstr>
      <vt:lpstr>Ranking example</vt:lpstr>
      <vt:lpstr>Ranking Applications</vt:lpstr>
      <vt:lpstr>Unsupervised learning</vt:lpstr>
      <vt:lpstr>Unsupervised learning applications</vt:lpstr>
      <vt:lpstr>Reinforcement learning</vt:lpstr>
      <vt:lpstr>Reinforcement learning example</vt:lpstr>
      <vt:lpstr>Reinforcement learning example</vt:lpstr>
      <vt:lpstr>Other learning variations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Kauchak</dc:creator>
  <cp:lastModifiedBy>Irfan Ud-Din</cp:lastModifiedBy>
  <cp:revision>176</cp:revision>
  <dcterms:created xsi:type="dcterms:W3CDTF">2013-09-08T20:10:23Z</dcterms:created>
  <dcterms:modified xsi:type="dcterms:W3CDTF">2024-02-19T08:47:42Z</dcterms:modified>
</cp:coreProperties>
</file>