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9"/>
  </p:notesMasterIdLst>
  <p:handoutMasterIdLst>
    <p:handoutMasterId r:id="rId130"/>
  </p:handoutMasterIdLst>
  <p:sldIdLst>
    <p:sldId id="256" r:id="rId2"/>
    <p:sldId id="477" r:id="rId3"/>
    <p:sldId id="318" r:id="rId4"/>
    <p:sldId id="319" r:id="rId5"/>
    <p:sldId id="321" r:id="rId6"/>
    <p:sldId id="478" r:id="rId7"/>
    <p:sldId id="479" r:id="rId8"/>
    <p:sldId id="480" r:id="rId9"/>
    <p:sldId id="481" r:id="rId10"/>
    <p:sldId id="482" r:id="rId11"/>
    <p:sldId id="483" r:id="rId12"/>
    <p:sldId id="484" r:id="rId13"/>
    <p:sldId id="485" r:id="rId14"/>
    <p:sldId id="486" r:id="rId15"/>
    <p:sldId id="487" r:id="rId16"/>
    <p:sldId id="488" r:id="rId17"/>
    <p:sldId id="489" r:id="rId18"/>
    <p:sldId id="490" r:id="rId19"/>
    <p:sldId id="491" r:id="rId20"/>
    <p:sldId id="492" r:id="rId21"/>
    <p:sldId id="493" r:id="rId22"/>
    <p:sldId id="494" r:id="rId23"/>
    <p:sldId id="495" r:id="rId24"/>
    <p:sldId id="496" r:id="rId25"/>
    <p:sldId id="497" r:id="rId26"/>
    <p:sldId id="498" r:id="rId27"/>
    <p:sldId id="499" r:id="rId28"/>
    <p:sldId id="500" r:id="rId29"/>
    <p:sldId id="501" r:id="rId30"/>
    <p:sldId id="502" r:id="rId31"/>
    <p:sldId id="503" r:id="rId32"/>
    <p:sldId id="504" r:id="rId33"/>
    <p:sldId id="505" r:id="rId34"/>
    <p:sldId id="506" r:id="rId35"/>
    <p:sldId id="507" r:id="rId36"/>
    <p:sldId id="508" r:id="rId37"/>
    <p:sldId id="509" r:id="rId38"/>
    <p:sldId id="510" r:id="rId39"/>
    <p:sldId id="511" r:id="rId40"/>
    <p:sldId id="519" r:id="rId41"/>
    <p:sldId id="528" r:id="rId42"/>
    <p:sldId id="530" r:id="rId43"/>
    <p:sldId id="532" r:id="rId44"/>
    <p:sldId id="534" r:id="rId45"/>
    <p:sldId id="536" r:id="rId46"/>
    <p:sldId id="537" r:id="rId47"/>
    <p:sldId id="539" r:id="rId48"/>
    <p:sldId id="541" r:id="rId49"/>
    <p:sldId id="538" r:id="rId50"/>
    <p:sldId id="523" r:id="rId51"/>
    <p:sldId id="524" r:id="rId52"/>
    <p:sldId id="526" r:id="rId53"/>
    <p:sldId id="527" r:id="rId54"/>
    <p:sldId id="542" r:id="rId55"/>
    <p:sldId id="548" r:id="rId56"/>
    <p:sldId id="545" r:id="rId57"/>
    <p:sldId id="546" r:id="rId58"/>
    <p:sldId id="547" r:id="rId59"/>
    <p:sldId id="555" r:id="rId60"/>
    <p:sldId id="551" r:id="rId61"/>
    <p:sldId id="552" r:id="rId62"/>
    <p:sldId id="553" r:id="rId63"/>
    <p:sldId id="549" r:id="rId64"/>
    <p:sldId id="554" r:id="rId65"/>
    <p:sldId id="556" r:id="rId66"/>
    <p:sldId id="557" r:id="rId67"/>
    <p:sldId id="558" r:id="rId68"/>
    <p:sldId id="559" r:id="rId69"/>
    <p:sldId id="560" r:id="rId70"/>
    <p:sldId id="562" r:id="rId71"/>
    <p:sldId id="563" r:id="rId72"/>
    <p:sldId id="564" r:id="rId73"/>
    <p:sldId id="565" r:id="rId74"/>
    <p:sldId id="566" r:id="rId75"/>
    <p:sldId id="567" r:id="rId76"/>
    <p:sldId id="568" r:id="rId77"/>
    <p:sldId id="569" r:id="rId78"/>
    <p:sldId id="570" r:id="rId79"/>
    <p:sldId id="571" r:id="rId80"/>
    <p:sldId id="572" r:id="rId81"/>
    <p:sldId id="573" r:id="rId82"/>
    <p:sldId id="574" r:id="rId83"/>
    <p:sldId id="575" r:id="rId84"/>
    <p:sldId id="576" r:id="rId85"/>
    <p:sldId id="577" r:id="rId86"/>
    <p:sldId id="578" r:id="rId87"/>
    <p:sldId id="579" r:id="rId88"/>
    <p:sldId id="580" r:id="rId89"/>
    <p:sldId id="581" r:id="rId90"/>
    <p:sldId id="582" r:id="rId91"/>
    <p:sldId id="583" r:id="rId92"/>
    <p:sldId id="584" r:id="rId93"/>
    <p:sldId id="585" r:id="rId94"/>
    <p:sldId id="586" r:id="rId95"/>
    <p:sldId id="588" r:id="rId96"/>
    <p:sldId id="620" r:id="rId97"/>
    <p:sldId id="587" r:id="rId98"/>
    <p:sldId id="589" r:id="rId99"/>
    <p:sldId id="590" r:id="rId100"/>
    <p:sldId id="591" r:id="rId101"/>
    <p:sldId id="592" r:id="rId102"/>
    <p:sldId id="593" r:id="rId103"/>
    <p:sldId id="594" r:id="rId104"/>
    <p:sldId id="595" r:id="rId105"/>
    <p:sldId id="596" r:id="rId106"/>
    <p:sldId id="597" r:id="rId107"/>
    <p:sldId id="598" r:id="rId108"/>
    <p:sldId id="599" r:id="rId109"/>
    <p:sldId id="621" r:id="rId110"/>
    <p:sldId id="600" r:id="rId111"/>
    <p:sldId id="602" r:id="rId112"/>
    <p:sldId id="603" r:id="rId113"/>
    <p:sldId id="604" r:id="rId114"/>
    <p:sldId id="605" r:id="rId115"/>
    <p:sldId id="606" r:id="rId116"/>
    <p:sldId id="607" r:id="rId117"/>
    <p:sldId id="608" r:id="rId118"/>
    <p:sldId id="609" r:id="rId119"/>
    <p:sldId id="610" r:id="rId120"/>
    <p:sldId id="611" r:id="rId121"/>
    <p:sldId id="612" r:id="rId122"/>
    <p:sldId id="613" r:id="rId123"/>
    <p:sldId id="614" r:id="rId124"/>
    <p:sldId id="615" r:id="rId125"/>
    <p:sldId id="616" r:id="rId126"/>
    <p:sldId id="622" r:id="rId127"/>
    <p:sldId id="623" r:id="rId1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66"/>
    <p:restoredTop sz="94608"/>
  </p:normalViewPr>
  <p:slideViewPr>
    <p:cSldViewPr snapToGrid="0" snapToObjects="1">
      <p:cViewPr varScale="1">
        <p:scale>
          <a:sx n="99" d="100"/>
          <a:sy n="99" d="100"/>
        </p:scale>
        <p:origin x="141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handoutMaster" Target="handoutMasters/handout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BA2D4-B704-FB47-9129-6555EC19B7AA}" type="datetimeFigureOut">
              <a:rPr lang="en-US" smtClean="0"/>
              <a:t>4/30/24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5783A-ADAB-8A42-BAA0-C6ABA18E1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83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4/30/24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NO model assumptions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does assume that proximity</a:t>
            </a:r>
            <a:r>
              <a:rPr lang="en-US" baseline="0" dirty="0"/>
              <a:t> in the feature space relates to class</a:t>
            </a:r>
          </a:p>
          <a:p>
            <a:pPr marL="171450" indent="-171450">
              <a:buFontTx/>
              <a:buChar char="-"/>
            </a:pPr>
            <a:r>
              <a:rPr lang="en-US" baseline="0" dirty="0" err="1"/>
              <a:t>kNN</a:t>
            </a:r>
            <a:r>
              <a:rPr lang="en-US" baseline="0" dirty="0"/>
              <a:t> can learn any arbitrary separation between the classes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77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17C492-4133-5942-991E-CDDA543A708F}" type="slidenum">
              <a:rPr lang="en-US"/>
              <a:pPr/>
              <a:t>119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8906CB-4E39-184A-BDBD-95794EF2FA85}" type="slidenum">
              <a:rPr lang="en-US"/>
              <a:pPr/>
              <a:t>120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B511B-C64E-8B47-96AD-FD8637DDC681}" type="slidenum">
              <a:rPr lang="en-US"/>
              <a:pPr/>
              <a:t>121</a:t>
            </a:fld>
            <a:endParaRPr lang="en-US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B511B-C64E-8B47-96AD-FD8637DDC681}" type="slidenum">
              <a:rPr lang="en-US"/>
              <a:pPr/>
              <a:t>123</a:t>
            </a:fld>
            <a:endParaRPr lang="en-US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B511B-C64E-8B47-96AD-FD8637DDC681}" type="slidenum">
              <a:rPr lang="en-US"/>
              <a:pPr/>
              <a:t>124</a:t>
            </a:fld>
            <a:endParaRPr lang="en-US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B511B-C64E-8B47-96AD-FD8637DDC681}" type="slidenum">
              <a:rPr lang="en-US"/>
              <a:pPr/>
              <a:t>125</a:t>
            </a:fld>
            <a:endParaRPr lang="en-US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B511B-C64E-8B47-96AD-FD8637DDC681}" type="slidenum">
              <a:rPr lang="en-US"/>
              <a:pPr/>
              <a:t>126</a:t>
            </a:fld>
            <a:endParaRPr lang="en-US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71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B511B-C64E-8B47-96AD-FD8637DDC681}" type="slidenum">
              <a:rPr lang="en-US"/>
              <a:pPr/>
              <a:t>127</a:t>
            </a:fld>
            <a:endParaRPr lang="en-US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825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Assumes the data is separable</a:t>
            </a:r>
            <a:r>
              <a:rPr lang="en-US" baseline="0" dirty="0"/>
              <a:t> by axis-aligned splits</a:t>
            </a:r>
          </a:p>
          <a:p>
            <a:pPr marL="171450" indent="-171450">
              <a:buFontTx/>
              <a:buChar char="-"/>
            </a:pPr>
            <a:r>
              <a:rPr lang="en-US" dirty="0"/>
              <a:t>Fairly week</a:t>
            </a:r>
            <a:r>
              <a:rPr lang="en-US" baseline="0" dirty="0"/>
              <a:t> assumption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many things it can’t learn perfectly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13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</a:t>
            </a:r>
            <a:r>
              <a:rPr lang="en-US" baseline="0" dirty="0"/>
              <a:t> is it important that we count 0 as wrong?  Avoids us learning all 0 weights!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97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77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77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77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these</a:t>
            </a:r>
            <a:r>
              <a:rPr lang="en-US" baseline="0" dirty="0"/>
              <a:t> weights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02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/>
              <a:t>these</a:t>
            </a:r>
            <a:r>
              <a:rPr lang="en-US" baseline="0"/>
              <a:t> weights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02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111392-B9AF-5848-85F0-C2AC2219DFAF}" type="slidenum">
              <a:rPr lang="en-US"/>
              <a:pPr/>
              <a:t>117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4/30/24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4/30/24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4/30/24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4/30/24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4/30/24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4/30/24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oleObject" Target="../embeddings/oleObject68.bin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4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e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46.emf"/><Relationship Id="rId4" Type="http://schemas.openxmlformats.org/officeDocument/2006/relationships/image" Target="../media/image43.emf"/><Relationship Id="rId9" Type="http://schemas.openxmlformats.org/officeDocument/2006/relationships/oleObject" Target="../embeddings/oleObject72.bin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4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e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46.emf"/><Relationship Id="rId4" Type="http://schemas.openxmlformats.org/officeDocument/2006/relationships/image" Target="../media/image43.emf"/><Relationship Id="rId9" Type="http://schemas.openxmlformats.org/officeDocument/2006/relationships/oleObject" Target="../embeddings/oleObject77.bin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oleObject" Target="../embeddings/oleObject79.bin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e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51.emf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oleObject" Target="../embeddings/oleObject8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5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7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0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0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3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5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7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7.emf"/><Relationship Id="rId7" Type="http://schemas.openxmlformats.org/officeDocument/2006/relationships/image" Target="../media/image29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8.emf"/><Relationship Id="rId4" Type="http://schemas.openxmlformats.org/officeDocument/2006/relationships/oleObject" Target="../embeddings/oleObject19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oleObject" Target="../embeddings/oleObject2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7" Type="http://schemas.openxmlformats.org/officeDocument/2006/relationships/image" Target="../media/image34.e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33.emf"/><Relationship Id="rId4" Type="http://schemas.openxmlformats.org/officeDocument/2006/relationships/oleObject" Target="../embeddings/oleObject25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7" Type="http://schemas.openxmlformats.org/officeDocument/2006/relationships/image" Target="../media/image34.e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3.emf"/><Relationship Id="rId4" Type="http://schemas.openxmlformats.org/officeDocument/2006/relationships/oleObject" Target="../embeddings/oleObject28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emf"/><Relationship Id="rId4" Type="http://schemas.openxmlformats.org/officeDocument/2006/relationships/oleObject" Target="../embeddings/oleObject31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emf"/><Relationship Id="rId4" Type="http://schemas.openxmlformats.org/officeDocument/2006/relationships/oleObject" Target="../embeddings/oleObject33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emf"/><Relationship Id="rId4" Type="http://schemas.openxmlformats.org/officeDocument/2006/relationships/oleObject" Target="../embeddings/oleObject35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7" Type="http://schemas.openxmlformats.org/officeDocument/2006/relationships/image" Target="../media/image36.e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35.emf"/><Relationship Id="rId4" Type="http://schemas.openxmlformats.org/officeDocument/2006/relationships/oleObject" Target="../embeddings/oleObject39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7" Type="http://schemas.openxmlformats.org/officeDocument/2006/relationships/image" Target="../media/image36.e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35.emf"/><Relationship Id="rId4" Type="http://schemas.openxmlformats.org/officeDocument/2006/relationships/oleObject" Target="../embeddings/oleObject42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7" Type="http://schemas.openxmlformats.org/officeDocument/2006/relationships/image" Target="../media/image38.e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37.emf"/><Relationship Id="rId4" Type="http://schemas.openxmlformats.org/officeDocument/2006/relationships/oleObject" Target="../embeddings/oleObject46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emf"/><Relationship Id="rId4" Type="http://schemas.openxmlformats.org/officeDocument/2006/relationships/oleObject" Target="../embeddings/oleObject50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emf"/><Relationship Id="rId4" Type="http://schemas.openxmlformats.org/officeDocument/2006/relationships/oleObject" Target="../embeddings/oleObject52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emf"/><Relationship Id="rId4" Type="http://schemas.openxmlformats.org/officeDocument/2006/relationships/oleObject" Target="../embeddings/oleObject54.bin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oleObject" Target="../embeddings/oleObject60.bin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e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oleObject" Target="../embeddings/oleObject64.bin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oleObject" Target="../embeddings/oleObject65.bin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8903" y="3787722"/>
            <a:ext cx="6903302" cy="1828800"/>
          </a:xfrm>
        </p:spPr>
        <p:txBody>
          <a:bodyPr/>
          <a:lstStyle/>
          <a:p>
            <a:r>
              <a:rPr lang="en-US" dirty="0"/>
              <a:t>Perceptron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35002" y="267336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89717" y="313460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60354" y="24996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77972" y="290863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32065" y="42426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036414" y="529887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20490" y="603234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19533" y="526994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295368" y="570796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149456" y="418678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442680" y="61693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292826" y="269314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398980" y="361828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47479" y="267780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096601" y="156909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data generating distribution?</a:t>
            </a:r>
          </a:p>
        </p:txBody>
      </p:sp>
    </p:spTree>
    <p:extLst>
      <p:ext uri="{BB962C8B-B14F-4D97-AF65-F5344CB8AC3E}">
        <p14:creationId xmlns:p14="http://schemas.microsoft.com/office/powerpoint/2010/main" val="381847285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matters: a bad order</a:t>
            </a:r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8184673">
            <a:off x="3501890" y="2719927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734076" y="4487577"/>
            <a:ext cx="816496" cy="98146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25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lus 26"/>
          <p:cNvSpPr/>
          <p:nvPr/>
        </p:nvSpPr>
        <p:spPr>
          <a:xfrm>
            <a:off x="4748431" y="446081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lus 27"/>
          <p:cNvSpPr/>
          <p:nvPr/>
        </p:nvSpPr>
        <p:spPr>
          <a:xfrm>
            <a:off x="5142324" y="4743300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5300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matters: a bad order</a:t>
            </a:r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149740" y="1819484"/>
            <a:ext cx="2599549" cy="2434017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25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199395" y="5899528"/>
            <a:ext cx="143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Solution?</a:t>
            </a:r>
          </a:p>
        </p:txBody>
      </p:sp>
      <p:sp>
        <p:nvSpPr>
          <p:cNvPr id="28" name="Plus 27"/>
          <p:cNvSpPr/>
          <p:nvPr/>
        </p:nvSpPr>
        <p:spPr>
          <a:xfrm>
            <a:off x="4748431" y="446081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5142324" y="4743300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 rot="8184673">
            <a:off x="3501890" y="2719927"/>
            <a:ext cx="1090058" cy="2524743"/>
            <a:chOff x="5744593" y="2948051"/>
            <a:chExt cx="1090058" cy="2524743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634106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>
                <a:solidFill>
                  <a:srgbClr val="FF0000"/>
                </a:solidFill>
              </a:rPr>
              <a:t>randomize order of training examples</a:t>
            </a:r>
          </a:p>
          <a:p>
            <a:pPr marL="0" indent="0">
              <a:buNone/>
            </a:pPr>
            <a:r>
              <a:rPr lang="en-US" sz="2400" dirty="0"/>
              <a:t>   for each training example (</a:t>
            </a:r>
            <a:r>
              <a:rPr lang="en-US" sz="2400" i="1" dirty="0"/>
              <a:t>f</a:t>
            </a:r>
            <a:r>
              <a:rPr lang="en-US" sz="2400" i="1" baseline="-25000" dirty="0"/>
              <a:t>1</a:t>
            </a:r>
            <a:r>
              <a:rPr lang="en-US" sz="2400" i="1" dirty="0"/>
              <a:t>, f</a:t>
            </a:r>
            <a:r>
              <a:rPr lang="en-US" sz="2400" i="1" baseline="-25000" dirty="0"/>
              <a:t>2</a:t>
            </a:r>
            <a:r>
              <a:rPr lang="en-US" sz="2400" i="1" dirty="0"/>
              <a:t>, …, </a:t>
            </a:r>
            <a:r>
              <a:rPr lang="en-US" sz="2400" i="1" dirty="0" err="1"/>
              <a:t>f</a:t>
            </a:r>
            <a:r>
              <a:rPr lang="en-US" sz="2400" i="1" baseline="-25000" dirty="0" err="1"/>
              <a:t>n</a:t>
            </a:r>
            <a:r>
              <a:rPr lang="en-US" sz="2400" dirty="0"/>
              <a:t>, label):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if </a:t>
            </a:r>
            <a:r>
              <a:rPr lang="en-US" sz="2400" i="1" dirty="0"/>
              <a:t>prediction * label </a:t>
            </a:r>
            <a:r>
              <a:rPr lang="en-US" sz="2400" dirty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        for each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          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=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+ </a:t>
            </a:r>
            <a:r>
              <a:rPr lang="en-US" sz="2400" i="1" dirty="0"/>
              <a:t>f</a:t>
            </a:r>
            <a:r>
              <a:rPr lang="en-US" sz="2400" i="1" baseline="-25000" dirty="0"/>
              <a:t>i</a:t>
            </a:r>
            <a:r>
              <a:rPr lang="en-US" sz="2400" dirty="0"/>
              <a:t>*label</a:t>
            </a:r>
          </a:p>
          <a:p>
            <a:pPr marL="0" indent="0">
              <a:buNone/>
            </a:pPr>
            <a:r>
              <a:rPr lang="en-US" sz="2400" dirty="0"/>
              <a:t>         </a:t>
            </a:r>
            <a:r>
              <a:rPr lang="en-US" sz="2400" i="1" dirty="0"/>
              <a:t>b</a:t>
            </a:r>
            <a:r>
              <a:rPr lang="en-US" sz="2400" dirty="0"/>
              <a:t> = </a:t>
            </a:r>
            <a:r>
              <a:rPr lang="en-US" sz="2400" i="1" dirty="0"/>
              <a:t>b</a:t>
            </a:r>
            <a:r>
              <a:rPr lang="en-US" sz="2400" dirty="0"/>
              <a:t> + label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35124"/>
              </p:ext>
            </p:extLst>
          </p:nvPr>
        </p:nvGraphicFramePr>
        <p:xfrm>
          <a:off x="1213322" y="3073334"/>
          <a:ext cx="3050605" cy="62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49400" imgH="317500" progId="Equation.3">
                  <p:embed/>
                </p:oleObj>
              </mc:Choice>
              <mc:Fallback>
                <p:oleObj name="Equation" r:id="rId2" imgW="15494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3322" y="3073334"/>
                        <a:ext cx="3050605" cy="62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553496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2922491" y="203739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10800000">
            <a:off x="3597164" y="2512289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inus 25"/>
          <p:cNvSpPr/>
          <p:nvPr/>
        </p:nvSpPr>
        <p:spPr>
          <a:xfrm>
            <a:off x="6076576" y="444962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inus 26"/>
          <p:cNvSpPr/>
          <p:nvPr/>
        </p:nvSpPr>
        <p:spPr>
          <a:xfrm>
            <a:off x="6017043" y="318962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inus 32"/>
          <p:cNvSpPr/>
          <p:nvPr/>
        </p:nvSpPr>
        <p:spPr>
          <a:xfrm>
            <a:off x="7067185" y="441604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inus 33"/>
          <p:cNvSpPr/>
          <p:nvPr/>
        </p:nvSpPr>
        <p:spPr>
          <a:xfrm>
            <a:off x="6990538" y="28742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09284" y="2037391"/>
            <a:ext cx="408248" cy="423310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032310" y="5810919"/>
            <a:ext cx="6398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will happen when we examine this example?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23276" y="1668059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(-1,1)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91092" y="5274251"/>
            <a:ext cx="119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 = (-1, 0)</a:t>
            </a:r>
          </a:p>
        </p:txBody>
      </p:sp>
    </p:spTree>
    <p:extLst>
      <p:ext uri="{BB962C8B-B14F-4D97-AF65-F5344CB8AC3E}">
        <p14:creationId xmlns:p14="http://schemas.microsoft.com/office/powerpoint/2010/main" val="131671474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2922491" y="203739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5400000">
            <a:off x="4269175" y="3066939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inus 25"/>
          <p:cNvSpPr/>
          <p:nvPr/>
        </p:nvSpPr>
        <p:spPr>
          <a:xfrm>
            <a:off x="6076576" y="444962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inus 26"/>
          <p:cNvSpPr/>
          <p:nvPr/>
        </p:nvSpPr>
        <p:spPr>
          <a:xfrm>
            <a:off x="6017043" y="318962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inus 32"/>
          <p:cNvSpPr/>
          <p:nvPr/>
        </p:nvSpPr>
        <p:spPr>
          <a:xfrm>
            <a:off x="7067185" y="441604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inus 33"/>
          <p:cNvSpPr/>
          <p:nvPr/>
        </p:nvSpPr>
        <p:spPr>
          <a:xfrm>
            <a:off x="6990538" y="28742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09284" y="2037391"/>
            <a:ext cx="408248" cy="423310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12648" y="5533081"/>
            <a:ext cx="7934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Does this make sense?  What if we had previously gone through ALL of the other examples correctly?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723276" y="1668059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(-1,1)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961605" y="5089585"/>
            <a:ext cx="119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 = (0, -1)</a:t>
            </a:r>
          </a:p>
        </p:txBody>
      </p:sp>
    </p:spTree>
    <p:extLst>
      <p:ext uri="{BB962C8B-B14F-4D97-AF65-F5344CB8AC3E}">
        <p14:creationId xmlns:p14="http://schemas.microsoft.com/office/powerpoint/2010/main" val="350304692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 rot="10800000">
            <a:off x="3749564" y="2664689"/>
            <a:ext cx="1090058" cy="2524743"/>
            <a:chOff x="5744593" y="2948051"/>
            <a:chExt cx="1090058" cy="2524743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2922491" y="203739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10222916">
            <a:off x="3738931" y="2755792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inus 25"/>
          <p:cNvSpPr/>
          <p:nvPr/>
        </p:nvSpPr>
        <p:spPr>
          <a:xfrm>
            <a:off x="6076576" y="444962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inus 26"/>
          <p:cNvSpPr/>
          <p:nvPr/>
        </p:nvSpPr>
        <p:spPr>
          <a:xfrm>
            <a:off x="6017043" y="318962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inus 32"/>
          <p:cNvSpPr/>
          <p:nvPr/>
        </p:nvSpPr>
        <p:spPr>
          <a:xfrm>
            <a:off x="7067185" y="441604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inus 33"/>
          <p:cNvSpPr/>
          <p:nvPr/>
        </p:nvSpPr>
        <p:spPr>
          <a:xfrm>
            <a:off x="6990538" y="28742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09284" y="2037391"/>
            <a:ext cx="408248" cy="423310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219339" y="5810919"/>
            <a:ext cx="6935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Maybe just move it slightly in the direction of correction</a:t>
            </a:r>
          </a:p>
        </p:txBody>
      </p:sp>
    </p:spTree>
    <p:extLst>
      <p:ext uri="{BB962C8B-B14F-4D97-AF65-F5344CB8AC3E}">
        <p14:creationId xmlns:p14="http://schemas.microsoft.com/office/powerpoint/2010/main" val="223236440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Voted perceptron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2672" y="1600199"/>
            <a:ext cx="8343376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Training</a:t>
            </a:r>
          </a:p>
          <a:p>
            <a:pPr>
              <a:buFontTx/>
              <a:buChar char="-"/>
            </a:pPr>
            <a:r>
              <a:rPr lang="en-US" sz="2400" dirty="0"/>
              <a:t>every time a mistake is made on an example:</a:t>
            </a:r>
          </a:p>
          <a:p>
            <a:pPr lvl="1">
              <a:buFontTx/>
              <a:buChar char="-"/>
            </a:pPr>
            <a:r>
              <a:rPr lang="en-US" sz="2100" dirty="0"/>
              <a:t>store the weights (i.e. before changing for current example)</a:t>
            </a:r>
          </a:p>
          <a:p>
            <a:pPr lvl="1">
              <a:buFontTx/>
              <a:buChar char="-"/>
            </a:pPr>
            <a:r>
              <a:rPr lang="en-US" sz="2100" dirty="0"/>
              <a:t>store the number of examples that set of weights got correct</a:t>
            </a:r>
          </a:p>
          <a:p>
            <a:pPr marL="365760" lvl="1" indent="0">
              <a:buNone/>
            </a:pPr>
            <a:endParaRPr lang="en-US" sz="2100" dirty="0"/>
          </a:p>
          <a:p>
            <a:pPr marL="45720" indent="0">
              <a:buNone/>
            </a:pPr>
            <a:r>
              <a:rPr lang="en-US" sz="2400" dirty="0"/>
              <a:t>Classify</a:t>
            </a:r>
          </a:p>
          <a:p>
            <a:pPr marL="388620" indent="-342900">
              <a:buFontTx/>
              <a:buChar char="-"/>
            </a:pPr>
            <a:r>
              <a:rPr lang="en-US" sz="2400" dirty="0"/>
              <a:t>calculate the prediction from ALL saved weights</a:t>
            </a:r>
          </a:p>
          <a:p>
            <a:pPr marL="388620" indent="-342900">
              <a:buFontTx/>
              <a:buChar char="-"/>
            </a:pPr>
            <a:r>
              <a:rPr lang="en-US" sz="2400" dirty="0"/>
              <a:t>multiply each prediction by the number it got correct (i.e., a weighted vote) and take the sum over all predictions</a:t>
            </a:r>
          </a:p>
          <a:p>
            <a:pPr marL="388620" indent="-342900">
              <a:buFontTx/>
              <a:buChar char="-"/>
            </a:pPr>
            <a:r>
              <a:rPr lang="en-US" sz="2400" dirty="0"/>
              <a:t>said another way: pick whichever prediction has the most votes</a:t>
            </a:r>
          </a:p>
          <a:p>
            <a:pPr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043897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Voted perceptron learning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629357" y="1888405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9357" y="2341612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6066" y="2780102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6066" y="3233309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6066" y="3694496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6066" y="4147703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6066" y="4637573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2775" y="5090780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2001" y="5519039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2001" y="5972246"/>
            <a:ext cx="339765" cy="300807"/>
          </a:xfrm>
          <a:prstGeom prst="rect">
            <a:avLst/>
          </a:prstGeom>
          <a:solidFill>
            <a:srgbClr val="FFFF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 rot="10222916">
            <a:off x="2050564" y="1962039"/>
            <a:ext cx="358117" cy="853981"/>
            <a:chOff x="5744593" y="2948051"/>
            <a:chExt cx="1090058" cy="2524743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5400000">
            <a:off x="2070791" y="2805539"/>
            <a:ext cx="358117" cy="853981"/>
            <a:chOff x="1977658" y="3114064"/>
            <a:chExt cx="358117" cy="853981"/>
          </a:xfrm>
        </p:grpSpPr>
        <p:cxnSp>
          <p:nvCxnSpPr>
            <p:cNvPr id="18" name="Straight Connector 17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16200000" flipV="1">
            <a:off x="2093770" y="4415123"/>
            <a:ext cx="358117" cy="853981"/>
            <a:chOff x="1977658" y="3114064"/>
            <a:chExt cx="358117" cy="853981"/>
          </a:xfrm>
        </p:grpSpPr>
        <p:cxnSp>
          <p:nvCxnSpPr>
            <p:cNvPr id="22" name="Straight Connector 2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ight Brace 23"/>
          <p:cNvSpPr/>
          <p:nvPr/>
        </p:nvSpPr>
        <p:spPr>
          <a:xfrm>
            <a:off x="1219757" y="1888405"/>
            <a:ext cx="334180" cy="1192504"/>
          </a:xfrm>
          <a:prstGeom prst="rightBrac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/>
          <p:cNvSpPr/>
          <p:nvPr/>
        </p:nvSpPr>
        <p:spPr>
          <a:xfrm>
            <a:off x="1219757" y="3233309"/>
            <a:ext cx="334180" cy="300807"/>
          </a:xfrm>
          <a:prstGeom prst="rightBrac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/>
          <p:cNvSpPr/>
          <p:nvPr/>
        </p:nvSpPr>
        <p:spPr>
          <a:xfrm>
            <a:off x="1205067" y="3677785"/>
            <a:ext cx="348870" cy="2142061"/>
          </a:xfrm>
          <a:prstGeom prst="rightBrac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/>
          <p:cNvSpPr/>
          <p:nvPr/>
        </p:nvSpPr>
        <p:spPr>
          <a:xfrm>
            <a:off x="1205067" y="5938822"/>
            <a:ext cx="348870" cy="366106"/>
          </a:xfrm>
          <a:prstGeom prst="rightBrac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 rot="5400000" flipH="1" flipV="1">
            <a:off x="2099771" y="5760519"/>
            <a:ext cx="358117" cy="853981"/>
            <a:chOff x="1977658" y="3114064"/>
            <a:chExt cx="358117" cy="853981"/>
          </a:xfrm>
        </p:grpSpPr>
        <p:cxnSp>
          <p:nvCxnSpPr>
            <p:cNvPr id="32" name="Straight Connector 3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3091165" y="2013744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874224" y="1485232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Vote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91165" y="2971699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91165" y="5770747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52171" y="4331838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5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2790679" y="2013744"/>
            <a:ext cx="1018973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152844" y="2878888"/>
            <a:ext cx="481371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Training</a:t>
            </a:r>
          </a:p>
          <a:p>
            <a:r>
              <a:rPr lang="en-US" sz="2000" dirty="0"/>
              <a:t>every time a mistake is made on an example:</a:t>
            </a:r>
          </a:p>
          <a:p>
            <a:pPr lvl="1">
              <a:buFontTx/>
              <a:buChar char="-"/>
            </a:pPr>
            <a:r>
              <a:rPr lang="en-US" sz="2000" dirty="0"/>
              <a:t> store the weights </a:t>
            </a:r>
          </a:p>
          <a:p>
            <a:pPr lvl="1">
              <a:buFontTx/>
              <a:buChar char="-"/>
            </a:pPr>
            <a:r>
              <a:rPr lang="en-US" sz="2000" dirty="0"/>
              <a:t> store the number of examples that set of weights got correct</a:t>
            </a:r>
          </a:p>
        </p:txBody>
      </p:sp>
    </p:spTree>
    <p:extLst>
      <p:ext uri="{BB962C8B-B14F-4D97-AF65-F5344CB8AC3E}">
        <p14:creationId xmlns:p14="http://schemas.microsoft.com/office/powerpoint/2010/main" val="362352947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Voted perceptron learning</a:t>
            </a:r>
          </a:p>
        </p:txBody>
      </p:sp>
      <p:grpSp>
        <p:nvGrpSpPr>
          <p:cNvPr id="14" name="Group 13"/>
          <p:cNvGrpSpPr/>
          <p:nvPr/>
        </p:nvGrpSpPr>
        <p:grpSpPr>
          <a:xfrm rot="10222916">
            <a:off x="1796390" y="1962039"/>
            <a:ext cx="358117" cy="853981"/>
            <a:chOff x="5744593" y="2948051"/>
            <a:chExt cx="1090058" cy="2524743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5400000">
            <a:off x="1816617" y="2805539"/>
            <a:ext cx="358117" cy="853981"/>
            <a:chOff x="1977658" y="3114064"/>
            <a:chExt cx="358117" cy="853981"/>
          </a:xfrm>
        </p:grpSpPr>
        <p:cxnSp>
          <p:nvCxnSpPr>
            <p:cNvPr id="18" name="Straight Connector 17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16200000" flipV="1">
            <a:off x="1839596" y="4415123"/>
            <a:ext cx="358117" cy="853981"/>
            <a:chOff x="1977658" y="3114064"/>
            <a:chExt cx="358117" cy="853981"/>
          </a:xfrm>
        </p:grpSpPr>
        <p:cxnSp>
          <p:nvCxnSpPr>
            <p:cNvPr id="22" name="Straight Connector 2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5400000" flipH="1" flipV="1">
            <a:off x="1845597" y="5760519"/>
            <a:ext cx="358117" cy="853981"/>
            <a:chOff x="1977658" y="3114064"/>
            <a:chExt cx="358117" cy="853981"/>
          </a:xfrm>
        </p:grpSpPr>
        <p:cxnSp>
          <p:nvCxnSpPr>
            <p:cNvPr id="32" name="Straight Connector 3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765075" y="2013744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12648" y="1466424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Vote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5075" y="2971699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5075" y="5770747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6081" y="4331838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5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464589" y="2013744"/>
            <a:ext cx="1018973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75748" y="3178239"/>
            <a:ext cx="1136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Classify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583047" y="3761342"/>
            <a:ext cx="778002" cy="570496"/>
          </a:xfrm>
          <a:prstGeom prst="rect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34791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Voted perceptron learning</a:t>
            </a:r>
          </a:p>
        </p:txBody>
      </p:sp>
      <p:grpSp>
        <p:nvGrpSpPr>
          <p:cNvPr id="14" name="Group 13"/>
          <p:cNvGrpSpPr/>
          <p:nvPr/>
        </p:nvGrpSpPr>
        <p:grpSpPr>
          <a:xfrm rot="10222916">
            <a:off x="1796390" y="1962039"/>
            <a:ext cx="358117" cy="853981"/>
            <a:chOff x="5744593" y="2948051"/>
            <a:chExt cx="1090058" cy="2524743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5400000">
            <a:off x="1816617" y="2805539"/>
            <a:ext cx="358117" cy="853981"/>
            <a:chOff x="1977658" y="3114064"/>
            <a:chExt cx="358117" cy="853981"/>
          </a:xfrm>
        </p:grpSpPr>
        <p:cxnSp>
          <p:nvCxnSpPr>
            <p:cNvPr id="18" name="Straight Connector 17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16200000" flipV="1">
            <a:off x="1839596" y="4415123"/>
            <a:ext cx="358117" cy="853981"/>
            <a:chOff x="1977658" y="3114064"/>
            <a:chExt cx="358117" cy="853981"/>
          </a:xfrm>
        </p:grpSpPr>
        <p:cxnSp>
          <p:nvCxnSpPr>
            <p:cNvPr id="22" name="Straight Connector 2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5400000" flipH="1" flipV="1">
            <a:off x="1845597" y="5760519"/>
            <a:ext cx="358117" cy="853981"/>
            <a:chOff x="1977658" y="3114064"/>
            <a:chExt cx="358117" cy="853981"/>
          </a:xfrm>
        </p:grpSpPr>
        <p:cxnSp>
          <p:nvCxnSpPr>
            <p:cNvPr id="32" name="Straight Connector 3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765075" y="2013744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12648" y="1466424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Vote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5075" y="2971699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5075" y="5770747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6081" y="4331838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5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464589" y="2013744"/>
            <a:ext cx="1018973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75748" y="3178239"/>
            <a:ext cx="1136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Classify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583047" y="3761342"/>
            <a:ext cx="778002" cy="570496"/>
          </a:xfrm>
          <a:prstGeom prst="rect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60811" y="1552079"/>
            <a:ext cx="1390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479062" y="2414329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499645" y="3221525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614753" y="4722518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52045" y="6146566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67221" y="5924635"/>
            <a:ext cx="107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POSITIVE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67221" y="2253402"/>
            <a:ext cx="118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NEGATIVE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67221" y="3003287"/>
            <a:ext cx="107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POSITIVE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167221" y="4537852"/>
            <a:ext cx="118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NEGATIVE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94766" y="3693611"/>
            <a:ext cx="1471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Decision?</a:t>
            </a:r>
          </a:p>
        </p:txBody>
      </p:sp>
    </p:spTree>
    <p:extLst>
      <p:ext uri="{BB962C8B-B14F-4D97-AF65-F5344CB8AC3E}">
        <p14:creationId xmlns:p14="http://schemas.microsoft.com/office/powerpoint/2010/main" val="2033081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62049" y="249852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35002" y="267336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89717" y="313460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21564" y="379312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60354" y="24996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95700" y="367891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13993" y="318511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77972" y="290863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681530" y="42119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32065" y="42426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73680" y="58196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218796" y="54699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391298" y="56485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036414" y="529887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20490" y="603234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90341" y="488615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19533" y="526994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295368" y="570796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149456" y="418678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442680" y="61693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292826" y="269314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398980" y="361828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84972" y="308030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47479" y="267780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096601" y="156909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786441" y="17122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data generating distribution?</a:t>
            </a:r>
          </a:p>
        </p:txBody>
      </p:sp>
    </p:spTree>
    <p:extLst>
      <p:ext uri="{BB962C8B-B14F-4D97-AF65-F5344CB8AC3E}">
        <p14:creationId xmlns:p14="http://schemas.microsoft.com/office/powerpoint/2010/main" val="220995152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Voted perceptron learning</a:t>
            </a:r>
          </a:p>
        </p:txBody>
      </p:sp>
      <p:grpSp>
        <p:nvGrpSpPr>
          <p:cNvPr id="14" name="Group 13"/>
          <p:cNvGrpSpPr/>
          <p:nvPr/>
        </p:nvGrpSpPr>
        <p:grpSpPr>
          <a:xfrm rot="10222916">
            <a:off x="1796390" y="1962039"/>
            <a:ext cx="358117" cy="853981"/>
            <a:chOff x="5744593" y="2948051"/>
            <a:chExt cx="1090058" cy="2524743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5400000">
            <a:off x="1816617" y="2805539"/>
            <a:ext cx="358117" cy="853981"/>
            <a:chOff x="1977658" y="3114064"/>
            <a:chExt cx="358117" cy="853981"/>
          </a:xfrm>
        </p:grpSpPr>
        <p:cxnSp>
          <p:nvCxnSpPr>
            <p:cNvPr id="18" name="Straight Connector 17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16200000" flipV="1">
            <a:off x="1839596" y="4415123"/>
            <a:ext cx="358117" cy="853981"/>
            <a:chOff x="1977658" y="3114064"/>
            <a:chExt cx="358117" cy="853981"/>
          </a:xfrm>
        </p:grpSpPr>
        <p:cxnSp>
          <p:nvCxnSpPr>
            <p:cNvPr id="22" name="Straight Connector 2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 rot="5400000" flipH="1" flipV="1">
            <a:off x="1845597" y="5760519"/>
            <a:ext cx="358117" cy="853981"/>
            <a:chOff x="1977658" y="3114064"/>
            <a:chExt cx="358117" cy="853981"/>
          </a:xfrm>
        </p:grpSpPr>
        <p:cxnSp>
          <p:nvCxnSpPr>
            <p:cNvPr id="32" name="Straight Connector 31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765075" y="2013744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12648" y="1466424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Vote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5075" y="2971699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5075" y="5770747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6081" y="4331838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5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464589" y="2013744"/>
            <a:ext cx="1018973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75748" y="3178239"/>
            <a:ext cx="1136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Classify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583047" y="3761342"/>
            <a:ext cx="778002" cy="570496"/>
          </a:xfrm>
          <a:prstGeom prst="rect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60811" y="1552079"/>
            <a:ext cx="1390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479062" y="2414329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499645" y="3221525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614753" y="4722518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652045" y="6146566"/>
            <a:ext cx="2166803" cy="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167221" y="5924635"/>
            <a:ext cx="107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POSITIVE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67221" y="2253402"/>
            <a:ext cx="118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NEGATIVE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67221" y="3003287"/>
            <a:ext cx="107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POSITIVE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167221" y="4537852"/>
            <a:ext cx="118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NEGATIVE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352649" y="2253402"/>
            <a:ext cx="815512" cy="189106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352649" y="4144463"/>
            <a:ext cx="815512" cy="214950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377144" y="4392707"/>
            <a:ext cx="1296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NEGATIVE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25375" y="3685507"/>
            <a:ext cx="1218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8: negative</a:t>
            </a:r>
          </a:p>
          <a:p>
            <a:r>
              <a:rPr lang="en-US" dirty="0"/>
              <a:t>2: positive</a:t>
            </a:r>
          </a:p>
        </p:txBody>
      </p:sp>
    </p:spTree>
    <p:extLst>
      <p:ext uri="{BB962C8B-B14F-4D97-AF65-F5344CB8AC3E}">
        <p14:creationId xmlns:p14="http://schemas.microsoft.com/office/powerpoint/2010/main" val="279397597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Voted perceptron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Works much better in practice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Avoids </a:t>
            </a:r>
            <a:r>
              <a:rPr lang="en-US" dirty="0" err="1"/>
              <a:t>overfitting</a:t>
            </a:r>
            <a:r>
              <a:rPr lang="en-US" dirty="0"/>
              <a:t>, though it can still happen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Avoids big changes in the result by examples examined at the end of training</a:t>
            </a:r>
          </a:p>
        </p:txBody>
      </p:sp>
    </p:spTree>
    <p:extLst>
      <p:ext uri="{BB962C8B-B14F-4D97-AF65-F5344CB8AC3E}">
        <p14:creationId xmlns:p14="http://schemas.microsoft.com/office/powerpoint/2010/main" val="341539720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Voted perceptron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2672" y="1600199"/>
            <a:ext cx="8343376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Training</a:t>
            </a:r>
          </a:p>
          <a:p>
            <a:pPr>
              <a:buFontTx/>
              <a:buChar char="-"/>
            </a:pPr>
            <a:r>
              <a:rPr lang="en-US" sz="2000" dirty="0"/>
              <a:t>every time a mistake is made on an example:</a:t>
            </a:r>
          </a:p>
          <a:p>
            <a:pPr lvl="1">
              <a:buFontTx/>
              <a:buChar char="-"/>
            </a:pPr>
            <a:r>
              <a:rPr lang="en-US" sz="2000" dirty="0"/>
              <a:t>store the weights (i.e. before changing for current example)</a:t>
            </a:r>
          </a:p>
          <a:p>
            <a:pPr lvl="1">
              <a:buFontTx/>
              <a:buChar char="-"/>
            </a:pPr>
            <a:r>
              <a:rPr lang="en-US" sz="2000" dirty="0"/>
              <a:t>store the number of examples that set of weights got correct</a:t>
            </a:r>
          </a:p>
          <a:p>
            <a:pPr marL="365760" lvl="1" indent="0">
              <a:buNone/>
            </a:pPr>
            <a:endParaRPr lang="en-US" sz="2000" dirty="0"/>
          </a:p>
          <a:p>
            <a:pPr marL="45720" indent="0">
              <a:buNone/>
            </a:pPr>
            <a:r>
              <a:rPr lang="en-US" sz="2000" dirty="0"/>
              <a:t>Classify</a:t>
            </a:r>
          </a:p>
          <a:p>
            <a:pPr marL="388620" indent="-342900">
              <a:buFontTx/>
              <a:buChar char="-"/>
            </a:pPr>
            <a:r>
              <a:rPr lang="en-US" sz="2000" dirty="0"/>
              <a:t>calculate the prediction from ALL saved weights</a:t>
            </a:r>
          </a:p>
          <a:p>
            <a:pPr marL="388620" indent="-342900">
              <a:buFontTx/>
              <a:buChar char="-"/>
            </a:pPr>
            <a:r>
              <a:rPr lang="en-US" sz="2000" dirty="0"/>
              <a:t>multiply each prediction by the number it got correct (</a:t>
            </a:r>
            <a:r>
              <a:rPr lang="en-US" sz="2000" dirty="0" err="1"/>
              <a:t>i.e</a:t>
            </a:r>
            <a:r>
              <a:rPr lang="en-US" sz="2000" dirty="0"/>
              <a:t> a weighted vote) and take the sum over all predictions</a:t>
            </a:r>
          </a:p>
          <a:p>
            <a:pPr marL="388620" indent="-342900">
              <a:buFontTx/>
              <a:buChar char="-"/>
            </a:pPr>
            <a:r>
              <a:rPr lang="en-US" sz="2000" dirty="0"/>
              <a:t>said another way: pick whichever prediction has the most votes</a:t>
            </a:r>
          </a:p>
          <a:p>
            <a:pPr>
              <a:buFontTx/>
              <a:buChar char="-"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48340" y="6100662"/>
            <a:ext cx="3114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Any issues/concerns?</a:t>
            </a:r>
          </a:p>
        </p:txBody>
      </p:sp>
    </p:spTree>
    <p:extLst>
      <p:ext uri="{BB962C8B-B14F-4D97-AF65-F5344CB8AC3E}">
        <p14:creationId xmlns:p14="http://schemas.microsoft.com/office/powerpoint/2010/main" val="171222461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Voted perceptron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2672" y="1600200"/>
            <a:ext cx="8343376" cy="3931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Training</a:t>
            </a:r>
          </a:p>
          <a:p>
            <a:pPr>
              <a:buFontTx/>
              <a:buChar char="-"/>
            </a:pPr>
            <a:r>
              <a:rPr lang="en-US" sz="2000" dirty="0"/>
              <a:t>every time a mistake is made on an example:</a:t>
            </a:r>
          </a:p>
          <a:p>
            <a:pPr lvl="1">
              <a:buFontTx/>
              <a:buChar char="-"/>
            </a:pPr>
            <a:r>
              <a:rPr lang="en-US" sz="2000" dirty="0">
                <a:solidFill>
                  <a:srgbClr val="FF0000"/>
                </a:solidFill>
              </a:rPr>
              <a:t>store the weights </a:t>
            </a:r>
            <a:r>
              <a:rPr lang="en-US" sz="2000" dirty="0"/>
              <a:t>(i.e. before changing for current example)</a:t>
            </a:r>
          </a:p>
          <a:p>
            <a:pPr lvl="1">
              <a:buFontTx/>
              <a:buChar char="-"/>
            </a:pPr>
            <a:r>
              <a:rPr lang="en-US" sz="2000" dirty="0"/>
              <a:t>store the number of examples that set of weights got correct</a:t>
            </a:r>
          </a:p>
          <a:p>
            <a:pPr marL="365760" lvl="1" indent="0">
              <a:buNone/>
            </a:pPr>
            <a:endParaRPr lang="en-US" sz="2000" dirty="0"/>
          </a:p>
          <a:p>
            <a:pPr marL="45720" indent="0">
              <a:buNone/>
            </a:pPr>
            <a:r>
              <a:rPr lang="en-US" sz="2000" dirty="0"/>
              <a:t>Classify</a:t>
            </a:r>
          </a:p>
          <a:p>
            <a:pPr marL="388620" indent="-342900">
              <a:buFontTx/>
              <a:buChar char="-"/>
            </a:pPr>
            <a:r>
              <a:rPr lang="en-US" sz="2000" dirty="0">
                <a:solidFill>
                  <a:srgbClr val="FF0000"/>
                </a:solidFill>
              </a:rPr>
              <a:t>calculate the prediction from ALL saved weights</a:t>
            </a:r>
          </a:p>
          <a:p>
            <a:pPr marL="388620" indent="-342900">
              <a:buFontTx/>
              <a:buChar char="-"/>
            </a:pPr>
            <a:r>
              <a:rPr lang="en-US" sz="2000" dirty="0"/>
              <a:t>multiply each prediction by the number it got correct (</a:t>
            </a:r>
            <a:r>
              <a:rPr lang="en-US" sz="2000" dirty="0" err="1"/>
              <a:t>i.e</a:t>
            </a:r>
            <a:r>
              <a:rPr lang="en-US" sz="2000" dirty="0"/>
              <a:t> a weighted vote) and take the sum over all predictions</a:t>
            </a:r>
          </a:p>
          <a:p>
            <a:pPr marL="388620" indent="-342900">
              <a:buFontTx/>
              <a:buChar char="-"/>
            </a:pPr>
            <a:r>
              <a:rPr lang="en-US" sz="2000" dirty="0"/>
              <a:t>said another way: pick whichever prediction has the most votes</a:t>
            </a:r>
          </a:p>
          <a:p>
            <a:pPr>
              <a:buFontTx/>
              <a:buChar char="-"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802032" y="5564946"/>
            <a:ext cx="65197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>
                <a:solidFill>
                  <a:srgbClr val="0000FF"/>
                </a:solidFill>
              </a:rPr>
              <a:t> Can require a lot of storage</a:t>
            </a: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rgbClr val="0000FF"/>
                </a:solidFill>
              </a:rPr>
              <a:t> Classifying becomes very, very expensive</a:t>
            </a:r>
          </a:p>
        </p:txBody>
      </p:sp>
    </p:spTree>
    <p:extLst>
      <p:ext uri="{BB962C8B-B14F-4D97-AF65-F5344CB8AC3E}">
        <p14:creationId xmlns:p14="http://schemas.microsoft.com/office/powerpoint/2010/main" val="323848513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perceptron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017094"/>
              </p:ext>
            </p:extLst>
          </p:nvPr>
        </p:nvGraphicFramePr>
        <p:xfrm>
          <a:off x="2650629" y="2032572"/>
          <a:ext cx="19367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52500" imgH="241300" progId="Equation.3">
                  <p:embed/>
                </p:oleObj>
              </mc:Choice>
              <mc:Fallback>
                <p:oleObj name="Equation" r:id="rId3" imgW="9525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50629" y="2032572"/>
                        <a:ext cx="1936750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 rot="10222916">
            <a:off x="1796390" y="1962039"/>
            <a:ext cx="358117" cy="853981"/>
            <a:chOff x="5744593" y="2948051"/>
            <a:chExt cx="1090058" cy="2524743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 rot="5400000">
            <a:off x="1816617" y="2805539"/>
            <a:ext cx="358117" cy="853981"/>
            <a:chOff x="1977658" y="3114064"/>
            <a:chExt cx="358117" cy="853981"/>
          </a:xfrm>
        </p:grpSpPr>
        <p:cxnSp>
          <p:nvCxnSpPr>
            <p:cNvPr id="10" name="Straight Connector 9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 rot="16200000" flipV="1">
            <a:off x="1839596" y="4415123"/>
            <a:ext cx="358117" cy="853981"/>
            <a:chOff x="1977658" y="3114064"/>
            <a:chExt cx="358117" cy="853981"/>
          </a:xfrm>
        </p:grpSpPr>
        <p:cxnSp>
          <p:nvCxnSpPr>
            <p:cNvPr id="13" name="Straight Connector 12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 rot="16200000" flipV="1">
            <a:off x="1845597" y="5760519"/>
            <a:ext cx="358117" cy="853981"/>
            <a:chOff x="1977658" y="3114064"/>
            <a:chExt cx="358117" cy="853981"/>
          </a:xfrm>
        </p:grpSpPr>
        <p:cxnSp>
          <p:nvCxnSpPr>
            <p:cNvPr id="16" name="Straight Connector 15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765075" y="2013744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2648" y="1466424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Vote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5075" y="2971699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5075" y="5770747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6081" y="4331838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5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464589" y="2013744"/>
            <a:ext cx="1018973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488579"/>
              </p:ext>
            </p:extLst>
          </p:nvPr>
        </p:nvGraphicFramePr>
        <p:xfrm>
          <a:off x="2625725" y="3059113"/>
          <a:ext cx="19875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77900" imgH="241300" progId="Equation.3">
                  <p:embed/>
                </p:oleObj>
              </mc:Choice>
              <mc:Fallback>
                <p:oleObj name="Equation" r:id="rId5" imgW="9779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25725" y="3059113"/>
                        <a:ext cx="1987550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281311"/>
              </p:ext>
            </p:extLst>
          </p:nvPr>
        </p:nvGraphicFramePr>
        <p:xfrm>
          <a:off x="2690813" y="4492625"/>
          <a:ext cx="19621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65200" imgH="241300" progId="Equation.3">
                  <p:embed/>
                </p:oleObj>
              </mc:Choice>
              <mc:Fallback>
                <p:oleObj name="Equation" r:id="rId7" imgW="965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90813" y="4492625"/>
                        <a:ext cx="1962150" cy="490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673351"/>
              </p:ext>
            </p:extLst>
          </p:nvPr>
        </p:nvGraphicFramePr>
        <p:xfrm>
          <a:off x="2678113" y="5803900"/>
          <a:ext cx="1989137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977900" imgH="241300" progId="Equation.3">
                  <p:embed/>
                </p:oleObj>
              </mc:Choice>
              <mc:Fallback>
                <p:oleObj name="Equation" r:id="rId9" imgW="9779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78113" y="5803900"/>
                        <a:ext cx="1989137" cy="490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288023"/>
              </p:ext>
            </p:extLst>
          </p:nvPr>
        </p:nvGraphicFramePr>
        <p:xfrm>
          <a:off x="5382942" y="3338513"/>
          <a:ext cx="32321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587500" imgH="406400" progId="Equation.3">
                  <p:embed/>
                </p:oleObj>
              </mc:Choice>
              <mc:Fallback>
                <p:oleObj name="Equation" r:id="rId11" imgW="15875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82942" y="3338513"/>
                        <a:ext cx="323215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520791" y="4342217"/>
            <a:ext cx="352295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final weights are the </a:t>
            </a:r>
            <a:r>
              <a:rPr lang="en-US" sz="2400" i="1" dirty="0"/>
              <a:t>weighted average</a:t>
            </a:r>
            <a:r>
              <a:rPr lang="en-US" sz="2400" dirty="0"/>
              <a:t> of the previous weights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520791" y="5803873"/>
            <a:ext cx="2910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does this help us?</a:t>
            </a:r>
          </a:p>
        </p:txBody>
      </p:sp>
    </p:spTree>
    <p:extLst>
      <p:ext uri="{BB962C8B-B14F-4D97-AF65-F5344CB8AC3E}">
        <p14:creationId xmlns:p14="http://schemas.microsoft.com/office/powerpoint/2010/main" val="316708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perceptron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823450"/>
              </p:ext>
            </p:extLst>
          </p:nvPr>
        </p:nvGraphicFramePr>
        <p:xfrm>
          <a:off x="2650629" y="2032572"/>
          <a:ext cx="19367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52500" imgH="241300" progId="Equation.3">
                  <p:embed/>
                </p:oleObj>
              </mc:Choice>
              <mc:Fallback>
                <p:oleObj name="Equation" r:id="rId3" imgW="9525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50629" y="2032572"/>
                        <a:ext cx="1936750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 rot="10222916">
            <a:off x="1796390" y="1962039"/>
            <a:ext cx="358117" cy="853981"/>
            <a:chOff x="5744593" y="2948051"/>
            <a:chExt cx="1090058" cy="2524743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 rot="5400000">
            <a:off x="1816617" y="2805539"/>
            <a:ext cx="358117" cy="853981"/>
            <a:chOff x="1977658" y="3114064"/>
            <a:chExt cx="358117" cy="853981"/>
          </a:xfrm>
        </p:grpSpPr>
        <p:cxnSp>
          <p:nvCxnSpPr>
            <p:cNvPr id="10" name="Straight Connector 9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 rot="16200000" flipV="1">
            <a:off x="1839596" y="4415123"/>
            <a:ext cx="358117" cy="853981"/>
            <a:chOff x="1977658" y="3114064"/>
            <a:chExt cx="358117" cy="853981"/>
          </a:xfrm>
        </p:grpSpPr>
        <p:cxnSp>
          <p:nvCxnSpPr>
            <p:cNvPr id="13" name="Straight Connector 12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 rot="16200000" flipV="1">
            <a:off x="1845597" y="5760519"/>
            <a:ext cx="358117" cy="853981"/>
            <a:chOff x="1977658" y="3114064"/>
            <a:chExt cx="358117" cy="853981"/>
          </a:xfrm>
        </p:grpSpPr>
        <p:cxnSp>
          <p:nvCxnSpPr>
            <p:cNvPr id="16" name="Straight Connector 15"/>
            <p:cNvCxnSpPr/>
            <p:nvPr/>
          </p:nvCxnSpPr>
          <p:spPr>
            <a:xfrm rot="10222916">
              <a:off x="2334041" y="3114064"/>
              <a:ext cx="0" cy="853981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10222916">
              <a:off x="1977658" y="3566353"/>
              <a:ext cx="358117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765075" y="2013744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2648" y="1466424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Vote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5075" y="2971699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5075" y="5770747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26081" y="4331838"/>
            <a:ext cx="382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5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464589" y="2013744"/>
            <a:ext cx="1018973" cy="0"/>
          </a:xfrm>
          <a:prstGeom prst="line">
            <a:avLst/>
          </a:prstGeom>
          <a:ln w="285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00478"/>
              </p:ext>
            </p:extLst>
          </p:nvPr>
        </p:nvGraphicFramePr>
        <p:xfrm>
          <a:off x="2625725" y="3059113"/>
          <a:ext cx="19875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77900" imgH="241300" progId="Equation.3">
                  <p:embed/>
                </p:oleObj>
              </mc:Choice>
              <mc:Fallback>
                <p:oleObj name="Equation" r:id="rId5" imgW="9779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25725" y="3059113"/>
                        <a:ext cx="1987550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70363"/>
              </p:ext>
            </p:extLst>
          </p:nvPr>
        </p:nvGraphicFramePr>
        <p:xfrm>
          <a:off x="2690813" y="4492625"/>
          <a:ext cx="19621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65200" imgH="241300" progId="Equation.3">
                  <p:embed/>
                </p:oleObj>
              </mc:Choice>
              <mc:Fallback>
                <p:oleObj name="Equation" r:id="rId7" imgW="965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90813" y="4492625"/>
                        <a:ext cx="1962150" cy="490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229840"/>
              </p:ext>
            </p:extLst>
          </p:nvPr>
        </p:nvGraphicFramePr>
        <p:xfrm>
          <a:off x="2678113" y="5803900"/>
          <a:ext cx="1989137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977900" imgH="241300" progId="Equation.3">
                  <p:embed/>
                </p:oleObj>
              </mc:Choice>
              <mc:Fallback>
                <p:oleObj name="Equation" r:id="rId9" imgW="9779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78113" y="5803900"/>
                        <a:ext cx="1989137" cy="490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520791" y="4342217"/>
            <a:ext cx="352295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final weights are the </a:t>
            </a:r>
            <a:r>
              <a:rPr lang="en-US" sz="2400" i="1" dirty="0"/>
              <a:t>weighted average</a:t>
            </a:r>
            <a:r>
              <a:rPr lang="en-US" sz="2400" dirty="0"/>
              <a:t> of the previous weights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54789" y="5803873"/>
            <a:ext cx="425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Can just keep a running average!</a:t>
            </a:r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57477"/>
              </p:ext>
            </p:extLst>
          </p:nvPr>
        </p:nvGraphicFramePr>
        <p:xfrm>
          <a:off x="5382942" y="3338513"/>
          <a:ext cx="32321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587500" imgH="406400" progId="Equation.3">
                  <p:embed/>
                </p:oleObj>
              </mc:Choice>
              <mc:Fallback>
                <p:oleObj name="Equation" r:id="rId11" imgW="15875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82942" y="3338513"/>
                        <a:ext cx="323215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53849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learning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  for each training example (</a:t>
            </a:r>
            <a:r>
              <a:rPr lang="en-US" sz="2400" i="1" dirty="0"/>
              <a:t>f</a:t>
            </a:r>
            <a:r>
              <a:rPr lang="en-US" sz="2400" i="1" baseline="-25000" dirty="0"/>
              <a:t>1</a:t>
            </a:r>
            <a:r>
              <a:rPr lang="en-US" sz="2400" i="1" dirty="0"/>
              <a:t>, f</a:t>
            </a:r>
            <a:r>
              <a:rPr lang="en-US" sz="2400" i="1" baseline="-25000" dirty="0"/>
              <a:t>2</a:t>
            </a:r>
            <a:r>
              <a:rPr lang="en-US" sz="2400" i="1" dirty="0"/>
              <a:t>, …, </a:t>
            </a:r>
            <a:r>
              <a:rPr lang="en-US" sz="2400" i="1" dirty="0" err="1"/>
              <a:t>f</a:t>
            </a:r>
            <a:r>
              <a:rPr lang="en-US" sz="2400" i="1" baseline="-25000" dirty="0" err="1"/>
              <a:t>n</a:t>
            </a:r>
            <a:r>
              <a:rPr lang="en-US" sz="2400" dirty="0"/>
              <a:t>, label):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if </a:t>
            </a:r>
            <a:r>
              <a:rPr lang="en-US" sz="2400" i="1" dirty="0"/>
              <a:t>prediction * label </a:t>
            </a:r>
            <a:r>
              <a:rPr lang="en-US" sz="2400" dirty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        for each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          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=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+ </a:t>
            </a:r>
            <a:r>
              <a:rPr lang="en-US" sz="2400" i="1" dirty="0"/>
              <a:t>f</a:t>
            </a:r>
            <a:r>
              <a:rPr lang="en-US" sz="2400" i="1" baseline="-25000" dirty="0"/>
              <a:t>i</a:t>
            </a:r>
            <a:r>
              <a:rPr lang="en-US" sz="2400" dirty="0"/>
              <a:t>*label</a:t>
            </a:r>
          </a:p>
          <a:p>
            <a:pPr marL="0" indent="0">
              <a:buNone/>
            </a:pPr>
            <a:r>
              <a:rPr lang="en-US" sz="2400" dirty="0"/>
              <a:t>         </a:t>
            </a:r>
            <a:r>
              <a:rPr lang="en-US" sz="2400" i="1" dirty="0"/>
              <a:t>b</a:t>
            </a:r>
            <a:r>
              <a:rPr lang="en-US" sz="2400" dirty="0"/>
              <a:t> = </a:t>
            </a:r>
            <a:r>
              <a:rPr lang="en-US" sz="2400" i="1" dirty="0"/>
              <a:t>b</a:t>
            </a:r>
            <a:r>
              <a:rPr lang="en-US" sz="2400" dirty="0"/>
              <a:t> + label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292852"/>
              </p:ext>
            </p:extLst>
          </p:nvPr>
        </p:nvGraphicFramePr>
        <p:xfrm>
          <a:off x="1213322" y="2482094"/>
          <a:ext cx="3050605" cy="62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49400" imgH="317500" progId="Equation.3">
                  <p:embed/>
                </p:oleObj>
              </mc:Choice>
              <mc:Fallback>
                <p:oleObj name="Equation" r:id="rId2" imgW="15494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3322" y="2482094"/>
                        <a:ext cx="3050605" cy="62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7787" y="5485054"/>
            <a:ext cx="85982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Why is it called the “perceptron” learning algorithm if what it learns is a line?  Why not “line learning” algorithm?</a:t>
            </a:r>
          </a:p>
        </p:txBody>
      </p:sp>
    </p:spTree>
    <p:extLst>
      <p:ext uri="{BB962C8B-B14F-4D97-AF65-F5344CB8AC3E}">
        <p14:creationId xmlns:p14="http://schemas.microsoft.com/office/powerpoint/2010/main" val="112472938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Our Nervous System</a:t>
            </a:r>
          </a:p>
        </p:txBody>
      </p:sp>
      <p:pic>
        <p:nvPicPr>
          <p:cNvPr id="28675" name="Picture 32"/>
          <p:cNvPicPr>
            <a:picLocks noChangeArrowheads="1"/>
          </p:cNvPicPr>
          <p:nvPr/>
        </p:nvPicPr>
        <p:blipFill>
          <a:blip r:embed="rId3"/>
          <a:srcRect r="53650"/>
          <a:stretch>
            <a:fillRect/>
          </a:stretch>
        </p:blipFill>
        <p:spPr bwMode="auto">
          <a:xfrm>
            <a:off x="660400" y="1668463"/>
            <a:ext cx="3225800" cy="4668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2362200"/>
            <a:ext cx="4794310" cy="30035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43600" y="5486400"/>
            <a:ext cx="2209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Neuron</a:t>
            </a:r>
          </a:p>
        </p:txBody>
      </p:sp>
    </p:spTree>
    <p:extLst>
      <p:ext uri="{BB962C8B-B14F-4D97-AF65-F5344CB8AC3E}">
        <p14:creationId xmlns:p14="http://schemas.microsoft.com/office/powerpoint/2010/main" val="195735235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894" y="180375"/>
            <a:ext cx="8531352" cy="990600"/>
          </a:xfrm>
        </p:spPr>
        <p:txBody>
          <a:bodyPr>
            <a:noAutofit/>
          </a:bodyPr>
          <a:lstStyle/>
          <a:p>
            <a:r>
              <a:rPr lang="en-US" sz="3600" dirty="0"/>
              <a:t>Our nervous system: </a:t>
            </a:r>
            <a:r>
              <a:rPr lang="en-US" sz="3600" i="1" dirty="0">
                <a:solidFill>
                  <a:srgbClr val="FF6600"/>
                </a:solidFill>
              </a:rPr>
              <a:t>the computer science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133600"/>
            <a:ext cx="5257800" cy="3733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Arial" charset="0"/>
              </a:rPr>
              <a:t>the human brain is a large collection of interconnected neurons</a:t>
            </a:r>
          </a:p>
          <a:p>
            <a:pPr marL="0" indent="0">
              <a:buNone/>
            </a:pPr>
            <a:endParaRPr lang="en-US" sz="2400" dirty="0">
              <a:latin typeface="Arial" charset="0"/>
            </a:endParaRPr>
          </a:p>
          <a:p>
            <a:pPr marL="0" indent="0">
              <a:buNone/>
            </a:pPr>
            <a:r>
              <a:rPr lang="en-US" sz="2400" dirty="0">
                <a:latin typeface="Arial" charset="0"/>
              </a:rPr>
              <a:t>a </a:t>
            </a:r>
            <a:r>
              <a:rPr lang="en-US" sz="2400" dirty="0">
                <a:solidFill>
                  <a:srgbClr val="0000CC"/>
                </a:solidFill>
                <a:latin typeface="Arial" charset="0"/>
              </a:rPr>
              <a:t>NEURON</a:t>
            </a:r>
            <a:r>
              <a:rPr lang="en-US" sz="2400" dirty="0">
                <a:latin typeface="Arial" charset="0"/>
              </a:rPr>
              <a:t> is a brain cell</a:t>
            </a:r>
          </a:p>
          <a:p>
            <a:pPr lvl="1"/>
            <a:r>
              <a:rPr lang="en-US" sz="2000" dirty="0">
                <a:latin typeface="Arial" charset="0"/>
              </a:rPr>
              <a:t>collect, process, and disseminate electrical signals</a:t>
            </a:r>
          </a:p>
          <a:p>
            <a:pPr lvl="1"/>
            <a:r>
              <a:rPr lang="en-US" sz="2000" dirty="0">
                <a:latin typeface="Arial" charset="0"/>
              </a:rPr>
              <a:t>Neurons are connected via synapses</a:t>
            </a:r>
          </a:p>
          <a:p>
            <a:pPr lvl="1"/>
            <a:r>
              <a:rPr lang="en-US" sz="2000" dirty="0">
                <a:latin typeface="Arial" charset="0"/>
              </a:rPr>
              <a:t>They </a:t>
            </a:r>
            <a:r>
              <a:rPr lang="en-US" sz="2000" dirty="0">
                <a:solidFill>
                  <a:srgbClr val="0000CC"/>
                </a:solidFill>
                <a:latin typeface="Arial" charset="0"/>
              </a:rPr>
              <a:t>FIRE</a:t>
            </a:r>
            <a:r>
              <a:rPr lang="en-US" sz="2000" dirty="0">
                <a:latin typeface="Arial" charset="0"/>
              </a:rPr>
              <a:t> depending on the conditions of the neighboring neurons</a:t>
            </a:r>
          </a:p>
          <a:p>
            <a:pPr lvl="1"/>
            <a:endParaRPr lang="en-US" sz="2000" dirty="0"/>
          </a:p>
        </p:txBody>
      </p:sp>
      <p:pic>
        <p:nvPicPr>
          <p:cNvPr id="4" name="Picture 32"/>
          <p:cNvPicPr>
            <a:picLocks noChangeArrowheads="1"/>
          </p:cNvPicPr>
          <p:nvPr/>
        </p:nvPicPr>
        <p:blipFill>
          <a:blip r:embed="rId2"/>
          <a:srcRect r="53650"/>
          <a:stretch>
            <a:fillRect/>
          </a:stretch>
        </p:blipFill>
        <p:spPr bwMode="auto">
          <a:xfrm>
            <a:off x="533400" y="2209800"/>
            <a:ext cx="2616200" cy="3898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5478377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9"/>
          <p:cNvSpPr txBox="1">
            <a:spLocks noChangeArrowheads="1"/>
          </p:cNvSpPr>
          <p:nvPr/>
        </p:nvSpPr>
        <p:spPr bwMode="auto">
          <a:xfrm>
            <a:off x="228600" y="2438400"/>
            <a:ext cx="88392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>
                <a:latin typeface="Verdana" charset="0"/>
              </a:rPr>
              <a:t>w </a:t>
            </a:r>
            <a:r>
              <a:rPr lang="en-US" sz="2000" dirty="0">
                <a:latin typeface="Verdana" charset="0"/>
              </a:rPr>
              <a:t>is the strength of signal sent between A and B.</a:t>
            </a:r>
          </a:p>
          <a:p>
            <a:pPr>
              <a:spcBef>
                <a:spcPct val="50000"/>
              </a:spcBef>
            </a:pPr>
            <a:endParaRPr lang="en-US" sz="2000" dirty="0">
              <a:latin typeface="Verdana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latin typeface="Verdana" charset="0"/>
              </a:rPr>
              <a:t>If </a:t>
            </a:r>
            <a:r>
              <a:rPr lang="en-US" sz="2000" i="1" dirty="0">
                <a:latin typeface="Verdana" charset="0"/>
              </a:rPr>
              <a:t>A </a:t>
            </a:r>
            <a:r>
              <a:rPr lang="en-US" sz="2000" dirty="0">
                <a:latin typeface="Verdana" charset="0"/>
              </a:rPr>
              <a:t>fires and </a:t>
            </a:r>
            <a:r>
              <a:rPr lang="en-US" sz="2000" i="1" dirty="0" err="1">
                <a:latin typeface="Verdana" charset="0"/>
              </a:rPr>
              <a:t>w</a:t>
            </a:r>
            <a:r>
              <a:rPr lang="en-US" sz="2000" dirty="0">
                <a:latin typeface="Verdana" charset="0"/>
              </a:rPr>
              <a:t> is </a:t>
            </a:r>
            <a:r>
              <a:rPr lang="en-US" sz="2000" b="1" dirty="0">
                <a:solidFill>
                  <a:srgbClr val="FF6600"/>
                </a:solidFill>
                <a:latin typeface="Verdana" charset="0"/>
              </a:rPr>
              <a:t>positive</a:t>
            </a:r>
            <a:r>
              <a:rPr lang="en-US" sz="2000" dirty="0">
                <a:latin typeface="Verdana" charset="0"/>
              </a:rPr>
              <a:t>, then </a:t>
            </a:r>
            <a:r>
              <a:rPr lang="en-US" sz="2000" i="1" dirty="0">
                <a:latin typeface="Verdana" charset="0"/>
              </a:rPr>
              <a:t>A </a:t>
            </a:r>
            <a:r>
              <a:rPr lang="en-US" sz="2000" b="1" dirty="0">
                <a:solidFill>
                  <a:srgbClr val="FF6600"/>
                </a:solidFill>
                <a:latin typeface="Verdana" charset="0"/>
              </a:rPr>
              <a:t>stimulates</a:t>
            </a:r>
            <a:r>
              <a:rPr lang="en-US" sz="2000" dirty="0">
                <a:latin typeface="Verdana" charset="0"/>
              </a:rPr>
              <a:t> </a:t>
            </a:r>
            <a:r>
              <a:rPr lang="en-US" sz="2000" i="1" dirty="0">
                <a:latin typeface="Verdana" charset="0"/>
              </a:rPr>
              <a:t>B</a:t>
            </a:r>
            <a:r>
              <a:rPr lang="en-US" sz="2000" dirty="0">
                <a:latin typeface="Verdana" charset="0"/>
              </a:rPr>
              <a:t>.</a:t>
            </a:r>
          </a:p>
          <a:p>
            <a:pPr>
              <a:spcBef>
                <a:spcPct val="50000"/>
              </a:spcBef>
            </a:pPr>
            <a:endParaRPr lang="en-US" sz="2000" dirty="0">
              <a:latin typeface="Verdana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latin typeface="Verdana" charset="0"/>
              </a:rPr>
              <a:t>If </a:t>
            </a:r>
            <a:r>
              <a:rPr lang="en-US" sz="2000" i="1" dirty="0">
                <a:latin typeface="Verdana" charset="0"/>
              </a:rPr>
              <a:t>A fires </a:t>
            </a:r>
            <a:r>
              <a:rPr lang="en-US" sz="2000" dirty="0">
                <a:latin typeface="Verdana" charset="0"/>
              </a:rPr>
              <a:t>and </a:t>
            </a:r>
            <a:r>
              <a:rPr lang="en-US" sz="2000" i="1" dirty="0" err="1">
                <a:latin typeface="Verdana" charset="0"/>
              </a:rPr>
              <a:t>w</a:t>
            </a:r>
            <a:r>
              <a:rPr lang="en-US" sz="2000" dirty="0">
                <a:latin typeface="Verdana" charset="0"/>
              </a:rPr>
              <a:t> is </a:t>
            </a:r>
            <a:r>
              <a:rPr lang="en-US" sz="2000" b="1" dirty="0">
                <a:solidFill>
                  <a:srgbClr val="FF6600"/>
                </a:solidFill>
                <a:latin typeface="Verdana" charset="0"/>
              </a:rPr>
              <a:t>negative</a:t>
            </a:r>
            <a:r>
              <a:rPr lang="en-US" sz="2000" dirty="0">
                <a:latin typeface="Verdana" charset="0"/>
              </a:rPr>
              <a:t>, then </a:t>
            </a:r>
            <a:r>
              <a:rPr lang="en-US" sz="2000" i="1" dirty="0">
                <a:latin typeface="Verdana" charset="0"/>
              </a:rPr>
              <a:t>A </a:t>
            </a:r>
            <a:r>
              <a:rPr lang="en-US" sz="2000" b="1" dirty="0">
                <a:solidFill>
                  <a:srgbClr val="FF6600"/>
                </a:solidFill>
                <a:latin typeface="Verdana" charset="0"/>
              </a:rPr>
              <a:t>inhibits</a:t>
            </a:r>
            <a:r>
              <a:rPr lang="en-US" sz="2000" dirty="0">
                <a:latin typeface="Verdana" charset="0"/>
              </a:rPr>
              <a:t> </a:t>
            </a:r>
            <a:r>
              <a:rPr lang="en-US" sz="2000" i="1" dirty="0">
                <a:latin typeface="Verdana" charset="0"/>
              </a:rPr>
              <a:t>B</a:t>
            </a:r>
            <a:r>
              <a:rPr lang="en-US" sz="2000" dirty="0">
                <a:latin typeface="Verdana" charset="0"/>
              </a:rPr>
              <a:t>.</a:t>
            </a:r>
            <a:endParaRPr lang="en-US" sz="2000" i="1" dirty="0">
              <a:latin typeface="Verdana" charset="0"/>
            </a:endParaRPr>
          </a:p>
          <a:p>
            <a:pPr>
              <a:spcBef>
                <a:spcPct val="50000"/>
              </a:spcBef>
            </a:pPr>
            <a:endParaRPr lang="en-US" sz="2000" dirty="0">
              <a:latin typeface="Verdana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latin typeface="Verdana" charset="0"/>
              </a:rPr>
              <a:t>If a node is stimulated enough, then it also fires.  </a:t>
            </a:r>
          </a:p>
          <a:p>
            <a:pPr>
              <a:spcBef>
                <a:spcPct val="50000"/>
              </a:spcBef>
            </a:pPr>
            <a:endParaRPr lang="en-US" sz="2000" dirty="0">
              <a:latin typeface="Verdana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latin typeface="Verdana" charset="0"/>
              </a:rPr>
              <a:t>How much stimulation is required is determined by its </a:t>
            </a:r>
            <a:r>
              <a:rPr lang="en-US" sz="2000" b="1" dirty="0">
                <a:solidFill>
                  <a:srgbClr val="FF6600"/>
                </a:solidFill>
                <a:latin typeface="Verdana" charset="0"/>
              </a:rPr>
              <a:t>threshold</a:t>
            </a:r>
            <a:r>
              <a:rPr lang="en-US" sz="2000" dirty="0">
                <a:latin typeface="Verdana" charset="0"/>
              </a:rPr>
              <a:t>.</a:t>
            </a:r>
          </a:p>
        </p:txBody>
      </p:sp>
      <p:grpSp>
        <p:nvGrpSpPr>
          <p:cNvPr id="30723" name="Group 13"/>
          <p:cNvGrpSpPr>
            <a:grpSpLocks/>
          </p:cNvGrpSpPr>
          <p:nvPr/>
        </p:nvGrpSpPr>
        <p:grpSpPr bwMode="auto">
          <a:xfrm>
            <a:off x="2362200" y="914400"/>
            <a:ext cx="4724400" cy="685800"/>
            <a:chOff x="1728" y="1344"/>
            <a:chExt cx="2976" cy="432"/>
          </a:xfrm>
        </p:grpSpPr>
        <p:sp>
          <p:nvSpPr>
            <p:cNvPr id="30724" name="Oval 4"/>
            <p:cNvSpPr>
              <a:spLocks noChangeArrowheads="1"/>
            </p:cNvSpPr>
            <p:nvPr/>
          </p:nvSpPr>
          <p:spPr bwMode="auto">
            <a:xfrm>
              <a:off x="4128" y="158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0725" name="Group 12"/>
            <p:cNvGrpSpPr>
              <a:grpSpLocks/>
            </p:cNvGrpSpPr>
            <p:nvPr/>
          </p:nvGrpSpPr>
          <p:grpSpPr bwMode="auto">
            <a:xfrm>
              <a:off x="1728" y="1344"/>
              <a:ext cx="2976" cy="423"/>
              <a:chOff x="1728" y="1689"/>
              <a:chExt cx="2976" cy="423"/>
            </a:xfrm>
          </p:grpSpPr>
          <p:sp>
            <p:nvSpPr>
              <p:cNvPr id="30726" name="Oval 5"/>
              <p:cNvSpPr>
                <a:spLocks noChangeArrowheads="1"/>
              </p:cNvSpPr>
              <p:nvPr/>
            </p:nvSpPr>
            <p:spPr bwMode="auto">
              <a:xfrm>
                <a:off x="1968" y="1920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27" name="Line 7"/>
              <p:cNvSpPr>
                <a:spLocks noChangeShapeType="1"/>
              </p:cNvSpPr>
              <p:nvPr/>
            </p:nvSpPr>
            <p:spPr bwMode="auto">
              <a:xfrm>
                <a:off x="2208" y="2016"/>
                <a:ext cx="18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28" name="Text Box 8"/>
              <p:cNvSpPr txBox="1">
                <a:spLocks noChangeArrowheads="1"/>
              </p:cNvSpPr>
              <p:nvPr/>
            </p:nvSpPr>
            <p:spPr bwMode="auto">
              <a:xfrm>
                <a:off x="2736" y="1728"/>
                <a:ext cx="14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>
                    <a:latin typeface="Verdana" charset="0"/>
                  </a:rPr>
                  <a:t>Weight </a:t>
                </a:r>
                <a:r>
                  <a:rPr lang="en-US" sz="1800" i="1">
                    <a:latin typeface="Verdana" charset="0"/>
                  </a:rPr>
                  <a:t>w</a:t>
                </a:r>
                <a:endParaRPr lang="en-US" sz="1800">
                  <a:latin typeface="Verdana" charset="0"/>
                </a:endParaRPr>
              </a:p>
            </p:txBody>
          </p:sp>
          <p:sp>
            <p:nvSpPr>
              <p:cNvPr id="30729" name="Text Box 10"/>
              <p:cNvSpPr txBox="1">
                <a:spLocks noChangeArrowheads="1"/>
              </p:cNvSpPr>
              <p:nvPr/>
            </p:nvSpPr>
            <p:spPr bwMode="auto">
              <a:xfrm>
                <a:off x="1728" y="1689"/>
                <a:ext cx="8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>
                    <a:latin typeface="Verdana" charset="0"/>
                  </a:rPr>
                  <a:t>Node </a:t>
                </a:r>
                <a:r>
                  <a:rPr lang="en-US" sz="1800" i="1">
                    <a:latin typeface="Verdana" charset="0"/>
                  </a:rPr>
                  <a:t>A</a:t>
                </a:r>
              </a:p>
            </p:txBody>
          </p:sp>
          <p:sp>
            <p:nvSpPr>
              <p:cNvPr id="30730" name="Text Box 11"/>
              <p:cNvSpPr txBox="1">
                <a:spLocks noChangeArrowheads="1"/>
              </p:cNvSpPr>
              <p:nvPr/>
            </p:nvSpPr>
            <p:spPr bwMode="auto">
              <a:xfrm>
                <a:off x="3888" y="1689"/>
                <a:ext cx="81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>
                    <a:latin typeface="Verdana" charset="0"/>
                  </a:rPr>
                  <a:t>Node </a:t>
                </a:r>
                <a:r>
                  <a:rPr lang="en-US" sz="1800" i="1">
                    <a:latin typeface="Verdana" charset="0"/>
                  </a:rPr>
                  <a:t>B</a:t>
                </a:r>
              </a:p>
            </p:txBody>
          </p:sp>
        </p:grpSp>
      </p:grpSp>
      <p:sp>
        <p:nvSpPr>
          <p:cNvPr id="13" name="TextBox 12"/>
          <p:cNvSpPr txBox="1"/>
          <p:nvPr/>
        </p:nvSpPr>
        <p:spPr>
          <a:xfrm>
            <a:off x="2133600" y="16764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(neuron)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38800" y="16764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(neuron)</a:t>
            </a:r>
          </a:p>
        </p:txBody>
      </p:sp>
    </p:spTree>
    <p:extLst>
      <p:ext uri="{BB962C8B-B14F-4D97-AF65-F5344CB8AC3E}">
        <p14:creationId xmlns:p14="http://schemas.microsoft.com/office/powerpoint/2010/main" val="4162170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model</a:t>
            </a:r>
          </a:p>
        </p:txBody>
      </p:sp>
      <p:sp>
        <p:nvSpPr>
          <p:cNvPr id="4" name="Oval 3"/>
          <p:cNvSpPr/>
          <p:nvPr/>
        </p:nvSpPr>
        <p:spPr>
          <a:xfrm>
            <a:off x="2162049" y="249852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35002" y="267336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89717" y="313460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692031" y="313460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721564" y="379312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812305" y="1918777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86946" y="301027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48326" y="2113405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660354" y="24996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95700" y="367891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13993" y="318511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544768" y="361828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77972" y="290863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681530" y="42119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65606" y="49454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697392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881468" y="529509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86949" y="459234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32065" y="42426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416141" y="497613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73680" y="58196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218796" y="54699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391298" y="56485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036414" y="529887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20490" y="603234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90341" y="488615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735457" y="453646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919533" y="526994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767133" y="608658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295368" y="570796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149456" y="418678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25291" y="46248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258604" y="54358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442680" y="61693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1292826" y="269314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398980" y="361828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84972" y="308030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208518" y="246820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47479" y="267780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096601" y="156909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89485" y="318511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285140" y="15598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786441" y="17122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9832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Neural Networks</a:t>
            </a:r>
          </a:p>
        </p:txBody>
      </p:sp>
      <p:grpSp>
        <p:nvGrpSpPr>
          <p:cNvPr id="32771" name="Group 4"/>
          <p:cNvGrpSpPr>
            <a:grpSpLocks/>
          </p:cNvGrpSpPr>
          <p:nvPr/>
        </p:nvGrpSpPr>
        <p:grpSpPr bwMode="auto">
          <a:xfrm>
            <a:off x="2438400" y="1676400"/>
            <a:ext cx="4572000" cy="4419600"/>
            <a:chOff x="3120" y="1104"/>
            <a:chExt cx="2880" cy="2784"/>
          </a:xfrm>
        </p:grpSpPr>
        <p:sp>
          <p:nvSpPr>
            <p:cNvPr id="32772" name="Oval 5"/>
            <p:cNvSpPr>
              <a:spLocks noChangeArrowheads="1"/>
            </p:cNvSpPr>
            <p:nvPr/>
          </p:nvSpPr>
          <p:spPr bwMode="auto">
            <a:xfrm>
              <a:off x="4320" y="1296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2773" name="Group 6"/>
            <p:cNvGrpSpPr>
              <a:grpSpLocks/>
            </p:cNvGrpSpPr>
            <p:nvPr/>
          </p:nvGrpSpPr>
          <p:grpSpPr bwMode="auto">
            <a:xfrm>
              <a:off x="3120" y="1104"/>
              <a:ext cx="2880" cy="2784"/>
              <a:chOff x="3168" y="1104"/>
              <a:chExt cx="2880" cy="2784"/>
            </a:xfrm>
          </p:grpSpPr>
          <p:sp>
            <p:nvSpPr>
              <p:cNvPr id="32774" name="Oval 7"/>
              <p:cNvSpPr>
                <a:spLocks noChangeArrowheads="1"/>
              </p:cNvSpPr>
              <p:nvPr/>
            </p:nvSpPr>
            <p:spPr bwMode="auto">
              <a:xfrm>
                <a:off x="3504" y="139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5" name="Oval 8"/>
              <p:cNvSpPr>
                <a:spLocks noChangeArrowheads="1"/>
              </p:cNvSpPr>
              <p:nvPr/>
            </p:nvSpPr>
            <p:spPr bwMode="auto">
              <a:xfrm>
                <a:off x="5280" y="283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6" name="Oval 9"/>
              <p:cNvSpPr>
                <a:spLocks noChangeArrowheads="1"/>
              </p:cNvSpPr>
              <p:nvPr/>
            </p:nvSpPr>
            <p:spPr bwMode="auto">
              <a:xfrm>
                <a:off x="5040" y="1776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7" name="Oval 10"/>
              <p:cNvSpPr>
                <a:spLocks noChangeArrowheads="1"/>
              </p:cNvSpPr>
              <p:nvPr/>
            </p:nvSpPr>
            <p:spPr bwMode="auto">
              <a:xfrm>
                <a:off x="4224" y="2208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8" name="Oval 11"/>
              <p:cNvSpPr>
                <a:spLocks noChangeArrowheads="1"/>
              </p:cNvSpPr>
              <p:nvPr/>
            </p:nvSpPr>
            <p:spPr bwMode="auto">
              <a:xfrm>
                <a:off x="4608" y="3696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79" name="Oval 12"/>
              <p:cNvSpPr>
                <a:spLocks noChangeArrowheads="1"/>
              </p:cNvSpPr>
              <p:nvPr/>
            </p:nvSpPr>
            <p:spPr bwMode="auto">
              <a:xfrm>
                <a:off x="3168" y="235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0" name="Oval 13"/>
              <p:cNvSpPr>
                <a:spLocks noChangeArrowheads="1"/>
              </p:cNvSpPr>
              <p:nvPr/>
            </p:nvSpPr>
            <p:spPr bwMode="auto">
              <a:xfrm>
                <a:off x="3408" y="3456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1" name="Line 14"/>
              <p:cNvSpPr>
                <a:spLocks noChangeShapeType="1"/>
              </p:cNvSpPr>
              <p:nvPr/>
            </p:nvSpPr>
            <p:spPr bwMode="auto">
              <a:xfrm>
                <a:off x="3696" y="1584"/>
                <a:ext cx="528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2" name="Line 15"/>
              <p:cNvSpPr>
                <a:spLocks noChangeShapeType="1"/>
              </p:cNvSpPr>
              <p:nvPr/>
            </p:nvSpPr>
            <p:spPr bwMode="auto">
              <a:xfrm flipV="1">
                <a:off x="3408" y="2352"/>
                <a:ext cx="816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3" name="Line 16"/>
              <p:cNvSpPr>
                <a:spLocks noChangeShapeType="1"/>
              </p:cNvSpPr>
              <p:nvPr/>
            </p:nvSpPr>
            <p:spPr bwMode="auto">
              <a:xfrm flipV="1">
                <a:off x="4320" y="1536"/>
                <a:ext cx="48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4" name="Line 17"/>
              <p:cNvSpPr>
                <a:spLocks noChangeShapeType="1"/>
              </p:cNvSpPr>
              <p:nvPr/>
            </p:nvSpPr>
            <p:spPr bwMode="auto">
              <a:xfrm flipV="1">
                <a:off x="4464" y="1968"/>
                <a:ext cx="576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5" name="Line 18"/>
              <p:cNvSpPr>
                <a:spLocks noChangeShapeType="1"/>
              </p:cNvSpPr>
              <p:nvPr/>
            </p:nvSpPr>
            <p:spPr bwMode="auto">
              <a:xfrm>
                <a:off x="4416" y="2400"/>
                <a:ext cx="816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6" name="Line 19"/>
              <p:cNvSpPr>
                <a:spLocks noChangeShapeType="1"/>
              </p:cNvSpPr>
              <p:nvPr/>
            </p:nvSpPr>
            <p:spPr bwMode="auto">
              <a:xfrm>
                <a:off x="4320" y="2448"/>
                <a:ext cx="336" cy="12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7" name="Line 20"/>
              <p:cNvSpPr>
                <a:spLocks noChangeShapeType="1"/>
              </p:cNvSpPr>
              <p:nvPr/>
            </p:nvSpPr>
            <p:spPr bwMode="auto">
              <a:xfrm flipH="1">
                <a:off x="3600" y="2448"/>
                <a:ext cx="624" cy="100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8" name="Line 21"/>
              <p:cNvSpPr>
                <a:spLocks noChangeShapeType="1"/>
              </p:cNvSpPr>
              <p:nvPr/>
            </p:nvSpPr>
            <p:spPr bwMode="auto">
              <a:xfrm flipH="1" flipV="1">
                <a:off x="3312" y="2592"/>
                <a:ext cx="144" cy="8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89" name="Text Box 22"/>
              <p:cNvSpPr txBox="1">
                <a:spLocks noChangeArrowheads="1"/>
              </p:cNvSpPr>
              <p:nvPr/>
            </p:nvSpPr>
            <p:spPr bwMode="auto">
              <a:xfrm>
                <a:off x="4368" y="1104"/>
                <a:ext cx="124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>
                    <a:latin typeface="Verdana" charset="0"/>
                  </a:rPr>
                  <a:t>Node (Neuron)</a:t>
                </a:r>
              </a:p>
            </p:txBody>
          </p:sp>
          <p:sp>
            <p:nvSpPr>
              <p:cNvPr id="32790" name="Text Box 23"/>
              <p:cNvSpPr txBox="1">
                <a:spLocks noChangeArrowheads="1"/>
              </p:cNvSpPr>
              <p:nvPr/>
            </p:nvSpPr>
            <p:spPr bwMode="auto">
              <a:xfrm>
                <a:off x="4512" y="3024"/>
                <a:ext cx="1536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 dirty="0">
                    <a:latin typeface="Verdana" charset="0"/>
                  </a:rPr>
                  <a:t>Edge (synapses)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625933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1026"/>
          <p:cNvGrpSpPr>
            <a:grpSpLocks/>
          </p:cNvGrpSpPr>
          <p:nvPr/>
        </p:nvGrpSpPr>
        <p:grpSpPr bwMode="auto">
          <a:xfrm>
            <a:off x="609600" y="1524000"/>
            <a:ext cx="8001000" cy="4724400"/>
            <a:chOff x="288" y="864"/>
            <a:chExt cx="5040" cy="2976"/>
          </a:xfrm>
        </p:grpSpPr>
        <p:sp>
          <p:nvSpPr>
            <p:cNvPr id="36869" name="Oval 1027"/>
            <p:cNvSpPr>
              <a:spLocks noChangeArrowheads="1"/>
            </p:cNvSpPr>
            <p:nvPr/>
          </p:nvSpPr>
          <p:spPr bwMode="auto">
            <a:xfrm>
              <a:off x="2352" y="1728"/>
              <a:ext cx="1008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1" name="Line 1029"/>
            <p:cNvSpPr>
              <a:spLocks noChangeShapeType="1"/>
            </p:cNvSpPr>
            <p:nvPr/>
          </p:nvSpPr>
          <p:spPr bwMode="auto">
            <a:xfrm>
              <a:off x="3408" y="2208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2" name="Text Box 1030"/>
            <p:cNvSpPr txBox="1">
              <a:spLocks noChangeArrowheads="1"/>
            </p:cNvSpPr>
            <p:nvPr/>
          </p:nvSpPr>
          <p:spPr bwMode="auto">
            <a:xfrm>
              <a:off x="4464" y="207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Output </a:t>
              </a:r>
              <a:r>
                <a:rPr lang="en-US" sz="1800" i="1"/>
                <a:t>y</a:t>
              </a:r>
            </a:p>
          </p:txBody>
        </p:sp>
        <p:sp>
          <p:nvSpPr>
            <p:cNvPr id="36873" name="Line 1031"/>
            <p:cNvSpPr>
              <a:spLocks noChangeShapeType="1"/>
            </p:cNvSpPr>
            <p:nvPr/>
          </p:nvSpPr>
          <p:spPr bwMode="auto">
            <a:xfrm>
              <a:off x="912" y="1008"/>
              <a:ext cx="144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Line 1032"/>
            <p:cNvSpPr>
              <a:spLocks noChangeShapeType="1"/>
            </p:cNvSpPr>
            <p:nvPr/>
          </p:nvSpPr>
          <p:spPr bwMode="auto">
            <a:xfrm>
              <a:off x="912" y="211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Line 1033"/>
            <p:cNvSpPr>
              <a:spLocks noChangeShapeType="1"/>
            </p:cNvSpPr>
            <p:nvPr/>
          </p:nvSpPr>
          <p:spPr bwMode="auto">
            <a:xfrm flipV="1">
              <a:off x="864" y="2352"/>
              <a:ext cx="14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Line 1034"/>
            <p:cNvSpPr>
              <a:spLocks noChangeShapeType="1"/>
            </p:cNvSpPr>
            <p:nvPr/>
          </p:nvSpPr>
          <p:spPr bwMode="auto">
            <a:xfrm flipV="1">
              <a:off x="864" y="2544"/>
              <a:ext cx="15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7" name="Text Box 1035"/>
            <p:cNvSpPr txBox="1">
              <a:spLocks noChangeArrowheads="1"/>
            </p:cNvSpPr>
            <p:nvPr/>
          </p:nvSpPr>
          <p:spPr bwMode="auto">
            <a:xfrm>
              <a:off x="336" y="864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Input x</a:t>
              </a:r>
              <a:r>
                <a:rPr lang="en-US" sz="1800" baseline="-25000"/>
                <a:t>1</a:t>
              </a:r>
            </a:p>
          </p:txBody>
        </p:sp>
        <p:sp>
          <p:nvSpPr>
            <p:cNvPr id="36878" name="Text Box 1036"/>
            <p:cNvSpPr txBox="1">
              <a:spLocks noChangeArrowheads="1"/>
            </p:cNvSpPr>
            <p:nvPr/>
          </p:nvSpPr>
          <p:spPr bwMode="auto">
            <a:xfrm>
              <a:off x="336" y="1977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Input x</a:t>
              </a:r>
              <a:r>
                <a:rPr lang="en-US" sz="1800" baseline="-25000"/>
                <a:t>2</a:t>
              </a:r>
            </a:p>
          </p:txBody>
        </p:sp>
        <p:sp>
          <p:nvSpPr>
            <p:cNvPr id="36879" name="Text Box 1037"/>
            <p:cNvSpPr txBox="1">
              <a:spLocks noChangeArrowheads="1"/>
            </p:cNvSpPr>
            <p:nvPr/>
          </p:nvSpPr>
          <p:spPr bwMode="auto">
            <a:xfrm>
              <a:off x="288" y="2745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Input x</a:t>
              </a:r>
              <a:r>
                <a:rPr lang="en-US" sz="1800" baseline="-25000"/>
                <a:t>3</a:t>
              </a:r>
            </a:p>
          </p:txBody>
        </p:sp>
        <p:sp>
          <p:nvSpPr>
            <p:cNvPr id="36880" name="Text Box 1038"/>
            <p:cNvSpPr txBox="1">
              <a:spLocks noChangeArrowheads="1"/>
            </p:cNvSpPr>
            <p:nvPr/>
          </p:nvSpPr>
          <p:spPr bwMode="auto">
            <a:xfrm>
              <a:off x="288" y="3609"/>
              <a:ext cx="7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Input x</a:t>
              </a:r>
              <a:r>
                <a:rPr lang="en-US" sz="1800" baseline="-25000"/>
                <a:t>4</a:t>
              </a:r>
            </a:p>
          </p:txBody>
        </p:sp>
        <p:sp>
          <p:nvSpPr>
            <p:cNvPr id="36881" name="Text Box 1039"/>
            <p:cNvSpPr txBox="1">
              <a:spLocks noChangeArrowheads="1"/>
            </p:cNvSpPr>
            <p:nvPr/>
          </p:nvSpPr>
          <p:spPr bwMode="auto">
            <a:xfrm>
              <a:off x="1344" y="111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Weight w</a:t>
              </a:r>
              <a:r>
                <a:rPr lang="en-US" sz="1800" baseline="-25000"/>
                <a:t>1</a:t>
              </a:r>
            </a:p>
          </p:txBody>
        </p:sp>
        <p:sp>
          <p:nvSpPr>
            <p:cNvPr id="36882" name="Text Box 1040"/>
            <p:cNvSpPr txBox="1">
              <a:spLocks noChangeArrowheads="1"/>
            </p:cNvSpPr>
            <p:nvPr/>
          </p:nvSpPr>
          <p:spPr bwMode="auto">
            <a:xfrm>
              <a:off x="1056" y="187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Weight w</a:t>
              </a:r>
              <a:r>
                <a:rPr lang="en-US" sz="1800" baseline="-25000"/>
                <a:t>2</a:t>
              </a:r>
            </a:p>
          </p:txBody>
        </p:sp>
        <p:sp>
          <p:nvSpPr>
            <p:cNvPr id="36883" name="Text Box 1041"/>
            <p:cNvSpPr txBox="1">
              <a:spLocks noChangeArrowheads="1"/>
            </p:cNvSpPr>
            <p:nvPr/>
          </p:nvSpPr>
          <p:spPr bwMode="auto">
            <a:xfrm>
              <a:off x="1008" y="279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Weight w</a:t>
              </a:r>
              <a:r>
                <a:rPr lang="en-US" sz="1800" baseline="-25000"/>
                <a:t>3</a:t>
              </a:r>
            </a:p>
          </p:txBody>
        </p:sp>
        <p:sp>
          <p:nvSpPr>
            <p:cNvPr id="36884" name="Text Box 1042"/>
            <p:cNvSpPr txBox="1">
              <a:spLocks noChangeArrowheads="1"/>
            </p:cNvSpPr>
            <p:nvPr/>
          </p:nvSpPr>
          <p:spPr bwMode="auto">
            <a:xfrm>
              <a:off x="1296" y="336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Weight w</a:t>
              </a:r>
              <a:r>
                <a:rPr lang="en-US" sz="1800" baseline="-25000"/>
                <a:t>4</a:t>
              </a:r>
            </a:p>
          </p:txBody>
        </p:sp>
      </p:grpSp>
      <p:sp>
        <p:nvSpPr>
          <p:cNvPr id="36868" name="Text Box 1045"/>
          <p:cNvSpPr txBox="1">
            <a:spLocks noChangeArrowheads="1"/>
          </p:cNvSpPr>
          <p:nvPr/>
        </p:nvSpPr>
        <p:spPr bwMode="auto">
          <a:xfrm>
            <a:off x="304800" y="334962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/>
              <a:t>A Single Neuron/</a:t>
            </a:r>
            <a:r>
              <a:rPr lang="en-US" sz="4000" dirty="0" err="1"/>
              <a:t>Perceptron</a:t>
            </a:r>
            <a:endParaRPr lang="en-US" sz="4000" dirty="0"/>
          </a:p>
        </p:txBody>
      </p:sp>
      <p:cxnSp>
        <p:nvCxnSpPr>
          <p:cNvPr id="22" name="Straight Connector 21"/>
          <p:cNvCxnSpPr/>
          <p:nvPr/>
        </p:nvCxnSpPr>
        <p:spPr bwMode="auto">
          <a:xfrm rot="16200000" flipH="1">
            <a:off x="3923506" y="3694906"/>
            <a:ext cx="1600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16685"/>
              </p:ext>
            </p:extLst>
          </p:nvPr>
        </p:nvGraphicFramePr>
        <p:xfrm>
          <a:off x="3883111" y="4885150"/>
          <a:ext cx="1608137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23900" imgH="342900" progId="Equation.3">
                  <p:embed/>
                </p:oleObj>
              </mc:Choice>
              <mc:Fallback>
                <p:oleObj name="Equation" r:id="rId3" imgW="7239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3111" y="4885150"/>
                        <a:ext cx="1608137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6" name="Object 22"/>
          <p:cNvGraphicFramePr>
            <a:graphicFrameLocks noChangeAspect="1"/>
          </p:cNvGraphicFramePr>
          <p:nvPr/>
        </p:nvGraphicFramePr>
        <p:xfrm>
          <a:off x="4114800" y="3373438"/>
          <a:ext cx="592137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66700" imgH="368300" progId="Equation.3">
                  <p:embed/>
                </p:oleObj>
              </mc:Choice>
              <mc:Fallback>
                <p:oleObj name="Equation" r:id="rId5" imgW="2667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73438"/>
                        <a:ext cx="592137" cy="81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7" name="Object 23"/>
          <p:cNvGraphicFramePr>
            <a:graphicFrameLocks noChangeAspect="1"/>
          </p:cNvGraphicFramePr>
          <p:nvPr/>
        </p:nvGraphicFramePr>
        <p:xfrm>
          <a:off x="4807795" y="3519487"/>
          <a:ext cx="602405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42900" imgH="165100" progId="Equation.3">
                  <p:embed/>
                </p:oleObj>
              </mc:Choice>
              <mc:Fallback>
                <p:oleObj name="Equation" r:id="rId7" imgW="342900" imgH="165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7795" y="3519487"/>
                        <a:ext cx="602405" cy="290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486400" y="411480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818FF"/>
                </a:solidFill>
              </a:rPr>
              <a:t>threshold function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891048" y="4808950"/>
            <a:ext cx="1676400" cy="914400"/>
          </a:xfrm>
          <a:prstGeom prst="rect">
            <a:avLst/>
          </a:prstGeom>
          <a:noFill/>
          <a:ln w="28575" cap="flat" cmpd="sng" algn="ctr">
            <a:solidFill>
              <a:srgbClr val="99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1" charset="0"/>
            </a:endParaRPr>
          </a:p>
        </p:txBody>
      </p:sp>
      <p:cxnSp>
        <p:nvCxnSpPr>
          <p:cNvPr id="29" name="Straight Arrow Connector 28"/>
          <p:cNvCxnSpPr>
            <a:stCxn id="26" idx="1"/>
          </p:cNvCxnSpPr>
          <p:nvPr/>
        </p:nvCxnSpPr>
        <p:spPr bwMode="auto">
          <a:xfrm rot="10800000">
            <a:off x="5105400" y="3886203"/>
            <a:ext cx="381000" cy="4594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24763405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threshold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4800600" cy="38862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hard threshold:</a:t>
            </a:r>
          </a:p>
          <a:p>
            <a:pPr marL="457200" lvl="1" indent="0">
              <a:buNone/>
            </a:pPr>
            <a:r>
              <a:rPr lang="en-US" sz="2000" dirty="0"/>
              <a:t>if </a:t>
            </a:r>
            <a:r>
              <a:rPr lang="en-US" sz="2000" i="1" dirty="0"/>
              <a:t>in</a:t>
            </a:r>
            <a:r>
              <a:rPr lang="en-US" sz="2000" dirty="0"/>
              <a:t> (the sum of weights) &gt;= </a:t>
            </a:r>
            <a:r>
              <a:rPr lang="en-US" sz="2000" i="1" dirty="0"/>
              <a:t>threshold</a:t>
            </a:r>
            <a:r>
              <a:rPr lang="en-US" sz="2000" dirty="0"/>
              <a:t> 1 else 0 otherwise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0" indent="0">
              <a:buNone/>
            </a:pPr>
            <a:r>
              <a:rPr lang="en-US" sz="2800" dirty="0"/>
              <a:t>Sigmoid</a:t>
            </a:r>
          </a:p>
          <a:p>
            <a:pPr lvl="1"/>
            <a:endParaRPr lang="en-US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373188" y="5105400"/>
          <a:ext cx="202406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89000" imgH="368300" progId="Equation.3">
                  <p:embed/>
                </p:oleObj>
              </mc:Choice>
              <mc:Fallback>
                <p:oleObj name="Equation" r:id="rId2" imgW="8890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188" y="5105400"/>
                        <a:ext cx="2024062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5486400" y="3810000"/>
            <a:ext cx="1219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>
            <a:off x="6705600" y="2286000"/>
            <a:ext cx="12192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rot="5400000">
            <a:off x="5942806" y="3048000"/>
            <a:ext cx="1524794" cy="7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9400" y="4267200"/>
            <a:ext cx="29464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062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1524000" y="1752600"/>
            <a:ext cx="5715000" cy="4343400"/>
            <a:chOff x="864" y="1008"/>
            <a:chExt cx="3600" cy="2736"/>
          </a:xfrm>
        </p:grpSpPr>
        <p:sp>
          <p:nvSpPr>
            <p:cNvPr id="36869" name="Oval 1027"/>
            <p:cNvSpPr>
              <a:spLocks noChangeArrowheads="1"/>
            </p:cNvSpPr>
            <p:nvPr/>
          </p:nvSpPr>
          <p:spPr bwMode="auto">
            <a:xfrm>
              <a:off x="2352" y="1728"/>
              <a:ext cx="1008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1" name="Line 1029"/>
            <p:cNvSpPr>
              <a:spLocks noChangeShapeType="1"/>
            </p:cNvSpPr>
            <p:nvPr/>
          </p:nvSpPr>
          <p:spPr bwMode="auto">
            <a:xfrm>
              <a:off x="3408" y="2208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3" name="Line 1031"/>
            <p:cNvSpPr>
              <a:spLocks noChangeShapeType="1"/>
            </p:cNvSpPr>
            <p:nvPr/>
          </p:nvSpPr>
          <p:spPr bwMode="auto">
            <a:xfrm>
              <a:off x="912" y="1008"/>
              <a:ext cx="144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Line 1032"/>
            <p:cNvSpPr>
              <a:spLocks noChangeShapeType="1"/>
            </p:cNvSpPr>
            <p:nvPr/>
          </p:nvSpPr>
          <p:spPr bwMode="auto">
            <a:xfrm>
              <a:off x="912" y="211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Line 1033"/>
            <p:cNvSpPr>
              <a:spLocks noChangeShapeType="1"/>
            </p:cNvSpPr>
            <p:nvPr/>
          </p:nvSpPr>
          <p:spPr bwMode="auto">
            <a:xfrm flipV="1">
              <a:off x="864" y="2352"/>
              <a:ext cx="14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Line 1034"/>
            <p:cNvSpPr>
              <a:spLocks noChangeShapeType="1"/>
            </p:cNvSpPr>
            <p:nvPr/>
          </p:nvSpPr>
          <p:spPr bwMode="auto">
            <a:xfrm flipV="1">
              <a:off x="864" y="2544"/>
              <a:ext cx="15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1" name="Text Box 1039"/>
            <p:cNvSpPr txBox="1">
              <a:spLocks noChangeArrowheads="1"/>
            </p:cNvSpPr>
            <p:nvPr/>
          </p:nvSpPr>
          <p:spPr bwMode="auto">
            <a:xfrm>
              <a:off x="1344" y="111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1</a:t>
              </a:r>
              <a:endParaRPr lang="en-US" sz="1800" baseline="-25000" dirty="0"/>
            </a:p>
          </p:txBody>
        </p:sp>
        <p:sp>
          <p:nvSpPr>
            <p:cNvPr id="36882" name="Text Box 1040"/>
            <p:cNvSpPr txBox="1">
              <a:spLocks noChangeArrowheads="1"/>
            </p:cNvSpPr>
            <p:nvPr/>
          </p:nvSpPr>
          <p:spPr bwMode="auto">
            <a:xfrm>
              <a:off x="1056" y="187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-1</a:t>
              </a:r>
              <a:endParaRPr lang="en-US" sz="1800" baseline="-25000" dirty="0"/>
            </a:p>
          </p:txBody>
        </p:sp>
        <p:sp>
          <p:nvSpPr>
            <p:cNvPr id="36883" name="Text Box 1041"/>
            <p:cNvSpPr txBox="1">
              <a:spLocks noChangeArrowheads="1"/>
            </p:cNvSpPr>
            <p:nvPr/>
          </p:nvSpPr>
          <p:spPr bwMode="auto">
            <a:xfrm>
              <a:off x="1008" y="2793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1</a:t>
              </a:r>
              <a:endParaRPr lang="en-US" sz="1800" baseline="-25000" dirty="0"/>
            </a:p>
          </p:txBody>
        </p:sp>
        <p:sp>
          <p:nvSpPr>
            <p:cNvPr id="36884" name="Text Box 1042"/>
            <p:cNvSpPr txBox="1">
              <a:spLocks noChangeArrowheads="1"/>
            </p:cNvSpPr>
            <p:nvPr/>
          </p:nvSpPr>
          <p:spPr bwMode="auto">
            <a:xfrm>
              <a:off x="1296" y="336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0.5</a:t>
              </a:r>
              <a:endParaRPr lang="en-US" sz="1800" baseline="-25000" dirty="0"/>
            </a:p>
          </p:txBody>
        </p:sp>
      </p:grpSp>
      <p:sp>
        <p:nvSpPr>
          <p:cNvPr id="36867" name="Text Box 1043"/>
          <p:cNvSpPr txBox="1">
            <a:spLocks noChangeArrowheads="1"/>
          </p:cNvSpPr>
          <p:nvPr/>
        </p:nvSpPr>
        <p:spPr bwMode="auto">
          <a:xfrm>
            <a:off x="533400" y="5638800"/>
            <a:ext cx="800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36868" name="Text Box 1045"/>
          <p:cNvSpPr txBox="1">
            <a:spLocks noChangeArrowheads="1"/>
          </p:cNvSpPr>
          <p:nvPr/>
        </p:nvSpPr>
        <p:spPr bwMode="auto">
          <a:xfrm>
            <a:off x="381000" y="334962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/>
              <a:t>A Single Neuron/</a:t>
            </a:r>
            <a:r>
              <a:rPr lang="en-US" sz="4000" dirty="0" err="1"/>
              <a:t>Perceptron</a:t>
            </a:r>
            <a:endParaRPr lang="en-US" sz="4000" dirty="0"/>
          </a:p>
        </p:txBody>
      </p:sp>
      <p:sp>
        <p:nvSpPr>
          <p:cNvPr id="28" name="TextBox 27"/>
          <p:cNvSpPr txBox="1"/>
          <p:nvPr/>
        </p:nvSpPr>
        <p:spPr>
          <a:xfrm>
            <a:off x="7543800" y="3099137"/>
            <a:ext cx="137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?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267200" y="3352800"/>
            <a:ext cx="762000" cy="687388"/>
            <a:chOff x="4267200" y="3352800"/>
            <a:chExt cx="762000" cy="687388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4267200" y="40386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rot="5400000" flipH="1" flipV="1">
              <a:off x="4305300" y="3695700"/>
              <a:ext cx="6858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648200" y="33528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3505200" y="46437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 of 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90600" y="13671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14400" y="3195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14400" y="44913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14400" y="5862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2489088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1524000" y="1752600"/>
            <a:ext cx="5715000" cy="4343400"/>
            <a:chOff x="864" y="1008"/>
            <a:chExt cx="3600" cy="2736"/>
          </a:xfrm>
        </p:grpSpPr>
        <p:sp>
          <p:nvSpPr>
            <p:cNvPr id="36869" name="Oval 1027"/>
            <p:cNvSpPr>
              <a:spLocks noChangeArrowheads="1"/>
            </p:cNvSpPr>
            <p:nvPr/>
          </p:nvSpPr>
          <p:spPr bwMode="auto">
            <a:xfrm>
              <a:off x="2352" y="1728"/>
              <a:ext cx="1008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1" name="Line 1029"/>
            <p:cNvSpPr>
              <a:spLocks noChangeShapeType="1"/>
            </p:cNvSpPr>
            <p:nvPr/>
          </p:nvSpPr>
          <p:spPr bwMode="auto">
            <a:xfrm>
              <a:off x="3408" y="2208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3" name="Line 1031"/>
            <p:cNvSpPr>
              <a:spLocks noChangeShapeType="1"/>
            </p:cNvSpPr>
            <p:nvPr/>
          </p:nvSpPr>
          <p:spPr bwMode="auto">
            <a:xfrm>
              <a:off x="912" y="1008"/>
              <a:ext cx="144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Line 1032"/>
            <p:cNvSpPr>
              <a:spLocks noChangeShapeType="1"/>
            </p:cNvSpPr>
            <p:nvPr/>
          </p:nvSpPr>
          <p:spPr bwMode="auto">
            <a:xfrm>
              <a:off x="912" y="211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Line 1033"/>
            <p:cNvSpPr>
              <a:spLocks noChangeShapeType="1"/>
            </p:cNvSpPr>
            <p:nvPr/>
          </p:nvSpPr>
          <p:spPr bwMode="auto">
            <a:xfrm flipV="1">
              <a:off x="864" y="2352"/>
              <a:ext cx="14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Line 1034"/>
            <p:cNvSpPr>
              <a:spLocks noChangeShapeType="1"/>
            </p:cNvSpPr>
            <p:nvPr/>
          </p:nvSpPr>
          <p:spPr bwMode="auto">
            <a:xfrm flipV="1">
              <a:off x="864" y="2544"/>
              <a:ext cx="15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1" name="Text Box 1039"/>
            <p:cNvSpPr txBox="1">
              <a:spLocks noChangeArrowheads="1"/>
            </p:cNvSpPr>
            <p:nvPr/>
          </p:nvSpPr>
          <p:spPr bwMode="auto">
            <a:xfrm>
              <a:off x="1344" y="111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1</a:t>
              </a:r>
              <a:endParaRPr lang="en-US" sz="1800" baseline="-25000" dirty="0"/>
            </a:p>
          </p:txBody>
        </p:sp>
        <p:sp>
          <p:nvSpPr>
            <p:cNvPr id="36882" name="Text Box 1040"/>
            <p:cNvSpPr txBox="1">
              <a:spLocks noChangeArrowheads="1"/>
            </p:cNvSpPr>
            <p:nvPr/>
          </p:nvSpPr>
          <p:spPr bwMode="auto">
            <a:xfrm>
              <a:off x="1056" y="187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-1</a:t>
              </a:r>
              <a:endParaRPr lang="en-US" sz="1800" baseline="-25000" dirty="0"/>
            </a:p>
          </p:txBody>
        </p:sp>
        <p:sp>
          <p:nvSpPr>
            <p:cNvPr id="36883" name="Text Box 1041"/>
            <p:cNvSpPr txBox="1">
              <a:spLocks noChangeArrowheads="1"/>
            </p:cNvSpPr>
            <p:nvPr/>
          </p:nvSpPr>
          <p:spPr bwMode="auto">
            <a:xfrm>
              <a:off x="1008" y="2793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1</a:t>
              </a:r>
              <a:endParaRPr lang="en-US" sz="1800" baseline="-25000" dirty="0"/>
            </a:p>
          </p:txBody>
        </p:sp>
        <p:sp>
          <p:nvSpPr>
            <p:cNvPr id="36884" name="Text Box 1042"/>
            <p:cNvSpPr txBox="1">
              <a:spLocks noChangeArrowheads="1"/>
            </p:cNvSpPr>
            <p:nvPr/>
          </p:nvSpPr>
          <p:spPr bwMode="auto">
            <a:xfrm>
              <a:off x="1296" y="336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0.5</a:t>
              </a:r>
              <a:endParaRPr lang="en-US" sz="1800" baseline="-25000" dirty="0"/>
            </a:p>
          </p:txBody>
        </p:sp>
      </p:grpSp>
      <p:sp>
        <p:nvSpPr>
          <p:cNvPr id="36867" name="Text Box 1043"/>
          <p:cNvSpPr txBox="1">
            <a:spLocks noChangeArrowheads="1"/>
          </p:cNvSpPr>
          <p:nvPr/>
        </p:nvSpPr>
        <p:spPr bwMode="auto">
          <a:xfrm>
            <a:off x="533400" y="5638800"/>
            <a:ext cx="800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28" name="TextBox 27"/>
          <p:cNvSpPr txBox="1"/>
          <p:nvPr/>
        </p:nvSpPr>
        <p:spPr>
          <a:xfrm>
            <a:off x="7543800" y="3099137"/>
            <a:ext cx="137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00FF"/>
                </a:solidFill>
              </a:rPr>
              <a:t>0</a:t>
            </a:r>
          </a:p>
        </p:txBody>
      </p:sp>
      <p:grpSp>
        <p:nvGrpSpPr>
          <p:cNvPr id="3" name="Group 35"/>
          <p:cNvGrpSpPr/>
          <p:nvPr/>
        </p:nvGrpSpPr>
        <p:grpSpPr>
          <a:xfrm>
            <a:off x="4267200" y="3352800"/>
            <a:ext cx="762000" cy="687388"/>
            <a:chOff x="4267200" y="3352800"/>
            <a:chExt cx="762000" cy="687388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4267200" y="40386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rot="5400000" flipH="1" flipV="1">
              <a:off x="4305300" y="3695700"/>
              <a:ext cx="6858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648200" y="33528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3505200" y="46437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 of 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90600" y="13671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14400" y="3195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14400" y="44913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14400" y="5862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00800" y="42672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Weighted sum is 0.5, which is not equal or larger than the threshold</a:t>
            </a:r>
          </a:p>
        </p:txBody>
      </p:sp>
      <p:sp>
        <p:nvSpPr>
          <p:cNvPr id="26" name="Text Box 1045"/>
          <p:cNvSpPr txBox="1">
            <a:spLocks noChangeArrowheads="1"/>
          </p:cNvSpPr>
          <p:nvPr/>
        </p:nvSpPr>
        <p:spPr bwMode="auto">
          <a:xfrm>
            <a:off x="381000" y="334962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/>
              <a:t>A Single Neuron/</a:t>
            </a:r>
            <a:r>
              <a:rPr lang="en-US" sz="4000" dirty="0" err="1"/>
              <a:t>Perceptron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84536670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1524000" y="1752600"/>
            <a:ext cx="5715000" cy="4343400"/>
            <a:chOff x="864" y="1008"/>
            <a:chExt cx="3600" cy="2736"/>
          </a:xfrm>
        </p:grpSpPr>
        <p:sp>
          <p:nvSpPr>
            <p:cNvPr id="36869" name="Oval 1027"/>
            <p:cNvSpPr>
              <a:spLocks noChangeArrowheads="1"/>
            </p:cNvSpPr>
            <p:nvPr/>
          </p:nvSpPr>
          <p:spPr bwMode="auto">
            <a:xfrm>
              <a:off x="2352" y="1728"/>
              <a:ext cx="1008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1" name="Line 1029"/>
            <p:cNvSpPr>
              <a:spLocks noChangeShapeType="1"/>
            </p:cNvSpPr>
            <p:nvPr/>
          </p:nvSpPr>
          <p:spPr bwMode="auto">
            <a:xfrm>
              <a:off x="3408" y="2208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3" name="Line 1031"/>
            <p:cNvSpPr>
              <a:spLocks noChangeShapeType="1"/>
            </p:cNvSpPr>
            <p:nvPr/>
          </p:nvSpPr>
          <p:spPr bwMode="auto">
            <a:xfrm>
              <a:off x="912" y="1008"/>
              <a:ext cx="144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Line 1032"/>
            <p:cNvSpPr>
              <a:spLocks noChangeShapeType="1"/>
            </p:cNvSpPr>
            <p:nvPr/>
          </p:nvSpPr>
          <p:spPr bwMode="auto">
            <a:xfrm>
              <a:off x="912" y="211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Line 1033"/>
            <p:cNvSpPr>
              <a:spLocks noChangeShapeType="1"/>
            </p:cNvSpPr>
            <p:nvPr/>
          </p:nvSpPr>
          <p:spPr bwMode="auto">
            <a:xfrm flipV="1">
              <a:off x="864" y="2352"/>
              <a:ext cx="14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Line 1034"/>
            <p:cNvSpPr>
              <a:spLocks noChangeShapeType="1"/>
            </p:cNvSpPr>
            <p:nvPr/>
          </p:nvSpPr>
          <p:spPr bwMode="auto">
            <a:xfrm flipV="1">
              <a:off x="864" y="2544"/>
              <a:ext cx="15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1" name="Text Box 1039"/>
            <p:cNvSpPr txBox="1">
              <a:spLocks noChangeArrowheads="1"/>
            </p:cNvSpPr>
            <p:nvPr/>
          </p:nvSpPr>
          <p:spPr bwMode="auto">
            <a:xfrm>
              <a:off x="1344" y="111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1</a:t>
              </a:r>
              <a:endParaRPr lang="en-US" sz="1800" baseline="-25000" dirty="0"/>
            </a:p>
          </p:txBody>
        </p:sp>
        <p:sp>
          <p:nvSpPr>
            <p:cNvPr id="36882" name="Text Box 1040"/>
            <p:cNvSpPr txBox="1">
              <a:spLocks noChangeArrowheads="1"/>
            </p:cNvSpPr>
            <p:nvPr/>
          </p:nvSpPr>
          <p:spPr bwMode="auto">
            <a:xfrm>
              <a:off x="1056" y="187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-1</a:t>
              </a:r>
              <a:endParaRPr lang="en-US" sz="1800" baseline="-25000" dirty="0"/>
            </a:p>
          </p:txBody>
        </p:sp>
        <p:sp>
          <p:nvSpPr>
            <p:cNvPr id="36883" name="Text Box 1041"/>
            <p:cNvSpPr txBox="1">
              <a:spLocks noChangeArrowheads="1"/>
            </p:cNvSpPr>
            <p:nvPr/>
          </p:nvSpPr>
          <p:spPr bwMode="auto">
            <a:xfrm>
              <a:off x="1008" y="2793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1</a:t>
              </a:r>
              <a:endParaRPr lang="en-US" sz="1800" baseline="-25000" dirty="0"/>
            </a:p>
          </p:txBody>
        </p:sp>
        <p:sp>
          <p:nvSpPr>
            <p:cNvPr id="36884" name="Text Box 1042"/>
            <p:cNvSpPr txBox="1">
              <a:spLocks noChangeArrowheads="1"/>
            </p:cNvSpPr>
            <p:nvPr/>
          </p:nvSpPr>
          <p:spPr bwMode="auto">
            <a:xfrm>
              <a:off x="1296" y="336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0.5</a:t>
              </a:r>
              <a:endParaRPr lang="en-US" sz="1800" baseline="-25000" dirty="0"/>
            </a:p>
          </p:txBody>
        </p:sp>
      </p:grpSp>
      <p:sp>
        <p:nvSpPr>
          <p:cNvPr id="36867" name="Text Box 1043"/>
          <p:cNvSpPr txBox="1">
            <a:spLocks noChangeArrowheads="1"/>
          </p:cNvSpPr>
          <p:nvPr/>
        </p:nvSpPr>
        <p:spPr bwMode="auto">
          <a:xfrm>
            <a:off x="533400" y="5638800"/>
            <a:ext cx="800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28" name="TextBox 27"/>
          <p:cNvSpPr txBox="1"/>
          <p:nvPr/>
        </p:nvSpPr>
        <p:spPr>
          <a:xfrm>
            <a:off x="7543800" y="3099137"/>
            <a:ext cx="137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?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267200" y="3352800"/>
            <a:ext cx="762000" cy="687388"/>
            <a:chOff x="4267200" y="3352800"/>
            <a:chExt cx="762000" cy="687388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4267200" y="40386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rot="5400000" flipH="1" flipV="1">
              <a:off x="4305300" y="3695700"/>
              <a:ext cx="6858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648200" y="33528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3505200" y="46437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 of 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90600" y="13671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14400" y="3195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14400" y="44913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14400" y="5862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 Box 1045"/>
          <p:cNvSpPr txBox="1">
            <a:spLocks noChangeArrowheads="1"/>
          </p:cNvSpPr>
          <p:nvPr/>
        </p:nvSpPr>
        <p:spPr bwMode="auto">
          <a:xfrm>
            <a:off x="381000" y="334962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/>
              <a:t>A Single Neuron/</a:t>
            </a:r>
            <a:r>
              <a:rPr lang="en-US" sz="4000" dirty="0" err="1"/>
              <a:t>Perceptron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9347699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1524000" y="1752600"/>
            <a:ext cx="5715000" cy="4343400"/>
            <a:chOff x="864" y="1008"/>
            <a:chExt cx="3600" cy="2736"/>
          </a:xfrm>
        </p:grpSpPr>
        <p:sp>
          <p:nvSpPr>
            <p:cNvPr id="36869" name="Oval 1027"/>
            <p:cNvSpPr>
              <a:spLocks noChangeArrowheads="1"/>
            </p:cNvSpPr>
            <p:nvPr/>
          </p:nvSpPr>
          <p:spPr bwMode="auto">
            <a:xfrm>
              <a:off x="2352" y="1728"/>
              <a:ext cx="1008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1" name="Line 1029"/>
            <p:cNvSpPr>
              <a:spLocks noChangeShapeType="1"/>
            </p:cNvSpPr>
            <p:nvPr/>
          </p:nvSpPr>
          <p:spPr bwMode="auto">
            <a:xfrm>
              <a:off x="3408" y="2208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3" name="Line 1031"/>
            <p:cNvSpPr>
              <a:spLocks noChangeShapeType="1"/>
            </p:cNvSpPr>
            <p:nvPr/>
          </p:nvSpPr>
          <p:spPr bwMode="auto">
            <a:xfrm>
              <a:off x="912" y="1008"/>
              <a:ext cx="144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Line 1032"/>
            <p:cNvSpPr>
              <a:spLocks noChangeShapeType="1"/>
            </p:cNvSpPr>
            <p:nvPr/>
          </p:nvSpPr>
          <p:spPr bwMode="auto">
            <a:xfrm>
              <a:off x="912" y="211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Line 1033"/>
            <p:cNvSpPr>
              <a:spLocks noChangeShapeType="1"/>
            </p:cNvSpPr>
            <p:nvPr/>
          </p:nvSpPr>
          <p:spPr bwMode="auto">
            <a:xfrm flipV="1">
              <a:off x="864" y="2352"/>
              <a:ext cx="14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Line 1034"/>
            <p:cNvSpPr>
              <a:spLocks noChangeShapeType="1"/>
            </p:cNvSpPr>
            <p:nvPr/>
          </p:nvSpPr>
          <p:spPr bwMode="auto">
            <a:xfrm flipV="1">
              <a:off x="864" y="2544"/>
              <a:ext cx="15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1" name="Text Box 1039"/>
            <p:cNvSpPr txBox="1">
              <a:spLocks noChangeArrowheads="1"/>
            </p:cNvSpPr>
            <p:nvPr/>
          </p:nvSpPr>
          <p:spPr bwMode="auto">
            <a:xfrm>
              <a:off x="1344" y="111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1</a:t>
              </a:r>
              <a:endParaRPr lang="en-US" sz="1800" baseline="-25000" dirty="0"/>
            </a:p>
          </p:txBody>
        </p:sp>
        <p:sp>
          <p:nvSpPr>
            <p:cNvPr id="36882" name="Text Box 1040"/>
            <p:cNvSpPr txBox="1">
              <a:spLocks noChangeArrowheads="1"/>
            </p:cNvSpPr>
            <p:nvPr/>
          </p:nvSpPr>
          <p:spPr bwMode="auto">
            <a:xfrm>
              <a:off x="1056" y="187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-1</a:t>
              </a:r>
              <a:endParaRPr lang="en-US" sz="1800" baseline="-25000" dirty="0"/>
            </a:p>
          </p:txBody>
        </p:sp>
        <p:sp>
          <p:nvSpPr>
            <p:cNvPr id="36883" name="Text Box 1041"/>
            <p:cNvSpPr txBox="1">
              <a:spLocks noChangeArrowheads="1"/>
            </p:cNvSpPr>
            <p:nvPr/>
          </p:nvSpPr>
          <p:spPr bwMode="auto">
            <a:xfrm>
              <a:off x="1008" y="2793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1</a:t>
              </a:r>
              <a:endParaRPr lang="en-US" sz="1800" baseline="-25000" dirty="0"/>
            </a:p>
          </p:txBody>
        </p:sp>
        <p:sp>
          <p:nvSpPr>
            <p:cNvPr id="36884" name="Text Box 1042"/>
            <p:cNvSpPr txBox="1">
              <a:spLocks noChangeArrowheads="1"/>
            </p:cNvSpPr>
            <p:nvPr/>
          </p:nvSpPr>
          <p:spPr bwMode="auto">
            <a:xfrm>
              <a:off x="1296" y="336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0.5</a:t>
              </a:r>
              <a:endParaRPr lang="en-US" sz="1800" baseline="-25000" dirty="0"/>
            </a:p>
          </p:txBody>
        </p:sp>
      </p:grpSp>
      <p:sp>
        <p:nvSpPr>
          <p:cNvPr id="36867" name="Text Box 1043"/>
          <p:cNvSpPr txBox="1">
            <a:spLocks noChangeArrowheads="1"/>
          </p:cNvSpPr>
          <p:nvPr/>
        </p:nvSpPr>
        <p:spPr bwMode="auto">
          <a:xfrm>
            <a:off x="533400" y="5638800"/>
            <a:ext cx="800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sz="1800"/>
          </a:p>
        </p:txBody>
      </p:sp>
      <p:grpSp>
        <p:nvGrpSpPr>
          <p:cNvPr id="36" name="Group 35"/>
          <p:cNvGrpSpPr/>
          <p:nvPr/>
        </p:nvGrpSpPr>
        <p:grpSpPr>
          <a:xfrm>
            <a:off x="4267200" y="3352800"/>
            <a:ext cx="762000" cy="687388"/>
            <a:chOff x="4267200" y="3352800"/>
            <a:chExt cx="762000" cy="687388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4267200" y="40386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rot="5400000" flipH="1" flipV="1">
              <a:off x="4305300" y="3695700"/>
              <a:ext cx="6858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648200" y="33528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3505200" y="46437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 of 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90600" y="13671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14400" y="3195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14400" y="44913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14400" y="5862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 Box 1045"/>
          <p:cNvSpPr txBox="1">
            <a:spLocks noChangeArrowheads="1"/>
          </p:cNvSpPr>
          <p:nvPr/>
        </p:nvSpPr>
        <p:spPr bwMode="auto">
          <a:xfrm>
            <a:off x="381000" y="334962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/>
              <a:t>A Single Neuron/</a:t>
            </a:r>
            <a:r>
              <a:rPr lang="en-US" sz="4000" dirty="0" err="1"/>
              <a:t>Perceptron</a:t>
            </a:r>
            <a:endParaRPr lang="en-US" sz="4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CB6ED7-42B8-BA48-8E81-BA760F12D151}"/>
              </a:ext>
            </a:extLst>
          </p:cNvPr>
          <p:cNvSpPr txBox="1"/>
          <p:nvPr/>
        </p:nvSpPr>
        <p:spPr>
          <a:xfrm>
            <a:off x="7543800" y="3099137"/>
            <a:ext cx="137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3C33BE-9422-7D4E-A0B4-2C1B2A60FD3F}"/>
              </a:ext>
            </a:extLst>
          </p:cNvPr>
          <p:cNvSpPr txBox="1"/>
          <p:nvPr/>
        </p:nvSpPr>
        <p:spPr>
          <a:xfrm>
            <a:off x="6400800" y="42672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Weighted sum is 1.5, </a:t>
            </a:r>
            <a:r>
              <a:rPr lang="en-US">
                <a:solidFill>
                  <a:srgbClr val="0000FF"/>
                </a:solidFill>
              </a:rPr>
              <a:t>which is </a:t>
            </a:r>
            <a:r>
              <a:rPr lang="en-US" dirty="0">
                <a:solidFill>
                  <a:srgbClr val="0000FF"/>
                </a:solidFill>
              </a:rPr>
              <a:t>larger than the threshold</a:t>
            </a:r>
          </a:p>
        </p:txBody>
      </p:sp>
    </p:spTree>
    <p:extLst>
      <p:ext uri="{BB962C8B-B14F-4D97-AF65-F5344CB8AC3E}">
        <p14:creationId xmlns:p14="http://schemas.microsoft.com/office/powerpoint/2010/main" val="195800922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26"/>
          <p:cNvGrpSpPr>
            <a:grpSpLocks/>
          </p:cNvGrpSpPr>
          <p:nvPr/>
        </p:nvGrpSpPr>
        <p:grpSpPr bwMode="auto">
          <a:xfrm>
            <a:off x="1524000" y="1752600"/>
            <a:ext cx="5715000" cy="4343400"/>
            <a:chOff x="864" y="1008"/>
            <a:chExt cx="3600" cy="2736"/>
          </a:xfrm>
        </p:grpSpPr>
        <p:sp>
          <p:nvSpPr>
            <p:cNvPr id="36869" name="Oval 1027"/>
            <p:cNvSpPr>
              <a:spLocks noChangeArrowheads="1"/>
            </p:cNvSpPr>
            <p:nvPr/>
          </p:nvSpPr>
          <p:spPr bwMode="auto">
            <a:xfrm>
              <a:off x="2352" y="1728"/>
              <a:ext cx="1008" cy="100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1" name="Line 1029"/>
            <p:cNvSpPr>
              <a:spLocks noChangeShapeType="1"/>
            </p:cNvSpPr>
            <p:nvPr/>
          </p:nvSpPr>
          <p:spPr bwMode="auto">
            <a:xfrm>
              <a:off x="3408" y="2208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3" name="Line 1031"/>
            <p:cNvSpPr>
              <a:spLocks noChangeShapeType="1"/>
            </p:cNvSpPr>
            <p:nvPr/>
          </p:nvSpPr>
          <p:spPr bwMode="auto">
            <a:xfrm>
              <a:off x="912" y="1008"/>
              <a:ext cx="144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4" name="Line 1032"/>
            <p:cNvSpPr>
              <a:spLocks noChangeShapeType="1"/>
            </p:cNvSpPr>
            <p:nvPr/>
          </p:nvSpPr>
          <p:spPr bwMode="auto">
            <a:xfrm>
              <a:off x="912" y="2112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5" name="Line 1033"/>
            <p:cNvSpPr>
              <a:spLocks noChangeShapeType="1"/>
            </p:cNvSpPr>
            <p:nvPr/>
          </p:nvSpPr>
          <p:spPr bwMode="auto">
            <a:xfrm flipV="1">
              <a:off x="864" y="2352"/>
              <a:ext cx="144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76" name="Line 1034"/>
            <p:cNvSpPr>
              <a:spLocks noChangeShapeType="1"/>
            </p:cNvSpPr>
            <p:nvPr/>
          </p:nvSpPr>
          <p:spPr bwMode="auto">
            <a:xfrm flipV="1">
              <a:off x="864" y="2544"/>
              <a:ext cx="1536" cy="1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1" name="Text Box 1039"/>
            <p:cNvSpPr txBox="1">
              <a:spLocks noChangeArrowheads="1"/>
            </p:cNvSpPr>
            <p:nvPr/>
          </p:nvSpPr>
          <p:spPr bwMode="auto">
            <a:xfrm>
              <a:off x="1344" y="1113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1</a:t>
              </a:r>
              <a:endParaRPr lang="en-US" sz="1800" baseline="-25000" dirty="0"/>
            </a:p>
          </p:txBody>
        </p:sp>
        <p:sp>
          <p:nvSpPr>
            <p:cNvPr id="36882" name="Text Box 1040"/>
            <p:cNvSpPr txBox="1">
              <a:spLocks noChangeArrowheads="1"/>
            </p:cNvSpPr>
            <p:nvPr/>
          </p:nvSpPr>
          <p:spPr bwMode="auto">
            <a:xfrm>
              <a:off x="1056" y="1872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-1</a:t>
              </a:r>
              <a:endParaRPr lang="en-US" sz="1800" baseline="-25000" dirty="0"/>
            </a:p>
          </p:txBody>
        </p:sp>
        <p:sp>
          <p:nvSpPr>
            <p:cNvPr id="36883" name="Text Box 1041"/>
            <p:cNvSpPr txBox="1">
              <a:spLocks noChangeArrowheads="1"/>
            </p:cNvSpPr>
            <p:nvPr/>
          </p:nvSpPr>
          <p:spPr bwMode="auto">
            <a:xfrm>
              <a:off x="1008" y="2793"/>
              <a:ext cx="86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1</a:t>
              </a:r>
              <a:endParaRPr lang="en-US" sz="1800" baseline="-25000" dirty="0"/>
            </a:p>
          </p:txBody>
        </p:sp>
        <p:sp>
          <p:nvSpPr>
            <p:cNvPr id="36884" name="Text Box 1042"/>
            <p:cNvSpPr txBox="1">
              <a:spLocks noChangeArrowheads="1"/>
            </p:cNvSpPr>
            <p:nvPr/>
          </p:nvSpPr>
          <p:spPr bwMode="auto">
            <a:xfrm>
              <a:off x="1296" y="3360"/>
              <a:ext cx="8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0.5</a:t>
              </a:r>
              <a:endParaRPr lang="en-US" sz="1800" baseline="-250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267200" y="3352800"/>
            <a:ext cx="762000" cy="687388"/>
            <a:chOff x="4267200" y="3352800"/>
            <a:chExt cx="762000" cy="687388"/>
          </a:xfrm>
        </p:grpSpPr>
        <p:cxnSp>
          <p:nvCxnSpPr>
            <p:cNvPr id="30" name="Straight Connector 29"/>
            <p:cNvCxnSpPr/>
            <p:nvPr/>
          </p:nvCxnSpPr>
          <p:spPr bwMode="auto">
            <a:xfrm>
              <a:off x="4267200" y="40386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rot="5400000" flipH="1" flipV="1">
              <a:off x="4305300" y="3695700"/>
              <a:ext cx="6858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4648200" y="3352800"/>
              <a:ext cx="381000" cy="1588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7" name="TextBox 36"/>
          <p:cNvSpPr txBox="1"/>
          <p:nvPr/>
        </p:nvSpPr>
        <p:spPr>
          <a:xfrm>
            <a:off x="3505200" y="464373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 of 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90600" y="1367135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14400" y="3195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14400" y="44913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14400" y="5862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5" name="Text Box 1045"/>
          <p:cNvSpPr txBox="1">
            <a:spLocks noChangeArrowheads="1"/>
          </p:cNvSpPr>
          <p:nvPr/>
        </p:nvSpPr>
        <p:spPr bwMode="auto">
          <a:xfrm>
            <a:off x="381000" y="334962"/>
            <a:ext cx="8382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/>
              <a:t>A Single Neuron/</a:t>
            </a:r>
            <a:r>
              <a:rPr lang="en-US" sz="4000" dirty="0" err="1"/>
              <a:t>Perceptron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DA8F88E-B6FF-324C-8C05-F4C389A20601}"/>
                  </a:ext>
                </a:extLst>
              </p:cNvPr>
              <p:cNvSpPr txBox="1"/>
              <p:nvPr/>
            </p:nvSpPr>
            <p:spPr>
              <a:xfrm>
                <a:off x="6258249" y="2763304"/>
                <a:ext cx="1659109" cy="604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DA8F88E-B6FF-324C-8C05-F4C389A20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249" y="2763304"/>
                <a:ext cx="1659109" cy="604781"/>
              </a:xfrm>
              <a:prstGeom prst="rect">
                <a:avLst/>
              </a:prstGeom>
              <a:blipFill>
                <a:blip r:embed="rId3"/>
                <a:stretch>
                  <a:fillRect l="-54962" t="-185417" r="-763" b="-27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A1576A-7798-1744-B222-9ACA86DC6C41}"/>
                  </a:ext>
                </a:extLst>
              </p:cNvPr>
              <p:cNvSpPr txBox="1"/>
              <p:nvPr/>
            </p:nvSpPr>
            <p:spPr>
              <a:xfrm>
                <a:off x="6248400" y="4150930"/>
                <a:ext cx="2597600" cy="3087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/>
                  <a:t>b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A1576A-7798-1744-B222-9ACA86DC6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4150930"/>
                <a:ext cx="2597600" cy="308739"/>
              </a:xfrm>
              <a:prstGeom prst="rect">
                <a:avLst/>
              </a:prstGeom>
              <a:blipFill>
                <a:blip r:embed="rId4"/>
                <a:stretch>
                  <a:fillRect l="-5854" t="-164000" b="-24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9B28B14-8394-AA45-AD79-0F4CBE32691D}"/>
              </a:ext>
            </a:extLst>
          </p:cNvPr>
          <p:cNvSpPr txBox="1"/>
          <p:nvPr/>
        </p:nvSpPr>
        <p:spPr>
          <a:xfrm>
            <a:off x="6493570" y="4537501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b = -a</a:t>
            </a:r>
          </a:p>
        </p:txBody>
      </p:sp>
    </p:spTree>
    <p:extLst>
      <p:ext uri="{BB962C8B-B14F-4D97-AF65-F5344CB8AC3E}">
        <p14:creationId xmlns:p14="http://schemas.microsoft.com/office/powerpoint/2010/main" val="947945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 don’t have strong assumptions about the model, it can take you a longer to learn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Assume now that our model of the blue class is two circles</a:t>
            </a:r>
          </a:p>
        </p:txBody>
      </p:sp>
    </p:spTree>
    <p:extLst>
      <p:ext uri="{BB962C8B-B14F-4D97-AF65-F5344CB8AC3E}">
        <p14:creationId xmlns:p14="http://schemas.microsoft.com/office/powerpoint/2010/main" val="1678657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data generating distribution?</a:t>
            </a:r>
          </a:p>
        </p:txBody>
      </p:sp>
    </p:spTree>
    <p:extLst>
      <p:ext uri="{BB962C8B-B14F-4D97-AF65-F5344CB8AC3E}">
        <p14:creationId xmlns:p14="http://schemas.microsoft.com/office/powerpoint/2010/main" val="12626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data generating distribution?</a:t>
            </a:r>
          </a:p>
        </p:txBody>
      </p:sp>
    </p:spTree>
    <p:extLst>
      <p:ext uri="{BB962C8B-B14F-4D97-AF65-F5344CB8AC3E}">
        <p14:creationId xmlns:p14="http://schemas.microsoft.com/office/powerpoint/2010/main" val="2406381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776" y="547381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857926" y="267893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data generating distribution?</a:t>
            </a:r>
          </a:p>
        </p:txBody>
      </p:sp>
    </p:spTree>
    <p:extLst>
      <p:ext uri="{BB962C8B-B14F-4D97-AF65-F5344CB8AC3E}">
        <p14:creationId xmlns:p14="http://schemas.microsoft.com/office/powerpoint/2010/main" val="2955075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3057" y="435405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13039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776" y="547381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86949" y="459234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258604" y="54358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389603" y="353975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857926" y="267893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503042" y="232924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data generating distribution?</a:t>
            </a:r>
          </a:p>
        </p:txBody>
      </p:sp>
    </p:spTree>
    <p:extLst>
      <p:ext uri="{BB962C8B-B14F-4D97-AF65-F5344CB8AC3E}">
        <p14:creationId xmlns:p14="http://schemas.microsoft.com/office/powerpoint/2010/main" val="2471233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583057" y="435405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92486" y="400032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13039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95700" y="367891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13993" y="318511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776" y="547381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636664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86949" y="459234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258604" y="54358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84972" y="308030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389603" y="353975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517609" y="3424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285140" y="15598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149852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857926" y="267893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503042" y="232924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data generating distribution?</a:t>
            </a:r>
          </a:p>
        </p:txBody>
      </p:sp>
    </p:spTree>
    <p:extLst>
      <p:ext uri="{BB962C8B-B14F-4D97-AF65-F5344CB8AC3E}">
        <p14:creationId xmlns:p14="http://schemas.microsoft.com/office/powerpoint/2010/main" val="1584509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model</a:t>
            </a:r>
          </a:p>
        </p:txBody>
      </p:sp>
      <p:sp>
        <p:nvSpPr>
          <p:cNvPr id="4" name="Oval 3"/>
          <p:cNvSpPr/>
          <p:nvPr/>
        </p:nvSpPr>
        <p:spPr>
          <a:xfrm>
            <a:off x="1583057" y="435405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35457" y="526103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56010" y="452889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92486" y="400032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13039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42572" y="564865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233313" y="3774306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86946" y="301027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48326" y="2113405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081362" y="435517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95700" y="367891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13993" y="318511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776" y="547381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636664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681530" y="601695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697392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881468" y="529509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86949" y="459234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32065" y="42426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416141" y="497613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25291" y="462480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258604" y="54358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442680" y="616930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128454" y="234346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851491" y="32865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84972" y="308030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208518" y="246820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47479" y="267780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389603" y="353975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517609" y="3424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89485" y="318511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285140" y="15598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786441" y="171228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149852" y="180471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857926" y="267893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503042" y="232924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504736" y="289165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735457" y="232684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149456" y="197715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7765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Some machine learning approaches make strong assumptions about the data </a:t>
            </a:r>
          </a:p>
          <a:p>
            <a:pPr lvl="1"/>
            <a:r>
              <a:rPr lang="en-US" dirty="0"/>
              <a:t>If the assumptions are true it can often lead to better performance</a:t>
            </a:r>
          </a:p>
          <a:p>
            <a:pPr lvl="1"/>
            <a:r>
              <a:rPr lang="en-US" dirty="0"/>
              <a:t>If the assumptions aren’t true, the approach can fail miserably</a:t>
            </a:r>
          </a:p>
          <a:p>
            <a:pPr lvl="1"/>
            <a:r>
              <a:rPr lang="en-US" dirty="0"/>
              <a:t>Linear Regression, Logistic Regression, Naïve Bayes</a:t>
            </a:r>
          </a:p>
          <a:p>
            <a:pPr marL="0" indent="0">
              <a:buNone/>
            </a:pPr>
            <a:r>
              <a:rPr lang="en-US" dirty="0"/>
              <a:t>Other approaches don’t make many assumptions about the data</a:t>
            </a:r>
          </a:p>
          <a:p>
            <a:pPr lvl="1"/>
            <a:r>
              <a:rPr lang="en-US" dirty="0"/>
              <a:t>This can allow us to learn from more varied data</a:t>
            </a:r>
          </a:p>
          <a:p>
            <a:pPr lvl="1"/>
            <a:r>
              <a:rPr lang="en-US" dirty="0"/>
              <a:t>But, they are more prone to </a:t>
            </a:r>
            <a:r>
              <a:rPr lang="en-US" dirty="0" err="1"/>
              <a:t>overfitting</a:t>
            </a:r>
            <a:endParaRPr lang="en-US" dirty="0"/>
          </a:p>
          <a:p>
            <a:pPr lvl="1"/>
            <a:r>
              <a:rPr lang="en-US" dirty="0"/>
              <a:t>and generally require more training data</a:t>
            </a:r>
          </a:p>
          <a:p>
            <a:pPr lvl="1"/>
            <a:r>
              <a:rPr lang="en-US" dirty="0"/>
              <a:t>Decision Trees, Random Forest, SVM,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610323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data generating distribution?</a:t>
            </a:r>
          </a:p>
        </p:txBody>
      </p:sp>
      <p:sp>
        <p:nvSpPr>
          <p:cNvPr id="8" name="Oval 7"/>
          <p:cNvSpPr/>
          <p:nvPr/>
        </p:nvSpPr>
        <p:spPr>
          <a:xfrm>
            <a:off x="5467925" y="1202172"/>
            <a:ext cx="2448217" cy="2448217"/>
          </a:xfrm>
          <a:prstGeom prst="ellipse">
            <a:avLst/>
          </a:prstGeom>
          <a:noFill/>
          <a:ln w="38100" cmpd="sng">
            <a:solidFill>
              <a:srgbClr val="FF66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497012" y="3894814"/>
            <a:ext cx="2448217" cy="2448217"/>
          </a:xfrm>
          <a:prstGeom prst="ellipse">
            <a:avLst/>
          </a:prstGeom>
          <a:noFill/>
          <a:ln w="38100" cmpd="sng">
            <a:solidFill>
              <a:srgbClr val="FF66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33313" y="3774306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748326" y="2113405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265970" y="4785185"/>
            <a:ext cx="47491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Knowing the model beforehand can drastically improve the learning and the number of examples required</a:t>
            </a:r>
          </a:p>
        </p:txBody>
      </p:sp>
    </p:spTree>
    <p:extLst>
      <p:ext uri="{BB962C8B-B14F-4D97-AF65-F5344CB8AC3E}">
        <p14:creationId xmlns:p14="http://schemas.microsoft.com/office/powerpoint/2010/main" val="564983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3113039" y="49901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86946" y="301027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data generating distribution?</a:t>
            </a:r>
          </a:p>
        </p:txBody>
      </p:sp>
      <p:sp>
        <p:nvSpPr>
          <p:cNvPr id="85" name="Oval 84"/>
          <p:cNvSpPr/>
          <p:nvPr/>
        </p:nvSpPr>
        <p:spPr>
          <a:xfrm>
            <a:off x="3149852" y="180471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7697392" y="456162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8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14" y="228600"/>
            <a:ext cx="8802786" cy="990600"/>
          </a:xfrm>
        </p:spPr>
        <p:txBody>
          <a:bodyPr>
            <a:normAutofit/>
          </a:bodyPr>
          <a:lstStyle/>
          <a:p>
            <a:r>
              <a:rPr lang="en-US" sz="3600" dirty="0"/>
              <a:t>Make sure your assumption is correct, though!</a:t>
            </a:r>
          </a:p>
        </p:txBody>
      </p:sp>
      <p:sp>
        <p:nvSpPr>
          <p:cNvPr id="4" name="Oval 3"/>
          <p:cNvSpPr/>
          <p:nvPr/>
        </p:nvSpPr>
        <p:spPr>
          <a:xfrm>
            <a:off x="1583057" y="435405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35457" y="52610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56010" y="45288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510725" y="49901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92486" y="400032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13039" y="499013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42572" y="564865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233313" y="3774306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86946" y="301027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628052" y="332923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657585" y="398775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48326" y="2113405"/>
            <a:ext cx="2448217" cy="2448217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081362" y="435517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95700" y="367891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913993" y="318511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776" y="547381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398980" y="476416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636664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681530" y="601695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052276" y="49113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697392" y="456162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881468" y="529509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21787" y="597202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86949" y="459234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32065" y="424266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416141" y="497613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402872" y="620340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25291" y="46248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7258604" y="543583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442680" y="616930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128454" y="234346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312530" y="307693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3851491" y="328653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5184972" y="3080307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5024442" y="173473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5208518" y="246820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747479" y="267780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389603" y="353975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517609" y="342462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893444" y="224126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89485" y="318511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1214" y="180471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285140" y="155988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786441" y="171228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7156738" y="1619602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952958" y="216862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149852" y="180471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857926" y="2678931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3503042" y="23292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320660" y="215818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504736" y="289165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735457" y="232684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149456" y="197715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00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188149"/>
            <a:ext cx="8153400" cy="40141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are the </a:t>
            </a:r>
            <a:r>
              <a:rPr lang="en-US" i="1" dirty="0">
                <a:solidFill>
                  <a:srgbClr val="FF0000"/>
                </a:solidFill>
              </a:rPr>
              <a:t>model</a:t>
            </a:r>
            <a:r>
              <a:rPr lang="en-US" dirty="0">
                <a:solidFill>
                  <a:srgbClr val="FF0000"/>
                </a:solidFill>
              </a:rPr>
              <a:t> assumptions (if any) that </a:t>
            </a:r>
            <a:r>
              <a:rPr lang="en-US" i="1" dirty="0">
                <a:solidFill>
                  <a:srgbClr val="FF0000"/>
                </a:solidFill>
              </a:rPr>
              <a:t>k-</a:t>
            </a:r>
            <a:r>
              <a:rPr lang="en-US" dirty="0">
                <a:solidFill>
                  <a:srgbClr val="FF0000"/>
                </a:solidFill>
              </a:rPr>
              <a:t>NN and decision trees make about the data?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Are there data sets that could never be learned correctly by either?</a:t>
            </a:r>
          </a:p>
        </p:txBody>
      </p:sp>
    </p:spTree>
    <p:extLst>
      <p:ext uri="{BB962C8B-B14F-4D97-AF65-F5344CB8AC3E}">
        <p14:creationId xmlns:p14="http://schemas.microsoft.com/office/powerpoint/2010/main" val="2611852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CMMI10" pitchFamily="34" charset="2"/>
              </a:rPr>
              <a:t>k-NN model</a:t>
            </a:r>
            <a:endParaRPr lang="en-GB" dirty="0"/>
          </a:p>
        </p:txBody>
      </p:sp>
      <p:grpSp>
        <p:nvGrpSpPr>
          <p:cNvPr id="2" name="Group 14"/>
          <p:cNvGrpSpPr/>
          <p:nvPr/>
        </p:nvGrpSpPr>
        <p:grpSpPr>
          <a:xfrm>
            <a:off x="2285984" y="1643051"/>
            <a:ext cx="4786346" cy="4286280"/>
            <a:chOff x="4895050" y="1980362"/>
            <a:chExt cx="3657600" cy="3736857"/>
          </a:xfrm>
        </p:grpSpPr>
        <p:pic>
          <p:nvPicPr>
            <p:cNvPr id="11" name="Picture 10" descr="Figure2.27b.jpg"/>
            <p:cNvPicPr>
              <a:picLocks noChangeAspect="1"/>
            </p:cNvPicPr>
            <p:nvPr/>
          </p:nvPicPr>
          <p:blipFill>
            <a:blip r:embed="rId3" cstate="print"/>
            <a:srcRect b="7434"/>
            <a:stretch>
              <a:fillRect/>
            </a:stretch>
          </p:blipFill>
          <p:spPr>
            <a:xfrm>
              <a:off x="4895050" y="1980362"/>
              <a:ext cx="3657600" cy="357190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306390" y="5347887"/>
              <a:ext cx="1143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MMI10" pitchFamily="34" charset="2"/>
                </a:rPr>
                <a:t>K</a:t>
              </a:r>
              <a:r>
                <a:rPr lang="en-GB" dirty="0">
                  <a:latin typeface="CMR12" pitchFamily="34" charset="2"/>
                </a:rPr>
                <a:t> = 1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D8D30A7-95CC-AA4A-AD27-D751FECD7F0B}"/>
              </a:ext>
            </a:extLst>
          </p:cNvPr>
          <p:cNvSpPr txBox="1"/>
          <p:nvPr/>
        </p:nvSpPr>
        <p:spPr>
          <a:xfrm>
            <a:off x="612648" y="6155744"/>
            <a:ext cx="7782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No model assumptions.  Assumes that proximity relates to class</a:t>
            </a:r>
          </a:p>
        </p:txBody>
      </p:sp>
    </p:spTree>
    <p:extLst>
      <p:ext uri="{BB962C8B-B14F-4D97-AF65-F5344CB8AC3E}">
        <p14:creationId xmlns:p14="http://schemas.microsoft.com/office/powerpoint/2010/main" val="2955173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Decision tree model</a:t>
            </a:r>
          </a:p>
        </p:txBody>
      </p:sp>
      <p:sp>
        <p:nvSpPr>
          <p:cNvPr id="33796" name="Oval 3"/>
          <p:cNvSpPr>
            <a:spLocks noChangeArrowheads="1"/>
          </p:cNvSpPr>
          <p:nvPr/>
        </p:nvSpPr>
        <p:spPr bwMode="auto">
          <a:xfrm>
            <a:off x="19050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4114800" y="3352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4648200" y="4876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2057400" y="32004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2209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3124200" y="2667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1600200" y="3657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2667000" y="3429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" name="Oval 11"/>
          <p:cNvSpPr>
            <a:spLocks noChangeArrowheads="1"/>
          </p:cNvSpPr>
          <p:nvPr/>
        </p:nvSpPr>
        <p:spPr bwMode="auto">
          <a:xfrm>
            <a:off x="3352800" y="30480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5" name="Oval 12"/>
          <p:cNvSpPr>
            <a:spLocks noChangeArrowheads="1"/>
          </p:cNvSpPr>
          <p:nvPr/>
        </p:nvSpPr>
        <p:spPr bwMode="auto">
          <a:xfrm>
            <a:off x="2971800" y="42672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6" name="Oval 13"/>
          <p:cNvSpPr>
            <a:spLocks noChangeArrowheads="1"/>
          </p:cNvSpPr>
          <p:nvPr/>
        </p:nvSpPr>
        <p:spPr bwMode="auto">
          <a:xfrm>
            <a:off x="4267200" y="2438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7" name="Oval 14"/>
          <p:cNvSpPr>
            <a:spLocks noChangeArrowheads="1"/>
          </p:cNvSpPr>
          <p:nvPr/>
        </p:nvSpPr>
        <p:spPr bwMode="auto">
          <a:xfrm>
            <a:off x="4419600" y="39624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8" name="Oval 15"/>
          <p:cNvSpPr>
            <a:spLocks noChangeArrowheads="1"/>
          </p:cNvSpPr>
          <p:nvPr/>
        </p:nvSpPr>
        <p:spPr bwMode="auto">
          <a:xfrm>
            <a:off x="4572000" y="2743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9" name="Oval 16"/>
          <p:cNvSpPr>
            <a:spLocks noChangeArrowheads="1"/>
          </p:cNvSpPr>
          <p:nvPr/>
        </p:nvSpPr>
        <p:spPr bwMode="auto">
          <a:xfrm>
            <a:off x="56388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0" name="Oval 17"/>
          <p:cNvSpPr>
            <a:spLocks noChangeArrowheads="1"/>
          </p:cNvSpPr>
          <p:nvPr/>
        </p:nvSpPr>
        <p:spPr bwMode="auto">
          <a:xfrm>
            <a:off x="4876800" y="3048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1" name="Oval 18"/>
          <p:cNvSpPr>
            <a:spLocks noChangeArrowheads="1"/>
          </p:cNvSpPr>
          <p:nvPr/>
        </p:nvSpPr>
        <p:spPr bwMode="auto">
          <a:xfrm>
            <a:off x="4038600" y="5029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2" name="Oval 19"/>
          <p:cNvSpPr>
            <a:spLocks noChangeArrowheads="1"/>
          </p:cNvSpPr>
          <p:nvPr/>
        </p:nvSpPr>
        <p:spPr bwMode="auto">
          <a:xfrm>
            <a:off x="45720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3" name="Oval 20"/>
          <p:cNvSpPr>
            <a:spLocks noChangeArrowheads="1"/>
          </p:cNvSpPr>
          <p:nvPr/>
        </p:nvSpPr>
        <p:spPr bwMode="auto">
          <a:xfrm>
            <a:off x="51054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17" name="Line 24"/>
          <p:cNvSpPr>
            <a:spLocks noChangeShapeType="1"/>
          </p:cNvSpPr>
          <p:nvPr/>
        </p:nvSpPr>
        <p:spPr bwMode="auto">
          <a:xfrm>
            <a:off x="6629400" y="19050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21"/>
          <p:cNvSpPr>
            <a:spLocks noChangeArrowheads="1"/>
          </p:cNvSpPr>
          <p:nvPr/>
        </p:nvSpPr>
        <p:spPr bwMode="auto">
          <a:xfrm>
            <a:off x="7239000" y="4419600"/>
            <a:ext cx="152400" cy="152400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22"/>
          <p:cNvSpPr>
            <a:spLocks noChangeArrowheads="1"/>
          </p:cNvSpPr>
          <p:nvPr/>
        </p:nvSpPr>
        <p:spPr bwMode="auto">
          <a:xfrm>
            <a:off x="7239000" y="48768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23"/>
          <p:cNvSpPr>
            <a:spLocks noChangeArrowheads="1"/>
          </p:cNvSpPr>
          <p:nvPr/>
        </p:nvSpPr>
        <p:spPr bwMode="auto">
          <a:xfrm>
            <a:off x="72390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7512050" y="4357688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1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7486650" y="48006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800" dirty="0">
                <a:latin typeface="Rockwell" pitchFamily="-110" charset="0"/>
              </a:rPr>
              <a:t>label 2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7467600" y="5257800"/>
            <a:ext cx="906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dirty="0">
                <a:latin typeface="Rockwell" pitchFamily="-110" charset="0"/>
              </a:rPr>
              <a:t>label</a:t>
            </a:r>
            <a:r>
              <a:rPr lang="en-US" sz="1800" dirty="0">
                <a:latin typeface="Rockwell" pitchFamily="-110" charset="0"/>
              </a:rPr>
              <a:t> 3</a:t>
            </a:r>
            <a:endParaRPr lang="en-US" sz="1400" dirty="0">
              <a:latin typeface="Rockwell" pitchFamily="-110" charset="0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1513166" y="6273934"/>
            <a:ext cx="52032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>
                <a:solidFill>
                  <a:srgbClr val="0000FF"/>
                </a:solidFill>
              </a:rPr>
              <a:t>Axis-aligned splits/cuts of the data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777268" y="2083855"/>
            <a:ext cx="0" cy="4178895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71900" y="4423768"/>
            <a:ext cx="2740631" cy="0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72488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8797" y="1803647"/>
            <a:ext cx="8153400" cy="43986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The “bias” of a model is how strong the model assumptions are.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low-bias classifiers make minimal assumptions about the data (</a:t>
            </a:r>
            <a:r>
              <a:rPr lang="en-US" i="1" dirty="0">
                <a:solidFill>
                  <a:srgbClr val="000000"/>
                </a:solidFill>
              </a:rPr>
              <a:t>k-</a:t>
            </a:r>
            <a:r>
              <a:rPr lang="en-US" dirty="0">
                <a:solidFill>
                  <a:srgbClr val="000000"/>
                </a:solidFill>
              </a:rPr>
              <a:t>NN and DT are generally considered low bias)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high-bias classifiers make strong assumptions about the data</a:t>
            </a:r>
          </a:p>
        </p:txBody>
      </p:sp>
    </p:spTree>
    <p:extLst>
      <p:ext uri="{BB962C8B-B14F-4D97-AF65-F5344CB8AC3E}">
        <p14:creationId xmlns:p14="http://schemas.microsoft.com/office/powerpoint/2010/main" val="81374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Linear models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48" y="1684160"/>
            <a:ext cx="7772400" cy="1600200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400" dirty="0">
                <a:ea typeface="ＭＳ Ｐゴシック" pitchFamily="-110" charset="-128"/>
                <a:cs typeface="ＭＳ Ｐゴシック" pitchFamily="-110" charset="-128"/>
              </a:rPr>
              <a:t>A strong high-bias assumption is </a:t>
            </a:r>
            <a:r>
              <a:rPr lang="en-US" sz="2400" i="1" dirty="0">
                <a:solidFill>
                  <a:srgbClr val="FF6600"/>
                </a:solidFill>
                <a:ea typeface="ＭＳ Ｐゴシック" pitchFamily="-110" charset="-128"/>
                <a:cs typeface="ＭＳ Ｐゴシック" pitchFamily="-110" charset="-128"/>
              </a:rPr>
              <a:t>linear </a:t>
            </a:r>
            <a:r>
              <a:rPr lang="en-US" sz="2400" i="1" dirty="0" err="1">
                <a:solidFill>
                  <a:srgbClr val="FF6600"/>
                </a:solidFill>
                <a:ea typeface="ＭＳ Ｐゴシック" pitchFamily="-110" charset="-128"/>
                <a:cs typeface="ＭＳ Ｐゴシック" pitchFamily="-110" charset="-128"/>
              </a:rPr>
              <a:t>separability</a:t>
            </a:r>
            <a:r>
              <a:rPr lang="en-US" sz="2400" dirty="0">
                <a:ea typeface="ＭＳ Ｐゴシック" pitchFamily="-110" charset="-128"/>
                <a:cs typeface="ＭＳ Ｐゴシック" pitchFamily="-110" charset="-128"/>
              </a:rPr>
              <a:t>:</a:t>
            </a:r>
          </a:p>
          <a:p>
            <a:pPr lvl="1" eaLnBrk="1" hangingPunct="1"/>
            <a:r>
              <a:rPr lang="en-US" sz="2400" dirty="0"/>
              <a:t>in 2 dimensions, can separate classes by a line</a:t>
            </a:r>
          </a:p>
          <a:p>
            <a:pPr lvl="1" eaLnBrk="1" hangingPunct="1"/>
            <a:r>
              <a:rPr lang="en-US" sz="2400" dirty="0"/>
              <a:t>in higher dimensions, need </a:t>
            </a:r>
            <a:r>
              <a:rPr lang="en-US" sz="2400" dirty="0" err="1"/>
              <a:t>hyperplanes</a:t>
            </a:r>
            <a:br>
              <a:rPr lang="en-US" sz="2400" dirty="0"/>
            </a:br>
            <a:endParaRPr lang="en-US" sz="2800" dirty="0"/>
          </a:p>
          <a:p>
            <a:pPr marL="45720" indent="0">
              <a:buNone/>
            </a:pPr>
            <a:r>
              <a:rPr lang="en-US" sz="2400" dirty="0"/>
              <a:t>A </a:t>
            </a:r>
            <a:r>
              <a:rPr lang="en-US" sz="2400" i="1" dirty="0">
                <a:solidFill>
                  <a:srgbClr val="FF6600"/>
                </a:solidFill>
              </a:rPr>
              <a:t>linear model </a:t>
            </a:r>
            <a:r>
              <a:rPr lang="en-US" sz="2400" dirty="0"/>
              <a:t>is a model that assumes the data is linearly separable</a:t>
            </a:r>
          </a:p>
        </p:txBody>
      </p:sp>
      <p:sp>
        <p:nvSpPr>
          <p:cNvPr id="43015" name="Oval 28"/>
          <p:cNvSpPr>
            <a:spLocks noChangeArrowheads="1"/>
          </p:cNvSpPr>
          <p:nvPr/>
        </p:nvSpPr>
        <p:spPr bwMode="auto">
          <a:xfrm>
            <a:off x="3018905" y="4521097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6" name="Oval 29"/>
          <p:cNvSpPr>
            <a:spLocks noChangeArrowheads="1"/>
          </p:cNvSpPr>
          <p:nvPr/>
        </p:nvSpPr>
        <p:spPr bwMode="auto">
          <a:xfrm>
            <a:off x="4465320" y="493543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8" name="Oval 31"/>
          <p:cNvSpPr>
            <a:spLocks noChangeArrowheads="1"/>
          </p:cNvSpPr>
          <p:nvPr/>
        </p:nvSpPr>
        <p:spPr bwMode="auto">
          <a:xfrm>
            <a:off x="3118658" y="4843359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9" name="Oval 32"/>
          <p:cNvSpPr>
            <a:spLocks noChangeArrowheads="1"/>
          </p:cNvSpPr>
          <p:nvPr/>
        </p:nvSpPr>
        <p:spPr bwMode="auto">
          <a:xfrm>
            <a:off x="3218411" y="548788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0" name="Oval 33"/>
          <p:cNvSpPr>
            <a:spLocks noChangeArrowheads="1"/>
          </p:cNvSpPr>
          <p:nvPr/>
        </p:nvSpPr>
        <p:spPr bwMode="auto">
          <a:xfrm>
            <a:off x="3816927" y="4521097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1" name="Oval 34"/>
          <p:cNvSpPr>
            <a:spLocks noChangeArrowheads="1"/>
          </p:cNvSpPr>
          <p:nvPr/>
        </p:nvSpPr>
        <p:spPr bwMode="auto">
          <a:xfrm>
            <a:off x="2819400" y="511958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2" name="Oval 35"/>
          <p:cNvSpPr>
            <a:spLocks noChangeArrowheads="1"/>
          </p:cNvSpPr>
          <p:nvPr/>
        </p:nvSpPr>
        <p:spPr bwMode="auto">
          <a:xfrm>
            <a:off x="3517669" y="4981472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3" name="Oval 36"/>
          <p:cNvSpPr>
            <a:spLocks noChangeArrowheads="1"/>
          </p:cNvSpPr>
          <p:nvPr/>
        </p:nvSpPr>
        <p:spPr bwMode="auto">
          <a:xfrm>
            <a:off x="3966556" y="475128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4" name="Oval 37"/>
          <p:cNvSpPr>
            <a:spLocks noChangeArrowheads="1"/>
          </p:cNvSpPr>
          <p:nvPr/>
        </p:nvSpPr>
        <p:spPr bwMode="auto">
          <a:xfrm>
            <a:off x="3717175" y="548788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5" name="Oval 38"/>
          <p:cNvSpPr>
            <a:spLocks noChangeArrowheads="1"/>
          </p:cNvSpPr>
          <p:nvPr/>
        </p:nvSpPr>
        <p:spPr bwMode="auto">
          <a:xfrm>
            <a:off x="4565073" y="438298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6" name="Oval 39"/>
          <p:cNvSpPr>
            <a:spLocks noChangeArrowheads="1"/>
          </p:cNvSpPr>
          <p:nvPr/>
        </p:nvSpPr>
        <p:spPr bwMode="auto">
          <a:xfrm>
            <a:off x="4664825" y="530373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7" name="Oval 40"/>
          <p:cNvSpPr>
            <a:spLocks noChangeArrowheads="1"/>
          </p:cNvSpPr>
          <p:nvPr/>
        </p:nvSpPr>
        <p:spPr bwMode="auto">
          <a:xfrm>
            <a:off x="4764578" y="456713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8" name="Oval 41"/>
          <p:cNvSpPr>
            <a:spLocks noChangeArrowheads="1"/>
          </p:cNvSpPr>
          <p:nvPr/>
        </p:nvSpPr>
        <p:spPr bwMode="auto">
          <a:xfrm>
            <a:off x="5462847" y="465920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9" name="Oval 42"/>
          <p:cNvSpPr>
            <a:spLocks noChangeArrowheads="1"/>
          </p:cNvSpPr>
          <p:nvPr/>
        </p:nvSpPr>
        <p:spPr bwMode="auto">
          <a:xfrm>
            <a:off x="4964084" y="475128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4" name="Line 47"/>
          <p:cNvSpPr>
            <a:spLocks noChangeShapeType="1"/>
          </p:cNvSpPr>
          <p:nvPr/>
        </p:nvSpPr>
        <p:spPr bwMode="auto">
          <a:xfrm flipH="1">
            <a:off x="4191000" y="4154384"/>
            <a:ext cx="76200" cy="2514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4672944" y="556636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38"/>
          <p:cNvSpPr>
            <a:spLocks noChangeArrowheads="1"/>
          </p:cNvSpPr>
          <p:nvPr/>
        </p:nvSpPr>
        <p:spPr bwMode="auto">
          <a:xfrm>
            <a:off x="4772697" y="501391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39"/>
          <p:cNvSpPr>
            <a:spLocks noChangeArrowheads="1"/>
          </p:cNvSpPr>
          <p:nvPr/>
        </p:nvSpPr>
        <p:spPr bwMode="auto">
          <a:xfrm>
            <a:off x="4467473" y="593466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40"/>
          <p:cNvSpPr>
            <a:spLocks noChangeArrowheads="1"/>
          </p:cNvSpPr>
          <p:nvPr/>
        </p:nvSpPr>
        <p:spPr bwMode="auto">
          <a:xfrm>
            <a:off x="5009018" y="506922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41"/>
          <p:cNvSpPr>
            <a:spLocks noChangeArrowheads="1"/>
          </p:cNvSpPr>
          <p:nvPr/>
        </p:nvSpPr>
        <p:spPr bwMode="auto">
          <a:xfrm>
            <a:off x="5578431" y="525332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2"/>
          <p:cNvSpPr>
            <a:spLocks noChangeArrowheads="1"/>
          </p:cNvSpPr>
          <p:nvPr/>
        </p:nvSpPr>
        <p:spPr bwMode="auto">
          <a:xfrm>
            <a:off x="5171708" y="538221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40"/>
          <p:cNvSpPr>
            <a:spLocks noChangeArrowheads="1"/>
          </p:cNvSpPr>
          <p:nvPr/>
        </p:nvSpPr>
        <p:spPr bwMode="auto">
          <a:xfrm>
            <a:off x="4977338" y="566334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41"/>
          <p:cNvSpPr>
            <a:spLocks noChangeArrowheads="1"/>
          </p:cNvSpPr>
          <p:nvPr/>
        </p:nvSpPr>
        <p:spPr bwMode="auto">
          <a:xfrm>
            <a:off x="5546751" y="5847449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42"/>
          <p:cNvSpPr>
            <a:spLocks noChangeArrowheads="1"/>
          </p:cNvSpPr>
          <p:nvPr/>
        </p:nvSpPr>
        <p:spPr bwMode="auto">
          <a:xfrm>
            <a:off x="5140028" y="5976334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31"/>
          <p:cNvSpPr>
            <a:spLocks noChangeArrowheads="1"/>
          </p:cNvSpPr>
          <p:nvPr/>
        </p:nvSpPr>
        <p:spPr bwMode="auto">
          <a:xfrm>
            <a:off x="2976530" y="556631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32"/>
          <p:cNvSpPr>
            <a:spLocks noChangeArrowheads="1"/>
          </p:cNvSpPr>
          <p:nvPr/>
        </p:nvSpPr>
        <p:spPr bwMode="auto">
          <a:xfrm>
            <a:off x="3076283" y="6210839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2677272" y="5842539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3375541" y="5704427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37"/>
          <p:cNvSpPr>
            <a:spLocks noChangeArrowheads="1"/>
          </p:cNvSpPr>
          <p:nvPr/>
        </p:nvSpPr>
        <p:spPr bwMode="auto">
          <a:xfrm>
            <a:off x="3575047" y="6210839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3980023" y="5713904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3638389" y="5930447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7341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Hyperplanes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248" y="1578353"/>
            <a:ext cx="8769930" cy="7234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hyperplane is a line/plane in a high-dimensional space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438400"/>
            <a:ext cx="2133600" cy="22493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51042" y="5181600"/>
            <a:ext cx="6213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0" dirty="0">
                <a:solidFill>
                  <a:srgbClr val="FF0000"/>
                </a:solidFill>
              </a:rPr>
              <a:t>What defines a line?</a:t>
            </a:r>
          </a:p>
          <a:p>
            <a:pPr algn="l"/>
            <a:r>
              <a:rPr lang="en-US" sz="3600" dirty="0">
                <a:solidFill>
                  <a:srgbClr val="FF0000"/>
                </a:solidFill>
              </a:rPr>
              <a:t>What defines a </a:t>
            </a:r>
            <a:r>
              <a:rPr lang="en-US" sz="3600" dirty="0" err="1">
                <a:solidFill>
                  <a:srgbClr val="FF0000"/>
                </a:solidFill>
              </a:rPr>
              <a:t>hyperplane</a:t>
            </a:r>
            <a:r>
              <a:rPr lang="en-US" sz="3600" dirty="0">
                <a:solidFill>
                  <a:srgbClr val="FF0000"/>
                </a:solidFill>
              </a:rPr>
              <a:t>?</a:t>
            </a:r>
            <a:endParaRPr lang="en-US" sz="3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01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line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Any pair of values (</a:t>
            </a:r>
            <a:r>
              <a:rPr lang="en-US" sz="2400" i="1" dirty="0"/>
              <a:t>w</a:t>
            </a:r>
            <a:r>
              <a:rPr lang="en-US" sz="2400" i="1" baseline="-25000" dirty="0"/>
              <a:t>1</a:t>
            </a:r>
            <a:r>
              <a:rPr lang="en-US" sz="2400" i="1" dirty="0"/>
              <a:t>,w</a:t>
            </a:r>
            <a:r>
              <a:rPr lang="en-US" sz="2400" i="1" baseline="-25000" dirty="0"/>
              <a:t>2</a:t>
            </a:r>
            <a:r>
              <a:rPr lang="en-US" sz="2400" i="1" dirty="0"/>
              <a:t>)</a:t>
            </a:r>
            <a:r>
              <a:rPr lang="en-US" sz="2400" dirty="0"/>
              <a:t> defines a line through the origin:  </a:t>
            </a: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203200" progId="Equation.3">
                  <p:embed/>
                </p:oleObj>
              </mc:Choice>
              <mc:Fallback>
                <p:oleObj name="Equation" r:id="rId2" imgW="914400" imgH="203200" progId="Equation.3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42324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generating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64093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We are going to use the </a:t>
            </a:r>
            <a:r>
              <a:rPr lang="en-US" i="1" dirty="0">
                <a:solidFill>
                  <a:srgbClr val="FF6600"/>
                </a:solidFill>
              </a:rPr>
              <a:t>probabilistic model</a:t>
            </a:r>
            <a:r>
              <a:rPr lang="en-US" dirty="0"/>
              <a:t> of learning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is some probability distribution over example/label pairs called the </a:t>
            </a:r>
            <a:r>
              <a:rPr lang="en-US" i="1" dirty="0">
                <a:solidFill>
                  <a:srgbClr val="FF6600"/>
                </a:solidFill>
              </a:rPr>
              <a:t>data generating distribution</a:t>
            </a:r>
            <a:endParaRPr lang="en-US" dirty="0">
              <a:solidFill>
                <a:srgbClr val="FF66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Both</a:t>
            </a:r>
            <a:r>
              <a:rPr lang="en-US" dirty="0"/>
              <a:t> the training data </a:t>
            </a:r>
            <a:r>
              <a:rPr lang="en-US" b="1" dirty="0"/>
              <a:t>and</a:t>
            </a:r>
            <a:r>
              <a:rPr lang="en-US" dirty="0"/>
              <a:t> the test set are generated based on this distribution 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99964" y="5578092"/>
            <a:ext cx="5084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a probability distribution?</a:t>
            </a:r>
          </a:p>
        </p:txBody>
      </p:sp>
    </p:spTree>
    <p:extLst>
      <p:ext uri="{BB962C8B-B14F-4D97-AF65-F5344CB8AC3E}">
        <p14:creationId xmlns:p14="http://schemas.microsoft.com/office/powerpoint/2010/main" val="46781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line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Any pair of values (</a:t>
            </a:r>
            <a:r>
              <a:rPr lang="en-US" sz="2400" i="1" dirty="0"/>
              <a:t>w</a:t>
            </a:r>
            <a:r>
              <a:rPr lang="en-US" sz="2400" i="1" baseline="-25000" dirty="0"/>
              <a:t>1</a:t>
            </a:r>
            <a:r>
              <a:rPr lang="en-US" sz="2400" i="1" dirty="0"/>
              <a:t>,w</a:t>
            </a:r>
            <a:r>
              <a:rPr lang="en-US" sz="2400" i="1" baseline="-25000" dirty="0"/>
              <a:t>2</a:t>
            </a:r>
            <a:r>
              <a:rPr lang="en-US" sz="2400" i="1" dirty="0"/>
              <a:t>)</a:t>
            </a:r>
            <a:r>
              <a:rPr lang="en-US" sz="2400" dirty="0"/>
              <a:t> defines a line through the origin:  </a:t>
            </a: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203200" progId="Equation.3">
                  <p:embed/>
                </p:oleObj>
              </mc:Choice>
              <mc:Fallback>
                <p:oleObj name="Equation" r:id="rId2" imgW="914400" imgH="203200" progId="Equation.3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491393" y="4516917"/>
            <a:ext cx="4569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-2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-1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0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487687" y="4477333"/>
            <a:ext cx="6942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1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0.5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0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-0.5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-1</a:t>
            </a: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912813" y="3835400"/>
          <a:ext cx="19034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62000" imgH="203200" progId="Equation.3">
                  <p:embed/>
                </p:oleObj>
              </mc:Choice>
              <mc:Fallback>
                <p:oleObj name="Equation" r:id="rId4" imgW="762000" imgH="203200" progId="Equation.3">
                  <p:embed/>
                  <p:pic>
                    <p:nvPicPr>
                      <p:cNvPr id="42" name="Object 4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2813" y="3835400"/>
                        <a:ext cx="190341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6124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line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Any pair of values (</a:t>
            </a:r>
            <a:r>
              <a:rPr lang="en-US" sz="2400" i="1" dirty="0"/>
              <a:t>w</a:t>
            </a:r>
            <a:r>
              <a:rPr lang="en-US" sz="2400" i="1" baseline="-25000" dirty="0"/>
              <a:t>1</a:t>
            </a:r>
            <a:r>
              <a:rPr lang="en-US" sz="2400" i="1" dirty="0"/>
              <a:t>,w</a:t>
            </a:r>
            <a:r>
              <a:rPr lang="en-US" sz="2400" i="1" baseline="-25000" dirty="0"/>
              <a:t>2</a:t>
            </a:r>
            <a:r>
              <a:rPr lang="en-US" sz="2400" i="1" dirty="0"/>
              <a:t>)</a:t>
            </a:r>
            <a:r>
              <a:rPr lang="en-US" sz="2400" dirty="0"/>
              <a:t> defines a line through the origin:  </a:t>
            </a: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203200" progId="Equation.3">
                  <p:embed/>
                </p:oleObj>
              </mc:Choice>
              <mc:Fallback>
                <p:oleObj name="Equation" r:id="rId2" imgW="914400" imgH="203200" progId="Equation.3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491393" y="4516917"/>
            <a:ext cx="4569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-2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-1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0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487687" y="4477333"/>
            <a:ext cx="6942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1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0.5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0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-0.5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-1</a:t>
            </a: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912813" y="3835400"/>
          <a:ext cx="19034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62000" imgH="203200" progId="Equation.3">
                  <p:embed/>
                </p:oleObj>
              </mc:Choice>
              <mc:Fallback>
                <p:oleObj name="Equation" r:id="rId4" imgW="762000" imgH="203200" progId="Equation.3">
                  <p:embed/>
                  <p:pic>
                    <p:nvPicPr>
                      <p:cNvPr id="42" name="Object 4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2813" y="3835400"/>
                        <a:ext cx="190341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/>
          <p:cNvSpPr/>
          <p:nvPr/>
        </p:nvSpPr>
        <p:spPr>
          <a:xfrm>
            <a:off x="4563637" y="3928351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144251" y="4257967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665801" y="4543279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187351" y="4813823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753199" y="5128671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780160" y="3549221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78727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line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Any pair of values (</a:t>
            </a:r>
            <a:r>
              <a:rPr lang="en-US" sz="2400" i="1" dirty="0"/>
              <a:t>w</a:t>
            </a:r>
            <a:r>
              <a:rPr lang="en-US" sz="2400" i="1" baseline="-25000" dirty="0"/>
              <a:t>1</a:t>
            </a:r>
            <a:r>
              <a:rPr lang="en-US" sz="2400" i="1" dirty="0"/>
              <a:t>,w</a:t>
            </a:r>
            <a:r>
              <a:rPr lang="en-US" sz="2400" i="1" baseline="-25000" dirty="0"/>
              <a:t>2</a:t>
            </a:r>
            <a:r>
              <a:rPr lang="en-US" sz="2400" i="1" dirty="0"/>
              <a:t>)</a:t>
            </a:r>
            <a:r>
              <a:rPr lang="en-US" sz="2400" dirty="0"/>
              <a:t> defines a line through the origin:  </a:t>
            </a: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203200" progId="Equation.3">
                  <p:embed/>
                </p:oleObj>
              </mc:Choice>
              <mc:Fallback>
                <p:oleObj name="Equation" r:id="rId2" imgW="914400" imgH="203200" progId="Equation.3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912813" y="3835400"/>
          <a:ext cx="19034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62000" imgH="203200" progId="Equation.3">
                  <p:embed/>
                </p:oleObj>
              </mc:Choice>
              <mc:Fallback>
                <p:oleObj name="Equation" r:id="rId4" imgW="762000" imgH="203200" progId="Equation.3">
                  <p:embed/>
                  <p:pic>
                    <p:nvPicPr>
                      <p:cNvPr id="42" name="Object 4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2813" y="3835400"/>
                        <a:ext cx="190341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780160" y="3549221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2957" y="5326000"/>
            <a:ext cx="39677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can also view it as the line perpendicular to the </a:t>
            </a:r>
            <a:r>
              <a:rPr lang="en-US" sz="2800" i="1" dirty="0"/>
              <a:t>weight vector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1284664" y="4529132"/>
            <a:ext cx="1169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w=(1,2)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785375" y="3534453"/>
            <a:ext cx="504144" cy="1053752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39398" y="3108651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(1,2)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49412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with a line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628650" y="2566988"/>
          <a:ext cx="190341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2000" imgH="203200" progId="Equation.3">
                  <p:embed/>
                </p:oleObj>
              </mc:Choice>
              <mc:Fallback>
                <p:oleObj name="Equation" r:id="rId2" imgW="762000" imgH="203200" progId="Equation.3">
                  <p:embed/>
                  <p:pic>
                    <p:nvPicPr>
                      <p:cNvPr id="42" name="Object 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8650" y="2566988"/>
                        <a:ext cx="190341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780160" y="3549221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96888" y="5735914"/>
            <a:ext cx="1169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w=(1,2)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5113" y="1772189"/>
            <a:ext cx="8720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Mathematically, how can we classify points based on a line?</a:t>
            </a:r>
          </a:p>
        </p:txBody>
      </p:sp>
      <p:sp>
        <p:nvSpPr>
          <p:cNvPr id="44" name="Oval 43"/>
          <p:cNvSpPr/>
          <p:nvPr/>
        </p:nvSpPr>
        <p:spPr>
          <a:xfrm>
            <a:off x="6164506" y="4004692"/>
            <a:ext cx="184077" cy="174843"/>
          </a:xfrm>
          <a:prstGeom prst="ellipse">
            <a:avLst/>
          </a:prstGeom>
          <a:solidFill>
            <a:srgbClr val="80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290421" y="3160403"/>
            <a:ext cx="928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BLUE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220705" y="5148909"/>
            <a:ext cx="793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RED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02915" y="3849562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(1,1)</a:t>
            </a:r>
          </a:p>
        </p:txBody>
      </p:sp>
      <p:sp>
        <p:nvSpPr>
          <p:cNvPr id="49" name="Oval 48"/>
          <p:cNvSpPr/>
          <p:nvPr/>
        </p:nvSpPr>
        <p:spPr>
          <a:xfrm>
            <a:off x="6164506" y="5061487"/>
            <a:ext cx="184077" cy="174843"/>
          </a:xfrm>
          <a:prstGeom prst="ellipse">
            <a:avLst/>
          </a:prstGeom>
          <a:solidFill>
            <a:srgbClr val="80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012398" y="5258263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(1,-1)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724124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with a line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628650" y="2566988"/>
          <a:ext cx="190341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2000" imgH="203200" progId="Equation.3">
                  <p:embed/>
                </p:oleObj>
              </mc:Choice>
              <mc:Fallback>
                <p:oleObj name="Equation" r:id="rId2" imgW="762000" imgH="203200" progId="Equation.3">
                  <p:embed/>
                  <p:pic>
                    <p:nvPicPr>
                      <p:cNvPr id="42" name="Object 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8650" y="2566988"/>
                        <a:ext cx="190341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780160" y="3549221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96888" y="5735914"/>
            <a:ext cx="1169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w=(1,2)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5113" y="1772189"/>
            <a:ext cx="8720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Mathematically, how can we classify points based on a line?</a:t>
            </a:r>
          </a:p>
        </p:txBody>
      </p:sp>
      <p:sp>
        <p:nvSpPr>
          <p:cNvPr id="44" name="Oval 43"/>
          <p:cNvSpPr/>
          <p:nvPr/>
        </p:nvSpPr>
        <p:spPr>
          <a:xfrm>
            <a:off x="6164506" y="4004692"/>
            <a:ext cx="184077" cy="174843"/>
          </a:xfrm>
          <a:prstGeom prst="ellipse">
            <a:avLst/>
          </a:prstGeom>
          <a:solidFill>
            <a:srgbClr val="80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290421" y="3160403"/>
            <a:ext cx="928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BLUE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220705" y="5148909"/>
            <a:ext cx="793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RED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02915" y="3849562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(1,1)</a:t>
            </a:r>
          </a:p>
        </p:txBody>
      </p:sp>
      <p:sp>
        <p:nvSpPr>
          <p:cNvPr id="49" name="Oval 48"/>
          <p:cNvSpPr/>
          <p:nvPr/>
        </p:nvSpPr>
        <p:spPr>
          <a:xfrm>
            <a:off x="6164506" y="5061487"/>
            <a:ext cx="184077" cy="174843"/>
          </a:xfrm>
          <a:prstGeom prst="ellipse">
            <a:avLst/>
          </a:prstGeom>
          <a:solidFill>
            <a:srgbClr val="80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012398" y="5258263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(1,-1)</a:t>
            </a:r>
          </a:p>
        </p:txBody>
      </p:sp>
      <p:graphicFrame>
        <p:nvGraphicFramePr>
          <p:cNvPr id="51" name="Object 50"/>
          <p:cNvGraphicFramePr>
            <a:graphicFrameLocks noChangeAspect="1"/>
          </p:cNvGraphicFramePr>
          <p:nvPr/>
        </p:nvGraphicFramePr>
        <p:xfrm>
          <a:off x="1020210" y="3504917"/>
          <a:ext cx="2125662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50900" imgH="177800" progId="Equation.3">
                  <p:embed/>
                </p:oleObj>
              </mc:Choice>
              <mc:Fallback>
                <p:oleObj name="Equation" r:id="rId4" imgW="850900" imgH="177800" progId="Equation.3">
                  <p:embed/>
                  <p:pic>
                    <p:nvPicPr>
                      <p:cNvPr id="51" name="Object 5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0210" y="3504917"/>
                        <a:ext cx="2125662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72932" y="3460354"/>
            <a:ext cx="826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(1,1):</a:t>
            </a:r>
          </a:p>
        </p:txBody>
      </p:sp>
      <p:graphicFrame>
        <p:nvGraphicFramePr>
          <p:cNvPr id="53" name="Object 52"/>
          <p:cNvGraphicFramePr>
            <a:graphicFrameLocks noChangeAspect="1"/>
          </p:cNvGraphicFramePr>
          <p:nvPr/>
        </p:nvGraphicFramePr>
        <p:xfrm>
          <a:off x="1020210" y="4430280"/>
          <a:ext cx="2538412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16000" imgH="165100" progId="Equation.3">
                  <p:embed/>
                </p:oleObj>
              </mc:Choice>
              <mc:Fallback>
                <p:oleObj name="Equation" r:id="rId6" imgW="1016000" imgH="165100" progId="Equation.3">
                  <p:embed/>
                  <p:pic>
                    <p:nvPicPr>
                      <p:cNvPr id="53" name="Object 5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20210" y="4430280"/>
                        <a:ext cx="2538412" cy="411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-898" y="4385975"/>
            <a:ext cx="928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(1,-1):</a:t>
            </a:r>
          </a:p>
        </p:txBody>
      </p:sp>
      <p:sp>
        <p:nvSpPr>
          <p:cNvPr id="3" name="Oval 2"/>
          <p:cNvSpPr/>
          <p:nvPr/>
        </p:nvSpPr>
        <p:spPr>
          <a:xfrm>
            <a:off x="2702223" y="3416050"/>
            <a:ext cx="605416" cy="630573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004931" y="4385975"/>
            <a:ext cx="605416" cy="630573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1593" y="6143587"/>
            <a:ext cx="5770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The sign indicates which side of the line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673868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line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Any pair of values (</a:t>
            </a:r>
            <a:r>
              <a:rPr lang="en-US" sz="2400" i="1" dirty="0"/>
              <a:t>w</a:t>
            </a:r>
            <a:r>
              <a:rPr lang="en-US" sz="2400" i="1" baseline="-25000" dirty="0"/>
              <a:t>1</a:t>
            </a:r>
            <a:r>
              <a:rPr lang="en-US" sz="2400" i="1" dirty="0"/>
              <a:t>,w</a:t>
            </a:r>
            <a:r>
              <a:rPr lang="en-US" sz="2400" i="1" baseline="-25000" dirty="0"/>
              <a:t>2</a:t>
            </a:r>
            <a:r>
              <a:rPr lang="en-US" sz="2400" i="1" dirty="0"/>
              <a:t>)</a:t>
            </a:r>
            <a:r>
              <a:rPr lang="en-US" sz="2400" dirty="0"/>
              <a:t> defines a line through the origin:  </a:t>
            </a: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203200" progId="Equation.3">
                  <p:embed/>
                </p:oleObj>
              </mc:Choice>
              <mc:Fallback>
                <p:oleObj name="Equation" r:id="rId2" imgW="914400" imgH="203200" progId="Equation.3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912813" y="3835400"/>
          <a:ext cx="19034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62000" imgH="203200" progId="Equation.3">
                  <p:embed/>
                </p:oleObj>
              </mc:Choice>
              <mc:Fallback>
                <p:oleObj name="Equation" r:id="rId4" imgW="762000" imgH="203200" progId="Equation.3">
                  <p:embed/>
                  <p:pic>
                    <p:nvPicPr>
                      <p:cNvPr id="42" name="Object 4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2813" y="3835400"/>
                        <a:ext cx="190341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780160" y="3549221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20088" y="6271243"/>
            <a:ext cx="5418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move the line off of the origin?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911391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line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Any pair of values (</a:t>
            </a:r>
            <a:r>
              <a:rPr lang="en-US" sz="2400" i="1" dirty="0"/>
              <a:t>w</a:t>
            </a:r>
            <a:r>
              <a:rPr lang="en-US" sz="2400" i="1" baseline="-25000" dirty="0"/>
              <a:t>1</a:t>
            </a:r>
            <a:r>
              <a:rPr lang="en-US" sz="2400" i="1" dirty="0"/>
              <a:t>,w</a:t>
            </a:r>
            <a:r>
              <a:rPr lang="en-US" sz="2400" i="1" baseline="-25000" dirty="0"/>
              <a:t>2</a:t>
            </a:r>
            <a:r>
              <a:rPr lang="en-US" sz="2400" i="1" dirty="0"/>
              <a:t>)</a:t>
            </a:r>
            <a:r>
              <a:rPr lang="en-US" sz="2400" dirty="0"/>
              <a:t> defines a line through the origin:  </a:t>
            </a: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203200" progId="Equation.3">
                  <p:embed/>
                </p:oleObj>
              </mc:Choice>
              <mc:Fallback>
                <p:oleObj name="Equation" r:id="rId2" imgW="914400" imgH="203200" progId="Equation.3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491393" y="4516917"/>
            <a:ext cx="4569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-2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-1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0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833438" y="3835400"/>
          <a:ext cx="206216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25500" imgH="203200" progId="Equation.3">
                  <p:embed/>
                </p:oleObj>
              </mc:Choice>
              <mc:Fallback>
                <p:oleObj name="Equation" r:id="rId4" imgW="825500" imgH="203200" progId="Equation.3">
                  <p:embed/>
                  <p:pic>
                    <p:nvPicPr>
                      <p:cNvPr id="42" name="Object 4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3438" y="3835400"/>
                        <a:ext cx="206216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34" name="Oval 33"/>
          <p:cNvSpPr/>
          <p:nvPr/>
        </p:nvSpPr>
        <p:spPr>
          <a:xfrm>
            <a:off x="487132" y="2357455"/>
            <a:ext cx="605416" cy="630573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4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line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2648" y="1733343"/>
            <a:ext cx="7533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Any pair of values (</a:t>
            </a:r>
            <a:r>
              <a:rPr lang="en-US" sz="2400" i="1" dirty="0"/>
              <a:t>w</a:t>
            </a:r>
            <a:r>
              <a:rPr lang="en-US" sz="2400" i="1" baseline="-25000" dirty="0"/>
              <a:t>1</a:t>
            </a:r>
            <a:r>
              <a:rPr lang="en-US" sz="2400" i="1" dirty="0"/>
              <a:t>,w</a:t>
            </a:r>
            <a:r>
              <a:rPr lang="en-US" sz="2400" i="1" baseline="-25000" dirty="0"/>
              <a:t>2</a:t>
            </a:r>
            <a:r>
              <a:rPr lang="en-US" sz="2400" i="1" dirty="0"/>
              <a:t>)</a:t>
            </a:r>
            <a:r>
              <a:rPr lang="en-US" sz="2400" dirty="0"/>
              <a:t> defines a line through the origin:  </a:t>
            </a: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630238" y="2414588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203200" progId="Equation.3">
                  <p:embed/>
                </p:oleObj>
              </mc:Choice>
              <mc:Fallback>
                <p:oleObj name="Equation" r:id="rId2" imgW="914400" imgH="203200" progId="Equation.3">
                  <p:embed/>
                  <p:pic>
                    <p:nvPicPr>
                      <p:cNvPr id="23" name="Object 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0238" y="2414588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4179721" y="2953647"/>
            <a:ext cx="3233808" cy="3189940"/>
            <a:chOff x="3115679" y="2953647"/>
            <a:chExt cx="3233808" cy="3189940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706567" y="2953647"/>
              <a:ext cx="0" cy="31899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15679" y="4651995"/>
              <a:ext cx="32338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138" y="4090927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51521" y="353445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548875" y="5705383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556258" y="5148909"/>
              <a:ext cx="310092" cy="0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210711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796625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620693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206607" y="4499595"/>
              <a:ext cx="0" cy="304799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491393" y="4516917"/>
            <a:ext cx="4569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-2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-1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0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487687" y="4477333"/>
            <a:ext cx="6876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0.5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0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-0.5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-1</a:t>
            </a:r>
          </a:p>
          <a:p>
            <a:r>
              <a:rPr lang="en-US" sz="2400" b="1" dirty="0">
                <a:solidFill>
                  <a:srgbClr val="0000FF"/>
                </a:solidFill>
              </a:rPr>
              <a:t>-1.5</a:t>
            </a: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833438" y="3835400"/>
          <a:ext cx="206216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25500" imgH="203200" progId="Equation.3">
                  <p:embed/>
                </p:oleObj>
              </mc:Choice>
              <mc:Fallback>
                <p:oleObj name="Equation" r:id="rId4" imgW="825500" imgH="203200" progId="Equation.3">
                  <p:embed/>
                  <p:pic>
                    <p:nvPicPr>
                      <p:cNvPr id="42" name="Object 4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3438" y="3835400"/>
                        <a:ext cx="2062162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/>
          <p:cNvSpPr/>
          <p:nvPr/>
        </p:nvSpPr>
        <p:spPr>
          <a:xfrm>
            <a:off x="4578403" y="4223711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159017" y="4553327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680567" y="4838639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202117" y="5109183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767965" y="5424031"/>
            <a:ext cx="205855" cy="2058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794926" y="3844581"/>
            <a:ext cx="3942588" cy="2170930"/>
          </a:xfrm>
          <a:prstGeom prst="line">
            <a:avLst/>
          </a:prstGeom>
          <a:ln w="28575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83523" y="443047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615563" y="255166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5478279" y="3835400"/>
            <a:ext cx="1831015" cy="6419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77426" y="3376721"/>
            <a:ext cx="2216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Now intersects at -1</a:t>
            </a:r>
          </a:p>
        </p:txBody>
      </p:sp>
    </p:spTree>
    <p:extLst>
      <p:ext uri="{BB962C8B-B14F-4D97-AF65-F5344CB8AC3E}">
        <p14:creationId xmlns:p14="http://schemas.microsoft.com/office/powerpoint/2010/main" val="262478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linear model in </a:t>
            </a:r>
            <a:r>
              <a:rPr lang="en-US" i="1" dirty="0"/>
              <a:t>n</a:t>
            </a:r>
            <a:r>
              <a:rPr lang="en-US" dirty="0"/>
              <a:t>-dimensional space (i.e. </a:t>
            </a:r>
            <a:r>
              <a:rPr lang="en-US" i="1" dirty="0"/>
              <a:t>n</a:t>
            </a:r>
            <a:r>
              <a:rPr lang="en-US" dirty="0"/>
              <a:t> features) is define by </a:t>
            </a:r>
            <a:r>
              <a:rPr lang="en-US" i="1" dirty="0"/>
              <a:t>n+</a:t>
            </a:r>
            <a:r>
              <a:rPr lang="en-US" dirty="0"/>
              <a:t>1 weights: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two dimensions, a line: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three dimensions, a plane: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i="1" dirty="0"/>
              <a:t>n</a:t>
            </a:r>
            <a:r>
              <a:rPr lang="en-US" dirty="0"/>
              <a:t>-dimensions, a </a:t>
            </a:r>
            <a:r>
              <a:rPr lang="en-US" i="1" dirty="0" err="1"/>
              <a:t>hyperplane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47664" y="3581212"/>
          <a:ext cx="2820987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30300" imgH="203200" progId="Equation.3">
                  <p:embed/>
                </p:oleObj>
              </mc:Choice>
              <mc:Fallback>
                <p:oleObj name="Equation" r:id="rId2" imgW="1130300" imgH="20320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47664" y="3581212"/>
                        <a:ext cx="2820987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72863" y="3603277"/>
            <a:ext cx="1700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(where b = -a)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547664" y="4678174"/>
          <a:ext cx="38036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4000" imgH="215900" progId="Equation.3">
                  <p:embed/>
                </p:oleObj>
              </mc:Choice>
              <mc:Fallback>
                <p:oleObj name="Equation" r:id="rId4" imgW="1524000" imgH="2159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47664" y="4678174"/>
                        <a:ext cx="3803650" cy="53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547664" y="5716734"/>
          <a:ext cx="247332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90600" imgH="317500" progId="Equation.3">
                  <p:embed/>
                </p:oleObj>
              </mc:Choice>
              <mc:Fallback>
                <p:oleObj name="Equation" r:id="rId6" imgW="990600" imgH="31750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47664" y="5716734"/>
                        <a:ext cx="2473325" cy="790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7211" y="5912548"/>
            <a:ext cx="896789" cy="94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44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with a linear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60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can classify with a linear model by checking the sign: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90666" y="4234777"/>
            <a:ext cx="2460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Negative example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80602" y="3084797"/>
          <a:ext cx="2094944" cy="669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90600" imgH="317500" progId="Equation.3">
                  <p:embed/>
                </p:oleObj>
              </mc:Choice>
              <mc:Fallback>
                <p:oleObj name="Equation" r:id="rId2" imgW="990600" imgH="31750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80602" y="3084797"/>
                        <a:ext cx="2094944" cy="6696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90666" y="3129744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Positive example</a:t>
            </a:r>
          </a:p>
        </p:txBody>
      </p:sp>
      <p:grpSp>
        <p:nvGrpSpPr>
          <p:cNvPr id="8" name="Group 37"/>
          <p:cNvGrpSpPr/>
          <p:nvPr/>
        </p:nvGrpSpPr>
        <p:grpSpPr>
          <a:xfrm>
            <a:off x="3061246" y="3249252"/>
            <a:ext cx="1371600" cy="1371600"/>
            <a:chOff x="7391400" y="3505200"/>
            <a:chExt cx="1371600" cy="1371600"/>
          </a:xfrm>
        </p:grpSpPr>
        <p:sp>
          <p:nvSpPr>
            <p:cNvPr id="9" name="Rounded Rectangle 8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01860" y="3943290"/>
              <a:ext cx="11849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classifier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74309" y="3687342"/>
            <a:ext cx="1658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Arial"/>
                <a:cs typeface="Arial"/>
              </a:rPr>
              <a:t>f</a:t>
            </a:r>
            <a:r>
              <a:rPr lang="en-US" sz="2400" i="1" baseline="-25000" dirty="0">
                <a:latin typeface="Arial"/>
                <a:cs typeface="Arial"/>
              </a:rPr>
              <a:t>1</a:t>
            </a:r>
            <a:r>
              <a:rPr lang="en-US" sz="2400" i="1" dirty="0">
                <a:latin typeface="Arial"/>
                <a:cs typeface="Arial"/>
              </a:rPr>
              <a:t>, f</a:t>
            </a:r>
            <a:r>
              <a:rPr lang="en-US" sz="2400" i="1" baseline="-25000" dirty="0">
                <a:latin typeface="Arial"/>
                <a:cs typeface="Arial"/>
              </a:rPr>
              <a:t>2</a:t>
            </a:r>
            <a:r>
              <a:rPr lang="en-US" sz="2400" i="1" dirty="0">
                <a:latin typeface="Arial"/>
                <a:cs typeface="Arial"/>
              </a:rPr>
              <a:t>, …, </a:t>
            </a:r>
            <a:r>
              <a:rPr lang="en-US" sz="2400" i="1" dirty="0" err="1">
                <a:latin typeface="Arial"/>
                <a:cs typeface="Arial"/>
              </a:rPr>
              <a:t>f</a:t>
            </a:r>
            <a:r>
              <a:rPr lang="en-US" sz="2400" i="1" baseline="-25000" dirty="0" err="1">
                <a:latin typeface="Arial"/>
                <a:cs typeface="Arial"/>
              </a:rPr>
              <a:t>n</a:t>
            </a:r>
            <a:r>
              <a:rPr lang="en-US" sz="2400" i="1" dirty="0">
                <a:latin typeface="Arial"/>
                <a:cs typeface="Arial"/>
              </a:rPr>
              <a:t> </a:t>
            </a:r>
            <a:endParaRPr lang="en-US" sz="2400" i="1" baseline="-25000" dirty="0">
              <a:latin typeface="Arial"/>
              <a:cs typeface="Arial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2236292" y="3566396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4580602" y="4153459"/>
          <a:ext cx="2094944" cy="669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90600" imgH="317500" progId="Equation.3">
                  <p:embed/>
                </p:oleObj>
              </mc:Choice>
              <mc:Fallback>
                <p:oleObj name="Equation" r:id="rId4" imgW="990600" imgH="31750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80602" y="4153459"/>
                        <a:ext cx="2094944" cy="6696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703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Describes how likely (i.e. probable) certain events are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280" y="2333186"/>
            <a:ext cx="3834332" cy="28757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91A997-1DF3-2345-BD93-6B24607CC5D4}"/>
              </a:ext>
            </a:extLst>
          </p:cNvPr>
          <p:cNvSpPr txBox="1"/>
          <p:nvPr/>
        </p:nvSpPr>
        <p:spPr>
          <a:xfrm>
            <a:off x="748495" y="5374120"/>
            <a:ext cx="59963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Describes probabilities for all possible events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Probabilities are between 0 and 1 (inclusive)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Sum of probabilities over all events is 1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71597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 linear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287295" cy="20918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Geometrically, we know what a linear model represents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Given a linear model (i.e. a set of weights and b) we can classify examples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126016" y="3937170"/>
            <a:ext cx="1297640" cy="2074333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15309" y="4429839"/>
            <a:ext cx="1308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Training</a:t>
            </a:r>
          </a:p>
          <a:p>
            <a:pPr algn="ctr"/>
            <a:r>
              <a:rPr lang="en-US" sz="2800" dirty="0"/>
              <a:t>Data</a:t>
            </a:r>
          </a:p>
        </p:txBody>
      </p:sp>
      <p:sp>
        <p:nvSpPr>
          <p:cNvPr id="6" name="Oval 5"/>
          <p:cNvSpPr/>
          <p:nvPr/>
        </p:nvSpPr>
        <p:spPr>
          <a:xfrm>
            <a:off x="3313248" y="4247616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2579465" y="4626442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635896" y="4574164"/>
            <a:ext cx="946851" cy="62294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1303" y="6119728"/>
            <a:ext cx="17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(data with labels)</a:t>
            </a:r>
          </a:p>
        </p:txBody>
      </p:sp>
      <p:sp>
        <p:nvSpPr>
          <p:cNvPr id="14" name="TextBox 13"/>
          <p:cNvSpPr txBox="1"/>
          <p:nvPr/>
        </p:nvSpPr>
        <p:spPr>
          <a:xfrm rot="19287826">
            <a:off x="2641715" y="3897398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learn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99772" y="4429839"/>
            <a:ext cx="2805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learn a linear model?</a:t>
            </a:r>
          </a:p>
        </p:txBody>
      </p:sp>
    </p:spTree>
    <p:extLst>
      <p:ext uri="{BB962C8B-B14F-4D97-AF65-F5344CB8AC3E}">
        <p14:creationId xmlns:p14="http://schemas.microsoft.com/office/powerpoint/2010/main" val="4600573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Positive or negative?</a:t>
            </a:r>
          </a:p>
        </p:txBody>
      </p:sp>
      <p:sp>
        <p:nvSpPr>
          <p:cNvPr id="4" name="Rectangle 3"/>
          <p:cNvSpPr/>
          <p:nvPr/>
        </p:nvSpPr>
        <p:spPr>
          <a:xfrm>
            <a:off x="3662030" y="2983184"/>
            <a:ext cx="1506157" cy="1491592"/>
          </a:xfrm>
          <a:prstGeom prst="rect">
            <a:avLst/>
          </a:prstGeom>
          <a:solidFill>
            <a:srgbClr val="008000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58668" y="5597162"/>
            <a:ext cx="1667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11541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Positive or negative?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8668" y="5597162"/>
            <a:ext cx="1667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NEGATIVE</a:t>
            </a:r>
          </a:p>
        </p:txBody>
      </p:sp>
      <p:sp>
        <p:nvSpPr>
          <p:cNvPr id="6" name="Isosceles Triangle 5"/>
          <p:cNvSpPr/>
          <p:nvPr/>
        </p:nvSpPr>
        <p:spPr>
          <a:xfrm>
            <a:off x="3424605" y="3027481"/>
            <a:ext cx="1771950" cy="1447287"/>
          </a:xfrm>
          <a:prstGeom prst="triangle">
            <a:avLst/>
          </a:prstGeom>
          <a:solidFill>
            <a:srgbClr val="FF0000"/>
          </a:solidFill>
          <a:ln w="38100" cmpd="sng"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8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Positive or negative?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8668" y="5597162"/>
            <a:ext cx="1509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POSITIVE</a:t>
            </a:r>
          </a:p>
        </p:txBody>
      </p:sp>
      <p:sp>
        <p:nvSpPr>
          <p:cNvPr id="7" name="Oval 6"/>
          <p:cNvSpPr/>
          <p:nvPr/>
        </p:nvSpPr>
        <p:spPr>
          <a:xfrm>
            <a:off x="3470068" y="2983183"/>
            <a:ext cx="1653820" cy="1624506"/>
          </a:xfrm>
          <a:prstGeom prst="ellipse">
            <a:avLst/>
          </a:prstGeom>
          <a:solidFill>
            <a:srgbClr val="3366FF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0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Positive or negative?</a:t>
            </a:r>
          </a:p>
        </p:txBody>
      </p:sp>
      <p:sp>
        <p:nvSpPr>
          <p:cNvPr id="7" name="Oval 6"/>
          <p:cNvSpPr/>
          <p:nvPr/>
        </p:nvSpPr>
        <p:spPr>
          <a:xfrm>
            <a:off x="3470068" y="2983183"/>
            <a:ext cx="1653820" cy="1624506"/>
          </a:xfrm>
          <a:prstGeom prst="ellipse">
            <a:avLst/>
          </a:prstGeom>
          <a:solidFill>
            <a:srgbClr val="FF0000"/>
          </a:solidFill>
          <a:ln w="38100" cmpd="sng"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58668" y="5597162"/>
            <a:ext cx="1667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375255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Positive or negative?</a:t>
            </a:r>
          </a:p>
        </p:txBody>
      </p:sp>
      <p:sp>
        <p:nvSpPr>
          <p:cNvPr id="6" name="Isosceles Triangle 5"/>
          <p:cNvSpPr/>
          <p:nvPr/>
        </p:nvSpPr>
        <p:spPr>
          <a:xfrm>
            <a:off x="3424605" y="3027481"/>
            <a:ext cx="1771950" cy="1447287"/>
          </a:xfrm>
          <a:prstGeom prst="triangle">
            <a:avLst/>
          </a:prstGeom>
          <a:solidFill>
            <a:srgbClr val="3366FF"/>
          </a:solidFill>
          <a:ln w="38100" cmpd="sng">
            <a:solidFill>
              <a:srgbClr val="0000FF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58668" y="5597162"/>
            <a:ext cx="1509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POSITIVE</a:t>
            </a:r>
          </a:p>
        </p:txBody>
      </p:sp>
    </p:spTree>
    <p:extLst>
      <p:ext uri="{BB962C8B-B14F-4D97-AF65-F5344CB8AC3E}">
        <p14:creationId xmlns:p14="http://schemas.microsoft.com/office/powerpoint/2010/main" val="84893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Positive or negative?</a:t>
            </a:r>
          </a:p>
        </p:txBody>
      </p:sp>
      <p:sp>
        <p:nvSpPr>
          <p:cNvPr id="6" name="Isosceles Triangle 5"/>
          <p:cNvSpPr/>
          <p:nvPr/>
        </p:nvSpPr>
        <p:spPr>
          <a:xfrm>
            <a:off x="3424605" y="3027481"/>
            <a:ext cx="1771950" cy="1447287"/>
          </a:xfrm>
          <a:prstGeom prst="triangle">
            <a:avLst/>
          </a:prstGeom>
          <a:solidFill>
            <a:srgbClr val="FFFF00"/>
          </a:solidFill>
          <a:ln w="38100" cmpd="sng">
            <a:solidFill>
              <a:srgbClr val="0000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58668" y="5597162"/>
            <a:ext cx="1509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POSITIVE</a:t>
            </a:r>
          </a:p>
        </p:txBody>
      </p:sp>
    </p:spTree>
    <p:extLst>
      <p:ext uri="{BB962C8B-B14F-4D97-AF65-F5344CB8AC3E}">
        <p14:creationId xmlns:p14="http://schemas.microsoft.com/office/powerpoint/2010/main" val="161063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Positive or negative?</a:t>
            </a:r>
          </a:p>
        </p:txBody>
      </p:sp>
      <p:sp>
        <p:nvSpPr>
          <p:cNvPr id="7" name="Oval 6"/>
          <p:cNvSpPr/>
          <p:nvPr/>
        </p:nvSpPr>
        <p:spPr>
          <a:xfrm>
            <a:off x="3470068" y="2983183"/>
            <a:ext cx="1653820" cy="1624506"/>
          </a:xfrm>
          <a:prstGeom prst="ellipse">
            <a:avLst/>
          </a:prstGeom>
          <a:solidFill>
            <a:srgbClr val="FFFF00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58668" y="5597162"/>
            <a:ext cx="1667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231749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Positive or negative?</a:t>
            </a:r>
          </a:p>
        </p:txBody>
      </p:sp>
      <p:sp>
        <p:nvSpPr>
          <p:cNvPr id="4" name="Rectangle 3"/>
          <p:cNvSpPr/>
          <p:nvPr/>
        </p:nvSpPr>
        <p:spPr>
          <a:xfrm>
            <a:off x="3662030" y="2983184"/>
            <a:ext cx="1506157" cy="1491592"/>
          </a:xfrm>
          <a:prstGeom prst="rect">
            <a:avLst/>
          </a:prstGeom>
          <a:solidFill>
            <a:srgbClr val="3366FF"/>
          </a:solidFill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58668" y="5597162"/>
            <a:ext cx="1509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POSITIVE</a:t>
            </a:r>
          </a:p>
        </p:txBody>
      </p:sp>
    </p:spTree>
    <p:extLst>
      <p:ext uri="{BB962C8B-B14F-4D97-AF65-F5344CB8AC3E}">
        <p14:creationId xmlns:p14="http://schemas.microsoft.com/office/powerpoint/2010/main" val="145341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method to the madness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7859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blue = positive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yellow triangles = positive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 others negative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2498" y="4386166"/>
            <a:ext cx="58555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is this learning setup different than the learning we’ve seen so far?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When might this arise?</a:t>
            </a:r>
          </a:p>
        </p:txBody>
      </p:sp>
    </p:spTree>
    <p:extLst>
      <p:ext uri="{BB962C8B-B14F-4D97-AF65-F5344CB8AC3E}">
        <p14:creationId xmlns:p14="http://schemas.microsoft.com/office/powerpoint/2010/main" val="3619839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generating distribution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36" y="5655086"/>
            <a:ext cx="428780" cy="420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876" y="5696769"/>
            <a:ext cx="375843" cy="378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07995" y="1620518"/>
            <a:ext cx="1825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1491" y="1620518"/>
            <a:ext cx="1059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 set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862" y="5788790"/>
            <a:ext cx="418573" cy="2462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252" y="5788790"/>
            <a:ext cx="431361" cy="2462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482" y="5408867"/>
            <a:ext cx="431361" cy="2462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75" y="5365965"/>
            <a:ext cx="418573" cy="2462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975" y="4983628"/>
            <a:ext cx="418573" cy="24621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192" y="4627063"/>
            <a:ext cx="418573" cy="2462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36" y="5155778"/>
            <a:ext cx="428780" cy="4203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774157" y="6229689"/>
            <a:ext cx="3615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generating distribution</a:t>
            </a:r>
          </a:p>
        </p:txBody>
      </p:sp>
      <p:sp>
        <p:nvSpPr>
          <p:cNvPr id="24" name="Oval 23"/>
          <p:cNvSpPr/>
          <p:nvPr/>
        </p:nvSpPr>
        <p:spPr>
          <a:xfrm>
            <a:off x="1684417" y="4491788"/>
            <a:ext cx="5347368" cy="1753755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411" y="3091655"/>
            <a:ext cx="418573" cy="246219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487" y="2333042"/>
            <a:ext cx="418573" cy="24621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631" y="2333042"/>
            <a:ext cx="428780" cy="42037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2995" y="2712965"/>
            <a:ext cx="431361" cy="24621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1270" y="2844592"/>
            <a:ext cx="431361" cy="24621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033" y="2959184"/>
            <a:ext cx="375843" cy="37869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093" y="3280087"/>
            <a:ext cx="418573" cy="24621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742" y="3033868"/>
            <a:ext cx="418573" cy="24621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946" y="3033868"/>
            <a:ext cx="428780" cy="42037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9984" y="2309092"/>
            <a:ext cx="431361" cy="24621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7672" y="3658777"/>
            <a:ext cx="431361" cy="24621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073" y="3526306"/>
            <a:ext cx="375843" cy="37869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856" y="2657004"/>
            <a:ext cx="418573" cy="24621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6715" y="2409941"/>
            <a:ext cx="431361" cy="24621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478" y="2524533"/>
            <a:ext cx="375843" cy="37869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538" y="2845436"/>
            <a:ext cx="418573" cy="24621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321" y="2104160"/>
            <a:ext cx="428780" cy="42037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3117" y="3224126"/>
            <a:ext cx="431361" cy="246219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518" y="3091655"/>
            <a:ext cx="375843" cy="37869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 flipV="1">
            <a:off x="5792538" y="3658777"/>
            <a:ext cx="597363" cy="110038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2774158" y="3904997"/>
            <a:ext cx="476758" cy="854161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8900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algorithm</a:t>
            </a:r>
          </a:p>
        </p:txBody>
      </p:sp>
      <p:sp>
        <p:nvSpPr>
          <p:cNvPr id="19" name="Oval 18"/>
          <p:cNvSpPr/>
          <p:nvPr/>
        </p:nvSpPr>
        <p:spPr>
          <a:xfrm>
            <a:off x="3818253" y="322595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084470" y="360477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140901" y="3552498"/>
            <a:ext cx="946851" cy="62294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287826">
            <a:off x="3146720" y="2875732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learn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93443" y="4858748"/>
            <a:ext cx="5818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Only get to see one example at a time!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315161" y="21422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4005" y="21538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 rot="16200000">
            <a:off x="-396257" y="3299443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Labeled data</a:t>
            </a:r>
          </a:p>
        </p:txBody>
      </p:sp>
    </p:spTree>
    <p:extLst>
      <p:ext uri="{BB962C8B-B14F-4D97-AF65-F5344CB8AC3E}">
        <p14:creationId xmlns:p14="http://schemas.microsoft.com/office/powerpoint/2010/main" val="30009647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algorithm</a:t>
            </a:r>
          </a:p>
        </p:txBody>
      </p:sp>
      <p:sp>
        <p:nvSpPr>
          <p:cNvPr id="19" name="Oval 18"/>
          <p:cNvSpPr/>
          <p:nvPr/>
        </p:nvSpPr>
        <p:spPr>
          <a:xfrm>
            <a:off x="3818253" y="322595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084470" y="360477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140901" y="3552498"/>
            <a:ext cx="946851" cy="62294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287826">
            <a:off x="3146720" y="2875732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learn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93443" y="4858748"/>
            <a:ext cx="5818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Only get to see one example at a time!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315161" y="21422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315161" y="27518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4005" y="21538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14005" y="27518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 rot="16200000">
            <a:off x="-396257" y="3299443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Labeled data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16876" y="2333381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5302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algorithm</a:t>
            </a:r>
          </a:p>
        </p:txBody>
      </p:sp>
      <p:sp>
        <p:nvSpPr>
          <p:cNvPr id="19" name="Oval 18"/>
          <p:cNvSpPr/>
          <p:nvPr/>
        </p:nvSpPr>
        <p:spPr>
          <a:xfrm>
            <a:off x="3818253" y="322595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084470" y="360477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140901" y="3552498"/>
            <a:ext cx="946851" cy="62294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287826">
            <a:off x="3146720" y="2875732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learn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93443" y="4858748"/>
            <a:ext cx="5818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Only get to see one example at a time!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315161" y="21422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315161" y="27518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4005" y="21538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14005" y="27518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 rot="16200000">
            <a:off x="-396257" y="3299443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Labeled data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16876" y="2333381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auto">
          <a:xfrm>
            <a:off x="1315161" y="33614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14005" y="33614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816876" y="2943596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8660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algorithm</a:t>
            </a:r>
          </a:p>
        </p:txBody>
      </p:sp>
      <p:sp>
        <p:nvSpPr>
          <p:cNvPr id="19" name="Oval 18"/>
          <p:cNvSpPr/>
          <p:nvPr/>
        </p:nvSpPr>
        <p:spPr>
          <a:xfrm>
            <a:off x="3818253" y="322595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084470" y="360477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140901" y="3552498"/>
            <a:ext cx="946851" cy="62294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287826">
            <a:off x="3146720" y="2875732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learn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93443" y="4858748"/>
            <a:ext cx="5818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Only get to see one example at a time!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315161" y="21422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315161" y="27518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4005" y="21538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14005" y="27518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 rot="16200000">
            <a:off x="-396257" y="3299443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Labeled data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16876" y="2333381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auto">
          <a:xfrm>
            <a:off x="1315161" y="33614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14005" y="33614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816876" y="2943596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 bwMode="auto">
          <a:xfrm>
            <a:off x="1315161" y="39710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4005" y="39826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816876" y="3552498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8133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algorithm</a:t>
            </a:r>
          </a:p>
        </p:txBody>
      </p:sp>
      <p:sp>
        <p:nvSpPr>
          <p:cNvPr id="19" name="Oval 18"/>
          <p:cNvSpPr/>
          <p:nvPr/>
        </p:nvSpPr>
        <p:spPr>
          <a:xfrm>
            <a:off x="3818253" y="322595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3084470" y="360477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4140901" y="3552498"/>
            <a:ext cx="946851" cy="622943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9287826">
            <a:off x="3146720" y="2875732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learn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93443" y="4858748"/>
            <a:ext cx="5818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Only get to see one example at a time!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315161" y="21422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315161" y="27518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14005" y="21538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14005" y="27518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 rot="16200000">
            <a:off x="-396257" y="3299443"/>
            <a:ext cx="196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Labeled data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16876" y="2333381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auto">
          <a:xfrm>
            <a:off x="1315161" y="33614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14005" y="336141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816876" y="2943596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 bwMode="auto">
          <a:xfrm>
            <a:off x="1315161" y="3971016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14005" y="3982684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816876" y="3552498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16876" y="4175441"/>
            <a:ext cx="2151140" cy="0"/>
          </a:xfrm>
          <a:prstGeom prst="line">
            <a:avLst/>
          </a:prstGeom>
          <a:ln w="28575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5400000">
            <a:off x="1414348" y="456414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386395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 linear classifier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744593" y="2948051"/>
            <a:ext cx="0" cy="2524743"/>
          </a:xfrm>
          <a:prstGeom prst="line">
            <a:avLst/>
          </a:prstGeom>
          <a:ln w="38100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44593" y="4224270"/>
            <a:ext cx="1090058" cy="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w=(1,0)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4884" y="5923095"/>
            <a:ext cx="4613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does this model currently say?</a:t>
            </a:r>
          </a:p>
        </p:txBody>
      </p:sp>
    </p:spTree>
    <p:extLst>
      <p:ext uri="{BB962C8B-B14F-4D97-AF65-F5344CB8AC3E}">
        <p14:creationId xmlns:p14="http://schemas.microsoft.com/office/powerpoint/2010/main" val="422410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 linear classifier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744593" y="2948051"/>
            <a:ext cx="0" cy="2524743"/>
          </a:xfrm>
          <a:prstGeom prst="line">
            <a:avLst/>
          </a:prstGeom>
          <a:ln w="38100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44593" y="4224270"/>
            <a:ext cx="1090058" cy="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w=(1,0)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60149" y="4071870"/>
            <a:ext cx="1174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POSITIVE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01888" y="4078158"/>
            <a:ext cx="1296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42261046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 linear classifier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744593" y="2948051"/>
            <a:ext cx="0" cy="2524743"/>
          </a:xfrm>
          <a:prstGeom prst="line">
            <a:avLst/>
          </a:prstGeom>
          <a:ln w="38100" cmpd="sng"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44593" y="4224270"/>
            <a:ext cx="1090058" cy="0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w=(1,0)</a:t>
            </a:r>
          </a:p>
        </p:txBody>
      </p:sp>
      <p:sp>
        <p:nvSpPr>
          <p:cNvPr id="14" name="Plus 13"/>
          <p:cNvSpPr/>
          <p:nvPr/>
        </p:nvSpPr>
        <p:spPr>
          <a:xfrm>
            <a:off x="4464711" y="286804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27372" y="2852929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(-1,1)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8729" y="4995740"/>
            <a:ext cx="29580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Is our current guess:</a:t>
            </a:r>
          </a:p>
          <a:p>
            <a:r>
              <a:rPr lang="en-US" sz="2800" dirty="0">
                <a:solidFill>
                  <a:srgbClr val="FF0000"/>
                </a:solidFill>
              </a:rPr>
              <a:t>right or wrong?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92677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203200" progId="Equation.3">
                  <p:embed/>
                </p:oleObj>
              </mc:Choice>
              <mc:Fallback>
                <p:oleObj name="Equation" r:id="rId2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32960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FD88947-EB91-044A-BC29-CB7495BE870A}"/>
              </a:ext>
            </a:extLst>
          </p:cNvPr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 linear classifier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744593" y="2948051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w=(1,0)</a:t>
            </a:r>
          </a:p>
        </p:txBody>
      </p:sp>
      <p:sp>
        <p:nvSpPr>
          <p:cNvPr id="14" name="Plus 13"/>
          <p:cNvSpPr/>
          <p:nvPr/>
        </p:nvSpPr>
        <p:spPr>
          <a:xfrm>
            <a:off x="4464711" y="286804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27372" y="2852929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(-1,1)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635529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203200" progId="Equation.3">
                  <p:embed/>
                </p:oleObj>
              </mc:Choice>
              <mc:Fallback>
                <p:oleObj name="Equation" r:id="rId2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305048"/>
              </p:ext>
            </p:extLst>
          </p:nvPr>
        </p:nvGraphicFramePr>
        <p:xfrm>
          <a:off x="507923" y="3749820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16000" imgH="177800" progId="Equation.3">
                  <p:embed/>
                </p:oleObj>
              </mc:Choice>
              <mc:Fallback>
                <p:oleObj name="Equation" r:id="rId4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7923" y="3749820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010178"/>
              </p:ext>
            </p:extLst>
          </p:nvPr>
        </p:nvGraphicFramePr>
        <p:xfrm>
          <a:off x="550630" y="3038151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76300" imgH="203200" progId="Equation.3">
                  <p:embed/>
                </p:oleObj>
              </mc:Choice>
              <mc:Fallback>
                <p:oleObj name="Equation" r:id="rId6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0630" y="3038151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/>
          <p:cNvSpPr/>
          <p:nvPr/>
        </p:nvSpPr>
        <p:spPr>
          <a:xfrm>
            <a:off x="2464608" y="3544563"/>
            <a:ext cx="801376" cy="827517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07923" y="5034365"/>
            <a:ext cx="3193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predicts negative, </a:t>
            </a:r>
            <a:r>
              <a:rPr lang="en-US" sz="2400" dirty="0">
                <a:solidFill>
                  <a:srgbClr val="FF0000"/>
                </a:solidFill>
              </a:rPr>
              <a:t>wrong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7923" y="5792568"/>
            <a:ext cx="34674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Geometrically, how should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we update the model?</a:t>
            </a:r>
          </a:p>
        </p:txBody>
      </p:sp>
    </p:spTree>
    <p:extLst>
      <p:ext uri="{BB962C8B-B14F-4D97-AF65-F5344CB8AC3E}">
        <p14:creationId xmlns:p14="http://schemas.microsoft.com/office/powerpoint/2010/main" val="126578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 linear classifier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744593" y="2948051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w=(1,0)</a:t>
            </a:r>
          </a:p>
        </p:txBody>
      </p:sp>
      <p:sp>
        <p:nvSpPr>
          <p:cNvPr id="14" name="Plus 13"/>
          <p:cNvSpPr/>
          <p:nvPr/>
        </p:nvSpPr>
        <p:spPr>
          <a:xfrm>
            <a:off x="4464711" y="286804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27372" y="2852929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(-1,1)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74003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203200" progId="Equation.3">
                  <p:embed/>
                </p:oleObj>
              </mc:Choice>
              <mc:Fallback>
                <p:oleObj name="Equation" r:id="rId2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625880"/>
              </p:ext>
            </p:extLst>
          </p:nvPr>
        </p:nvGraphicFramePr>
        <p:xfrm>
          <a:off x="507923" y="3749820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16000" imgH="177800" progId="Equation.3">
                  <p:embed/>
                </p:oleObj>
              </mc:Choice>
              <mc:Fallback>
                <p:oleObj name="Equation" r:id="rId4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7923" y="3749820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963952"/>
              </p:ext>
            </p:extLst>
          </p:nvPr>
        </p:nvGraphicFramePr>
        <p:xfrm>
          <a:off x="550630" y="3038151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76300" imgH="203200" progId="Equation.3">
                  <p:embed/>
                </p:oleObj>
              </mc:Choice>
              <mc:Fallback>
                <p:oleObj name="Equation" r:id="rId6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0630" y="3038151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/>
          <p:cNvSpPr/>
          <p:nvPr/>
        </p:nvSpPr>
        <p:spPr>
          <a:xfrm>
            <a:off x="2464608" y="3544563"/>
            <a:ext cx="801376" cy="827517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Bent Arrow 23"/>
          <p:cNvSpPr/>
          <p:nvPr/>
        </p:nvSpPr>
        <p:spPr>
          <a:xfrm rot="6827433" flipH="1">
            <a:off x="5832074" y="4561610"/>
            <a:ext cx="937458" cy="802442"/>
          </a:xfrm>
          <a:prstGeom prst="bentArrow">
            <a:avLst/>
          </a:prstGeom>
          <a:solidFill>
            <a:srgbClr val="0000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34651" y="5149628"/>
            <a:ext cx="1829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Should move this direction</a:t>
            </a:r>
          </a:p>
        </p:txBody>
      </p:sp>
    </p:spTree>
    <p:extLst>
      <p:ext uri="{BB962C8B-B14F-4D97-AF65-F5344CB8AC3E}">
        <p14:creationId xmlns:p14="http://schemas.microsoft.com/office/powerpoint/2010/main" val="2631295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data generating distribution?</a:t>
            </a:r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766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closer look at why we got it wrong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543103"/>
              </p:ext>
            </p:extLst>
          </p:nvPr>
        </p:nvGraphicFramePr>
        <p:xfrm>
          <a:off x="812877" y="3120525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6000" imgH="177800" progId="Equation.3">
                  <p:embed/>
                </p:oleObj>
              </mc:Choice>
              <mc:Fallback>
                <p:oleObj name="Equation" r:id="rId2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12877" y="3120525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84375"/>
              </p:ext>
            </p:extLst>
          </p:nvPr>
        </p:nvGraphicFramePr>
        <p:xfrm>
          <a:off x="812877" y="2459150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76300" imgH="203200" progId="Equation.3">
                  <p:embed/>
                </p:oleObj>
              </mc:Choice>
              <mc:Fallback>
                <p:oleObj name="Equation" r:id="rId4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2877" y="2459150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613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</a:t>
            </a:r>
            <a:r>
              <a:rPr lang="en-US" sz="2800" baseline="-250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3389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</a:t>
            </a:r>
            <a:r>
              <a:rPr lang="en-US" sz="2800" baseline="-25000" dirty="0"/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49703" y="3307085"/>
            <a:ext cx="775470" cy="151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8138" y="2800066"/>
            <a:ext cx="437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We’d like this value to be positive since it’s a positive value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67971" y="1730995"/>
            <a:ext cx="2332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(-1, 1, positive)</a:t>
            </a:r>
          </a:p>
        </p:txBody>
      </p:sp>
      <p:sp>
        <p:nvSpPr>
          <p:cNvPr id="13" name="Left Brace 12"/>
          <p:cNvSpPr/>
          <p:nvPr/>
        </p:nvSpPr>
        <p:spPr>
          <a:xfrm rot="16200000">
            <a:off x="1428449" y="3030614"/>
            <a:ext cx="617154" cy="1787815"/>
          </a:xfrm>
          <a:prstGeom prst="leftBrace">
            <a:avLst/>
          </a:prstGeom>
          <a:ln w="285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98056" y="4429639"/>
            <a:ext cx="611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Which of the weights contributed to the mistake?</a:t>
            </a:r>
          </a:p>
        </p:txBody>
      </p:sp>
    </p:spTree>
    <p:extLst>
      <p:ext uri="{BB962C8B-B14F-4D97-AF65-F5344CB8AC3E}">
        <p14:creationId xmlns:p14="http://schemas.microsoft.com/office/powerpoint/2010/main" val="13484814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closer look at why we got it wrong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672275"/>
              </p:ext>
            </p:extLst>
          </p:nvPr>
        </p:nvGraphicFramePr>
        <p:xfrm>
          <a:off x="812877" y="3120525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6000" imgH="177800" progId="Equation.3">
                  <p:embed/>
                </p:oleObj>
              </mc:Choice>
              <mc:Fallback>
                <p:oleObj name="Equation" r:id="rId2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12877" y="3120525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783547"/>
              </p:ext>
            </p:extLst>
          </p:nvPr>
        </p:nvGraphicFramePr>
        <p:xfrm>
          <a:off x="812877" y="2459150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76300" imgH="203200" progId="Equation.3">
                  <p:embed/>
                </p:oleObj>
              </mc:Choice>
              <mc:Fallback>
                <p:oleObj name="Equation" r:id="rId4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2877" y="2459150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613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</a:t>
            </a:r>
            <a:r>
              <a:rPr lang="en-US" sz="2800" baseline="-250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3389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</a:t>
            </a:r>
            <a:r>
              <a:rPr lang="en-US" sz="2800" baseline="-25000" dirty="0"/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49703" y="3307085"/>
            <a:ext cx="775470" cy="151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8138" y="2800066"/>
            <a:ext cx="437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We’d like this value to be positive since it’s a positive value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67971" y="1730995"/>
            <a:ext cx="2332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(-1, 1, positive)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200612" y="3631064"/>
            <a:ext cx="45246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6084" y="4817027"/>
            <a:ext cx="2464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contributed in the wrong direction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91118" y="4777356"/>
            <a:ext cx="3809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could have contributed (positive feature), but didn’t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222257" y="3631063"/>
            <a:ext cx="2445714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77323" y="6032168"/>
            <a:ext cx="4550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should we change the weights?</a:t>
            </a:r>
          </a:p>
        </p:txBody>
      </p:sp>
    </p:spTree>
    <p:extLst>
      <p:ext uri="{BB962C8B-B14F-4D97-AF65-F5344CB8AC3E}">
        <p14:creationId xmlns:p14="http://schemas.microsoft.com/office/powerpoint/2010/main" val="108965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closer look at why we got it wrong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191589"/>
              </p:ext>
            </p:extLst>
          </p:nvPr>
        </p:nvGraphicFramePr>
        <p:xfrm>
          <a:off x="812877" y="3120525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6000" imgH="177800" progId="Equation.3">
                  <p:embed/>
                </p:oleObj>
              </mc:Choice>
              <mc:Fallback>
                <p:oleObj name="Equation" r:id="rId2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12877" y="3120525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52706"/>
              </p:ext>
            </p:extLst>
          </p:nvPr>
        </p:nvGraphicFramePr>
        <p:xfrm>
          <a:off x="812877" y="2459150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76300" imgH="203200" progId="Equation.3">
                  <p:embed/>
                </p:oleObj>
              </mc:Choice>
              <mc:Fallback>
                <p:oleObj name="Equation" r:id="rId4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2877" y="2459150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613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</a:t>
            </a:r>
            <a:r>
              <a:rPr lang="en-US" sz="2800" baseline="-250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3389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</a:t>
            </a:r>
            <a:r>
              <a:rPr lang="en-US" sz="2800" baseline="-25000" dirty="0"/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49703" y="3307085"/>
            <a:ext cx="775470" cy="151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8138" y="2800066"/>
            <a:ext cx="437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We’d like this value to be positive since it’s a positive value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67971" y="1730995"/>
            <a:ext cx="2332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(-1, 1, positive)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200612" y="3631064"/>
            <a:ext cx="45246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6084" y="4817027"/>
            <a:ext cx="2464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contributed in the wrong direction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91118" y="4777356"/>
            <a:ext cx="3809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could have contributed (positive feature), but didn’t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222257" y="3631063"/>
            <a:ext cx="2445714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98662" y="5771097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decrease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88138" y="5771097"/>
            <a:ext cx="1187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increase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4429" y="6232762"/>
            <a:ext cx="100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1 -&gt; 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4186" y="6232762"/>
            <a:ext cx="100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0 -&gt; 1</a:t>
            </a:r>
          </a:p>
        </p:txBody>
      </p:sp>
    </p:spTree>
    <p:extLst>
      <p:ext uri="{BB962C8B-B14F-4D97-AF65-F5344CB8AC3E}">
        <p14:creationId xmlns:p14="http://schemas.microsoft.com/office/powerpoint/2010/main" val="28924941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 linear classifier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w=(0,1)</a:t>
            </a:r>
          </a:p>
        </p:txBody>
      </p:sp>
      <p:sp>
        <p:nvSpPr>
          <p:cNvPr id="14" name="Plus 13"/>
          <p:cNvSpPr/>
          <p:nvPr/>
        </p:nvSpPr>
        <p:spPr>
          <a:xfrm>
            <a:off x="4464711" y="286804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727372" y="2852929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(-1,1)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593446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203200" progId="Equation.3">
                  <p:embed/>
                </p:oleObj>
              </mc:Choice>
              <mc:Fallback>
                <p:oleObj name="Equation" r:id="rId2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89692" y="5397203"/>
            <a:ext cx="4661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Geometrically, this also makes sense!</a:t>
            </a:r>
          </a:p>
        </p:txBody>
      </p:sp>
    </p:spTree>
    <p:extLst>
      <p:ext uri="{BB962C8B-B14F-4D97-AF65-F5344CB8AC3E}">
        <p14:creationId xmlns:p14="http://schemas.microsoft.com/office/powerpoint/2010/main" val="24901087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 linear classifier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w=(0,1)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06965" y="5089203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(1,-1)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481375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203200" progId="Equation.3">
                  <p:embed/>
                </p:oleObj>
              </mc:Choice>
              <mc:Fallback>
                <p:oleObj name="Equation" r:id="rId2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Minus 18"/>
          <p:cNvSpPr/>
          <p:nvPr/>
        </p:nvSpPr>
        <p:spPr>
          <a:xfrm>
            <a:off x="6551312" y="506600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68729" y="4995740"/>
            <a:ext cx="29580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Is our current guess:</a:t>
            </a:r>
          </a:p>
          <a:p>
            <a:r>
              <a:rPr lang="en-US" sz="2800" dirty="0">
                <a:solidFill>
                  <a:srgbClr val="FF0000"/>
                </a:solidFill>
              </a:rPr>
              <a:t>right or wrong?</a:t>
            </a:r>
          </a:p>
        </p:txBody>
      </p:sp>
    </p:spTree>
    <p:extLst>
      <p:ext uri="{BB962C8B-B14F-4D97-AF65-F5344CB8AC3E}">
        <p14:creationId xmlns:p14="http://schemas.microsoft.com/office/powerpoint/2010/main" val="22911235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 linear classifier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w=(0,1)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06965" y="5089203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(1,-1)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444488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203200" progId="Equation.3">
                  <p:embed/>
                </p:oleObj>
              </mc:Choice>
              <mc:Fallback>
                <p:oleObj name="Equation" r:id="rId2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Minus 18"/>
          <p:cNvSpPr/>
          <p:nvPr/>
        </p:nvSpPr>
        <p:spPr>
          <a:xfrm>
            <a:off x="6551312" y="506600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033233"/>
              </p:ext>
            </p:extLst>
          </p:nvPr>
        </p:nvGraphicFramePr>
        <p:xfrm>
          <a:off x="507923" y="3749820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16000" imgH="177800" progId="Equation.3">
                  <p:embed/>
                </p:oleObj>
              </mc:Choice>
              <mc:Fallback>
                <p:oleObj name="Equation" r:id="rId4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7923" y="3749820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24593"/>
              </p:ext>
            </p:extLst>
          </p:nvPr>
        </p:nvGraphicFramePr>
        <p:xfrm>
          <a:off x="550630" y="3038151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76300" imgH="203200" progId="Equation.3">
                  <p:embed/>
                </p:oleObj>
              </mc:Choice>
              <mc:Fallback>
                <p:oleObj name="Equation" r:id="rId6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0630" y="3038151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Oval 22"/>
          <p:cNvSpPr/>
          <p:nvPr/>
        </p:nvSpPr>
        <p:spPr>
          <a:xfrm>
            <a:off x="2464608" y="3544563"/>
            <a:ext cx="801376" cy="827517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07923" y="5034365"/>
            <a:ext cx="326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predicts negative, </a:t>
            </a:r>
            <a:r>
              <a:rPr lang="en-US" sz="2400" dirty="0">
                <a:solidFill>
                  <a:srgbClr val="008000"/>
                </a:solidFill>
              </a:rPr>
              <a:t>correct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7034" y="5892858"/>
            <a:ext cx="4383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should we update the model?</a:t>
            </a:r>
          </a:p>
        </p:txBody>
      </p:sp>
    </p:spTree>
    <p:extLst>
      <p:ext uri="{BB962C8B-B14F-4D97-AF65-F5344CB8AC3E}">
        <p14:creationId xmlns:p14="http://schemas.microsoft.com/office/powerpoint/2010/main" val="343416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 linear classifier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w=(0,1)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06965" y="5089203"/>
            <a:ext cx="748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(1,-1)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068528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203200" progId="Equation.3">
                  <p:embed/>
                </p:oleObj>
              </mc:Choice>
              <mc:Fallback>
                <p:oleObj name="Equation" r:id="rId2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Minus 18"/>
          <p:cNvSpPr/>
          <p:nvPr/>
        </p:nvSpPr>
        <p:spPr>
          <a:xfrm>
            <a:off x="6551312" y="506600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07923" y="5034365"/>
            <a:ext cx="4368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Already correct… don’t change it!</a:t>
            </a:r>
            <a:endParaRPr lang="en-US" sz="2400" dirty="0">
              <a:solidFill>
                <a:srgbClr val="008000"/>
              </a:solidFill>
            </a:endParaRPr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723900"/>
              </p:ext>
            </p:extLst>
          </p:nvPr>
        </p:nvGraphicFramePr>
        <p:xfrm>
          <a:off x="507923" y="3749820"/>
          <a:ext cx="2536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16000" imgH="177800" progId="Equation.3">
                  <p:embed/>
                </p:oleObj>
              </mc:Choice>
              <mc:Fallback>
                <p:oleObj name="Equation" r:id="rId4" imgW="10160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7923" y="3749820"/>
                        <a:ext cx="2536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826224"/>
              </p:ext>
            </p:extLst>
          </p:nvPr>
        </p:nvGraphicFramePr>
        <p:xfrm>
          <a:off x="550630" y="3038151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76300" imgH="203200" progId="Equation.3">
                  <p:embed/>
                </p:oleObj>
              </mc:Choice>
              <mc:Fallback>
                <p:oleObj name="Equation" r:id="rId6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0630" y="3038151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Oval 27"/>
          <p:cNvSpPr/>
          <p:nvPr/>
        </p:nvSpPr>
        <p:spPr>
          <a:xfrm>
            <a:off x="2464608" y="3544563"/>
            <a:ext cx="801376" cy="827517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025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 linear classifier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w=(0,1)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50356" y="5058967"/>
            <a:ext cx="833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(-1,-1)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093980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203200" progId="Equation.3">
                  <p:embed/>
                </p:oleObj>
              </mc:Choice>
              <mc:Fallback>
                <p:oleObj name="Equation" r:id="rId2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68729" y="4995740"/>
            <a:ext cx="29580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Is our current guess:</a:t>
            </a:r>
          </a:p>
          <a:p>
            <a:r>
              <a:rPr lang="en-US" sz="2800" dirty="0">
                <a:solidFill>
                  <a:srgbClr val="FF0000"/>
                </a:solidFill>
              </a:rPr>
              <a:t>right or wrong?</a:t>
            </a:r>
          </a:p>
        </p:txBody>
      </p:sp>
      <p:sp>
        <p:nvSpPr>
          <p:cNvPr id="21" name="Plus 20"/>
          <p:cNvSpPr/>
          <p:nvPr/>
        </p:nvSpPr>
        <p:spPr>
          <a:xfrm>
            <a:off x="4464711" y="506600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454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 linear classifier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w=(0,1)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50356" y="5058967"/>
            <a:ext cx="833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(-1,-1)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553550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203200" progId="Equation.3">
                  <p:embed/>
                </p:oleObj>
              </mc:Choice>
              <mc:Fallback>
                <p:oleObj name="Equation" r:id="rId2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Plus 20"/>
          <p:cNvSpPr/>
          <p:nvPr/>
        </p:nvSpPr>
        <p:spPr>
          <a:xfrm>
            <a:off x="4464711" y="506600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642758"/>
              </p:ext>
            </p:extLst>
          </p:nvPr>
        </p:nvGraphicFramePr>
        <p:xfrm>
          <a:off x="381000" y="3749675"/>
          <a:ext cx="2790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17600" imgH="177800" progId="Equation.3">
                  <p:embed/>
                </p:oleObj>
              </mc:Choice>
              <mc:Fallback>
                <p:oleObj name="Equation" r:id="rId4" imgW="1117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000" y="3749675"/>
                        <a:ext cx="2790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423318"/>
              </p:ext>
            </p:extLst>
          </p:nvPr>
        </p:nvGraphicFramePr>
        <p:xfrm>
          <a:off x="550630" y="3038151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76300" imgH="203200" progId="Equation.3">
                  <p:embed/>
                </p:oleObj>
              </mc:Choice>
              <mc:Fallback>
                <p:oleObj name="Equation" r:id="rId6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0630" y="3038151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Oval 22"/>
          <p:cNvSpPr/>
          <p:nvPr/>
        </p:nvSpPr>
        <p:spPr>
          <a:xfrm>
            <a:off x="2464608" y="3544563"/>
            <a:ext cx="801376" cy="827517"/>
          </a:xfrm>
          <a:prstGeom prst="ellipse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07923" y="5034365"/>
            <a:ext cx="3193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predicts negative, </a:t>
            </a:r>
            <a:r>
              <a:rPr lang="en-US" sz="2400" dirty="0">
                <a:solidFill>
                  <a:srgbClr val="FF0000"/>
                </a:solidFill>
              </a:rPr>
              <a:t>wrong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0787" y="5769206"/>
            <a:ext cx="34674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Geometrically, how should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we update the model?</a:t>
            </a:r>
          </a:p>
        </p:txBody>
      </p:sp>
    </p:spTree>
    <p:extLst>
      <p:ext uri="{BB962C8B-B14F-4D97-AF65-F5344CB8AC3E}">
        <p14:creationId xmlns:p14="http://schemas.microsoft.com/office/powerpoint/2010/main" val="206135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 linear classifier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grpSp>
        <p:nvGrpSpPr>
          <p:cNvPr id="9" name="Group 8"/>
          <p:cNvGrpSpPr/>
          <p:nvPr/>
        </p:nvGrpSpPr>
        <p:grpSpPr>
          <a:xfrm rot="16200000">
            <a:off x="5199564" y="2410083"/>
            <a:ext cx="1090058" cy="2524743"/>
            <a:chOff x="5744593" y="2948051"/>
            <a:chExt cx="1090058" cy="25247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5128028" y="5923095"/>
            <a:ext cx="1333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w=(0,1)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50356" y="5058967"/>
            <a:ext cx="833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(-1,-1)</a:t>
            </a: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257662"/>
              </p:ext>
            </p:extLst>
          </p:nvPr>
        </p:nvGraphicFramePr>
        <p:xfrm>
          <a:off x="792163" y="1617663"/>
          <a:ext cx="22828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203200" progId="Equation.3">
                  <p:embed/>
                </p:oleObj>
              </mc:Choice>
              <mc:Fallback>
                <p:oleObj name="Equation" r:id="rId2" imgW="9144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2163" y="1617663"/>
                        <a:ext cx="2282825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Plus 20"/>
          <p:cNvSpPr/>
          <p:nvPr/>
        </p:nvSpPr>
        <p:spPr>
          <a:xfrm>
            <a:off x="4464711" y="506600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ent Arrow 25"/>
          <p:cNvSpPr/>
          <p:nvPr/>
        </p:nvSpPr>
        <p:spPr>
          <a:xfrm rot="2179319" flipH="1">
            <a:off x="5992541" y="3215358"/>
            <a:ext cx="937458" cy="802442"/>
          </a:xfrm>
          <a:prstGeom prst="bentArrow">
            <a:avLst/>
          </a:prstGeom>
          <a:solidFill>
            <a:srgbClr val="0000FF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91408" y="2525922"/>
            <a:ext cx="1829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Should move this direction</a:t>
            </a:r>
          </a:p>
        </p:txBody>
      </p:sp>
    </p:spTree>
    <p:extLst>
      <p:ext uri="{BB962C8B-B14F-4D97-AF65-F5344CB8AC3E}">
        <p14:creationId xmlns:p14="http://schemas.microsoft.com/office/powerpoint/2010/main" val="2449582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data generating distribution?</a:t>
            </a:r>
          </a:p>
        </p:txBody>
      </p:sp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140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closer look at why we got it wrong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971141"/>
              </p:ext>
            </p:extLst>
          </p:nvPr>
        </p:nvGraphicFramePr>
        <p:xfrm>
          <a:off x="685800" y="3121025"/>
          <a:ext cx="2790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17600" imgH="177800" progId="Equation.3">
                  <p:embed/>
                </p:oleObj>
              </mc:Choice>
              <mc:Fallback>
                <p:oleObj name="Equation" r:id="rId2" imgW="1117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5800" y="3121025"/>
                        <a:ext cx="2790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004019"/>
              </p:ext>
            </p:extLst>
          </p:nvPr>
        </p:nvGraphicFramePr>
        <p:xfrm>
          <a:off x="812877" y="2459150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76300" imgH="203200" progId="Equation.3">
                  <p:embed/>
                </p:oleObj>
              </mc:Choice>
              <mc:Fallback>
                <p:oleObj name="Equation" r:id="rId4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2877" y="2459150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613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</a:t>
            </a:r>
            <a:r>
              <a:rPr lang="en-US" sz="2800" baseline="-250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3389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</a:t>
            </a:r>
            <a:r>
              <a:rPr lang="en-US" sz="2800" baseline="-25000" dirty="0"/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49703" y="3307085"/>
            <a:ext cx="775470" cy="151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8138" y="2800066"/>
            <a:ext cx="437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We’d like this value to be positive since it’s a positive value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67971" y="1730995"/>
            <a:ext cx="2451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(-1, -1, positive)</a:t>
            </a:r>
          </a:p>
        </p:txBody>
      </p:sp>
      <p:sp>
        <p:nvSpPr>
          <p:cNvPr id="13" name="Left Brace 12"/>
          <p:cNvSpPr/>
          <p:nvPr/>
        </p:nvSpPr>
        <p:spPr>
          <a:xfrm rot="16200000">
            <a:off x="1428449" y="3030614"/>
            <a:ext cx="617154" cy="1787815"/>
          </a:xfrm>
          <a:prstGeom prst="leftBrace">
            <a:avLst/>
          </a:prstGeom>
          <a:ln w="28575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98056" y="4429639"/>
            <a:ext cx="6113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Which of the weights </a:t>
            </a:r>
            <a:r>
              <a:rPr lang="en-US" sz="2400" dirty="0">
                <a:solidFill>
                  <a:srgbClr val="FF0000"/>
                </a:solidFill>
              </a:rPr>
              <a:t>contributed to the mistake?</a:t>
            </a:r>
          </a:p>
        </p:txBody>
      </p:sp>
    </p:spTree>
    <p:extLst>
      <p:ext uri="{BB962C8B-B14F-4D97-AF65-F5344CB8AC3E}">
        <p14:creationId xmlns:p14="http://schemas.microsoft.com/office/powerpoint/2010/main" val="41613545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closer look at why we got it wrong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957724"/>
              </p:ext>
            </p:extLst>
          </p:nvPr>
        </p:nvGraphicFramePr>
        <p:xfrm>
          <a:off x="685800" y="3121025"/>
          <a:ext cx="2790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17600" imgH="177800" progId="Equation.3">
                  <p:embed/>
                </p:oleObj>
              </mc:Choice>
              <mc:Fallback>
                <p:oleObj name="Equation" r:id="rId2" imgW="1117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5800" y="3121025"/>
                        <a:ext cx="2790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451563"/>
              </p:ext>
            </p:extLst>
          </p:nvPr>
        </p:nvGraphicFramePr>
        <p:xfrm>
          <a:off x="812877" y="2459150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76300" imgH="203200" progId="Equation.3">
                  <p:embed/>
                </p:oleObj>
              </mc:Choice>
              <mc:Fallback>
                <p:oleObj name="Equation" r:id="rId4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2877" y="2459150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613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</a:t>
            </a:r>
            <a:r>
              <a:rPr lang="en-US" sz="2800" baseline="-250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3389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</a:t>
            </a:r>
            <a:r>
              <a:rPr lang="en-US" sz="2800" baseline="-25000" dirty="0"/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49703" y="3307085"/>
            <a:ext cx="775470" cy="151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8138" y="2800066"/>
            <a:ext cx="437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We’d like this value to be positive since it’s a positive value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67971" y="1730995"/>
            <a:ext cx="2451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(-1, -1, positive)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200612" y="3631064"/>
            <a:ext cx="45246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6084" y="4817027"/>
            <a:ext cx="2464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didn’t contribute, but could have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91118" y="4777356"/>
            <a:ext cx="3809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contributed in the wrong direction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222257" y="3631063"/>
            <a:ext cx="2445714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77323" y="6032168"/>
            <a:ext cx="4550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should we change the weights?</a:t>
            </a:r>
          </a:p>
        </p:txBody>
      </p:sp>
    </p:spTree>
    <p:extLst>
      <p:ext uri="{BB962C8B-B14F-4D97-AF65-F5344CB8AC3E}">
        <p14:creationId xmlns:p14="http://schemas.microsoft.com/office/powerpoint/2010/main" val="415462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closer look at why we got it wrong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777785"/>
              </p:ext>
            </p:extLst>
          </p:nvPr>
        </p:nvGraphicFramePr>
        <p:xfrm>
          <a:off x="685800" y="3121025"/>
          <a:ext cx="27908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17600" imgH="177800" progId="Equation.3">
                  <p:embed/>
                </p:oleObj>
              </mc:Choice>
              <mc:Fallback>
                <p:oleObj name="Equation" r:id="rId2" imgW="1117600" imgH="177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5800" y="3121025"/>
                        <a:ext cx="2790825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735486"/>
              </p:ext>
            </p:extLst>
          </p:nvPr>
        </p:nvGraphicFramePr>
        <p:xfrm>
          <a:off x="812877" y="2459150"/>
          <a:ext cx="21891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76300" imgH="203200" progId="Equation.3">
                  <p:embed/>
                </p:oleObj>
              </mc:Choice>
              <mc:Fallback>
                <p:oleObj name="Equation" r:id="rId4" imgW="876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2877" y="2459150"/>
                        <a:ext cx="2189163" cy="506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613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</a:t>
            </a:r>
            <a:r>
              <a:rPr lang="en-US" sz="2800" baseline="-250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3389" y="1749913"/>
            <a:ext cx="556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</a:t>
            </a:r>
            <a:r>
              <a:rPr lang="en-US" sz="2800" baseline="-25000" dirty="0"/>
              <a:t>2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49703" y="3307085"/>
            <a:ext cx="775470" cy="15118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88138" y="2800066"/>
            <a:ext cx="437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We’d like this value to be positive since it’s a positive value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67971" y="1730995"/>
            <a:ext cx="24518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(-1, -1, positive)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200612" y="3631064"/>
            <a:ext cx="45246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6084" y="4817027"/>
            <a:ext cx="2464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didn’t contribute, but could have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91118" y="4777356"/>
            <a:ext cx="3809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contributed in the wrong direction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2222257" y="3631063"/>
            <a:ext cx="2445714" cy="1146292"/>
          </a:xfrm>
          <a:prstGeom prst="straightConnector1">
            <a:avLst/>
          </a:prstGeom>
          <a:ln w="3810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98662" y="5771097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decrease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88138" y="5771097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decrease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4429" y="6232762"/>
            <a:ext cx="1104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0 -&gt; -1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4186" y="6232762"/>
            <a:ext cx="100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1 -&gt; 0</a:t>
            </a:r>
          </a:p>
        </p:txBody>
      </p:sp>
    </p:spTree>
    <p:extLst>
      <p:ext uri="{BB962C8B-B14F-4D97-AF65-F5344CB8AC3E}">
        <p14:creationId xmlns:p14="http://schemas.microsoft.com/office/powerpoint/2010/main" val="15689984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 linear classifier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44593" y="2525922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53705" y="4224270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89547" y="310672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586901" y="5277658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834651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58719" y="4071870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57507" y="400274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89547" y="212394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3" name="Plus 2"/>
          <p:cNvSpPr/>
          <p:nvPr/>
        </p:nvSpPr>
        <p:spPr>
          <a:xfrm>
            <a:off x="4464711" y="286804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lus 23"/>
          <p:cNvSpPr/>
          <p:nvPr/>
        </p:nvSpPr>
        <p:spPr>
          <a:xfrm>
            <a:off x="4464711" y="506600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inus 3"/>
          <p:cNvSpPr/>
          <p:nvPr/>
        </p:nvSpPr>
        <p:spPr>
          <a:xfrm>
            <a:off x="6551312" y="2868047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Minus 24"/>
          <p:cNvSpPr/>
          <p:nvPr/>
        </p:nvSpPr>
        <p:spPr>
          <a:xfrm>
            <a:off x="6551312" y="506600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2648" y="2607231"/>
            <a:ext cx="1886129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Arial"/>
                <a:cs typeface="Arial"/>
              </a:rPr>
              <a:t>f</a:t>
            </a:r>
            <a:r>
              <a:rPr lang="en-US" sz="2800" i="1" baseline="-25000" dirty="0">
                <a:latin typeface="Arial"/>
                <a:cs typeface="Arial"/>
              </a:rPr>
              <a:t>1</a:t>
            </a:r>
            <a:r>
              <a:rPr lang="en-US" sz="2800" i="1" dirty="0">
                <a:latin typeface="Arial"/>
                <a:cs typeface="Arial"/>
              </a:rPr>
              <a:t>, f</a:t>
            </a:r>
            <a:r>
              <a:rPr lang="en-US" sz="2800" i="1" baseline="-25000" dirty="0">
                <a:latin typeface="Arial"/>
                <a:cs typeface="Arial"/>
              </a:rPr>
              <a:t>2</a:t>
            </a:r>
            <a:r>
              <a:rPr lang="en-US" sz="2800" i="1" dirty="0">
                <a:latin typeface="Arial"/>
                <a:cs typeface="Arial"/>
              </a:rPr>
              <a:t>, label</a:t>
            </a:r>
            <a:endParaRPr lang="en-US" sz="2800" i="1" baseline="-25000" dirty="0">
              <a:latin typeface="Arial"/>
              <a:cs typeface="Arial"/>
            </a:endParaRPr>
          </a:p>
          <a:p>
            <a:endParaRPr lang="en-US" sz="2800" i="1" baseline="-25000" dirty="0">
              <a:latin typeface="Arial"/>
              <a:cs typeface="Aria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506808" y="3219671"/>
            <a:ext cx="2048524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67288" y="3325497"/>
            <a:ext cx="244044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/>
                <a:cs typeface="Arial"/>
              </a:rPr>
              <a:t>-1,-1, positive</a:t>
            </a:r>
          </a:p>
          <a:p>
            <a:r>
              <a:rPr lang="en-US" sz="2800" dirty="0">
                <a:latin typeface="Arial"/>
                <a:cs typeface="Arial"/>
              </a:rPr>
              <a:t>-1, 1, positive</a:t>
            </a:r>
          </a:p>
          <a:p>
            <a:r>
              <a:rPr lang="en-US" sz="2800" dirty="0">
                <a:latin typeface="Arial"/>
                <a:cs typeface="Arial"/>
              </a:rPr>
              <a:t> 1, 1, negative</a:t>
            </a:r>
          </a:p>
          <a:p>
            <a:r>
              <a:rPr lang="en-US" sz="2800" dirty="0">
                <a:latin typeface="Arial"/>
                <a:cs typeface="Arial"/>
              </a:rPr>
              <a:t> 1,-1, negative</a:t>
            </a:r>
          </a:p>
        </p:txBody>
      </p:sp>
      <p:grpSp>
        <p:nvGrpSpPr>
          <p:cNvPr id="18" name="Group 17"/>
          <p:cNvGrpSpPr/>
          <p:nvPr/>
        </p:nvGrpSpPr>
        <p:grpSpPr>
          <a:xfrm rot="10800000">
            <a:off x="4658719" y="2979688"/>
            <a:ext cx="1090058" cy="2524743"/>
            <a:chOff x="5744593" y="2948051"/>
            <a:chExt cx="1090058" cy="2524743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128028" y="5923095"/>
            <a:ext cx="1452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w=(-1,0)</a:t>
            </a:r>
          </a:p>
        </p:txBody>
      </p:sp>
    </p:spTree>
    <p:extLst>
      <p:ext uri="{BB962C8B-B14F-4D97-AF65-F5344CB8AC3E}">
        <p14:creationId xmlns:p14="http://schemas.microsoft.com/office/powerpoint/2010/main" val="17830954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learning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6600"/>
                </a:solidFill>
              </a:rPr>
              <a:t>repeat</a:t>
            </a:r>
            <a:r>
              <a:rPr lang="en-US" dirty="0"/>
              <a:t> until convergence (or for some # of iterations):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FF6600"/>
                </a:solidFill>
              </a:rPr>
              <a:t>for</a:t>
            </a:r>
            <a:r>
              <a:rPr lang="en-US" dirty="0"/>
              <a:t> each training example (</a:t>
            </a:r>
            <a:r>
              <a:rPr lang="en-US" i="1" dirty="0"/>
              <a:t>f</a:t>
            </a:r>
            <a:r>
              <a:rPr lang="en-US" i="1" baseline="-25000" dirty="0"/>
              <a:t>1</a:t>
            </a:r>
            <a:r>
              <a:rPr lang="en-US" i="1" dirty="0"/>
              <a:t>, f</a:t>
            </a:r>
            <a:r>
              <a:rPr lang="en-US" i="1" baseline="-25000" dirty="0"/>
              <a:t>2</a:t>
            </a:r>
            <a:r>
              <a:rPr lang="en-US" i="1" dirty="0"/>
              <a:t>, …, </a:t>
            </a:r>
            <a:r>
              <a:rPr lang="en-US" i="1" dirty="0" err="1"/>
              <a:t>f</a:t>
            </a:r>
            <a:r>
              <a:rPr lang="en-US" i="1" baseline="-25000" dirty="0" err="1"/>
              <a:t>n</a:t>
            </a:r>
            <a:r>
              <a:rPr lang="en-US" dirty="0"/>
              <a:t>, label):</a:t>
            </a:r>
          </a:p>
          <a:p>
            <a:pPr marL="0" indent="0">
              <a:buNone/>
            </a:pPr>
            <a:r>
              <a:rPr lang="en-US" dirty="0"/>
              <a:t>      check if it’s correct based on the current model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FF6600"/>
                </a:solidFill>
              </a:rPr>
              <a:t> if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not correct</a:t>
            </a:r>
            <a:r>
              <a:rPr lang="en-US" dirty="0"/>
              <a:t>, update all the weights: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>
                <a:solidFill>
                  <a:srgbClr val="FF6600"/>
                </a:solidFill>
              </a:rPr>
              <a:t>if</a:t>
            </a:r>
            <a:r>
              <a:rPr lang="en-US" dirty="0"/>
              <a:t> label positive and feature positive:</a:t>
            </a:r>
          </a:p>
          <a:p>
            <a:pPr marL="0" indent="0">
              <a:buNone/>
            </a:pPr>
            <a:r>
              <a:rPr lang="en-US" dirty="0"/>
              <a:t>            increase weight (increase weight = predict more positive)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>
                <a:solidFill>
                  <a:srgbClr val="FF6600"/>
                </a:solidFill>
              </a:rPr>
              <a:t>else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if</a:t>
            </a:r>
            <a:r>
              <a:rPr lang="en-US" dirty="0"/>
              <a:t> label positive and feature negative:</a:t>
            </a:r>
          </a:p>
          <a:p>
            <a:pPr marL="0" indent="0">
              <a:buNone/>
            </a:pPr>
            <a:r>
              <a:rPr lang="en-US" dirty="0"/>
              <a:t>            decrease weight (decrease weight = predict more positive)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FF6600"/>
                </a:solidFill>
              </a:rPr>
              <a:t> else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</a:rPr>
              <a:t>if</a:t>
            </a:r>
            <a:r>
              <a:rPr lang="en-US" dirty="0"/>
              <a:t> label negative and feature positive:</a:t>
            </a:r>
          </a:p>
          <a:p>
            <a:pPr marL="0" indent="0">
              <a:buNone/>
            </a:pPr>
            <a:r>
              <a:rPr lang="en-US" dirty="0"/>
              <a:t>            decrease weight (decrease weight = predict more negative)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>
                <a:solidFill>
                  <a:srgbClr val="FF6600"/>
                </a:solidFill>
              </a:rPr>
              <a:t>else if</a:t>
            </a:r>
            <a:r>
              <a:rPr lang="en-US" dirty="0"/>
              <a:t> label negative and feature negative:</a:t>
            </a:r>
          </a:p>
          <a:p>
            <a:pPr marL="0" indent="0">
              <a:buNone/>
            </a:pPr>
            <a:r>
              <a:rPr lang="en-US" dirty="0"/>
              <a:t>            increase weight (increase weight = predict more negative)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08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trick…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197" y="2671680"/>
            <a:ext cx="6515892" cy="31620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if label positive and feature positive:</a:t>
            </a:r>
          </a:p>
          <a:p>
            <a:pPr marL="0" indent="0">
              <a:buNone/>
            </a:pPr>
            <a:r>
              <a:rPr lang="en-US" sz="2000" dirty="0"/>
              <a:t>   increase weight (increase weight = predict more positive)</a:t>
            </a:r>
          </a:p>
          <a:p>
            <a:pPr marL="0" indent="0">
              <a:buNone/>
            </a:pPr>
            <a:r>
              <a:rPr lang="en-US" sz="2000" dirty="0"/>
              <a:t>else if label positive and feature negative:</a:t>
            </a:r>
          </a:p>
          <a:p>
            <a:pPr marL="0" indent="0">
              <a:buNone/>
            </a:pPr>
            <a:r>
              <a:rPr lang="en-US" sz="2000" dirty="0"/>
              <a:t>   decrease weight (decrease weight = predict more positive)</a:t>
            </a:r>
          </a:p>
          <a:p>
            <a:pPr marL="0" indent="0">
              <a:buNone/>
            </a:pPr>
            <a:r>
              <a:rPr lang="en-US" sz="2000" dirty="0"/>
              <a:t>else if label negative and feature positive:</a:t>
            </a:r>
          </a:p>
          <a:p>
            <a:pPr marL="0" indent="0">
              <a:buNone/>
            </a:pPr>
            <a:r>
              <a:rPr lang="en-US" sz="2000" dirty="0"/>
              <a:t>  decrease weight (decrease weight = predict more negative)</a:t>
            </a:r>
          </a:p>
          <a:p>
            <a:pPr marL="0" indent="0">
              <a:buNone/>
            </a:pPr>
            <a:r>
              <a:rPr lang="en-US" sz="2000" dirty="0"/>
              <a:t>else if label negative and negative weight:</a:t>
            </a:r>
          </a:p>
          <a:p>
            <a:pPr marL="0" indent="0">
              <a:buNone/>
            </a:pPr>
            <a:r>
              <a:rPr lang="en-US" sz="2000" dirty="0"/>
              <a:t>  increase weight (increase weight = predict more negative)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395886" y="2242165"/>
            <a:ext cx="1281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label * </a:t>
            </a:r>
            <a:r>
              <a:rPr lang="en-US" sz="2400" b="1" i="1" dirty="0"/>
              <a:t>f</a:t>
            </a:r>
            <a:r>
              <a:rPr lang="en-US" sz="2400" b="1" i="1" baseline="-25000" dirty="0"/>
              <a:t>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7089" y="2796870"/>
            <a:ext cx="892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</a:rPr>
              <a:t>1*1=1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350526" y="2751516"/>
            <a:ext cx="128179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31969" y="3494744"/>
            <a:ext cx="1034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</a:rPr>
              <a:t>1*-1=-1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47089" y="4248355"/>
            <a:ext cx="1034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</a:rPr>
              <a:t>-1*1=-1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31969" y="5035721"/>
            <a:ext cx="1034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</a:rPr>
              <a:t>-1*-1=1</a:t>
            </a:r>
          </a:p>
        </p:txBody>
      </p:sp>
    </p:spTree>
    <p:extLst>
      <p:ext uri="{BB962C8B-B14F-4D97-AF65-F5344CB8AC3E}">
        <p14:creationId xmlns:p14="http://schemas.microsoft.com/office/powerpoint/2010/main" val="27912998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trick…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197" y="2671680"/>
            <a:ext cx="6515892" cy="31620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if label positive and feature positive: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>
                <a:solidFill>
                  <a:srgbClr val="FF0000"/>
                </a:solidFill>
              </a:rPr>
              <a:t> increase </a:t>
            </a:r>
            <a:r>
              <a:rPr lang="en-US" sz="2000" dirty="0"/>
              <a:t>weight (increase weight = predict more positive)</a:t>
            </a:r>
          </a:p>
          <a:p>
            <a:pPr marL="0" indent="0">
              <a:buNone/>
            </a:pPr>
            <a:r>
              <a:rPr lang="en-US" sz="2000" dirty="0"/>
              <a:t>else if label positive and feature negative: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>
                <a:solidFill>
                  <a:srgbClr val="FF0000"/>
                </a:solidFill>
              </a:rPr>
              <a:t>decrease</a:t>
            </a:r>
            <a:r>
              <a:rPr lang="en-US" sz="2000" dirty="0"/>
              <a:t> weight (decrease weight = predict more positive)</a:t>
            </a:r>
          </a:p>
          <a:p>
            <a:pPr marL="0" indent="0">
              <a:buNone/>
            </a:pPr>
            <a:r>
              <a:rPr lang="en-US" sz="2000" dirty="0"/>
              <a:t>else if label negative and feature positive: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 decrease </a:t>
            </a:r>
            <a:r>
              <a:rPr lang="en-US" sz="2000" dirty="0"/>
              <a:t>weight (decrease weight = predict more negative)</a:t>
            </a:r>
          </a:p>
          <a:p>
            <a:pPr marL="0" indent="0">
              <a:buNone/>
            </a:pPr>
            <a:r>
              <a:rPr lang="en-US" sz="2000" dirty="0"/>
              <a:t>else if label negative and negative weight: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dirty="0">
                <a:solidFill>
                  <a:srgbClr val="FF0000"/>
                </a:solidFill>
              </a:rPr>
              <a:t>increase</a:t>
            </a:r>
            <a:r>
              <a:rPr lang="en-US" sz="2000" dirty="0"/>
              <a:t> weight (increase weight = predict more negative)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395886" y="2242165"/>
            <a:ext cx="1281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label * </a:t>
            </a:r>
            <a:r>
              <a:rPr lang="en-US" sz="2400" b="1" i="1" dirty="0"/>
              <a:t>f</a:t>
            </a:r>
            <a:r>
              <a:rPr lang="en-US" sz="2400" b="1" i="1" baseline="-25000" dirty="0"/>
              <a:t>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7089" y="2796870"/>
            <a:ext cx="892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</a:rPr>
              <a:t>1*1=1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350526" y="2751516"/>
            <a:ext cx="128179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31969" y="3494744"/>
            <a:ext cx="1034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</a:rPr>
              <a:t>1*-1=-1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47089" y="4248355"/>
            <a:ext cx="1034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</a:rPr>
              <a:t>-1*1=-1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31969" y="5035721"/>
            <a:ext cx="1034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6600"/>
                </a:solidFill>
              </a:rPr>
              <a:t>-1*-1=1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06540" y="2796870"/>
            <a:ext cx="459561" cy="275151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10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learning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</a:rPr>
              <a:t>repeat</a:t>
            </a:r>
            <a:r>
              <a:rPr lang="en-US" sz="2400" dirty="0"/>
              <a:t>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>
                <a:solidFill>
                  <a:srgbClr val="FF6600"/>
                </a:solidFill>
              </a:rPr>
              <a:t>for</a:t>
            </a:r>
            <a:r>
              <a:rPr lang="en-US" sz="2400" dirty="0"/>
              <a:t> each training example (</a:t>
            </a:r>
            <a:r>
              <a:rPr lang="en-US" sz="2400" i="1" dirty="0"/>
              <a:t>f</a:t>
            </a:r>
            <a:r>
              <a:rPr lang="en-US" sz="2400" i="1" baseline="-25000" dirty="0"/>
              <a:t>1</a:t>
            </a:r>
            <a:r>
              <a:rPr lang="en-US" sz="2400" i="1" dirty="0"/>
              <a:t>, f</a:t>
            </a:r>
            <a:r>
              <a:rPr lang="en-US" sz="2400" i="1" baseline="-25000" dirty="0"/>
              <a:t>2</a:t>
            </a:r>
            <a:r>
              <a:rPr lang="en-US" sz="2400" i="1" dirty="0"/>
              <a:t>, …, </a:t>
            </a:r>
            <a:r>
              <a:rPr lang="en-US" sz="2400" i="1" dirty="0" err="1"/>
              <a:t>f</a:t>
            </a:r>
            <a:r>
              <a:rPr lang="en-US" sz="2400" i="1" baseline="-25000" dirty="0" err="1"/>
              <a:t>n</a:t>
            </a:r>
            <a:r>
              <a:rPr lang="en-US" sz="2400" dirty="0"/>
              <a:t>, label):</a:t>
            </a:r>
          </a:p>
          <a:p>
            <a:pPr marL="0" indent="0">
              <a:buNone/>
            </a:pPr>
            <a:r>
              <a:rPr lang="en-US" sz="2400" dirty="0"/>
              <a:t>      check if it’s correct based on the current model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dirty="0">
                <a:solidFill>
                  <a:srgbClr val="FF6600"/>
                </a:solidFill>
              </a:rPr>
              <a:t>if</a:t>
            </a:r>
            <a:r>
              <a:rPr lang="en-US" sz="2400" dirty="0"/>
              <a:t> not correct, update all the weights:</a:t>
            </a:r>
          </a:p>
          <a:p>
            <a:pPr marL="0" indent="0">
              <a:buNone/>
            </a:pPr>
            <a:r>
              <a:rPr lang="en-US" sz="2400" dirty="0"/>
              <a:t>         </a:t>
            </a:r>
            <a:r>
              <a:rPr lang="en-US" sz="2400" dirty="0">
                <a:solidFill>
                  <a:srgbClr val="FF6600"/>
                </a:solidFill>
              </a:rPr>
              <a:t>for</a:t>
            </a:r>
            <a:r>
              <a:rPr lang="en-US" sz="2400" dirty="0"/>
              <a:t> each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i="1" dirty="0"/>
              <a:t>          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=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+ </a:t>
            </a:r>
            <a:r>
              <a:rPr lang="en-US" sz="2400" i="1" dirty="0"/>
              <a:t>f</a:t>
            </a:r>
            <a:r>
              <a:rPr lang="en-US" sz="2400" i="1" baseline="-25000" dirty="0"/>
              <a:t>i</a:t>
            </a:r>
            <a:r>
              <a:rPr lang="en-US" sz="2400" dirty="0"/>
              <a:t>*label</a:t>
            </a:r>
          </a:p>
          <a:p>
            <a:pPr marL="0" indent="0">
              <a:buNone/>
            </a:pPr>
            <a:r>
              <a:rPr lang="en-US" sz="2400" dirty="0"/>
              <a:t>         </a:t>
            </a:r>
            <a:r>
              <a:rPr lang="en-US" sz="2400" i="1" dirty="0"/>
              <a:t>b</a:t>
            </a:r>
            <a:r>
              <a:rPr lang="en-US" sz="2400" dirty="0"/>
              <a:t> = </a:t>
            </a:r>
            <a:r>
              <a:rPr lang="en-US" sz="2400" i="1" dirty="0"/>
              <a:t>b</a:t>
            </a:r>
            <a:r>
              <a:rPr lang="en-US" sz="2400" dirty="0"/>
              <a:t> + label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10003" y="5288677"/>
            <a:ext cx="4671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do we check if it’s correct?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054699" y="2973876"/>
            <a:ext cx="1864974" cy="23148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57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learning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</a:rPr>
              <a:t>repeat </a:t>
            </a:r>
            <a:r>
              <a:rPr lang="en-US" sz="2400" dirty="0"/>
              <a:t>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>
                <a:solidFill>
                  <a:srgbClr val="FF6600"/>
                </a:solidFill>
              </a:rPr>
              <a:t>for</a:t>
            </a:r>
            <a:r>
              <a:rPr lang="en-US" sz="2400" dirty="0"/>
              <a:t> each training example (</a:t>
            </a:r>
            <a:r>
              <a:rPr lang="en-US" sz="2400" i="1" dirty="0"/>
              <a:t>f</a:t>
            </a:r>
            <a:r>
              <a:rPr lang="en-US" sz="2400" i="1" baseline="-25000" dirty="0"/>
              <a:t>1</a:t>
            </a:r>
            <a:r>
              <a:rPr lang="en-US" sz="2400" i="1" dirty="0"/>
              <a:t>, f</a:t>
            </a:r>
            <a:r>
              <a:rPr lang="en-US" sz="2400" i="1" baseline="-25000" dirty="0"/>
              <a:t>2</a:t>
            </a:r>
            <a:r>
              <a:rPr lang="en-US" sz="2400" i="1" dirty="0"/>
              <a:t>, …, </a:t>
            </a:r>
            <a:r>
              <a:rPr lang="en-US" sz="2400" i="1" dirty="0" err="1"/>
              <a:t>f</a:t>
            </a:r>
            <a:r>
              <a:rPr lang="en-US" sz="2400" i="1" baseline="-25000" dirty="0" err="1"/>
              <a:t>n</a:t>
            </a:r>
            <a:r>
              <a:rPr lang="en-US" sz="2400" dirty="0"/>
              <a:t>, label):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dirty="0">
                <a:solidFill>
                  <a:srgbClr val="FF6600"/>
                </a:solidFill>
              </a:rPr>
              <a:t>if</a:t>
            </a:r>
            <a:r>
              <a:rPr lang="en-US" sz="2400" dirty="0"/>
              <a:t> </a:t>
            </a:r>
            <a:r>
              <a:rPr lang="en-US" sz="2400" i="1" dirty="0"/>
              <a:t>prediction * label </a:t>
            </a:r>
            <a:r>
              <a:rPr lang="en-US" sz="2400" dirty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        </a:t>
            </a:r>
            <a:r>
              <a:rPr lang="en-US" sz="2400" dirty="0">
                <a:solidFill>
                  <a:srgbClr val="FF6600"/>
                </a:solidFill>
              </a:rPr>
              <a:t>for</a:t>
            </a:r>
            <a:r>
              <a:rPr lang="en-US" sz="2400" dirty="0"/>
              <a:t> each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          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=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+ </a:t>
            </a:r>
            <a:r>
              <a:rPr lang="en-US" sz="2400" i="1" dirty="0"/>
              <a:t>f</a:t>
            </a:r>
            <a:r>
              <a:rPr lang="en-US" sz="2400" i="1" baseline="-25000" dirty="0"/>
              <a:t>i</a:t>
            </a:r>
            <a:r>
              <a:rPr lang="en-US" sz="2400" dirty="0"/>
              <a:t>*label</a:t>
            </a:r>
          </a:p>
          <a:p>
            <a:pPr marL="0" indent="0">
              <a:buNone/>
            </a:pPr>
            <a:r>
              <a:rPr lang="en-US" sz="2400" dirty="0"/>
              <a:t>         </a:t>
            </a:r>
            <a:r>
              <a:rPr lang="en-US" sz="2400" i="1" dirty="0"/>
              <a:t>b</a:t>
            </a:r>
            <a:r>
              <a:rPr lang="en-US" sz="2400" dirty="0"/>
              <a:t> = </a:t>
            </a:r>
            <a:r>
              <a:rPr lang="en-US" sz="2400" i="1" dirty="0"/>
              <a:t>b</a:t>
            </a:r>
            <a:r>
              <a:rPr lang="en-US" sz="2400" dirty="0"/>
              <a:t> + label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392729"/>
              </p:ext>
            </p:extLst>
          </p:nvPr>
        </p:nvGraphicFramePr>
        <p:xfrm>
          <a:off x="1213322" y="2482094"/>
          <a:ext cx="3050605" cy="62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49400" imgH="317500" progId="Equation.3">
                  <p:embed/>
                </p:oleObj>
              </mc:Choice>
              <mc:Fallback>
                <p:oleObj name="Equation" r:id="rId2" imgW="15494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3322" y="2482094"/>
                        <a:ext cx="3050605" cy="62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300287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learning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</a:rPr>
              <a:t>repeat</a:t>
            </a:r>
            <a:r>
              <a:rPr lang="en-US" sz="2400" dirty="0"/>
              <a:t>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>
                <a:solidFill>
                  <a:srgbClr val="FF6600"/>
                </a:solidFill>
              </a:rPr>
              <a:t>for</a:t>
            </a:r>
            <a:r>
              <a:rPr lang="en-US" sz="2400" dirty="0"/>
              <a:t> each training example (</a:t>
            </a:r>
            <a:r>
              <a:rPr lang="en-US" sz="2400" i="1" dirty="0"/>
              <a:t>f</a:t>
            </a:r>
            <a:r>
              <a:rPr lang="en-US" sz="2400" i="1" baseline="-25000" dirty="0"/>
              <a:t>1</a:t>
            </a:r>
            <a:r>
              <a:rPr lang="en-US" sz="2400" i="1" dirty="0"/>
              <a:t>, f</a:t>
            </a:r>
            <a:r>
              <a:rPr lang="en-US" sz="2400" i="1" baseline="-25000" dirty="0"/>
              <a:t>2</a:t>
            </a:r>
            <a:r>
              <a:rPr lang="en-US" sz="2400" i="1" dirty="0"/>
              <a:t>, …, </a:t>
            </a:r>
            <a:r>
              <a:rPr lang="en-US" sz="2400" i="1" dirty="0" err="1"/>
              <a:t>f</a:t>
            </a:r>
            <a:r>
              <a:rPr lang="en-US" sz="2400" i="1" baseline="-25000" dirty="0" err="1"/>
              <a:t>n</a:t>
            </a:r>
            <a:r>
              <a:rPr lang="en-US" sz="2400" dirty="0"/>
              <a:t>, label):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dirty="0">
                <a:solidFill>
                  <a:srgbClr val="FF6600"/>
                </a:solidFill>
              </a:rPr>
              <a:t> if </a:t>
            </a:r>
            <a:r>
              <a:rPr lang="en-US" sz="2400" i="1" dirty="0"/>
              <a:t>prediction * label </a:t>
            </a:r>
            <a:r>
              <a:rPr lang="en-US" sz="2400" dirty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        </a:t>
            </a:r>
            <a:r>
              <a:rPr lang="en-US" sz="2400" dirty="0">
                <a:solidFill>
                  <a:srgbClr val="FF6600"/>
                </a:solidFill>
              </a:rPr>
              <a:t>for</a:t>
            </a:r>
            <a:r>
              <a:rPr lang="en-US" sz="2400" dirty="0"/>
              <a:t> each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          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=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+ </a:t>
            </a:r>
            <a:r>
              <a:rPr lang="en-US" sz="2400" i="1" dirty="0"/>
              <a:t>f</a:t>
            </a:r>
            <a:r>
              <a:rPr lang="en-US" sz="2400" i="1" baseline="-25000" dirty="0"/>
              <a:t>i</a:t>
            </a:r>
            <a:r>
              <a:rPr lang="en-US" sz="2400" dirty="0"/>
              <a:t>*label</a:t>
            </a:r>
          </a:p>
          <a:p>
            <a:pPr marL="0" indent="0">
              <a:buNone/>
            </a:pPr>
            <a:r>
              <a:rPr lang="en-US" sz="2400" dirty="0"/>
              <a:t>         </a:t>
            </a:r>
            <a:r>
              <a:rPr lang="en-US" sz="2400" i="1" dirty="0"/>
              <a:t>b</a:t>
            </a:r>
            <a:r>
              <a:rPr lang="en-US" sz="2400" dirty="0"/>
              <a:t> = </a:t>
            </a:r>
            <a:r>
              <a:rPr lang="en-US" sz="2400" i="1" dirty="0"/>
              <a:t>b</a:t>
            </a:r>
            <a:r>
              <a:rPr lang="en-US" sz="2400" dirty="0"/>
              <a:t> + label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811939"/>
              </p:ext>
            </p:extLst>
          </p:nvPr>
        </p:nvGraphicFramePr>
        <p:xfrm>
          <a:off x="1213322" y="2482094"/>
          <a:ext cx="3050605" cy="62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49400" imgH="317500" progId="Equation.3">
                  <p:embed/>
                </p:oleObj>
              </mc:Choice>
              <mc:Fallback>
                <p:oleObj name="Equation" r:id="rId2" imgW="15494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3322" y="2482094"/>
                        <a:ext cx="3050605" cy="62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8985" y="5677954"/>
            <a:ext cx="8377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Would this work for non-binary features, i.e. real-valued?</a:t>
            </a:r>
          </a:p>
        </p:txBody>
      </p:sp>
    </p:spTree>
    <p:extLst>
      <p:ext uri="{BB962C8B-B14F-4D97-AF65-F5344CB8AC3E}">
        <p14:creationId xmlns:p14="http://schemas.microsoft.com/office/powerpoint/2010/main" val="733749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data generating distribution?</a:t>
            </a:r>
          </a:p>
        </p:txBody>
      </p:sp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77972" y="290863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295368" y="570796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149456" y="418678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5286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sz="quarter" idx="1"/>
          </p:nvPr>
        </p:nvSpPr>
        <p:spPr>
          <a:xfrm>
            <a:off x="323262" y="1793994"/>
            <a:ext cx="5447347" cy="2591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6600"/>
                </a:solidFill>
              </a:rPr>
              <a:t>repeat</a:t>
            </a:r>
            <a:r>
              <a:rPr lang="en-US" sz="1800" dirty="0"/>
              <a:t> until convergence (or for some # of iterations):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>
                <a:solidFill>
                  <a:srgbClr val="FF6600"/>
                </a:solidFill>
              </a:rPr>
              <a:t>for</a:t>
            </a:r>
            <a:r>
              <a:rPr lang="en-US" sz="1800" dirty="0"/>
              <a:t> each training example (</a:t>
            </a:r>
            <a:r>
              <a:rPr lang="en-US" sz="1800" i="1" dirty="0"/>
              <a:t>f</a:t>
            </a:r>
            <a:r>
              <a:rPr lang="en-US" sz="1800" i="1" baseline="-25000" dirty="0"/>
              <a:t>1</a:t>
            </a:r>
            <a:r>
              <a:rPr lang="en-US" sz="1800" i="1" dirty="0"/>
              <a:t>, f</a:t>
            </a:r>
            <a:r>
              <a:rPr lang="en-US" sz="1800" i="1" baseline="-25000" dirty="0"/>
              <a:t>2</a:t>
            </a:r>
            <a:r>
              <a:rPr lang="en-US" sz="1800" i="1" dirty="0"/>
              <a:t>, …, </a:t>
            </a:r>
            <a:r>
              <a:rPr lang="en-US" sz="1800" i="1" dirty="0" err="1"/>
              <a:t>f</a:t>
            </a:r>
            <a:r>
              <a:rPr lang="en-US" sz="1800" i="1" baseline="-25000" dirty="0" err="1"/>
              <a:t>n</a:t>
            </a:r>
            <a:r>
              <a:rPr lang="en-US" sz="1800" dirty="0"/>
              <a:t>, label):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>
                <a:solidFill>
                  <a:srgbClr val="FF6600"/>
                </a:solidFill>
              </a:rPr>
              <a:t>if</a:t>
            </a:r>
            <a:r>
              <a:rPr lang="en-US" sz="1800" dirty="0"/>
              <a:t> </a:t>
            </a:r>
            <a:r>
              <a:rPr lang="en-US" sz="1800" i="1" dirty="0"/>
              <a:t>prediction * label </a:t>
            </a:r>
            <a:r>
              <a:rPr lang="en-US" sz="1800" dirty="0"/>
              <a:t>≤ 0:  // they don’t agree</a:t>
            </a:r>
          </a:p>
          <a:p>
            <a:pPr marL="0" indent="0">
              <a:buNone/>
            </a:pPr>
            <a:r>
              <a:rPr lang="en-US" sz="1800" dirty="0"/>
              <a:t>         for each </a:t>
            </a:r>
            <a:r>
              <a:rPr lang="en-US" sz="1800" i="1" dirty="0" err="1"/>
              <a:t>w</a:t>
            </a:r>
            <a:r>
              <a:rPr lang="en-US" sz="1800" i="1" baseline="-25000" dirty="0" err="1"/>
              <a:t>i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           </a:t>
            </a:r>
            <a:r>
              <a:rPr lang="en-US" sz="1800" i="1" dirty="0" err="1"/>
              <a:t>w</a:t>
            </a:r>
            <a:r>
              <a:rPr lang="en-US" sz="1800" i="1" baseline="-25000" dirty="0" err="1"/>
              <a:t>i</a:t>
            </a:r>
            <a:r>
              <a:rPr lang="en-US" sz="1800" dirty="0"/>
              <a:t> = </a:t>
            </a:r>
            <a:r>
              <a:rPr lang="en-US" sz="1800" i="1" dirty="0" err="1"/>
              <a:t>w</a:t>
            </a:r>
            <a:r>
              <a:rPr lang="en-US" sz="1800" i="1" baseline="-25000" dirty="0" err="1"/>
              <a:t>i</a:t>
            </a:r>
            <a:r>
              <a:rPr lang="en-US" sz="1800" dirty="0"/>
              <a:t> + </a:t>
            </a:r>
            <a:r>
              <a:rPr lang="en-US" sz="1800" i="1" dirty="0"/>
              <a:t>f</a:t>
            </a:r>
            <a:r>
              <a:rPr lang="en-US" sz="1800" i="1" baseline="-25000" dirty="0"/>
              <a:t>i</a:t>
            </a:r>
            <a:r>
              <a:rPr lang="en-US" sz="1800" dirty="0"/>
              <a:t>*label</a:t>
            </a:r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63060"/>
              </p:ext>
            </p:extLst>
          </p:nvPr>
        </p:nvGraphicFramePr>
        <p:xfrm>
          <a:off x="927100" y="2562225"/>
          <a:ext cx="1544638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6200" imgH="317500" progId="Equation.3">
                  <p:embed/>
                </p:oleObj>
              </mc:Choice>
              <mc:Fallback>
                <p:oleObj name="Equation" r:id="rId2" imgW="13462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7100" y="2562225"/>
                        <a:ext cx="1544638" cy="363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7361497" y="2961113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Plus 51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(-1,1)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(1,1)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(.5,-1)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(-1,-1)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76619" y="2845388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789553" y="4995367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114458" y="5023445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089616" y="2909183"/>
            <a:ext cx="354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9782" y="4714525"/>
            <a:ext cx="5109091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</a:rPr>
              <a:t>Repeat until convergence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</a:rPr>
              <a:t>Keep track of w</a:t>
            </a:r>
            <a:r>
              <a:rPr lang="en-US" sz="2400" baseline="-25000" dirty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FF0000"/>
                </a:solidFill>
              </a:rPr>
              <a:t>, w</a:t>
            </a:r>
            <a:r>
              <a:rPr lang="en-US" sz="2400" baseline="-250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 as they change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</a:rPr>
              <a:t>Redraw the line after each step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66021" y="6213187"/>
            <a:ext cx="1114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 = (1, 0)</a:t>
            </a:r>
          </a:p>
        </p:txBody>
      </p:sp>
    </p:spTree>
    <p:extLst>
      <p:ext uri="{BB962C8B-B14F-4D97-AF65-F5344CB8AC3E}">
        <p14:creationId xmlns:p14="http://schemas.microsoft.com/office/powerpoint/2010/main" val="271542762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(-1,1)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(1,1)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(-1,-1)</a:t>
            </a:r>
          </a:p>
        </p:txBody>
      </p:sp>
      <p:grpSp>
        <p:nvGrpSpPr>
          <p:cNvPr id="49" name="Group 48"/>
          <p:cNvGrpSpPr/>
          <p:nvPr/>
        </p:nvGrpSpPr>
        <p:grpSpPr>
          <a:xfrm rot="5400000">
            <a:off x="6833914" y="3520503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66021" y="6213187"/>
            <a:ext cx="119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 = (0, -1)</a:t>
            </a:r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(.5,-1)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6045087" y="2932132"/>
            <a:ext cx="494087" cy="45229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>
            <a:spLocks noGrp="1"/>
          </p:cNvSpPr>
          <p:nvPr>
            <p:ph sz="quarter" idx="1"/>
          </p:nvPr>
        </p:nvSpPr>
        <p:spPr>
          <a:xfrm>
            <a:off x="323262" y="1793994"/>
            <a:ext cx="5447347" cy="2591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6600"/>
                </a:solidFill>
              </a:rPr>
              <a:t>repeat</a:t>
            </a:r>
            <a:r>
              <a:rPr lang="en-US" sz="1800" dirty="0"/>
              <a:t> until convergence (or for some # of iterations):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>
                <a:solidFill>
                  <a:srgbClr val="FF6600"/>
                </a:solidFill>
              </a:rPr>
              <a:t>for</a:t>
            </a:r>
            <a:r>
              <a:rPr lang="en-US" sz="1800" dirty="0"/>
              <a:t> each training example (</a:t>
            </a:r>
            <a:r>
              <a:rPr lang="en-US" sz="1800" i="1" dirty="0"/>
              <a:t>f</a:t>
            </a:r>
            <a:r>
              <a:rPr lang="en-US" sz="1800" i="1" baseline="-25000" dirty="0"/>
              <a:t>1</a:t>
            </a:r>
            <a:r>
              <a:rPr lang="en-US" sz="1800" i="1" dirty="0"/>
              <a:t>, f</a:t>
            </a:r>
            <a:r>
              <a:rPr lang="en-US" sz="1800" i="1" baseline="-25000" dirty="0"/>
              <a:t>2</a:t>
            </a:r>
            <a:r>
              <a:rPr lang="en-US" sz="1800" i="1" dirty="0"/>
              <a:t>, …, </a:t>
            </a:r>
            <a:r>
              <a:rPr lang="en-US" sz="1800" i="1" dirty="0" err="1"/>
              <a:t>f</a:t>
            </a:r>
            <a:r>
              <a:rPr lang="en-US" sz="1800" i="1" baseline="-25000" dirty="0" err="1"/>
              <a:t>n</a:t>
            </a:r>
            <a:r>
              <a:rPr lang="en-US" sz="1800" dirty="0"/>
              <a:t>, label):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>
                <a:solidFill>
                  <a:srgbClr val="FF6600"/>
                </a:solidFill>
              </a:rPr>
              <a:t>if</a:t>
            </a:r>
            <a:r>
              <a:rPr lang="en-US" sz="1800" dirty="0"/>
              <a:t> </a:t>
            </a:r>
            <a:r>
              <a:rPr lang="en-US" sz="1800" i="1" dirty="0"/>
              <a:t>prediction * label </a:t>
            </a:r>
            <a:r>
              <a:rPr lang="en-US" sz="1800" dirty="0"/>
              <a:t>≤ 0:  // they don’t agree</a:t>
            </a:r>
          </a:p>
          <a:p>
            <a:pPr marL="0" indent="0">
              <a:buNone/>
            </a:pPr>
            <a:r>
              <a:rPr lang="en-US" sz="1800" dirty="0"/>
              <a:t>         for each </a:t>
            </a:r>
            <a:r>
              <a:rPr lang="en-US" sz="1800" i="1" dirty="0" err="1"/>
              <a:t>w</a:t>
            </a:r>
            <a:r>
              <a:rPr lang="en-US" sz="1800" i="1" baseline="-25000" dirty="0" err="1"/>
              <a:t>i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           </a:t>
            </a:r>
            <a:r>
              <a:rPr lang="en-US" sz="1800" i="1" dirty="0" err="1"/>
              <a:t>w</a:t>
            </a:r>
            <a:r>
              <a:rPr lang="en-US" sz="1800" i="1" baseline="-25000" dirty="0" err="1"/>
              <a:t>i</a:t>
            </a:r>
            <a:r>
              <a:rPr lang="en-US" sz="1800" dirty="0"/>
              <a:t> = </a:t>
            </a:r>
            <a:r>
              <a:rPr lang="en-US" sz="1800" i="1" dirty="0" err="1"/>
              <a:t>w</a:t>
            </a:r>
            <a:r>
              <a:rPr lang="en-US" sz="1800" i="1" baseline="-25000" dirty="0" err="1"/>
              <a:t>i</a:t>
            </a:r>
            <a:r>
              <a:rPr lang="en-US" sz="1800" dirty="0"/>
              <a:t> + </a:t>
            </a:r>
            <a:r>
              <a:rPr lang="en-US" sz="1800" i="1" dirty="0"/>
              <a:t>f</a:t>
            </a:r>
            <a:r>
              <a:rPr lang="en-US" sz="1800" i="1" baseline="-25000" dirty="0"/>
              <a:t>i</a:t>
            </a:r>
            <a:r>
              <a:rPr lang="en-US" sz="1800" dirty="0"/>
              <a:t>*label</a:t>
            </a:r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48504"/>
              </p:ext>
            </p:extLst>
          </p:nvPr>
        </p:nvGraphicFramePr>
        <p:xfrm>
          <a:off x="927100" y="2562225"/>
          <a:ext cx="1544638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6200" imgH="317500" progId="Equation.3">
                  <p:embed/>
                </p:oleObj>
              </mc:Choice>
              <mc:Fallback>
                <p:oleObj name="Equation" r:id="rId2" imgW="13462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7100" y="2562225"/>
                        <a:ext cx="1544638" cy="363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347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(-1,1)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(1,1)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(-1,-1)</a:t>
            </a:r>
          </a:p>
        </p:txBody>
      </p:sp>
      <p:grpSp>
        <p:nvGrpSpPr>
          <p:cNvPr id="49" name="Group 48"/>
          <p:cNvGrpSpPr/>
          <p:nvPr/>
        </p:nvGrpSpPr>
        <p:grpSpPr>
          <a:xfrm rot="10800000">
            <a:off x="6264510" y="2992568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66021" y="6213187"/>
            <a:ext cx="119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 = (-1, 0)</a:t>
            </a:r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(.5,-1)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709928" y="5040908"/>
            <a:ext cx="494087" cy="45229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>
            <a:spLocks noGrp="1"/>
          </p:cNvSpPr>
          <p:nvPr>
            <p:ph sz="quarter" idx="1"/>
          </p:nvPr>
        </p:nvSpPr>
        <p:spPr>
          <a:xfrm>
            <a:off x="323262" y="1793994"/>
            <a:ext cx="5447347" cy="2591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6600"/>
                </a:solidFill>
              </a:rPr>
              <a:t>repeat</a:t>
            </a:r>
            <a:r>
              <a:rPr lang="en-US" sz="1800" dirty="0"/>
              <a:t> until convergence (or for some # of iterations):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>
                <a:solidFill>
                  <a:srgbClr val="FF6600"/>
                </a:solidFill>
              </a:rPr>
              <a:t>for</a:t>
            </a:r>
            <a:r>
              <a:rPr lang="en-US" sz="1800" dirty="0"/>
              <a:t> each training example (</a:t>
            </a:r>
            <a:r>
              <a:rPr lang="en-US" sz="1800" i="1" dirty="0"/>
              <a:t>f</a:t>
            </a:r>
            <a:r>
              <a:rPr lang="en-US" sz="1800" i="1" baseline="-25000" dirty="0"/>
              <a:t>1</a:t>
            </a:r>
            <a:r>
              <a:rPr lang="en-US" sz="1800" i="1" dirty="0"/>
              <a:t>, f</a:t>
            </a:r>
            <a:r>
              <a:rPr lang="en-US" sz="1800" i="1" baseline="-25000" dirty="0"/>
              <a:t>2</a:t>
            </a:r>
            <a:r>
              <a:rPr lang="en-US" sz="1800" i="1" dirty="0"/>
              <a:t>, …, </a:t>
            </a:r>
            <a:r>
              <a:rPr lang="en-US" sz="1800" i="1" dirty="0" err="1"/>
              <a:t>f</a:t>
            </a:r>
            <a:r>
              <a:rPr lang="en-US" sz="1800" i="1" baseline="-25000" dirty="0" err="1"/>
              <a:t>n</a:t>
            </a:r>
            <a:r>
              <a:rPr lang="en-US" sz="1800" dirty="0"/>
              <a:t>, label):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>
                <a:solidFill>
                  <a:srgbClr val="FF6600"/>
                </a:solidFill>
              </a:rPr>
              <a:t>if</a:t>
            </a:r>
            <a:r>
              <a:rPr lang="en-US" sz="1800" dirty="0"/>
              <a:t> </a:t>
            </a:r>
            <a:r>
              <a:rPr lang="en-US" sz="1800" i="1" dirty="0"/>
              <a:t>prediction * label </a:t>
            </a:r>
            <a:r>
              <a:rPr lang="en-US" sz="1800" dirty="0"/>
              <a:t>≤ 0:  // they don’t agree</a:t>
            </a:r>
          </a:p>
          <a:p>
            <a:pPr marL="0" indent="0">
              <a:buNone/>
            </a:pPr>
            <a:r>
              <a:rPr lang="en-US" sz="1800" dirty="0"/>
              <a:t>         for each </a:t>
            </a:r>
            <a:r>
              <a:rPr lang="en-US" sz="1800" i="1" dirty="0" err="1"/>
              <a:t>w</a:t>
            </a:r>
            <a:r>
              <a:rPr lang="en-US" sz="1800" i="1" baseline="-25000" dirty="0" err="1"/>
              <a:t>i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           </a:t>
            </a:r>
            <a:r>
              <a:rPr lang="en-US" sz="1800" i="1" dirty="0" err="1"/>
              <a:t>w</a:t>
            </a:r>
            <a:r>
              <a:rPr lang="en-US" sz="1800" i="1" baseline="-25000" dirty="0" err="1"/>
              <a:t>i</a:t>
            </a:r>
            <a:r>
              <a:rPr lang="en-US" sz="1800" dirty="0"/>
              <a:t> = </a:t>
            </a:r>
            <a:r>
              <a:rPr lang="en-US" sz="1800" i="1" dirty="0" err="1"/>
              <a:t>w</a:t>
            </a:r>
            <a:r>
              <a:rPr lang="en-US" sz="1800" i="1" baseline="-25000" dirty="0" err="1"/>
              <a:t>i</a:t>
            </a:r>
            <a:r>
              <a:rPr lang="en-US" sz="1800" dirty="0"/>
              <a:t> + </a:t>
            </a:r>
            <a:r>
              <a:rPr lang="en-US" sz="1800" i="1" dirty="0"/>
              <a:t>f</a:t>
            </a:r>
            <a:r>
              <a:rPr lang="en-US" sz="1800" i="1" baseline="-25000" dirty="0"/>
              <a:t>i</a:t>
            </a:r>
            <a:r>
              <a:rPr lang="en-US" sz="1800" dirty="0"/>
              <a:t>*label</a:t>
            </a:r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48504"/>
              </p:ext>
            </p:extLst>
          </p:nvPr>
        </p:nvGraphicFramePr>
        <p:xfrm>
          <a:off x="927100" y="2562225"/>
          <a:ext cx="1544638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6200" imgH="317500" progId="Equation.3">
                  <p:embed/>
                </p:oleObj>
              </mc:Choice>
              <mc:Fallback>
                <p:oleObj name="Equation" r:id="rId2" imgW="13462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7100" y="2562225"/>
                        <a:ext cx="1544638" cy="363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041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(-1,1)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(1,1)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(-1,-1)</a:t>
            </a:r>
          </a:p>
        </p:txBody>
      </p:sp>
      <p:grpSp>
        <p:nvGrpSpPr>
          <p:cNvPr id="49" name="Group 48"/>
          <p:cNvGrpSpPr/>
          <p:nvPr/>
        </p:nvGrpSpPr>
        <p:grpSpPr>
          <a:xfrm rot="6806299">
            <a:off x="6606839" y="3486715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29778" y="6213187"/>
            <a:ext cx="131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 = (-.5, -1)</a:t>
            </a:r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(.5,-1)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045087" y="2932132"/>
            <a:ext cx="494087" cy="45229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>
            <a:spLocks noGrp="1"/>
          </p:cNvSpPr>
          <p:nvPr>
            <p:ph sz="quarter" idx="1"/>
          </p:nvPr>
        </p:nvSpPr>
        <p:spPr>
          <a:xfrm>
            <a:off x="323262" y="1793994"/>
            <a:ext cx="5447347" cy="2591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6600"/>
                </a:solidFill>
              </a:rPr>
              <a:t>repeat</a:t>
            </a:r>
            <a:r>
              <a:rPr lang="en-US" sz="1800" dirty="0"/>
              <a:t> until convergence (or for some # of iterations):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>
                <a:solidFill>
                  <a:srgbClr val="FF6600"/>
                </a:solidFill>
              </a:rPr>
              <a:t>for</a:t>
            </a:r>
            <a:r>
              <a:rPr lang="en-US" sz="1800" dirty="0"/>
              <a:t> each training example (</a:t>
            </a:r>
            <a:r>
              <a:rPr lang="en-US" sz="1800" i="1" dirty="0"/>
              <a:t>f</a:t>
            </a:r>
            <a:r>
              <a:rPr lang="en-US" sz="1800" i="1" baseline="-25000" dirty="0"/>
              <a:t>1</a:t>
            </a:r>
            <a:r>
              <a:rPr lang="en-US" sz="1800" i="1" dirty="0"/>
              <a:t>, f</a:t>
            </a:r>
            <a:r>
              <a:rPr lang="en-US" sz="1800" i="1" baseline="-25000" dirty="0"/>
              <a:t>2</a:t>
            </a:r>
            <a:r>
              <a:rPr lang="en-US" sz="1800" i="1" dirty="0"/>
              <a:t>, …, </a:t>
            </a:r>
            <a:r>
              <a:rPr lang="en-US" sz="1800" i="1" dirty="0" err="1"/>
              <a:t>f</a:t>
            </a:r>
            <a:r>
              <a:rPr lang="en-US" sz="1800" i="1" baseline="-25000" dirty="0" err="1"/>
              <a:t>n</a:t>
            </a:r>
            <a:r>
              <a:rPr lang="en-US" sz="1800" dirty="0"/>
              <a:t>, label):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>
                <a:solidFill>
                  <a:srgbClr val="FF6600"/>
                </a:solidFill>
              </a:rPr>
              <a:t>if</a:t>
            </a:r>
            <a:r>
              <a:rPr lang="en-US" sz="1800" dirty="0"/>
              <a:t> </a:t>
            </a:r>
            <a:r>
              <a:rPr lang="en-US" sz="1800" i="1" dirty="0"/>
              <a:t>prediction * label </a:t>
            </a:r>
            <a:r>
              <a:rPr lang="en-US" sz="1800" dirty="0"/>
              <a:t>≤ 0:  // they don’t agree</a:t>
            </a:r>
          </a:p>
          <a:p>
            <a:pPr marL="0" indent="0">
              <a:buNone/>
            </a:pPr>
            <a:r>
              <a:rPr lang="en-US" sz="1800" dirty="0"/>
              <a:t>         for each </a:t>
            </a:r>
            <a:r>
              <a:rPr lang="en-US" sz="1800" i="1" dirty="0" err="1"/>
              <a:t>w</a:t>
            </a:r>
            <a:r>
              <a:rPr lang="en-US" sz="1800" i="1" baseline="-25000" dirty="0" err="1"/>
              <a:t>i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           </a:t>
            </a:r>
            <a:r>
              <a:rPr lang="en-US" sz="1800" i="1" dirty="0" err="1"/>
              <a:t>w</a:t>
            </a:r>
            <a:r>
              <a:rPr lang="en-US" sz="1800" i="1" baseline="-25000" dirty="0" err="1"/>
              <a:t>i</a:t>
            </a:r>
            <a:r>
              <a:rPr lang="en-US" sz="1800" dirty="0"/>
              <a:t> = </a:t>
            </a:r>
            <a:r>
              <a:rPr lang="en-US" sz="1800" i="1" dirty="0" err="1"/>
              <a:t>w</a:t>
            </a:r>
            <a:r>
              <a:rPr lang="en-US" sz="1800" i="1" baseline="-25000" dirty="0" err="1"/>
              <a:t>i</a:t>
            </a:r>
            <a:r>
              <a:rPr lang="en-US" sz="1800" dirty="0"/>
              <a:t> + </a:t>
            </a:r>
            <a:r>
              <a:rPr lang="en-US" sz="1800" i="1" dirty="0"/>
              <a:t>f</a:t>
            </a:r>
            <a:r>
              <a:rPr lang="en-US" sz="1800" i="1" baseline="-25000" dirty="0"/>
              <a:t>i</a:t>
            </a:r>
            <a:r>
              <a:rPr lang="en-US" sz="1800" dirty="0"/>
              <a:t>*label</a:t>
            </a:r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48504"/>
              </p:ext>
            </p:extLst>
          </p:nvPr>
        </p:nvGraphicFramePr>
        <p:xfrm>
          <a:off x="927100" y="2562225"/>
          <a:ext cx="1544638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6200" imgH="317500" progId="Equation.3">
                  <p:embed/>
                </p:oleObj>
              </mc:Choice>
              <mc:Fallback>
                <p:oleObj name="Equation" r:id="rId2" imgW="13462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7100" y="2562225"/>
                        <a:ext cx="1544638" cy="363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940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(-1,1)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(1,1)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(-1,-1)</a:t>
            </a:r>
          </a:p>
        </p:txBody>
      </p:sp>
      <p:grpSp>
        <p:nvGrpSpPr>
          <p:cNvPr id="49" name="Group 48"/>
          <p:cNvGrpSpPr/>
          <p:nvPr/>
        </p:nvGrpSpPr>
        <p:grpSpPr>
          <a:xfrm rot="10800000">
            <a:off x="6271439" y="2982817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29778" y="6213187"/>
            <a:ext cx="1368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 = (-1.5, 0)</a:t>
            </a:r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(.5,-1)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709928" y="5040908"/>
            <a:ext cx="494087" cy="45229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>
            <a:spLocks noGrp="1"/>
          </p:cNvSpPr>
          <p:nvPr>
            <p:ph sz="quarter" idx="1"/>
          </p:nvPr>
        </p:nvSpPr>
        <p:spPr>
          <a:xfrm>
            <a:off x="323262" y="1793994"/>
            <a:ext cx="5447347" cy="2591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6600"/>
                </a:solidFill>
              </a:rPr>
              <a:t>repeat</a:t>
            </a:r>
            <a:r>
              <a:rPr lang="en-US" sz="1800" dirty="0"/>
              <a:t> until convergence (or for some # of iterations):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>
                <a:solidFill>
                  <a:srgbClr val="FF6600"/>
                </a:solidFill>
              </a:rPr>
              <a:t>for</a:t>
            </a:r>
            <a:r>
              <a:rPr lang="en-US" sz="1800" dirty="0"/>
              <a:t> each training example (</a:t>
            </a:r>
            <a:r>
              <a:rPr lang="en-US" sz="1800" i="1" dirty="0"/>
              <a:t>f</a:t>
            </a:r>
            <a:r>
              <a:rPr lang="en-US" sz="1800" i="1" baseline="-25000" dirty="0"/>
              <a:t>1</a:t>
            </a:r>
            <a:r>
              <a:rPr lang="en-US" sz="1800" i="1" dirty="0"/>
              <a:t>, f</a:t>
            </a:r>
            <a:r>
              <a:rPr lang="en-US" sz="1800" i="1" baseline="-25000" dirty="0"/>
              <a:t>2</a:t>
            </a:r>
            <a:r>
              <a:rPr lang="en-US" sz="1800" i="1" dirty="0"/>
              <a:t>, …, </a:t>
            </a:r>
            <a:r>
              <a:rPr lang="en-US" sz="1800" i="1" dirty="0" err="1"/>
              <a:t>f</a:t>
            </a:r>
            <a:r>
              <a:rPr lang="en-US" sz="1800" i="1" baseline="-25000" dirty="0" err="1"/>
              <a:t>n</a:t>
            </a:r>
            <a:r>
              <a:rPr lang="en-US" sz="1800" dirty="0"/>
              <a:t>, label):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>
                <a:solidFill>
                  <a:srgbClr val="FF6600"/>
                </a:solidFill>
              </a:rPr>
              <a:t>if</a:t>
            </a:r>
            <a:r>
              <a:rPr lang="en-US" sz="1800" dirty="0"/>
              <a:t> </a:t>
            </a:r>
            <a:r>
              <a:rPr lang="en-US" sz="1800" i="1" dirty="0"/>
              <a:t>prediction * label </a:t>
            </a:r>
            <a:r>
              <a:rPr lang="en-US" sz="1800" dirty="0"/>
              <a:t>≤ 0:  // they don’t agree</a:t>
            </a:r>
          </a:p>
          <a:p>
            <a:pPr marL="0" indent="0">
              <a:buNone/>
            </a:pPr>
            <a:r>
              <a:rPr lang="en-US" sz="1800" dirty="0"/>
              <a:t>         for each </a:t>
            </a:r>
            <a:r>
              <a:rPr lang="en-US" sz="1800" i="1" dirty="0" err="1"/>
              <a:t>w</a:t>
            </a:r>
            <a:r>
              <a:rPr lang="en-US" sz="1800" i="1" baseline="-25000" dirty="0" err="1"/>
              <a:t>i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           </a:t>
            </a:r>
            <a:r>
              <a:rPr lang="en-US" sz="1800" i="1" dirty="0" err="1"/>
              <a:t>w</a:t>
            </a:r>
            <a:r>
              <a:rPr lang="en-US" sz="1800" i="1" baseline="-25000" dirty="0" err="1"/>
              <a:t>i</a:t>
            </a:r>
            <a:r>
              <a:rPr lang="en-US" sz="1800" dirty="0"/>
              <a:t> = </a:t>
            </a:r>
            <a:r>
              <a:rPr lang="en-US" sz="1800" i="1" dirty="0" err="1"/>
              <a:t>w</a:t>
            </a:r>
            <a:r>
              <a:rPr lang="en-US" sz="1800" i="1" baseline="-25000" dirty="0" err="1"/>
              <a:t>i</a:t>
            </a:r>
            <a:r>
              <a:rPr lang="en-US" sz="1800" dirty="0"/>
              <a:t> + </a:t>
            </a:r>
            <a:r>
              <a:rPr lang="en-US" sz="1800" i="1" dirty="0"/>
              <a:t>f</a:t>
            </a:r>
            <a:r>
              <a:rPr lang="en-US" sz="1800" i="1" baseline="-25000" dirty="0"/>
              <a:t>i</a:t>
            </a:r>
            <a:r>
              <a:rPr lang="en-US" sz="1800" dirty="0"/>
              <a:t>*label</a:t>
            </a:r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48504"/>
              </p:ext>
            </p:extLst>
          </p:nvPr>
        </p:nvGraphicFramePr>
        <p:xfrm>
          <a:off x="927100" y="2562225"/>
          <a:ext cx="1544638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6200" imgH="317500" progId="Equation.3">
                  <p:embed/>
                </p:oleObj>
              </mc:Choice>
              <mc:Fallback>
                <p:oleObj name="Equation" r:id="rId2" imgW="13462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7100" y="2562225"/>
                        <a:ext cx="1544638" cy="363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704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(-1,1)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(1,1)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(-1,-1)</a:t>
            </a:r>
          </a:p>
        </p:txBody>
      </p:sp>
      <p:grpSp>
        <p:nvGrpSpPr>
          <p:cNvPr id="49" name="Group 48"/>
          <p:cNvGrpSpPr/>
          <p:nvPr/>
        </p:nvGrpSpPr>
        <p:grpSpPr>
          <a:xfrm rot="8275597">
            <a:off x="6416132" y="3320392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29778" y="6213187"/>
            <a:ext cx="1267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 = (-1, -1)</a:t>
            </a:r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(.5,-1)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045087" y="2932132"/>
            <a:ext cx="494087" cy="45229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>
            <a:spLocks noGrp="1"/>
          </p:cNvSpPr>
          <p:nvPr>
            <p:ph sz="quarter" idx="1"/>
          </p:nvPr>
        </p:nvSpPr>
        <p:spPr>
          <a:xfrm>
            <a:off x="323262" y="1793994"/>
            <a:ext cx="5447347" cy="2591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6600"/>
                </a:solidFill>
              </a:rPr>
              <a:t>repeat</a:t>
            </a:r>
            <a:r>
              <a:rPr lang="en-US" sz="1800" dirty="0"/>
              <a:t> until convergence (or for some # of iterations):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>
                <a:solidFill>
                  <a:srgbClr val="FF6600"/>
                </a:solidFill>
              </a:rPr>
              <a:t>for</a:t>
            </a:r>
            <a:r>
              <a:rPr lang="en-US" sz="1800" dirty="0"/>
              <a:t> each training example (</a:t>
            </a:r>
            <a:r>
              <a:rPr lang="en-US" sz="1800" i="1" dirty="0"/>
              <a:t>f</a:t>
            </a:r>
            <a:r>
              <a:rPr lang="en-US" sz="1800" i="1" baseline="-25000" dirty="0"/>
              <a:t>1</a:t>
            </a:r>
            <a:r>
              <a:rPr lang="en-US" sz="1800" i="1" dirty="0"/>
              <a:t>, f</a:t>
            </a:r>
            <a:r>
              <a:rPr lang="en-US" sz="1800" i="1" baseline="-25000" dirty="0"/>
              <a:t>2</a:t>
            </a:r>
            <a:r>
              <a:rPr lang="en-US" sz="1800" i="1" dirty="0"/>
              <a:t>, …, </a:t>
            </a:r>
            <a:r>
              <a:rPr lang="en-US" sz="1800" i="1" dirty="0" err="1"/>
              <a:t>f</a:t>
            </a:r>
            <a:r>
              <a:rPr lang="en-US" sz="1800" i="1" baseline="-25000" dirty="0" err="1"/>
              <a:t>n</a:t>
            </a:r>
            <a:r>
              <a:rPr lang="en-US" sz="1800" dirty="0"/>
              <a:t>, label):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>
                <a:solidFill>
                  <a:srgbClr val="FF6600"/>
                </a:solidFill>
              </a:rPr>
              <a:t>if</a:t>
            </a:r>
            <a:r>
              <a:rPr lang="en-US" sz="1800" dirty="0"/>
              <a:t> </a:t>
            </a:r>
            <a:r>
              <a:rPr lang="en-US" sz="1800" i="1" dirty="0"/>
              <a:t>prediction * label </a:t>
            </a:r>
            <a:r>
              <a:rPr lang="en-US" sz="1800" dirty="0"/>
              <a:t>≤ 0:  // they don’t agree</a:t>
            </a:r>
          </a:p>
          <a:p>
            <a:pPr marL="0" indent="0">
              <a:buNone/>
            </a:pPr>
            <a:r>
              <a:rPr lang="en-US" sz="1800" dirty="0"/>
              <a:t>         for each </a:t>
            </a:r>
            <a:r>
              <a:rPr lang="en-US" sz="1800" i="1" dirty="0" err="1"/>
              <a:t>w</a:t>
            </a:r>
            <a:r>
              <a:rPr lang="en-US" sz="1800" i="1" baseline="-25000" dirty="0" err="1"/>
              <a:t>i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           </a:t>
            </a:r>
            <a:r>
              <a:rPr lang="en-US" sz="1800" i="1" dirty="0" err="1"/>
              <a:t>w</a:t>
            </a:r>
            <a:r>
              <a:rPr lang="en-US" sz="1800" i="1" baseline="-25000" dirty="0" err="1"/>
              <a:t>i</a:t>
            </a:r>
            <a:r>
              <a:rPr lang="en-US" sz="1800" dirty="0"/>
              <a:t> = </a:t>
            </a:r>
            <a:r>
              <a:rPr lang="en-US" sz="1800" i="1" dirty="0" err="1"/>
              <a:t>w</a:t>
            </a:r>
            <a:r>
              <a:rPr lang="en-US" sz="1800" i="1" baseline="-25000" dirty="0" err="1"/>
              <a:t>i</a:t>
            </a:r>
            <a:r>
              <a:rPr lang="en-US" sz="1800" dirty="0"/>
              <a:t> + </a:t>
            </a:r>
            <a:r>
              <a:rPr lang="en-US" sz="1800" i="1" dirty="0"/>
              <a:t>f</a:t>
            </a:r>
            <a:r>
              <a:rPr lang="en-US" sz="1800" i="1" baseline="-25000" dirty="0"/>
              <a:t>i</a:t>
            </a:r>
            <a:r>
              <a:rPr lang="en-US" sz="1800" dirty="0"/>
              <a:t>*label</a:t>
            </a:r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48504"/>
              </p:ext>
            </p:extLst>
          </p:nvPr>
        </p:nvGraphicFramePr>
        <p:xfrm>
          <a:off x="927100" y="2562225"/>
          <a:ext cx="1544638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46200" imgH="317500" progId="Equation.3">
                  <p:embed/>
                </p:oleObj>
              </mc:Choice>
              <mc:Fallback>
                <p:oleObj name="Equation" r:id="rId3" imgW="13462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7100" y="2562225"/>
                        <a:ext cx="1544638" cy="363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773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(-1,1)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(1,1)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(-1,-1)</a:t>
            </a:r>
          </a:p>
        </p:txBody>
      </p:sp>
      <p:grpSp>
        <p:nvGrpSpPr>
          <p:cNvPr id="49" name="Group 48"/>
          <p:cNvGrpSpPr/>
          <p:nvPr/>
        </p:nvGrpSpPr>
        <p:grpSpPr>
          <a:xfrm rot="10800000">
            <a:off x="6263776" y="2985746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29778" y="6213187"/>
            <a:ext cx="119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 = (-2, 0)</a:t>
            </a:r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(.5,-1)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709928" y="5040908"/>
            <a:ext cx="494087" cy="45229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>
            <a:spLocks noGrp="1"/>
          </p:cNvSpPr>
          <p:nvPr>
            <p:ph sz="quarter" idx="1"/>
          </p:nvPr>
        </p:nvSpPr>
        <p:spPr>
          <a:xfrm>
            <a:off x="323262" y="1793994"/>
            <a:ext cx="5447347" cy="2591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6600"/>
                </a:solidFill>
              </a:rPr>
              <a:t>repeat</a:t>
            </a:r>
            <a:r>
              <a:rPr lang="en-US" sz="1800" dirty="0"/>
              <a:t> until convergence (or for some # of iterations):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>
                <a:solidFill>
                  <a:srgbClr val="FF6600"/>
                </a:solidFill>
              </a:rPr>
              <a:t>for</a:t>
            </a:r>
            <a:r>
              <a:rPr lang="en-US" sz="1800" dirty="0"/>
              <a:t> each training example (</a:t>
            </a:r>
            <a:r>
              <a:rPr lang="en-US" sz="1800" i="1" dirty="0"/>
              <a:t>f</a:t>
            </a:r>
            <a:r>
              <a:rPr lang="en-US" sz="1800" i="1" baseline="-25000" dirty="0"/>
              <a:t>1</a:t>
            </a:r>
            <a:r>
              <a:rPr lang="en-US" sz="1800" i="1" dirty="0"/>
              <a:t>, f</a:t>
            </a:r>
            <a:r>
              <a:rPr lang="en-US" sz="1800" i="1" baseline="-25000" dirty="0"/>
              <a:t>2</a:t>
            </a:r>
            <a:r>
              <a:rPr lang="en-US" sz="1800" i="1" dirty="0"/>
              <a:t>, …, </a:t>
            </a:r>
            <a:r>
              <a:rPr lang="en-US" sz="1800" i="1" dirty="0" err="1"/>
              <a:t>f</a:t>
            </a:r>
            <a:r>
              <a:rPr lang="en-US" sz="1800" i="1" baseline="-25000" dirty="0" err="1"/>
              <a:t>n</a:t>
            </a:r>
            <a:r>
              <a:rPr lang="en-US" sz="1800" dirty="0"/>
              <a:t>, label):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>
                <a:solidFill>
                  <a:srgbClr val="FF6600"/>
                </a:solidFill>
              </a:rPr>
              <a:t>if</a:t>
            </a:r>
            <a:r>
              <a:rPr lang="en-US" sz="1800" dirty="0"/>
              <a:t> </a:t>
            </a:r>
            <a:r>
              <a:rPr lang="en-US" sz="1800" i="1" dirty="0"/>
              <a:t>prediction * label </a:t>
            </a:r>
            <a:r>
              <a:rPr lang="en-US" sz="1800" dirty="0"/>
              <a:t>≤ 0:  // they don’t agree</a:t>
            </a:r>
          </a:p>
          <a:p>
            <a:pPr marL="0" indent="0">
              <a:buNone/>
            </a:pPr>
            <a:r>
              <a:rPr lang="en-US" sz="1800" dirty="0"/>
              <a:t>         for each </a:t>
            </a:r>
            <a:r>
              <a:rPr lang="en-US" sz="1800" i="1" dirty="0" err="1"/>
              <a:t>w</a:t>
            </a:r>
            <a:r>
              <a:rPr lang="en-US" sz="1800" i="1" baseline="-25000" dirty="0" err="1"/>
              <a:t>i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           </a:t>
            </a:r>
            <a:r>
              <a:rPr lang="en-US" sz="1800" i="1" dirty="0" err="1"/>
              <a:t>w</a:t>
            </a:r>
            <a:r>
              <a:rPr lang="en-US" sz="1800" i="1" baseline="-25000" dirty="0" err="1"/>
              <a:t>i</a:t>
            </a:r>
            <a:r>
              <a:rPr lang="en-US" sz="1800" dirty="0"/>
              <a:t> = </a:t>
            </a:r>
            <a:r>
              <a:rPr lang="en-US" sz="1800" i="1" dirty="0" err="1"/>
              <a:t>w</a:t>
            </a:r>
            <a:r>
              <a:rPr lang="en-US" sz="1800" i="1" baseline="-25000" dirty="0" err="1"/>
              <a:t>i</a:t>
            </a:r>
            <a:r>
              <a:rPr lang="en-US" sz="1800" dirty="0"/>
              <a:t> + </a:t>
            </a:r>
            <a:r>
              <a:rPr lang="en-US" sz="1800" i="1" dirty="0"/>
              <a:t>f</a:t>
            </a:r>
            <a:r>
              <a:rPr lang="en-US" sz="1800" i="1" baseline="-25000" dirty="0"/>
              <a:t>i</a:t>
            </a:r>
            <a:r>
              <a:rPr lang="en-US" sz="1800" dirty="0"/>
              <a:t>*label</a:t>
            </a:r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48504"/>
              </p:ext>
            </p:extLst>
          </p:nvPr>
        </p:nvGraphicFramePr>
        <p:xfrm>
          <a:off x="927100" y="2562225"/>
          <a:ext cx="1544638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6200" imgH="317500" progId="Equation.3">
                  <p:embed/>
                </p:oleObj>
              </mc:Choice>
              <mc:Fallback>
                <p:oleObj name="Equation" r:id="rId2" imgW="13462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7100" y="2562225"/>
                        <a:ext cx="1544638" cy="363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910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361497" y="2539497"/>
            <a:ext cx="0" cy="31899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70609" y="4237845"/>
            <a:ext cx="323380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206451" y="312030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451555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275623" y="4085445"/>
            <a:ext cx="0" cy="304799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474411" y="4016323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06451" y="2137518"/>
            <a:ext cx="3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/>
                <a:cs typeface="Arial"/>
              </a:rPr>
              <a:t>f</a:t>
            </a:r>
            <a:r>
              <a:rPr lang="en-US" i="1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45" name="Plus 44"/>
          <p:cNvSpPr/>
          <p:nvPr/>
        </p:nvSpPr>
        <p:spPr>
          <a:xfrm>
            <a:off x="6082695" y="296111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lus 45"/>
          <p:cNvSpPr/>
          <p:nvPr/>
        </p:nvSpPr>
        <p:spPr>
          <a:xfrm>
            <a:off x="6082695" y="507957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inus 46"/>
          <p:cNvSpPr/>
          <p:nvPr/>
        </p:nvSpPr>
        <p:spPr>
          <a:xfrm>
            <a:off x="8168216" y="2881622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856" y="2539851"/>
            <a:ext cx="69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(-1,1)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74069" y="2562800"/>
            <a:ext cx="61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(1,1)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70609" y="4766072"/>
            <a:ext cx="76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(-1,-1)</a:t>
            </a:r>
          </a:p>
        </p:txBody>
      </p:sp>
      <p:grpSp>
        <p:nvGrpSpPr>
          <p:cNvPr id="49" name="Group 48"/>
          <p:cNvGrpSpPr/>
          <p:nvPr/>
        </p:nvGrpSpPr>
        <p:grpSpPr>
          <a:xfrm rot="8659664">
            <a:off x="6374403" y="3280573"/>
            <a:ext cx="1090058" cy="2524743"/>
            <a:chOff x="5744593" y="2948051"/>
            <a:chExt cx="1090058" cy="252474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29778" y="6213187"/>
            <a:ext cx="144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 = (-1.5, -1)</a:t>
            </a:r>
          </a:p>
        </p:txBody>
      </p:sp>
      <p:sp>
        <p:nvSpPr>
          <p:cNvPr id="25" name="Plus 24"/>
          <p:cNvSpPr/>
          <p:nvPr/>
        </p:nvSpPr>
        <p:spPr>
          <a:xfrm>
            <a:off x="7741765" y="504742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198244" y="5068299"/>
            <a:ext cx="74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(.5,-1)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7203805" y="5291233"/>
            <a:ext cx="31009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/>
          <p:cNvSpPr>
            <a:spLocks noGrp="1"/>
          </p:cNvSpPr>
          <p:nvPr>
            <p:ph sz="quarter" idx="1"/>
          </p:nvPr>
        </p:nvSpPr>
        <p:spPr>
          <a:xfrm>
            <a:off x="323262" y="1793994"/>
            <a:ext cx="5447347" cy="2591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6600"/>
                </a:solidFill>
              </a:rPr>
              <a:t>repeat</a:t>
            </a:r>
            <a:r>
              <a:rPr lang="en-US" sz="1800" dirty="0"/>
              <a:t> until convergence (or for some # of iterations):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>
                <a:solidFill>
                  <a:srgbClr val="FF6600"/>
                </a:solidFill>
              </a:rPr>
              <a:t>for</a:t>
            </a:r>
            <a:r>
              <a:rPr lang="en-US" sz="1800" dirty="0"/>
              <a:t> each training example (</a:t>
            </a:r>
            <a:r>
              <a:rPr lang="en-US" sz="1800" i="1" dirty="0"/>
              <a:t>f</a:t>
            </a:r>
            <a:r>
              <a:rPr lang="en-US" sz="1800" i="1" baseline="-25000" dirty="0"/>
              <a:t>1</a:t>
            </a:r>
            <a:r>
              <a:rPr lang="en-US" sz="1800" i="1" dirty="0"/>
              <a:t>, f</a:t>
            </a:r>
            <a:r>
              <a:rPr lang="en-US" sz="1800" i="1" baseline="-25000" dirty="0"/>
              <a:t>2</a:t>
            </a:r>
            <a:r>
              <a:rPr lang="en-US" sz="1800" i="1" dirty="0"/>
              <a:t>, …, </a:t>
            </a:r>
            <a:r>
              <a:rPr lang="en-US" sz="1800" i="1" dirty="0" err="1"/>
              <a:t>f</a:t>
            </a:r>
            <a:r>
              <a:rPr lang="en-US" sz="1800" i="1" baseline="-25000" dirty="0" err="1"/>
              <a:t>n</a:t>
            </a:r>
            <a:r>
              <a:rPr lang="en-US" sz="1800" dirty="0"/>
              <a:t>, label):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>
                <a:solidFill>
                  <a:srgbClr val="FF6600"/>
                </a:solidFill>
              </a:rPr>
              <a:t>if</a:t>
            </a:r>
            <a:r>
              <a:rPr lang="en-US" sz="1800" dirty="0"/>
              <a:t> </a:t>
            </a:r>
            <a:r>
              <a:rPr lang="en-US" sz="1800" i="1" dirty="0"/>
              <a:t>prediction * label </a:t>
            </a:r>
            <a:r>
              <a:rPr lang="en-US" sz="1800" dirty="0"/>
              <a:t>≤ 0:  // they don’t agree</a:t>
            </a:r>
          </a:p>
          <a:p>
            <a:pPr marL="0" indent="0">
              <a:buNone/>
            </a:pPr>
            <a:r>
              <a:rPr lang="en-US" sz="1800" dirty="0"/>
              <a:t>         for each </a:t>
            </a:r>
            <a:r>
              <a:rPr lang="en-US" sz="1800" i="1" dirty="0" err="1"/>
              <a:t>w</a:t>
            </a:r>
            <a:r>
              <a:rPr lang="en-US" sz="1800" i="1" baseline="-25000" dirty="0" err="1"/>
              <a:t>i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/>
              <a:t>           </a:t>
            </a:r>
            <a:r>
              <a:rPr lang="en-US" sz="1800" i="1" dirty="0" err="1"/>
              <a:t>w</a:t>
            </a:r>
            <a:r>
              <a:rPr lang="en-US" sz="1800" i="1" baseline="-25000" dirty="0" err="1"/>
              <a:t>i</a:t>
            </a:r>
            <a:r>
              <a:rPr lang="en-US" sz="1800" dirty="0"/>
              <a:t> = </a:t>
            </a:r>
            <a:r>
              <a:rPr lang="en-US" sz="1800" i="1" dirty="0" err="1"/>
              <a:t>w</a:t>
            </a:r>
            <a:r>
              <a:rPr lang="en-US" sz="1800" i="1" baseline="-25000" dirty="0" err="1"/>
              <a:t>i</a:t>
            </a:r>
            <a:r>
              <a:rPr lang="en-US" sz="1800" dirty="0"/>
              <a:t> + </a:t>
            </a:r>
            <a:r>
              <a:rPr lang="en-US" sz="1800" i="1" dirty="0"/>
              <a:t>f</a:t>
            </a:r>
            <a:r>
              <a:rPr lang="en-US" sz="1800" i="1" baseline="-25000" dirty="0"/>
              <a:t>i</a:t>
            </a:r>
            <a:r>
              <a:rPr lang="en-US" sz="1800" dirty="0"/>
              <a:t>*label</a:t>
            </a:r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48504"/>
              </p:ext>
            </p:extLst>
          </p:nvPr>
        </p:nvGraphicFramePr>
        <p:xfrm>
          <a:off x="927100" y="2562225"/>
          <a:ext cx="1544638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6200" imgH="317500" progId="Equation.3">
                  <p:embed/>
                </p:oleObj>
              </mc:Choice>
              <mc:Fallback>
                <p:oleObj name="Equation" r:id="rId2" imgW="13462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7100" y="2562225"/>
                        <a:ext cx="1544638" cy="363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64300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line will it find?</a:t>
            </a:r>
          </a:p>
        </p:txBody>
      </p:sp>
      <p:sp>
        <p:nvSpPr>
          <p:cNvPr id="4" name="Plus 3"/>
          <p:cNvSpPr/>
          <p:nvPr/>
        </p:nvSpPr>
        <p:spPr>
          <a:xfrm>
            <a:off x="2449210" y="203888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033129" y="161557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6310944" y="342369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6135962" y="182722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2857458" y="282328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857458" y="4159310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1632714" y="225053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033129" y="321204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>
            <a:off x="5195629" y="39476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2040962" y="374911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inus 16"/>
          <p:cNvSpPr/>
          <p:nvPr/>
        </p:nvSpPr>
        <p:spPr>
          <a:xfrm>
            <a:off x="4510280" y="25128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inus 17"/>
          <p:cNvSpPr/>
          <p:nvPr/>
        </p:nvSpPr>
        <p:spPr>
          <a:xfrm>
            <a:off x="4576316" y="41373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6632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line will it find?</a:t>
            </a:r>
          </a:p>
        </p:txBody>
      </p:sp>
      <p:sp>
        <p:nvSpPr>
          <p:cNvPr id="4" name="Plus 3"/>
          <p:cNvSpPr/>
          <p:nvPr/>
        </p:nvSpPr>
        <p:spPr>
          <a:xfrm>
            <a:off x="2449210" y="203888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033129" y="161557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6310944" y="342369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6135962" y="182722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2857458" y="282328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857458" y="4159310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1632714" y="225053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033129" y="321204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>
            <a:off x="5195629" y="39476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2040962" y="374911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inus 16"/>
          <p:cNvSpPr/>
          <p:nvPr/>
        </p:nvSpPr>
        <p:spPr>
          <a:xfrm>
            <a:off x="4510280" y="25128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inus 17"/>
          <p:cNvSpPr/>
          <p:nvPr/>
        </p:nvSpPr>
        <p:spPr>
          <a:xfrm>
            <a:off x="4576316" y="41373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3070776" y="1343601"/>
            <a:ext cx="2124853" cy="352712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V="1">
            <a:off x="3922876" y="1343600"/>
            <a:ext cx="144697" cy="3414601"/>
          </a:xfrm>
          <a:prstGeom prst="line">
            <a:avLst/>
          </a:prstGeom>
          <a:noFill/>
          <a:ln w="19050">
            <a:solidFill>
              <a:srgbClr val="00A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 flipH="1" flipV="1">
            <a:off x="2857458" y="1343601"/>
            <a:ext cx="1652822" cy="3527126"/>
          </a:xfrm>
          <a:prstGeom prst="line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966429" y="5369052"/>
            <a:ext cx="52197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Only guaranteed to find </a:t>
            </a:r>
            <a:r>
              <a:rPr lang="en-US" sz="3200" b="1" i="1" dirty="0">
                <a:solidFill>
                  <a:srgbClr val="0000FF"/>
                </a:solidFill>
              </a:rPr>
              <a:t>some</a:t>
            </a:r>
            <a:r>
              <a:rPr lang="en-US" sz="3200" dirty="0">
                <a:solidFill>
                  <a:srgbClr val="0000FF"/>
                </a:solidFill>
              </a:rPr>
              <a:t> line that separates the data</a:t>
            </a:r>
          </a:p>
        </p:txBody>
      </p:sp>
    </p:spTree>
    <p:extLst>
      <p:ext uri="{BB962C8B-B14F-4D97-AF65-F5344CB8AC3E}">
        <p14:creationId xmlns:p14="http://schemas.microsoft.com/office/powerpoint/2010/main" val="381399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314449" y="3405508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89717" y="313460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71478" y="214479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98070" y="2693149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250470" y="3600136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56738" y="2979545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107499" y="2339424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73508" y="2200470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977972" y="2908633"/>
            <a:ext cx="368153" cy="349686"/>
          </a:xfrm>
          <a:prstGeom prst="ellipse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36414" y="456162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392595" y="558823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37711" y="523855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220490" y="6032347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55102" y="518573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6176" y="5324180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1295368" y="5707966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1149456" y="4186782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66176" y="387206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13488" y="578552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288984" y="3689038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398980" y="3618284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4840365" y="3657135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096601" y="1569091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06205" y="2870393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184125" y="3774979"/>
            <a:ext cx="368153" cy="349686"/>
          </a:xfrm>
          <a:prstGeom prst="ellipse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83792" y="228600"/>
            <a:ext cx="8531352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data generating distribution?</a:t>
            </a:r>
          </a:p>
        </p:txBody>
      </p:sp>
    </p:spTree>
    <p:extLst>
      <p:ext uri="{BB962C8B-B14F-4D97-AF65-F5344CB8AC3E}">
        <p14:creationId xmlns:p14="http://schemas.microsoft.com/office/powerpoint/2010/main" val="116897727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repeat until convergence (</a:t>
            </a:r>
            <a:r>
              <a:rPr lang="en-US" sz="2400" dirty="0">
                <a:solidFill>
                  <a:srgbClr val="FF0000"/>
                </a:solidFill>
              </a:rPr>
              <a:t>or for some # of iterations</a:t>
            </a:r>
            <a:r>
              <a:rPr lang="en-US" sz="2400" dirty="0"/>
              <a:t>):</a:t>
            </a:r>
          </a:p>
          <a:p>
            <a:pPr marL="0" indent="0">
              <a:buNone/>
            </a:pPr>
            <a:r>
              <a:rPr lang="en-US" sz="2400" dirty="0"/>
              <a:t>   for each training example (</a:t>
            </a:r>
            <a:r>
              <a:rPr lang="en-US" sz="2400" i="1" dirty="0"/>
              <a:t>f</a:t>
            </a:r>
            <a:r>
              <a:rPr lang="en-US" sz="2400" i="1" baseline="-25000" dirty="0"/>
              <a:t>1</a:t>
            </a:r>
            <a:r>
              <a:rPr lang="en-US" sz="2400" i="1" dirty="0"/>
              <a:t>, f</a:t>
            </a:r>
            <a:r>
              <a:rPr lang="en-US" sz="2400" i="1" baseline="-25000" dirty="0"/>
              <a:t>2</a:t>
            </a:r>
            <a:r>
              <a:rPr lang="en-US" sz="2400" i="1" dirty="0"/>
              <a:t>, …, </a:t>
            </a:r>
            <a:r>
              <a:rPr lang="en-US" sz="2400" i="1" dirty="0" err="1"/>
              <a:t>f</a:t>
            </a:r>
            <a:r>
              <a:rPr lang="en-US" sz="2400" i="1" baseline="-25000" dirty="0" err="1"/>
              <a:t>n</a:t>
            </a:r>
            <a:r>
              <a:rPr lang="en-US" sz="2400" dirty="0"/>
              <a:t>, label):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if </a:t>
            </a:r>
            <a:r>
              <a:rPr lang="en-US" sz="2400" i="1" dirty="0"/>
              <a:t>prediction * label </a:t>
            </a:r>
            <a:r>
              <a:rPr lang="en-US" sz="2400" dirty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        for each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          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=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+ </a:t>
            </a:r>
            <a:r>
              <a:rPr lang="en-US" sz="2400" i="1" dirty="0"/>
              <a:t>f</a:t>
            </a:r>
            <a:r>
              <a:rPr lang="en-US" sz="2400" i="1" baseline="-25000" dirty="0"/>
              <a:t>i</a:t>
            </a:r>
            <a:r>
              <a:rPr lang="en-US" sz="2400" dirty="0"/>
              <a:t>*label</a:t>
            </a:r>
          </a:p>
          <a:p>
            <a:pPr marL="0" indent="0">
              <a:buNone/>
            </a:pPr>
            <a:r>
              <a:rPr lang="en-US" sz="2400" dirty="0"/>
              <a:t>         </a:t>
            </a:r>
            <a:r>
              <a:rPr lang="en-US" sz="2400" i="1" dirty="0"/>
              <a:t>b</a:t>
            </a:r>
            <a:r>
              <a:rPr lang="en-US" sz="2400" dirty="0"/>
              <a:t> = </a:t>
            </a:r>
            <a:r>
              <a:rPr lang="en-US" sz="2400" i="1" dirty="0"/>
              <a:t>b</a:t>
            </a:r>
            <a:r>
              <a:rPr lang="en-US" sz="2400" dirty="0"/>
              <a:t> + label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1194729"/>
              </p:ext>
            </p:extLst>
          </p:nvPr>
        </p:nvGraphicFramePr>
        <p:xfrm>
          <a:off x="1213322" y="2482094"/>
          <a:ext cx="3050605" cy="62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49400" imgH="317500" progId="Equation.3">
                  <p:embed/>
                </p:oleObj>
              </mc:Choice>
              <mc:Fallback>
                <p:oleObj name="Equation" r:id="rId2" imgW="15494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3322" y="2482094"/>
                        <a:ext cx="3050605" cy="62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6609" y="5645804"/>
            <a:ext cx="7716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Why do we also have the “some # iterations” check?</a:t>
            </a:r>
          </a:p>
        </p:txBody>
      </p:sp>
    </p:spTree>
    <p:extLst>
      <p:ext uri="{BB962C8B-B14F-4D97-AF65-F5344CB8AC3E}">
        <p14:creationId xmlns:p14="http://schemas.microsoft.com/office/powerpoint/2010/main" val="84504277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non-separable data</a:t>
            </a:r>
          </a:p>
        </p:txBody>
      </p:sp>
      <p:sp>
        <p:nvSpPr>
          <p:cNvPr id="4" name="Plus 3"/>
          <p:cNvSpPr/>
          <p:nvPr/>
        </p:nvSpPr>
        <p:spPr>
          <a:xfrm>
            <a:off x="2449210" y="203888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033129" y="161557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6310944" y="342369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135962" y="182722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2857458" y="282328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2857458" y="4159310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1632714" y="225053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033129" y="321204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11"/>
          <p:cNvSpPr/>
          <p:nvPr/>
        </p:nvSpPr>
        <p:spPr>
          <a:xfrm>
            <a:off x="5195629" y="39476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040962" y="374911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4510280" y="25128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>
            <a:off x="4576316" y="41373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inus 15"/>
          <p:cNvSpPr/>
          <p:nvPr/>
        </p:nvSpPr>
        <p:spPr>
          <a:xfrm>
            <a:off x="1134034" y="305101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93033" y="5610178"/>
            <a:ext cx="80195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If we ran the algorithm on this it would never converge!</a:t>
            </a:r>
          </a:p>
        </p:txBody>
      </p:sp>
    </p:spTree>
    <p:extLst>
      <p:ext uri="{BB962C8B-B14F-4D97-AF65-F5344CB8AC3E}">
        <p14:creationId xmlns:p14="http://schemas.microsoft.com/office/powerpoint/2010/main" val="422690968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repeat until convergence (or </a:t>
            </a:r>
            <a:r>
              <a:rPr lang="en-US" sz="2400" dirty="0">
                <a:solidFill>
                  <a:srgbClr val="FF0000"/>
                </a:solidFill>
              </a:rPr>
              <a:t>for some # of iterations</a:t>
            </a:r>
            <a:r>
              <a:rPr lang="en-US" sz="2400" dirty="0"/>
              <a:t>):</a:t>
            </a:r>
          </a:p>
          <a:p>
            <a:pPr marL="0" indent="0">
              <a:buNone/>
            </a:pPr>
            <a:r>
              <a:rPr lang="en-US" sz="2400" dirty="0"/>
              <a:t>   for each training example (</a:t>
            </a:r>
            <a:r>
              <a:rPr lang="en-US" sz="2400" i="1" dirty="0"/>
              <a:t>f</a:t>
            </a:r>
            <a:r>
              <a:rPr lang="en-US" sz="2400" i="1" baseline="-25000" dirty="0"/>
              <a:t>1</a:t>
            </a:r>
            <a:r>
              <a:rPr lang="en-US" sz="2400" i="1" dirty="0"/>
              <a:t>, f</a:t>
            </a:r>
            <a:r>
              <a:rPr lang="en-US" sz="2400" i="1" baseline="-25000" dirty="0"/>
              <a:t>2</a:t>
            </a:r>
            <a:r>
              <a:rPr lang="en-US" sz="2400" i="1" dirty="0"/>
              <a:t>, …, </a:t>
            </a:r>
            <a:r>
              <a:rPr lang="en-US" sz="2400" i="1" dirty="0" err="1"/>
              <a:t>f</a:t>
            </a:r>
            <a:r>
              <a:rPr lang="en-US" sz="2400" i="1" baseline="-25000" dirty="0" err="1"/>
              <a:t>n</a:t>
            </a:r>
            <a:r>
              <a:rPr lang="en-US" sz="2400" dirty="0"/>
              <a:t>, label):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if </a:t>
            </a:r>
            <a:r>
              <a:rPr lang="en-US" sz="2400" i="1" dirty="0"/>
              <a:t>prediction * label </a:t>
            </a:r>
            <a:r>
              <a:rPr lang="en-US" sz="2400" dirty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        for each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          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=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+ </a:t>
            </a:r>
            <a:r>
              <a:rPr lang="en-US" sz="2400" i="1" dirty="0"/>
              <a:t>f</a:t>
            </a:r>
            <a:r>
              <a:rPr lang="en-US" sz="2400" i="1" baseline="-25000" dirty="0"/>
              <a:t>i</a:t>
            </a:r>
            <a:r>
              <a:rPr lang="en-US" sz="2400" dirty="0"/>
              <a:t>*label</a:t>
            </a:r>
          </a:p>
          <a:p>
            <a:pPr marL="0" indent="0">
              <a:buNone/>
            </a:pPr>
            <a:r>
              <a:rPr lang="en-US" sz="2400" dirty="0"/>
              <a:t>         </a:t>
            </a:r>
            <a:r>
              <a:rPr lang="en-US" sz="2400" i="1" dirty="0"/>
              <a:t>b</a:t>
            </a:r>
            <a:r>
              <a:rPr lang="en-US" sz="2400" dirty="0"/>
              <a:t> = </a:t>
            </a:r>
            <a:r>
              <a:rPr lang="en-US" sz="2400" i="1" dirty="0"/>
              <a:t>b</a:t>
            </a:r>
            <a:r>
              <a:rPr lang="en-US" sz="2400" dirty="0"/>
              <a:t> + label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086412"/>
              </p:ext>
            </p:extLst>
          </p:nvPr>
        </p:nvGraphicFramePr>
        <p:xfrm>
          <a:off x="1213322" y="2482094"/>
          <a:ext cx="3050605" cy="62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49400" imgH="317500" progId="Equation.3">
                  <p:embed/>
                </p:oleObj>
              </mc:Choice>
              <mc:Fallback>
                <p:oleObj name="Equation" r:id="rId2" imgW="15494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3322" y="2482094"/>
                        <a:ext cx="3050605" cy="62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32079" y="5384194"/>
            <a:ext cx="67614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Also helps avoid </a:t>
            </a:r>
            <a:r>
              <a:rPr lang="en-US" sz="2800" dirty="0" err="1">
                <a:solidFill>
                  <a:srgbClr val="0000FF"/>
                </a:solidFill>
              </a:rPr>
              <a:t>overfitting</a:t>
            </a:r>
            <a:r>
              <a:rPr lang="en-US" sz="2800" dirty="0">
                <a:solidFill>
                  <a:srgbClr val="0000FF"/>
                </a:solidFill>
              </a:rPr>
              <a:t>!</a:t>
            </a:r>
          </a:p>
          <a:p>
            <a:r>
              <a:rPr lang="en-US" sz="2800" dirty="0">
                <a:solidFill>
                  <a:srgbClr val="0000FF"/>
                </a:solidFill>
              </a:rPr>
              <a:t>(This is harder to see in 2-D examples, though)</a:t>
            </a:r>
          </a:p>
        </p:txBody>
      </p:sp>
    </p:spTree>
    <p:extLst>
      <p:ext uri="{BB962C8B-B14F-4D97-AF65-F5344CB8AC3E}">
        <p14:creationId xmlns:p14="http://schemas.microsoft.com/office/powerpoint/2010/main" val="170120044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66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repeat until convergence (or for some # of iterations):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>
                <a:solidFill>
                  <a:srgbClr val="FF0000"/>
                </a:solidFill>
              </a:rPr>
              <a:t>for each training example </a:t>
            </a:r>
            <a:r>
              <a:rPr lang="en-US" sz="2400" dirty="0"/>
              <a:t>(</a:t>
            </a:r>
            <a:r>
              <a:rPr lang="en-US" sz="2400" i="1" dirty="0"/>
              <a:t>f</a:t>
            </a:r>
            <a:r>
              <a:rPr lang="en-US" sz="2400" i="1" baseline="-25000" dirty="0"/>
              <a:t>1</a:t>
            </a:r>
            <a:r>
              <a:rPr lang="en-US" sz="2400" i="1" dirty="0"/>
              <a:t>, f</a:t>
            </a:r>
            <a:r>
              <a:rPr lang="en-US" sz="2400" i="1" baseline="-25000" dirty="0"/>
              <a:t>2</a:t>
            </a:r>
            <a:r>
              <a:rPr lang="en-US" sz="2400" i="1" dirty="0"/>
              <a:t>, …, </a:t>
            </a:r>
            <a:r>
              <a:rPr lang="en-US" sz="2400" i="1" dirty="0" err="1"/>
              <a:t>f</a:t>
            </a:r>
            <a:r>
              <a:rPr lang="en-US" sz="2400" i="1" baseline="-25000" dirty="0" err="1"/>
              <a:t>n</a:t>
            </a:r>
            <a:r>
              <a:rPr lang="en-US" sz="2400" dirty="0"/>
              <a:t>, label):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if </a:t>
            </a:r>
            <a:r>
              <a:rPr lang="en-US" sz="2400" i="1" dirty="0"/>
              <a:t>prediction * label </a:t>
            </a:r>
            <a:r>
              <a:rPr lang="en-US" sz="2400" dirty="0"/>
              <a:t>≤ 0:  // they don’t agree</a:t>
            </a:r>
          </a:p>
          <a:p>
            <a:pPr marL="0" indent="0">
              <a:buNone/>
            </a:pPr>
            <a:r>
              <a:rPr lang="en-US" sz="2400" dirty="0"/>
              <a:t>         for each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          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=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+ </a:t>
            </a:r>
            <a:r>
              <a:rPr lang="en-US" sz="2400" i="1" dirty="0"/>
              <a:t>f</a:t>
            </a:r>
            <a:r>
              <a:rPr lang="en-US" sz="2400" i="1" baseline="-25000" dirty="0"/>
              <a:t>i</a:t>
            </a:r>
            <a:r>
              <a:rPr lang="en-US" sz="2400" dirty="0"/>
              <a:t>*label</a:t>
            </a:r>
          </a:p>
          <a:p>
            <a:pPr marL="0" indent="0">
              <a:buNone/>
            </a:pPr>
            <a:r>
              <a:rPr lang="en-US" sz="2400" dirty="0"/>
              <a:t>         </a:t>
            </a:r>
            <a:r>
              <a:rPr lang="en-US" sz="2400" i="1" dirty="0"/>
              <a:t>b</a:t>
            </a:r>
            <a:r>
              <a:rPr lang="en-US" sz="2400" dirty="0"/>
              <a:t> = </a:t>
            </a:r>
            <a:r>
              <a:rPr lang="en-US" sz="2400" i="1" dirty="0"/>
              <a:t>b</a:t>
            </a:r>
            <a:r>
              <a:rPr lang="en-US" sz="2400" dirty="0"/>
              <a:t> + label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841008"/>
              </p:ext>
            </p:extLst>
          </p:nvPr>
        </p:nvGraphicFramePr>
        <p:xfrm>
          <a:off x="1213322" y="2482094"/>
          <a:ext cx="3050605" cy="62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49400" imgH="317500" progId="Equation.3">
                  <p:embed/>
                </p:oleObj>
              </mc:Choice>
              <mc:Fallback>
                <p:oleObj name="Equation" r:id="rId2" imgW="15494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3322" y="2482094"/>
                        <a:ext cx="3050605" cy="62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38737" y="5533279"/>
            <a:ext cx="67835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order should we traverse the examples?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Does it matter?</a:t>
            </a:r>
          </a:p>
        </p:txBody>
      </p:sp>
    </p:spTree>
    <p:extLst>
      <p:ext uri="{BB962C8B-B14F-4D97-AF65-F5344CB8AC3E}">
        <p14:creationId xmlns:p14="http://schemas.microsoft.com/office/powerpoint/2010/main" val="396619877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matters</a:t>
            </a:r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619277" y="2336715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689992" y="5787396"/>
            <a:ext cx="5377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would be a good/bad order?</a:t>
            </a:r>
          </a:p>
        </p:txBody>
      </p:sp>
      <p:sp>
        <p:nvSpPr>
          <p:cNvPr id="28" name="Plus 27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25"/>
          <p:cNvSpPr/>
          <p:nvPr/>
        </p:nvSpPr>
        <p:spPr>
          <a:xfrm>
            <a:off x="4748431" y="446081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lus 26"/>
          <p:cNvSpPr/>
          <p:nvPr/>
        </p:nvSpPr>
        <p:spPr>
          <a:xfrm>
            <a:off x="5142324" y="4743300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2051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matters: a bad order</a:t>
            </a:r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83764" y="2901942"/>
            <a:ext cx="514476" cy="1137487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4619277" y="2336715"/>
            <a:ext cx="1090058" cy="2524743"/>
            <a:chOff x="5744593" y="2948051"/>
            <a:chExt cx="1090058" cy="2524743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Plus 33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lus 34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lus 36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25"/>
          <p:cNvSpPr/>
          <p:nvPr/>
        </p:nvSpPr>
        <p:spPr>
          <a:xfrm>
            <a:off x="4748431" y="447541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lus 26"/>
          <p:cNvSpPr/>
          <p:nvPr/>
        </p:nvSpPr>
        <p:spPr>
          <a:xfrm>
            <a:off x="5142324" y="475789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4559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matters: a bad order</a:t>
            </a:r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83764" y="2901942"/>
            <a:ext cx="514476" cy="1137487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lus 33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lus 34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lus 36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 rot="10800000">
            <a:off x="3368449" y="2448725"/>
            <a:ext cx="1090058" cy="2524743"/>
            <a:chOff x="5744593" y="2948051"/>
            <a:chExt cx="1090058" cy="2524743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Plus 35"/>
          <p:cNvSpPr/>
          <p:nvPr/>
        </p:nvSpPr>
        <p:spPr>
          <a:xfrm>
            <a:off x="4748431" y="446081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lus 37"/>
          <p:cNvSpPr/>
          <p:nvPr/>
        </p:nvSpPr>
        <p:spPr>
          <a:xfrm>
            <a:off x="5142324" y="4743300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248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matters: a bad order</a:t>
            </a:r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67905" y="1905884"/>
            <a:ext cx="2910003" cy="2231436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 rot="10800000">
            <a:off x="3368449" y="2448725"/>
            <a:ext cx="1090058" cy="2524743"/>
            <a:chOff x="5744593" y="2948051"/>
            <a:chExt cx="1090058" cy="2524743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Plus 33"/>
          <p:cNvSpPr/>
          <p:nvPr/>
        </p:nvSpPr>
        <p:spPr>
          <a:xfrm>
            <a:off x="4748431" y="446081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lus 34"/>
          <p:cNvSpPr/>
          <p:nvPr/>
        </p:nvSpPr>
        <p:spPr>
          <a:xfrm>
            <a:off x="5142324" y="4743300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1619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matters: a bad order</a:t>
            </a:r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10800000">
            <a:off x="3368449" y="2448725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098240" y="2117540"/>
            <a:ext cx="2146184" cy="3156712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25"/>
          <p:cNvSpPr/>
          <p:nvPr/>
        </p:nvSpPr>
        <p:spPr>
          <a:xfrm>
            <a:off x="4748431" y="446081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lus 26"/>
          <p:cNvSpPr/>
          <p:nvPr/>
        </p:nvSpPr>
        <p:spPr>
          <a:xfrm>
            <a:off x="5142324" y="4743300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8576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matters: a bad order</a:t>
            </a:r>
          </a:p>
        </p:txBody>
      </p:sp>
      <p:sp>
        <p:nvSpPr>
          <p:cNvPr id="4" name="Plus 3"/>
          <p:cNvSpPr/>
          <p:nvPr/>
        </p:nvSpPr>
        <p:spPr>
          <a:xfrm>
            <a:off x="3285378" y="23291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5869297" y="190588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147112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6972130" y="211753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lus 7"/>
          <p:cNvSpPr/>
          <p:nvPr/>
        </p:nvSpPr>
        <p:spPr>
          <a:xfrm>
            <a:off x="3693626" y="311359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3693626" y="444962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2468882" y="254084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5869297" y="35023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2877130" y="403942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5346448" y="2803131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17"/>
          <p:cNvSpPr/>
          <p:nvPr/>
        </p:nvSpPr>
        <p:spPr>
          <a:xfrm>
            <a:off x="2506488" y="326463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lus 18"/>
          <p:cNvSpPr/>
          <p:nvPr/>
        </p:nvSpPr>
        <p:spPr>
          <a:xfrm>
            <a:off x="2098240" y="4064267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19"/>
          <p:cNvSpPr/>
          <p:nvPr/>
        </p:nvSpPr>
        <p:spPr>
          <a:xfrm>
            <a:off x="1689992" y="3052979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20"/>
          <p:cNvSpPr/>
          <p:nvPr/>
        </p:nvSpPr>
        <p:spPr>
          <a:xfrm>
            <a:off x="2610990" y="4850941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 rot="10800000">
            <a:off x="3368449" y="2448725"/>
            <a:ext cx="1090058" cy="2524743"/>
            <a:chOff x="5744593" y="2948051"/>
            <a:chExt cx="1090058" cy="2524743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744593" y="2948051"/>
              <a:ext cx="0" cy="2524743"/>
            </a:xfrm>
            <a:prstGeom prst="line">
              <a:avLst/>
            </a:prstGeom>
            <a:ln w="38100" cmpd="sng">
              <a:solidFill>
                <a:srgbClr val="FF66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44593" y="4224270"/>
              <a:ext cx="1090058" cy="0"/>
            </a:xfrm>
            <a:prstGeom prst="straightConnector1">
              <a:avLst/>
            </a:prstGeom>
            <a:ln w="38100" cmpd="sng">
              <a:solidFill>
                <a:srgbClr val="008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Minus 28"/>
          <p:cNvSpPr/>
          <p:nvPr/>
        </p:nvSpPr>
        <p:spPr>
          <a:xfrm>
            <a:off x="6236960" y="2591476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inus 29"/>
          <p:cNvSpPr/>
          <p:nvPr/>
        </p:nvSpPr>
        <p:spPr>
          <a:xfrm>
            <a:off x="6389360" y="371401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30"/>
          <p:cNvSpPr/>
          <p:nvPr/>
        </p:nvSpPr>
        <p:spPr>
          <a:xfrm>
            <a:off x="1638268" y="3540994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4734076" y="4954955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734076" y="4449621"/>
            <a:ext cx="816496" cy="1019419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lus 34"/>
          <p:cNvSpPr/>
          <p:nvPr/>
        </p:nvSpPr>
        <p:spPr>
          <a:xfrm>
            <a:off x="3693626" y="224904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25"/>
          <p:cNvSpPr/>
          <p:nvPr/>
        </p:nvSpPr>
        <p:spPr>
          <a:xfrm>
            <a:off x="4748431" y="446081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lus 26"/>
          <p:cNvSpPr/>
          <p:nvPr/>
        </p:nvSpPr>
        <p:spPr>
          <a:xfrm>
            <a:off x="5142324" y="4743300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17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7691</TotalTime>
  <Words>4239</Words>
  <Application>Microsoft Macintosh PowerPoint</Application>
  <PresentationFormat>On-screen Show (4:3)</PresentationFormat>
  <Paragraphs>885</Paragraphs>
  <Slides>127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127</vt:i4>
      </vt:variant>
    </vt:vector>
  </HeadingPairs>
  <TitlesOfParts>
    <vt:vector size="139" baseType="lpstr">
      <vt:lpstr>Arial</vt:lpstr>
      <vt:lpstr>Calibri</vt:lpstr>
      <vt:lpstr>Cambria Math</vt:lpstr>
      <vt:lpstr>CMMI10</vt:lpstr>
      <vt:lpstr>CMR12</vt:lpstr>
      <vt:lpstr>Rockwell</vt:lpstr>
      <vt:lpstr>Tw Cen MT</vt:lpstr>
      <vt:lpstr>Verdana</vt:lpstr>
      <vt:lpstr>Wingdings</vt:lpstr>
      <vt:lpstr>Wingdings 2</vt:lpstr>
      <vt:lpstr>Median</vt:lpstr>
      <vt:lpstr>Equation</vt:lpstr>
      <vt:lpstr>Perceptron Learning</vt:lpstr>
      <vt:lpstr>Machine learning models</vt:lpstr>
      <vt:lpstr>Data generating distribution</vt:lpstr>
      <vt:lpstr>Probability distribution</vt:lpstr>
      <vt:lpstr>data generating distribution</vt:lpstr>
      <vt:lpstr>What is the data generating distribution?</vt:lpstr>
      <vt:lpstr>What is the data generating distribution?</vt:lpstr>
      <vt:lpstr>What is the data generating distribution?</vt:lpstr>
      <vt:lpstr>What is the data generating distribution?</vt:lpstr>
      <vt:lpstr>What is the data generating distribution?</vt:lpstr>
      <vt:lpstr>What is the data generating distribution?</vt:lpstr>
      <vt:lpstr>Actual model</vt:lpstr>
      <vt:lpstr>Model assumptions</vt:lpstr>
      <vt:lpstr>What is the data generating distribution?</vt:lpstr>
      <vt:lpstr>What is the data generating distribution?</vt:lpstr>
      <vt:lpstr>What is the data generating distribution?</vt:lpstr>
      <vt:lpstr>What is the data generating distribution?</vt:lpstr>
      <vt:lpstr>What is the data generating distribution?</vt:lpstr>
      <vt:lpstr>Actual model</vt:lpstr>
      <vt:lpstr>What is the data generating distribution?</vt:lpstr>
      <vt:lpstr>What is the data generating distribution?</vt:lpstr>
      <vt:lpstr>Make sure your assumption is correct, though!</vt:lpstr>
      <vt:lpstr>Machine learning models</vt:lpstr>
      <vt:lpstr>k-NN model</vt:lpstr>
      <vt:lpstr>Decision tree model</vt:lpstr>
      <vt:lpstr>Bias</vt:lpstr>
      <vt:lpstr>Linear models</vt:lpstr>
      <vt:lpstr>Hyperplanes</vt:lpstr>
      <vt:lpstr>Defining a line</vt:lpstr>
      <vt:lpstr>Defining a line</vt:lpstr>
      <vt:lpstr>Defining a line</vt:lpstr>
      <vt:lpstr>Defining a line</vt:lpstr>
      <vt:lpstr>Classifying with a line</vt:lpstr>
      <vt:lpstr>Classifying with a line</vt:lpstr>
      <vt:lpstr>Defining a line</vt:lpstr>
      <vt:lpstr>Defining a line</vt:lpstr>
      <vt:lpstr>Defining a line</vt:lpstr>
      <vt:lpstr>Linear models</vt:lpstr>
      <vt:lpstr>Classifying with a linear model</vt:lpstr>
      <vt:lpstr>Learning a linear model</vt:lpstr>
      <vt:lpstr>Positive or negative?</vt:lpstr>
      <vt:lpstr>Positive or negative?</vt:lpstr>
      <vt:lpstr>Positive or negative?</vt:lpstr>
      <vt:lpstr>Positive or negative?</vt:lpstr>
      <vt:lpstr>Positive or negative?</vt:lpstr>
      <vt:lpstr>Positive or negative?</vt:lpstr>
      <vt:lpstr>Positive or negative?</vt:lpstr>
      <vt:lpstr>Positive or negative?</vt:lpstr>
      <vt:lpstr>A method to the madness</vt:lpstr>
      <vt:lpstr>Online learning algorithm</vt:lpstr>
      <vt:lpstr>Online learning algorithm</vt:lpstr>
      <vt:lpstr>Online learning algorithm</vt:lpstr>
      <vt:lpstr>Online learning algorithm</vt:lpstr>
      <vt:lpstr>Online learning algorithm</vt:lpstr>
      <vt:lpstr>Learning a linear classifier</vt:lpstr>
      <vt:lpstr>Learning a linear classifier</vt:lpstr>
      <vt:lpstr>Learning a linear classifier</vt:lpstr>
      <vt:lpstr>Learning a linear classifier</vt:lpstr>
      <vt:lpstr>Learning a linear classifier</vt:lpstr>
      <vt:lpstr>A closer look at why we got it wrong</vt:lpstr>
      <vt:lpstr>A closer look at why we got it wrong</vt:lpstr>
      <vt:lpstr>A closer look at why we got it wrong</vt:lpstr>
      <vt:lpstr>Learning a linear classifier</vt:lpstr>
      <vt:lpstr>Learning a linear classifier</vt:lpstr>
      <vt:lpstr>Learning a linear classifier</vt:lpstr>
      <vt:lpstr>Learning a linear classifier</vt:lpstr>
      <vt:lpstr>Learning a linear classifier</vt:lpstr>
      <vt:lpstr>Learning a linear classifier</vt:lpstr>
      <vt:lpstr>Learning a linear classifier</vt:lpstr>
      <vt:lpstr>A closer look at why we got it wrong</vt:lpstr>
      <vt:lpstr>A closer look at why we got it wrong</vt:lpstr>
      <vt:lpstr>A closer look at why we got it wrong</vt:lpstr>
      <vt:lpstr>Learning a linear classifier</vt:lpstr>
      <vt:lpstr>Perceptron learning algorithm</vt:lpstr>
      <vt:lpstr>A trick…</vt:lpstr>
      <vt:lpstr>A trick…</vt:lpstr>
      <vt:lpstr>Perceptron learning algorithm</vt:lpstr>
      <vt:lpstr>Perceptron learning algorithm</vt:lpstr>
      <vt:lpstr>Perceptron learning algorithm</vt:lpstr>
      <vt:lpstr>Your turn </vt:lpstr>
      <vt:lpstr>Your turn </vt:lpstr>
      <vt:lpstr>Your turn </vt:lpstr>
      <vt:lpstr>Your turn </vt:lpstr>
      <vt:lpstr>Your turn </vt:lpstr>
      <vt:lpstr>Your turn </vt:lpstr>
      <vt:lpstr>Your turn </vt:lpstr>
      <vt:lpstr>Your turn </vt:lpstr>
      <vt:lpstr>Which line will it find?</vt:lpstr>
      <vt:lpstr>Which line will it find?</vt:lpstr>
      <vt:lpstr>Convergence</vt:lpstr>
      <vt:lpstr>Handling non-separable data</vt:lpstr>
      <vt:lpstr>Convergence</vt:lpstr>
      <vt:lpstr>Ordering</vt:lpstr>
      <vt:lpstr>Order matters</vt:lpstr>
      <vt:lpstr>Order matters: a bad order</vt:lpstr>
      <vt:lpstr>Order matters: a bad order</vt:lpstr>
      <vt:lpstr>Order matters: a bad order</vt:lpstr>
      <vt:lpstr>Order matters: a bad order</vt:lpstr>
      <vt:lpstr>Order matters: a bad order</vt:lpstr>
      <vt:lpstr>Order matters: a bad order</vt:lpstr>
      <vt:lpstr>Order matters: a bad order</vt:lpstr>
      <vt:lpstr>Ordering</vt:lpstr>
      <vt:lpstr>Improvements</vt:lpstr>
      <vt:lpstr>Improvements</vt:lpstr>
      <vt:lpstr>Improvements</vt:lpstr>
      <vt:lpstr>Voted perceptron learning</vt:lpstr>
      <vt:lpstr>Voted perceptron learning</vt:lpstr>
      <vt:lpstr>Voted perceptron learning</vt:lpstr>
      <vt:lpstr>Voted perceptron learning</vt:lpstr>
      <vt:lpstr>Voted perceptron learning</vt:lpstr>
      <vt:lpstr>Voted perceptron learning</vt:lpstr>
      <vt:lpstr>Voted perceptron learning</vt:lpstr>
      <vt:lpstr>Voted perceptron learning</vt:lpstr>
      <vt:lpstr>Average perceptron</vt:lpstr>
      <vt:lpstr>Average perceptron</vt:lpstr>
      <vt:lpstr>Perceptron learning algorithm</vt:lpstr>
      <vt:lpstr>Our Nervous System</vt:lpstr>
      <vt:lpstr>Our nervous system: the computer science view</vt:lpstr>
      <vt:lpstr>PowerPoint Presentation</vt:lpstr>
      <vt:lpstr>Neural Networks</vt:lpstr>
      <vt:lpstr>PowerPoint Presentation</vt:lpstr>
      <vt:lpstr>Possible threshold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Irfan Ud-Din</cp:lastModifiedBy>
  <cp:revision>694</cp:revision>
  <cp:lastPrinted>2019-09-12T21:57:40Z</cp:lastPrinted>
  <dcterms:created xsi:type="dcterms:W3CDTF">2013-09-08T20:10:23Z</dcterms:created>
  <dcterms:modified xsi:type="dcterms:W3CDTF">2024-04-30T07:30:32Z</dcterms:modified>
</cp:coreProperties>
</file>