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6" r:id="rId2"/>
    <p:sldId id="259" r:id="rId3"/>
    <p:sldId id="261" r:id="rId4"/>
    <p:sldId id="260" r:id="rId5"/>
    <p:sldId id="262" r:id="rId6"/>
    <p:sldId id="263" r:id="rId7"/>
    <p:sldId id="264" r:id="rId8"/>
    <p:sldId id="266" r:id="rId9"/>
    <p:sldId id="267" r:id="rId10"/>
    <p:sldId id="265" r:id="rId11"/>
    <p:sldId id="276" r:id="rId12"/>
    <p:sldId id="275" r:id="rId13"/>
    <p:sldId id="279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4" r:id="rId23"/>
    <p:sldId id="291" r:id="rId24"/>
    <p:sldId id="292" r:id="rId25"/>
    <p:sldId id="293" r:id="rId26"/>
    <p:sldId id="290" r:id="rId27"/>
    <p:sldId id="296" r:id="rId28"/>
    <p:sldId id="34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47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83"/>
    <p:restoredTop sz="94664"/>
  </p:normalViewPr>
  <p:slideViewPr>
    <p:cSldViewPr snapToGrid="0" snapToObjects="1">
      <p:cViewPr varScale="1">
        <p:scale>
          <a:sx n="143" d="100"/>
          <a:sy n="143" d="100"/>
        </p:scale>
        <p:origin x="1624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5/7/24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you expect the max temp values for each day to have higher variance here or in Vermont?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5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expensive</a:t>
            </a:r>
            <a:r>
              <a:rPr lang="en-US" baseline="0" dirty="0"/>
              <a:t> if you have lots of features and/or it is expensive to train your model</a:t>
            </a:r>
          </a:p>
          <a:p>
            <a:pPr marL="171450" indent="-171450">
              <a:buFontTx/>
              <a:buChar char="-"/>
            </a:pPr>
            <a:r>
              <a:rPr lang="en-US" dirty="0"/>
              <a:t>still</a:t>
            </a:r>
            <a:r>
              <a:rPr lang="en-US" baseline="0" dirty="0"/>
              <a:t> can remove useful features if they’re redundant with other features.  This can get you in trouble if you also remove the redundant feature.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7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17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an example with drastically different values can cause huge fluctuations in the model updates (e.g. with the perceptron)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hopefully we’d weed out extreme values when removing outliers, but even moderate magnitude differences can still impact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43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5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5/7/24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5/7/24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Feature PRE-PROCESSING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features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2687" y="2883932"/>
            <a:ext cx="1814513" cy="2286000"/>
            <a:chOff x="1447800" y="3352800"/>
            <a:chExt cx="1814513" cy="2286000"/>
          </a:xfrm>
        </p:grpSpPr>
        <p:pic>
          <p:nvPicPr>
            <p:cNvPr id="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8" name="Right Arrow 437"/>
          <p:cNvSpPr/>
          <p:nvPr/>
        </p:nvSpPr>
        <p:spPr>
          <a:xfrm>
            <a:off x="2491820" y="3645932"/>
            <a:ext cx="812800" cy="1143000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572933" y="3689866"/>
            <a:ext cx="43381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00FF"/>
                </a:solidFill>
              </a:rPr>
              <a:t>for each pixel:	R[0-255]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		   	G[0-255]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			B[0-255]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1818832" y="6162078"/>
            <a:ext cx="71865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 we retain all the information in the original document?</a:t>
            </a:r>
          </a:p>
        </p:txBody>
      </p:sp>
    </p:spTree>
    <p:extLst>
      <p:ext uri="{BB962C8B-B14F-4D97-AF65-F5344CB8AC3E}">
        <p14:creationId xmlns:p14="http://schemas.microsoft.com/office/powerpoint/2010/main" val="356745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features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2687" y="2883932"/>
            <a:ext cx="1814513" cy="2286000"/>
            <a:chOff x="1447800" y="3352800"/>
            <a:chExt cx="1814513" cy="2286000"/>
          </a:xfrm>
        </p:grpSpPr>
        <p:pic>
          <p:nvPicPr>
            <p:cNvPr id="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6" name="Rectangle 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8" name="Right Arrow 437"/>
          <p:cNvSpPr/>
          <p:nvPr/>
        </p:nvSpPr>
        <p:spPr>
          <a:xfrm>
            <a:off x="2491820" y="3645932"/>
            <a:ext cx="812800" cy="1143000"/>
          </a:xfrm>
          <a:prstGeom prst="rightArrow">
            <a:avLst/>
          </a:prstGeom>
          <a:solidFill>
            <a:srgbClr val="DD8047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/>
          <p:cNvSpPr/>
          <p:nvPr/>
        </p:nvSpPr>
        <p:spPr>
          <a:xfrm>
            <a:off x="3572933" y="3689866"/>
            <a:ext cx="433817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00FF"/>
                </a:solidFill>
              </a:rPr>
              <a:t>for each pixel:	R[0-255]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		   	G[0-255]</a:t>
            </a:r>
            <a:br>
              <a:rPr lang="en-US" sz="2800" dirty="0">
                <a:solidFill>
                  <a:srgbClr val="0000FF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			B[0-255]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3071898" y="5931245"/>
            <a:ext cx="348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Other features for images?</a:t>
            </a:r>
          </a:p>
        </p:txBody>
      </p:sp>
    </p:spTree>
    <p:extLst>
      <p:ext uri="{BB962C8B-B14F-4D97-AF65-F5344CB8AC3E}">
        <p14:creationId xmlns:p14="http://schemas.microsoft.com/office/powerpoint/2010/main" val="406432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image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lang="en-US" dirty="0"/>
              <a:t>Use “patches” rather than pixels (sort of like “bigrams” for text)</a:t>
            </a:r>
          </a:p>
          <a:p>
            <a:r>
              <a:rPr lang="en-US" dirty="0"/>
              <a:t>Different color representations (i.e. L*A*B*)</a:t>
            </a:r>
          </a:p>
          <a:p>
            <a:r>
              <a:rPr lang="en-US" dirty="0"/>
              <a:t>Texture features, i.e. responses to filters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Shape features</a:t>
            </a:r>
          </a:p>
          <a:p>
            <a:r>
              <a:rPr lang="en-US" dirty="0"/>
              <a:t>…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39016" y="3644371"/>
            <a:ext cx="2364317" cy="14582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7132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3850" y="1600200"/>
            <a:ext cx="8282198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Very often requires some domain knowledge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ML algorithm developers, we often have to trust the “experts” to identify and extract reasonable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said, it can be helpful to understand where the features are coming from</a:t>
            </a:r>
          </a:p>
        </p:txBody>
      </p:sp>
    </p:spTree>
    <p:extLst>
      <p:ext uri="{BB962C8B-B14F-4D97-AF65-F5344CB8AC3E}">
        <p14:creationId xmlns:p14="http://schemas.microsoft.com/office/powerpoint/2010/main" val="90517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learning model</a:t>
            </a:r>
          </a:p>
        </p:txBody>
      </p:sp>
      <p:sp>
        <p:nvSpPr>
          <p:cNvPr id="30" name="Oval 29"/>
          <p:cNvSpPr/>
          <p:nvPr/>
        </p:nvSpPr>
        <p:spPr>
          <a:xfrm>
            <a:off x="3129376" y="3395712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41042" y="3629268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353713" y="2900729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38498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(labeled examples)</a:t>
            </a:r>
          </a:p>
        </p:txBody>
      </p:sp>
    </p:spTree>
    <p:extLst>
      <p:ext uri="{BB962C8B-B14F-4D97-AF65-F5344CB8AC3E}">
        <p14:creationId xmlns:p14="http://schemas.microsoft.com/office/powerpoint/2010/main" val="1202889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 training data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2395593" y="3774538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 rot="19287826">
            <a:off x="2123814" y="2486204"/>
            <a:ext cx="263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pre-process data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20500"/>
              </p:ext>
            </p:extLst>
          </p:nvPr>
        </p:nvGraphicFramePr>
        <p:xfrm>
          <a:off x="334210" y="3076224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7463" y="2178806"/>
            <a:ext cx="21607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00FF"/>
                </a:solidFill>
              </a:rPr>
              <a:t>training data</a:t>
            </a:r>
          </a:p>
          <a:p>
            <a:pPr algn="ctr"/>
            <a:r>
              <a:rPr lang="en-US" sz="2000" dirty="0">
                <a:solidFill>
                  <a:srgbClr val="0000FF"/>
                </a:solidFill>
              </a:rPr>
              <a:t>(labeled examples)</a:t>
            </a:r>
          </a:p>
        </p:txBody>
      </p:sp>
      <p:sp>
        <p:nvSpPr>
          <p:cNvPr id="9" name="Oval 8"/>
          <p:cNvSpPr/>
          <p:nvPr/>
        </p:nvSpPr>
        <p:spPr>
          <a:xfrm>
            <a:off x="6803910" y="3515110"/>
            <a:ext cx="1518033" cy="1354666"/>
          </a:xfrm>
          <a:prstGeom prst="ellipse">
            <a:avLst/>
          </a:prstGeom>
          <a:noFill/>
          <a:ln w="38100" cmpd="sng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015576" y="3748666"/>
            <a:ext cx="1239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model/</a:t>
            </a:r>
          </a:p>
          <a:p>
            <a:r>
              <a:rPr lang="en-US" sz="2400" dirty="0"/>
              <a:t>classifier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6070127" y="3893936"/>
            <a:ext cx="606778" cy="570665"/>
          </a:xfrm>
          <a:prstGeom prst="right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287826">
            <a:off x="6028247" y="3020127"/>
            <a:ext cx="925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learn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357482"/>
              </p:ext>
            </p:extLst>
          </p:nvPr>
        </p:nvGraphicFramePr>
        <p:xfrm>
          <a:off x="3857349" y="3053492"/>
          <a:ext cx="1562324" cy="1726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43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37467" y="5096937"/>
            <a:ext cx="2412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“better” training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9201" y="5926667"/>
            <a:ext cx="6458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types of preprocessing might we want to do?</a:t>
            </a:r>
          </a:p>
        </p:txBody>
      </p:sp>
    </p:spTree>
    <p:extLst>
      <p:ext uri="{BB962C8B-B14F-4D97-AF65-F5344CB8AC3E}">
        <p14:creationId xmlns:p14="http://schemas.microsoft.com/office/powerpoint/2010/main" val="123888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911600" y="3572933"/>
            <a:ext cx="2876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is an outlier?</a:t>
            </a:r>
          </a:p>
        </p:txBody>
      </p:sp>
    </p:spTree>
    <p:extLst>
      <p:ext uri="{BB962C8B-B14F-4D97-AF65-F5344CB8AC3E}">
        <p14:creationId xmlns:p14="http://schemas.microsoft.com/office/powerpoint/2010/main" val="2872552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An example that is inconsistent with the other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94795" y="3979332"/>
            <a:ext cx="4494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What types of inconsistencies?</a:t>
            </a:r>
          </a:p>
        </p:txBody>
      </p:sp>
    </p:spTree>
    <p:extLst>
      <p:ext uri="{BB962C8B-B14F-4D97-AF65-F5344CB8AC3E}">
        <p14:creationId xmlns:p14="http://schemas.microsoft.com/office/powerpoint/2010/main" val="157702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examples with the same feature values but different labels</a:t>
            </a:r>
          </a:p>
        </p:txBody>
      </p:sp>
    </p:spTree>
    <p:extLst>
      <p:ext uri="{BB962C8B-B14F-4D97-AF65-F5344CB8AC3E}">
        <p14:creationId xmlns:p14="http://schemas.microsoft.com/office/powerpoint/2010/main" val="813577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examples with the same feature values but different labels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21357" y="6062133"/>
            <a:ext cx="65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Fix?</a:t>
            </a:r>
          </a:p>
        </p:txBody>
      </p:sp>
    </p:spTree>
    <p:extLst>
      <p:ext uri="{BB962C8B-B14F-4D97-AF65-F5344CB8AC3E}">
        <p14:creationId xmlns:p14="http://schemas.microsoft.com/office/powerpoint/2010/main" val="62547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19791" y="6095999"/>
            <a:ext cx="4264152" cy="6180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 do they come from?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75639"/>
              </p:ext>
            </p:extLst>
          </p:nvPr>
        </p:nvGraphicFramePr>
        <p:xfrm>
          <a:off x="1751264" y="1667123"/>
          <a:ext cx="5507788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6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919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conflicting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Identify examples that have the same features, but differing values</a:t>
            </a:r>
          </a:p>
          <a:p>
            <a:pPr lvl="1"/>
            <a:r>
              <a:rPr lang="en-US" dirty="0"/>
              <a:t>For some learning algorithms, these examples can cause issues (for example, not converging)</a:t>
            </a:r>
          </a:p>
          <a:p>
            <a:pPr lvl="1"/>
            <a:r>
              <a:rPr lang="en-US" dirty="0"/>
              <a:t>In general, unsatisfying from a learning perspective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Can be a bit expensive computationally (examining all pairs), though faster approaches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731384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sp>
        <p:nvSpPr>
          <p:cNvPr id="4" name="Oval 3"/>
          <p:cNvSpPr/>
          <p:nvPr/>
        </p:nvSpPr>
        <p:spPr>
          <a:xfrm>
            <a:off x="497163" y="5452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26593" y="49445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78993" y="5757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36193" y="52493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36253" y="5909733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41053" y="48767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2648" y="37591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031241" y="3217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336041" y="36745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610956" y="27093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88441" y="2709331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840993" y="3369732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766048" y="1676399"/>
            <a:ext cx="304800" cy="304800"/>
          </a:xfrm>
          <a:prstGeom prst="ellipse">
            <a:avLst/>
          </a:prstGeom>
          <a:solidFill>
            <a:srgbClr val="008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228072" y="2610604"/>
            <a:ext cx="4661313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An example that is inconsistent with the other examples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extreme feature values in one or more dimensions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examples with the same feature values but different labels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27445" y="5909733"/>
            <a:ext cx="3417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identify these?</a:t>
            </a:r>
          </a:p>
        </p:txBody>
      </p:sp>
    </p:spTree>
    <p:extLst>
      <p:ext uri="{BB962C8B-B14F-4D97-AF65-F5344CB8AC3E}">
        <p14:creationId xmlns:p14="http://schemas.microsoft.com/office/powerpoint/2010/main" val="3092049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extreme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Throw out examples that have extreme values in one dimension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Throw out examples that are very far away from any other example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Train a probabilistic model on the data and throw out “very unlikely”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an entire field of study by itself!  Often called outlier or anomaly detection.</a:t>
            </a:r>
          </a:p>
        </p:txBody>
      </p:sp>
    </p:spTree>
    <p:extLst>
      <p:ext uri="{BB962C8B-B14F-4D97-AF65-F5344CB8AC3E}">
        <p14:creationId xmlns:p14="http://schemas.microsoft.com/office/powerpoint/2010/main" val="16510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statistics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7748589" cy="111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are the mean, standard deviation, and variance of data?</a:t>
            </a:r>
          </a:p>
        </p:txBody>
      </p:sp>
    </p:spTree>
    <p:extLst>
      <p:ext uri="{BB962C8B-B14F-4D97-AF65-F5344CB8AC3E}">
        <p14:creationId xmlns:p14="http://schemas.microsoft.com/office/powerpoint/2010/main" val="3940082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statistics recap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832" y="1797055"/>
            <a:ext cx="605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mean</a:t>
            </a:r>
            <a:r>
              <a:rPr lang="en-US" sz="2800" dirty="0"/>
              <a:t>: average value, often written as μ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9" y="2745839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variance</a:t>
            </a:r>
            <a:r>
              <a:rPr lang="en-US" sz="2800" dirty="0"/>
              <a:t>: a measure of how much variation there is in the data.  Calculated as: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442843"/>
              </p:ext>
            </p:extLst>
          </p:nvPr>
        </p:nvGraphicFramePr>
        <p:xfrm>
          <a:off x="3725750" y="3699945"/>
          <a:ext cx="2201407" cy="93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68400" imgH="495300" progId="Equation.3">
                  <p:embed/>
                </p:oleObj>
              </mc:Choice>
              <mc:Fallback>
                <p:oleObj name="Equation" r:id="rId3" imgW="1168400" imgH="495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5750" y="3699945"/>
                        <a:ext cx="2201407" cy="93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2649" y="4803134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6600"/>
                </a:solidFill>
              </a:rPr>
              <a:t>standard deviation</a:t>
            </a:r>
            <a:r>
              <a:rPr lang="en-US" sz="2800" dirty="0"/>
              <a:t>: square root of the variance (written as </a:t>
            </a:r>
            <a:r>
              <a:rPr lang="en-US" sz="2800" dirty="0" err="1"/>
              <a:t>σ</a:t>
            </a:r>
            <a:r>
              <a:rPr lang="en-US" sz="28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68046" y="5965197"/>
            <a:ext cx="452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these help us with outliers?</a:t>
            </a:r>
          </a:p>
        </p:txBody>
      </p:sp>
    </p:spTree>
    <p:extLst>
      <p:ext uri="{BB962C8B-B14F-4D97-AF65-F5344CB8AC3E}">
        <p14:creationId xmlns:p14="http://schemas.microsoft.com/office/powerpoint/2010/main" val="9034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1833070" y="1725982"/>
            <a:ext cx="5212989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87715" y="5699567"/>
            <a:ext cx="5953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If we know the data is distributed normally (i.e. via a normal/</a:t>
            </a:r>
            <a:r>
              <a:rPr lang="en-US" sz="2400" dirty="0" err="1">
                <a:solidFill>
                  <a:srgbClr val="0000FF"/>
                </a:solidFill>
              </a:rPr>
              <a:t>gaussian</a:t>
            </a:r>
            <a:r>
              <a:rPr lang="en-US" sz="2400" dirty="0">
                <a:solidFill>
                  <a:srgbClr val="0000FF"/>
                </a:solidFill>
              </a:rPr>
              <a:t> distribution)</a:t>
            </a:r>
          </a:p>
        </p:txBody>
      </p:sp>
    </p:spTree>
    <p:extLst>
      <p:ext uri="{BB962C8B-B14F-4D97-AF65-F5344CB8AC3E}">
        <p14:creationId xmlns:p14="http://schemas.microsoft.com/office/powerpoint/2010/main" val="3970339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in a single dimension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Examples in a single dimension that have values greater than </a:t>
            </a:r>
            <a:br>
              <a:rPr lang="en-US" sz="2400" dirty="0"/>
            </a:br>
            <a:r>
              <a:rPr lang="en-US" sz="2400" dirty="0"/>
              <a:t>|</a:t>
            </a:r>
            <a:r>
              <a:rPr lang="en-US" sz="2400" dirty="0" err="1"/>
              <a:t>kσ</a:t>
            </a:r>
            <a:r>
              <a:rPr lang="en-US" sz="2400" dirty="0"/>
              <a:t>| can be discarded (for k &gt;&gt; 3)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Even if the data isn’t actually distributed normally, this is still often reasonable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7410"/>
          <a:stretch/>
        </p:blipFill>
        <p:spPr>
          <a:xfrm>
            <a:off x="2634447" y="4116326"/>
            <a:ext cx="3867282" cy="27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10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 for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good practices:</a:t>
            </a:r>
          </a:p>
          <a:p>
            <a:pPr>
              <a:buFontTx/>
              <a:buChar char="-"/>
            </a:pPr>
            <a:r>
              <a:rPr lang="en-US" dirty="0"/>
              <a:t>Throw out conflicting examples</a:t>
            </a:r>
          </a:p>
          <a:p>
            <a:pPr>
              <a:buFontTx/>
              <a:buChar char="-"/>
            </a:pPr>
            <a:r>
              <a:rPr lang="en-US" dirty="0"/>
              <a:t>Throw out any examples with obviously extreme feature values (i.e. many, many standard deviations away)</a:t>
            </a:r>
          </a:p>
          <a:p>
            <a:pPr>
              <a:buFontTx/>
              <a:buChar char="-"/>
            </a:pPr>
            <a:r>
              <a:rPr lang="en-US" dirty="0"/>
              <a:t>Check for erroneous feature values (e.g. negative values for a feature that can only be positive)</a:t>
            </a:r>
          </a:p>
          <a:p>
            <a:pPr>
              <a:buFontTx/>
              <a:buChar char="-"/>
            </a:pPr>
            <a:r>
              <a:rPr lang="en-US" dirty="0"/>
              <a:t>Let the learning algorithm/other pre-processing handle the rest</a:t>
            </a:r>
          </a:p>
        </p:txBody>
      </p:sp>
    </p:spTree>
    <p:extLst>
      <p:ext uri="{BB962C8B-B14F-4D97-AF65-F5344CB8AC3E}">
        <p14:creationId xmlns:p14="http://schemas.microsoft.com/office/powerpoint/2010/main" val="31645248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Which features to use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737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pruning/selection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39300" cy="4495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Good features provide </a:t>
            </a:r>
            <a:r>
              <a:rPr lang="en-US"/>
              <a:t>us with information </a:t>
            </a:r>
            <a:r>
              <a:rPr lang="en-US" dirty="0"/>
              <a:t>that helps us distinguish between labels.  However, not all features are good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Feature pruning</a:t>
            </a:r>
            <a:r>
              <a:rPr lang="en-US" dirty="0"/>
              <a:t> is the process of removing “bad”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Feature selection</a:t>
            </a:r>
            <a:r>
              <a:rPr lang="en-US" dirty="0"/>
              <a:t> is the process of selecting “good”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makes a bad feature and why would we have them in our data?</a:t>
            </a:r>
          </a:p>
        </p:txBody>
      </p:sp>
    </p:spTree>
    <p:extLst>
      <p:ext uri="{BB962C8B-B14F-4D97-AF65-F5344CB8AC3E}">
        <p14:creationId xmlns:p14="http://schemas.microsoft.com/office/powerpoint/2010/main" val="405330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UCI Machine Learning Repository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256366"/>
            <a:ext cx="4914900" cy="1905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0334" y="4998534"/>
            <a:ext cx="53543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http://</a:t>
            </a:r>
            <a:r>
              <a:rPr lang="en-US" sz="2400" dirty="0" err="1"/>
              <a:t>archive.ics.uci.edu</a:t>
            </a:r>
            <a:r>
              <a:rPr lang="en-US" sz="2400" dirty="0"/>
              <a:t>/ml/</a:t>
            </a:r>
            <a:r>
              <a:rPr lang="en-US" sz="2400" dirty="0" err="1"/>
              <a:t>datasets.html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2983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263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Each of you are going to generate a feature for our data set: pick 5 random binary numbers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1843" y="2881084"/>
            <a:ext cx="4722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f</a:t>
            </a:r>
            <a:r>
              <a:rPr lang="en-US" sz="3200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3766" y="2863123"/>
            <a:ext cx="47227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f</a:t>
            </a:r>
            <a:r>
              <a:rPr lang="en-US" sz="3200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19401" y="29526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1408" y="292643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7731" y="3465860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08927" y="4045061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10127" y="4620765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22933" y="5198048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24133" y="5773752"/>
            <a:ext cx="403613" cy="426801"/>
          </a:xfrm>
          <a:prstGeom prst="rect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067360" y="4311906"/>
            <a:ext cx="4698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I’ve already labeled these examples and I have two features</a:t>
            </a:r>
          </a:p>
        </p:txBody>
      </p:sp>
    </p:spTree>
    <p:extLst>
      <p:ext uri="{BB962C8B-B14F-4D97-AF65-F5344CB8AC3E}">
        <p14:creationId xmlns:p14="http://schemas.microsoft.com/office/powerpoint/2010/main" val="1189156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18218" y="2831164"/>
            <a:ext cx="56398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have a “random” feature, i.e. a feature with random binary values, what is the probability that our feature perfectly predicts the label?</a:t>
            </a:r>
          </a:p>
        </p:txBody>
      </p:sp>
    </p:spTree>
    <p:extLst>
      <p:ext uri="{BB962C8B-B14F-4D97-AF65-F5344CB8AC3E}">
        <p14:creationId xmlns:p14="http://schemas.microsoft.com/office/powerpoint/2010/main" val="3941137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</a:t>
            </a:r>
            <a:r>
              <a:rPr lang="en-US" sz="2400" baseline="-25000" dirty="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probability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0.5</a:t>
            </a:r>
            <a:r>
              <a:rPr lang="en-US" sz="2000" baseline="30000" dirty="0"/>
              <a:t>5</a:t>
            </a:r>
            <a:r>
              <a:rPr lang="en-US" sz="2000" dirty="0"/>
              <a:t>=0.03125 = 1/32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13989" y="3185457"/>
            <a:ext cx="4350776" cy="109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Is that the only way to get perfect prediction?</a:t>
            </a:r>
          </a:p>
        </p:txBody>
      </p:sp>
    </p:spTree>
    <p:extLst>
      <p:ext uri="{BB962C8B-B14F-4D97-AF65-F5344CB8AC3E}">
        <p14:creationId xmlns:p14="http://schemas.microsoft.com/office/powerpoint/2010/main" val="306598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</a:t>
            </a:r>
            <a:r>
              <a:rPr lang="en-US" sz="2400" baseline="-25000" dirty="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probability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0.5</a:t>
            </a:r>
            <a:r>
              <a:rPr lang="en-US" sz="2000" baseline="30000" dirty="0"/>
              <a:t>5</a:t>
            </a:r>
            <a:r>
              <a:rPr lang="en-US" sz="2000" dirty="0"/>
              <a:t>=0.03125 = 1/32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5367" y="3091115"/>
            <a:ext cx="371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= 1/32+1/32 = 1/16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3590" y="4137791"/>
            <a:ext cx="376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Why is this a problem?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13989" y="4926400"/>
            <a:ext cx="4802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Although these features perfectly correlate/predict the training data, they will generally NOT have any predictive power on the test set!</a:t>
            </a:r>
          </a:p>
        </p:txBody>
      </p:sp>
    </p:spTree>
    <p:extLst>
      <p:ext uri="{BB962C8B-B14F-4D97-AF65-F5344CB8AC3E}">
        <p14:creationId xmlns:p14="http://schemas.microsoft.com/office/powerpoint/2010/main" val="41572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</a:t>
            </a:r>
            <a:r>
              <a:rPr lang="en-US" sz="2400" baseline="-25000" dirty="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7082" y="2369500"/>
            <a:ext cx="1814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probability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39310" y="2861401"/>
            <a:ext cx="6596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0.5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147085" y="5127041"/>
            <a:ext cx="1663233" cy="39979"/>
          </a:xfrm>
          <a:prstGeom prst="line">
            <a:avLst/>
          </a:prstGeom>
          <a:ln w="381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753957" y="5321613"/>
            <a:ext cx="2560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0.5</a:t>
            </a:r>
            <a:r>
              <a:rPr lang="en-US" sz="2000" baseline="30000" dirty="0"/>
              <a:t>5</a:t>
            </a:r>
            <a:r>
              <a:rPr lang="en-US" sz="2000" dirty="0"/>
              <a:t>=0.03125 = 1/32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5367" y="3091115"/>
            <a:ext cx="3714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= 1/32+1/32 = 1/16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3590" y="4137791"/>
            <a:ext cx="376495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perfect correlation the only thing we need to worry about for random features?</a:t>
            </a:r>
          </a:p>
        </p:txBody>
      </p:sp>
    </p:spTree>
    <p:extLst>
      <p:ext uri="{BB962C8B-B14F-4D97-AF65-F5344CB8AC3E}">
        <p14:creationId xmlns:p14="http://schemas.microsoft.com/office/powerpoint/2010/main" val="2239489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features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8721" y="2399736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5771" y="2935369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9683" y="23597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f</a:t>
            </a:r>
            <a:r>
              <a:rPr lang="en-US" sz="2400" baseline="-25000" dirty="0">
                <a:solidFill>
                  <a:srgbClr val="0000FF"/>
                </a:solidFill>
              </a:rPr>
              <a:t>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40173" y="289539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61173" y="3592451"/>
            <a:ext cx="58969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Any correlation (particularly any strong correlation) can affect performance!</a:t>
            </a:r>
          </a:p>
        </p:txBody>
      </p:sp>
    </p:spTree>
    <p:extLst>
      <p:ext uri="{BB962C8B-B14F-4D97-AF65-F5344CB8AC3E}">
        <p14:creationId xmlns:p14="http://schemas.microsoft.com/office/powerpoint/2010/main" val="4208622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Adding features </a:t>
            </a:r>
            <a:r>
              <a:rPr lang="en-US" sz="2400" b="1" i="1" dirty="0"/>
              <a:t>can</a:t>
            </a:r>
            <a:r>
              <a:rPr lang="en-US" sz="2400" dirty="0"/>
              <a:t> give us more information, but not always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Determining if a feature is useful can be challenging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554941"/>
              </p:ext>
            </p:extLst>
          </p:nvPr>
        </p:nvGraphicFramePr>
        <p:xfrm>
          <a:off x="569430" y="3128535"/>
          <a:ext cx="8196618" cy="3365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ML</a:t>
                      </a:r>
                      <a:r>
                        <a:rPr lang="en-US" sz="1200" baseline="0" dirty="0"/>
                        <a:t> grade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210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295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0757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can be particularly problematic in problem areas where we automatically generate features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10409" y="3276600"/>
            <a:ext cx="1814513" cy="2286000"/>
            <a:chOff x="1447800" y="3352800"/>
            <a:chExt cx="1814513" cy="2286000"/>
          </a:xfrm>
        </p:grpSpPr>
        <p:pic>
          <p:nvPicPr>
            <p:cNvPr id="15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16" name="Rectangle 15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6" name="Rectangle 435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7" name="Rectangle 436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8" name="Rectangle 437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9" name="Rectangle 438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0" name="Rectangle 439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1" name="Rectangle 440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2" name="Rectangle 441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3" name="Rectangle 442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4" name="Rectangle 443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5" name="Rectangle 444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6" name="Rectangle 445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7" name="Rectangle 446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6275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25762" y="1898118"/>
            <a:ext cx="5846551" cy="924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Ideas for removing noisy/random features?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3394"/>
              </p:ext>
            </p:extLst>
          </p:nvPr>
        </p:nvGraphicFramePr>
        <p:xfrm>
          <a:off x="569430" y="3128535"/>
          <a:ext cx="8196618" cy="3365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6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Unicycle-type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Jacket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ML</a:t>
                      </a:r>
                      <a:r>
                        <a:rPr lang="en-US" sz="1200" baseline="0" dirty="0"/>
                        <a:t> grade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Go-For-Ride?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Mountain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210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Heavy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Snowy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9432">
                <a:tc>
                  <a:txBody>
                    <a:bodyPr/>
                    <a:lstStyle/>
                    <a:p>
                      <a:r>
                        <a:rPr lang="en-US" sz="1200" dirty="0"/>
                        <a:t>Trail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875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noisy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1856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expensive way: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Split training data into train/</a:t>
            </a:r>
            <a:r>
              <a:rPr lang="en-US" dirty="0" err="1"/>
              <a:t>dev</a:t>
            </a: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Train a model on all features</a:t>
            </a:r>
          </a:p>
          <a:p>
            <a:pPr marL="777240" lvl="1" indent="-457200">
              <a:buFontTx/>
              <a:buChar char="-"/>
            </a:pPr>
            <a:r>
              <a:rPr lang="en-US" dirty="0"/>
              <a:t>for each feature f: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Train a model on all features </a:t>
            </a:r>
            <a:r>
              <a:rPr lang="en-US" i="1" dirty="0">
                <a:solidFill>
                  <a:srgbClr val="FFC000"/>
                </a:solidFill>
              </a:rPr>
              <a:t>minus</a:t>
            </a:r>
            <a:r>
              <a:rPr lang="en-US" dirty="0"/>
              <a:t> f</a:t>
            </a:r>
          </a:p>
          <a:p>
            <a:pPr marL="1051560" lvl="2" indent="-457200">
              <a:buFontTx/>
              <a:buChar char="-"/>
            </a:pPr>
            <a:r>
              <a:rPr lang="en-US" dirty="0"/>
              <a:t>Compare performance of all vs. all-f on </a:t>
            </a:r>
            <a:r>
              <a:rPr lang="en-US" dirty="0" err="1"/>
              <a:t>dev</a:t>
            </a:r>
            <a:r>
              <a:rPr lang="en-US" dirty="0"/>
              <a:t> set</a:t>
            </a:r>
          </a:p>
          <a:p>
            <a:pPr marL="1051560" lvl="2" indent="-457200">
              <a:buFontTx/>
              <a:buChar char="-"/>
            </a:pPr>
            <a:endParaRPr lang="en-US" dirty="0"/>
          </a:p>
          <a:p>
            <a:pPr marL="777240" lvl="1" indent="-457200">
              <a:buFontTx/>
              <a:buChar char="-"/>
            </a:pPr>
            <a:r>
              <a:rPr lang="en-US" dirty="0"/>
              <a:t>Remove all features where decrease in performance between all and all-f is less than some constant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6337" y="5899139"/>
            <a:ext cx="3401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Feature ablation study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0407" y="5899139"/>
            <a:ext cx="247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Issues/concerns?</a:t>
            </a:r>
          </a:p>
        </p:txBody>
      </p:sp>
    </p:spTree>
    <p:extLst>
      <p:ext uri="{BB962C8B-B14F-4D97-AF65-F5344CB8AC3E}">
        <p14:creationId xmlns:p14="http://schemas.microsoft.com/office/powerpoint/2010/main" val="73985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34696" y="1580739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Predicting the age of abalone from physical measurements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78934" y="2315488"/>
            <a:ext cx="645159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Name / Data Type / Measurement Unit / Description </a:t>
            </a:r>
          </a:p>
          <a:p>
            <a:r>
              <a:rPr lang="en-US" dirty="0"/>
              <a:t>----------------------------- </a:t>
            </a:r>
          </a:p>
          <a:p>
            <a:r>
              <a:rPr lang="en-US" dirty="0"/>
              <a:t>Sex / nominal / -- / M, F, and I (infant) </a:t>
            </a:r>
          </a:p>
          <a:p>
            <a:r>
              <a:rPr lang="en-US" dirty="0"/>
              <a:t>Length / continuous / mm / Longest shell measurement </a:t>
            </a:r>
          </a:p>
          <a:p>
            <a:r>
              <a:rPr lang="en-US" dirty="0"/>
              <a:t>Diameter	/ continuous / mm / perpendicular to length </a:t>
            </a:r>
          </a:p>
          <a:p>
            <a:r>
              <a:rPr lang="en-US" dirty="0"/>
              <a:t>Height / continuous / mm / with meat in shell </a:t>
            </a:r>
          </a:p>
          <a:p>
            <a:r>
              <a:rPr lang="en-US" dirty="0"/>
              <a:t>Whole weight / continuous / grams / whole abalone </a:t>
            </a:r>
          </a:p>
          <a:p>
            <a:r>
              <a:rPr lang="en-US" dirty="0"/>
              <a:t>Shucked weight / continuous	 / grams / weight of meat </a:t>
            </a:r>
          </a:p>
          <a:p>
            <a:r>
              <a:rPr lang="en-US" dirty="0"/>
              <a:t>Viscera weight / continuous / grams / gut weight (after bleeding) </a:t>
            </a:r>
          </a:p>
          <a:p>
            <a:r>
              <a:rPr lang="en-US" dirty="0"/>
              <a:t>Shell weight / continuous / grams / after being dried </a:t>
            </a:r>
          </a:p>
          <a:p>
            <a:r>
              <a:rPr lang="en-US" dirty="0"/>
              <a:t>Rings / integer / -- / +1.5 gives the age in years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295" y="4953002"/>
            <a:ext cx="286270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3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noisy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09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Binary features:</a:t>
            </a:r>
          </a:p>
          <a:p>
            <a:pPr marL="0" indent="0">
              <a:buNone/>
            </a:pPr>
            <a:r>
              <a:rPr lang="en-US" dirty="0"/>
              <a:t>remove “rare” features, i.e. features that only occur (or don’t occur) a very small number of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Real-valued features:</a:t>
            </a:r>
          </a:p>
          <a:p>
            <a:pPr marL="0" indent="0">
              <a:buNone/>
            </a:pPr>
            <a:r>
              <a:rPr lang="en-US" dirty="0"/>
              <a:t>remove features that have low variance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both cases, can either use thresholds, throw away lowest x%, use development data, 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3995" y="5958365"/>
            <a:ext cx="101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5777668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70" y="16588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Some rules of thumb </a:t>
            </a:r>
            <a:br>
              <a:rPr lang="en-US" dirty="0"/>
            </a:br>
            <a:r>
              <a:rPr lang="en-US" dirty="0"/>
              <a:t>for the number of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 very careful in domains where:</a:t>
            </a:r>
          </a:p>
          <a:p>
            <a:pPr lvl="1"/>
            <a:r>
              <a:rPr lang="en-US" dirty="0"/>
              <a:t>the number of features &gt; number of examples</a:t>
            </a:r>
          </a:p>
          <a:p>
            <a:pPr lvl="1"/>
            <a:r>
              <a:rPr lang="en-US" dirty="0"/>
              <a:t>the number of features ≈ number of examples</a:t>
            </a:r>
          </a:p>
          <a:p>
            <a:pPr lvl="1"/>
            <a:r>
              <a:rPr lang="en-US" dirty="0"/>
              <a:t>the features are generated automatically</a:t>
            </a:r>
          </a:p>
          <a:p>
            <a:pPr lvl="1"/>
            <a:r>
              <a:rPr lang="en-US" dirty="0"/>
              <a:t>there is a chance of “random” features</a:t>
            </a:r>
          </a:p>
          <a:p>
            <a:pPr marL="365760" lvl="1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In most of these cases, features should be removed based on some domain knowledge (i.e. problem-specific knowledge)</a:t>
            </a:r>
          </a:p>
        </p:txBody>
      </p:sp>
    </p:spTree>
    <p:extLst>
      <p:ext uri="{BB962C8B-B14F-4D97-AF65-F5344CB8AC3E}">
        <p14:creationId xmlns:p14="http://schemas.microsoft.com/office/powerpoint/2010/main" val="3894677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8000"/>
                </a:solidFill>
              </a:rPr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3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look at the problem from the other direction, that is, selecting good features.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are good features?</a:t>
            </a:r>
          </a:p>
          <a:p>
            <a:pPr marL="0" indent="0">
              <a:buNone/>
            </a:pP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How can we pick/select them?</a:t>
            </a:r>
          </a:p>
        </p:txBody>
      </p:sp>
    </p:spTree>
    <p:extLst>
      <p:ext uri="{BB962C8B-B14F-4D97-AF65-F5344CB8AC3E}">
        <p14:creationId xmlns:p14="http://schemas.microsoft.com/office/powerpoint/2010/main" val="606019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89290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good feature correlates well with the label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077" y="3005938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label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127" y="3541571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1</a:t>
            </a:r>
          </a:p>
          <a:p>
            <a:r>
              <a:rPr lang="en-US" sz="2800" dirty="0">
                <a:solidFill>
                  <a:srgbClr val="008000"/>
                </a:solidFill>
              </a:rPr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70529" y="3501592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8607" y="348650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5455" y="347082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1</a:t>
            </a:r>
          </a:p>
          <a:p>
            <a:r>
              <a:rPr lang="en-US" sz="2800" dirty="0">
                <a:solidFill>
                  <a:srgbClr val="0D0D0D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22666" y="446346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46523" y="3501592"/>
            <a:ext cx="3276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we identify this?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0590" y="3919976"/>
            <a:ext cx="35830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training error (like for DT)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correlation model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statistical test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probabilistic test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9547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error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for each feature f:</a:t>
            </a:r>
          </a:p>
          <a:p>
            <a:pPr lvl="1">
              <a:buFontTx/>
              <a:buChar char="-"/>
            </a:pPr>
            <a:r>
              <a:rPr lang="en-US" dirty="0"/>
              <a:t>calculate the training error if only feature f were used to pick the label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rank each feature by this value</a:t>
            </a:r>
          </a:p>
          <a:p>
            <a:pPr>
              <a:buFontTx/>
              <a:buChar char="-"/>
            </a:pPr>
            <a:r>
              <a:rPr lang="en-US" dirty="0"/>
              <a:t>pick top </a:t>
            </a:r>
            <a:r>
              <a:rPr lang="en-US" i="1" dirty="0"/>
              <a:t>k</a:t>
            </a:r>
            <a:r>
              <a:rPr lang="en-US" dirty="0"/>
              <a:t>, top </a:t>
            </a:r>
            <a:r>
              <a:rPr lang="en-US" i="1" dirty="0"/>
              <a:t>x%</a:t>
            </a:r>
            <a:r>
              <a:rPr lang="en-US" dirty="0"/>
              <a:t>, etc.</a:t>
            </a:r>
          </a:p>
          <a:p>
            <a:pPr lvl="1">
              <a:buFontTx/>
              <a:buChar char="-"/>
            </a:pPr>
            <a:r>
              <a:rPr lang="en-US" dirty="0"/>
              <a:t>can use a development set to help pick </a:t>
            </a:r>
            <a:r>
              <a:rPr lang="en-US" i="1" dirty="0"/>
              <a:t>k</a:t>
            </a:r>
            <a:r>
              <a:rPr lang="en-US" dirty="0"/>
              <a:t> or </a:t>
            </a:r>
            <a:r>
              <a:rPr lang="en-US" i="1" dirty="0"/>
              <a:t>x</a:t>
            </a:r>
          </a:p>
          <a:p>
            <a:pPr lvl="1"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591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/>
              <a:t>Pick “good” features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8080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858449"/>
              </p:ext>
            </p:extLst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470305"/>
              </p:ext>
            </p:extLst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85225" y="5293107"/>
            <a:ext cx="6804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Would our three classifiers (DT, k-NN and perceptron) learn the same models on these two data sets? </a:t>
            </a:r>
          </a:p>
        </p:txBody>
      </p:sp>
    </p:spTree>
    <p:extLst>
      <p:ext uri="{BB962C8B-B14F-4D97-AF65-F5344CB8AC3E}">
        <p14:creationId xmlns:p14="http://schemas.microsoft.com/office/powerpoint/2010/main" val="14835989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461863"/>
              </p:ext>
            </p:extLst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567169"/>
              </p:ext>
            </p:extLst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8941" y="5174369"/>
            <a:ext cx="50325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Decision trees don’t care about scale, so they’d learn the same tree</a:t>
            </a:r>
          </a:p>
        </p:txBody>
      </p:sp>
    </p:spTree>
    <p:extLst>
      <p:ext uri="{BB962C8B-B14F-4D97-AF65-F5344CB8AC3E}">
        <p14:creationId xmlns:p14="http://schemas.microsoft.com/office/powerpoint/2010/main" val="2795030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464255"/>
              </p:ext>
            </p:extLst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93482"/>
              </p:ext>
            </p:extLst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07629" y="5158688"/>
            <a:ext cx="8766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k-NN: NO!  The distances are biased based on feature magnitude.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12054"/>
              </p:ext>
            </p:extLst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500" imgH="279400" progId="Equation.3">
                  <p:embed/>
                </p:oleObj>
              </mc:Choice>
              <mc:Fallback>
                <p:oleObj name="Equation" r:id="rId2" imgW="2857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54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066" y="2469150"/>
            <a:ext cx="86529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Class: no-recurrence-events, recurrence-events </a:t>
            </a:r>
          </a:p>
          <a:p>
            <a:r>
              <a:rPr lang="en-US" dirty="0"/>
              <a:t>2. age: 10-19, 20-29, 30-39, 40-49, 50-59, 60-69, 70-79, 80-89, 90-99. </a:t>
            </a:r>
          </a:p>
          <a:p>
            <a:r>
              <a:rPr lang="en-US" dirty="0"/>
              <a:t>3. menopause: lt40, ge40, </a:t>
            </a:r>
            <a:r>
              <a:rPr lang="en-US" dirty="0" err="1"/>
              <a:t>premeno</a:t>
            </a:r>
            <a:r>
              <a:rPr lang="en-US" dirty="0"/>
              <a:t>. </a:t>
            </a:r>
          </a:p>
          <a:p>
            <a:r>
              <a:rPr lang="en-US" dirty="0"/>
              <a:t>4. tumor-size: 0-4, 5-9, 10-14, 15-19, 20-24, 25-29, 30-34, 35-39, 40-44, 45-49, 50-54, 55-59. </a:t>
            </a:r>
          </a:p>
          <a:p>
            <a:r>
              <a:rPr lang="en-US" dirty="0"/>
              <a:t>5. </a:t>
            </a:r>
            <a:r>
              <a:rPr lang="en-US" dirty="0" err="1"/>
              <a:t>inv</a:t>
            </a:r>
            <a:r>
              <a:rPr lang="en-US" dirty="0"/>
              <a:t>-nodes: 0-2, 3-5, 6-8, 9-11, 12-14, 15-17, 18-20, 21-23, 24-26, 27-29, 30-32, 33-35, 36-39. </a:t>
            </a:r>
          </a:p>
          <a:p>
            <a:r>
              <a:rPr lang="en-US" dirty="0"/>
              <a:t>6. node-caps: yes, no. </a:t>
            </a:r>
          </a:p>
          <a:p>
            <a:r>
              <a:rPr lang="en-US" dirty="0"/>
              <a:t>7. </a:t>
            </a:r>
            <a:r>
              <a:rPr lang="en-US" dirty="0" err="1"/>
              <a:t>deg-malig</a:t>
            </a:r>
            <a:r>
              <a:rPr lang="en-US" dirty="0"/>
              <a:t>: 1, 2, 3. </a:t>
            </a:r>
          </a:p>
          <a:p>
            <a:r>
              <a:rPr lang="en-US" dirty="0"/>
              <a:t>8. breast: left, right. </a:t>
            </a:r>
          </a:p>
          <a:p>
            <a:r>
              <a:rPr lang="en-US" dirty="0"/>
              <a:t>9. breast-quad: left-up, left-low, right-up, right-low, central. </a:t>
            </a:r>
          </a:p>
          <a:p>
            <a:r>
              <a:rPr lang="en-US" dirty="0"/>
              <a:t>10. irradiated: yes, no.</a:t>
            </a:r>
          </a:p>
        </p:txBody>
      </p:sp>
      <p:sp>
        <p:nvSpPr>
          <p:cNvPr id="5" name="Rectangle 4"/>
          <p:cNvSpPr/>
          <p:nvPr/>
        </p:nvSpPr>
        <p:spPr>
          <a:xfrm>
            <a:off x="234696" y="1580739"/>
            <a:ext cx="853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Predicting breast cancer recurrence</a:t>
            </a:r>
          </a:p>
        </p:txBody>
      </p:sp>
    </p:spTree>
    <p:extLst>
      <p:ext uri="{BB962C8B-B14F-4D97-AF65-F5344CB8AC3E}">
        <p14:creationId xmlns:p14="http://schemas.microsoft.com/office/powerpoint/2010/main" val="2889639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083362"/>
              </p:ext>
            </p:extLst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367237"/>
              </p:ext>
            </p:extLst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872514"/>
              </p:ext>
            </p:extLst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500" imgH="279400" progId="Equation.3">
                  <p:embed/>
                </p:oleObj>
              </mc:Choice>
              <mc:Fallback>
                <p:oleObj name="Equation" r:id="rId2" imgW="2857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010723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41925" y="4415737"/>
            <a:ext cx="3447428" cy="468664"/>
          </a:xfrm>
          <a:prstGeom prst="rect">
            <a:avLst/>
          </a:prstGeom>
          <a:solidFill>
            <a:srgbClr val="FFFF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16116" y="2978336"/>
            <a:ext cx="4449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Which of the two examples are closest to the first?</a:t>
            </a:r>
          </a:p>
        </p:txBody>
      </p:sp>
      <p:sp>
        <p:nvSpPr>
          <p:cNvPr id="6" name="Right Bracket 5"/>
          <p:cNvSpPr/>
          <p:nvPr/>
        </p:nvSpPr>
        <p:spPr>
          <a:xfrm>
            <a:off x="3451580" y="2464269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ket 10"/>
          <p:cNvSpPr/>
          <p:nvPr/>
        </p:nvSpPr>
        <p:spPr>
          <a:xfrm>
            <a:off x="3451580" y="4822710"/>
            <a:ext cx="252893" cy="766171"/>
          </a:xfrm>
          <a:prstGeom prst="rightBracket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6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61541"/>
              </p:ext>
            </p:extLst>
          </p:nvPr>
        </p:nvGraphicFramePr>
        <p:xfrm>
          <a:off x="515742" y="1686442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023879"/>
              </p:ext>
            </p:extLst>
          </p:nvPr>
        </p:nvGraphicFramePr>
        <p:xfrm>
          <a:off x="515742" y="4029765"/>
          <a:ext cx="2920718" cy="1559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143227"/>
              </p:ext>
            </p:extLst>
          </p:nvPr>
        </p:nvGraphicFramePr>
        <p:xfrm>
          <a:off x="515742" y="5775655"/>
          <a:ext cx="8358187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57500" imgH="279400" progId="Equation.3">
                  <p:embed/>
                </p:oleObj>
              </mc:Choice>
              <mc:Fallback>
                <p:oleObj name="Equation" r:id="rId2" imgW="2857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5742" y="5775655"/>
                        <a:ext cx="8358187" cy="798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45368" y="25096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002335"/>
              </p:ext>
            </p:extLst>
          </p:nvPr>
        </p:nvGraphicFramePr>
        <p:xfrm>
          <a:off x="3639045" y="2403797"/>
          <a:ext cx="2681240" cy="399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500" imgH="279400" progId="Equation.3">
                  <p:embed/>
                </p:oleObj>
              </mc:Choice>
              <mc:Fallback>
                <p:oleObj name="Equation" r:id="rId4" imgW="18415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9045" y="2403797"/>
                        <a:ext cx="2681240" cy="3991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689167"/>
              </p:ext>
            </p:extLst>
          </p:nvPr>
        </p:nvGraphicFramePr>
        <p:xfrm>
          <a:off x="3617913" y="2833688"/>
          <a:ext cx="2662237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28800" imgH="279400" progId="Equation.3">
                  <p:embed/>
                </p:oleObj>
              </mc:Choice>
              <mc:Fallback>
                <p:oleObj name="Equation" r:id="rId6" imgW="18288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17913" y="2833688"/>
                        <a:ext cx="2662237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6036" y="483683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259709"/>
              </p:ext>
            </p:extLst>
          </p:nvPr>
        </p:nvGraphicFramePr>
        <p:xfrm>
          <a:off x="3593608" y="4731558"/>
          <a:ext cx="30337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82800" imgH="279400" progId="Equation.3">
                  <p:embed/>
                </p:oleObj>
              </mc:Choice>
              <mc:Fallback>
                <p:oleObj name="Equation" r:id="rId8" imgW="20828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93608" y="4731558"/>
                        <a:ext cx="3033712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2015765"/>
              </p:ext>
            </p:extLst>
          </p:nvPr>
        </p:nvGraphicFramePr>
        <p:xfrm>
          <a:off x="3608805" y="5160183"/>
          <a:ext cx="30337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82800" imgH="279400" progId="Equation.3">
                  <p:embed/>
                </p:oleObj>
              </mc:Choice>
              <mc:Fallback>
                <p:oleObj name="Equation" r:id="rId10" imgW="20828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08805" y="5160183"/>
                        <a:ext cx="3033713" cy="398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241925" y="2365024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4368" y="5151577"/>
            <a:ext cx="6248630" cy="468664"/>
          </a:xfrm>
          <a:prstGeom prst="rect">
            <a:avLst/>
          </a:prstGeom>
          <a:solidFill>
            <a:srgbClr val="FF0000">
              <a:alpha val="14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922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816956"/>
              </p:ext>
            </p:extLst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43236"/>
              </p:ext>
            </p:extLst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0670" y="5158688"/>
            <a:ext cx="749391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perceptron: NO!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The classification and weight update are based on the magnitude of the feature value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B6D4C-537D-EA47-8A1C-75196E5A8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307" y="5031858"/>
            <a:ext cx="2233099" cy="45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50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view of perceptron update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8" y="16801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7298" y="5456609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2708" y="5616685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weights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911578" y="4986211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1131" y="5143010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074" y="2916462"/>
            <a:ext cx="7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Geometrically, the perceptron update rule is equivalent to “adding” the weight vector and the feature vector</a:t>
            </a:r>
          </a:p>
        </p:txBody>
      </p:sp>
    </p:spTree>
    <p:extLst>
      <p:ext uri="{BB962C8B-B14F-4D97-AF65-F5344CB8AC3E}">
        <p14:creationId xmlns:p14="http://schemas.microsoft.com/office/powerpoint/2010/main" val="26238505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view of perceptron update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612648" y="168017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 for each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:</a:t>
            </a:r>
          </a:p>
          <a:p>
            <a:r>
              <a:rPr lang="en-US" sz="2400" dirty="0"/>
              <a:t>          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=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i</a:t>
            </a:r>
            <a:r>
              <a:rPr lang="en-US" sz="2400" dirty="0"/>
              <a:t> + </a:t>
            </a:r>
            <a:r>
              <a:rPr lang="en-US" sz="2400" i="1" dirty="0"/>
              <a:t>f</a:t>
            </a:r>
            <a:r>
              <a:rPr lang="en-US" sz="2400" i="1" baseline="-25000" dirty="0"/>
              <a:t>i</a:t>
            </a:r>
            <a:r>
              <a:rPr lang="en-US" sz="2400" dirty="0"/>
              <a:t>*label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7298" y="5456609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2708" y="5616685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weights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4789275" y="4424305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092785" y="4742900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074" y="2916462"/>
            <a:ext cx="7211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Geometrically, the perceptron update rule is equivalent to “adding” the weight vector and the feature vector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937298" y="4424305"/>
            <a:ext cx="1155487" cy="159421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30134" y="4800676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new weights</a:t>
            </a:r>
          </a:p>
        </p:txBody>
      </p:sp>
    </p:spTree>
    <p:extLst>
      <p:ext uri="{BB962C8B-B14F-4D97-AF65-F5344CB8AC3E}">
        <p14:creationId xmlns:p14="http://schemas.microsoft.com/office/powerpoint/2010/main" val="4965734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view of perceptron update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773780" y="4981214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59190" y="5141290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weights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748060" y="4510816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7613" y="4667615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</a:rPr>
              <a:t>example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47282" y="4820015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2692" y="498009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weights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6321562" y="2665584"/>
            <a:ext cx="303510" cy="2716337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61115" y="4506416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43504" y="5879966"/>
            <a:ext cx="3066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same f1 value, but larger f2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0074" y="1650755"/>
            <a:ext cx="805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features dimensions differ in scale, it can bias the update</a:t>
            </a:r>
          </a:p>
        </p:txBody>
      </p:sp>
    </p:spTree>
    <p:extLst>
      <p:ext uri="{BB962C8B-B14F-4D97-AF65-F5344CB8AC3E}">
        <p14:creationId xmlns:p14="http://schemas.microsoft.com/office/powerpoint/2010/main" val="3477851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view of perceptron 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0074" y="1650755"/>
            <a:ext cx="805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features dimensions differ in scale, it can bias the update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6347282" y="4820015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32692" y="498009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weights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135854" y="2190189"/>
            <a:ext cx="303510" cy="2716337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39364" y="3820446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</a:rPr>
              <a:t>example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221157" y="5045747"/>
            <a:ext cx="873541" cy="561905"/>
          </a:xfrm>
          <a:prstGeom prst="straightConnector1">
            <a:avLst/>
          </a:prstGeom>
          <a:ln w="38100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6567" y="5205823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weights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073134" y="4013443"/>
            <a:ext cx="303510" cy="1032304"/>
          </a:xfrm>
          <a:prstGeom prst="straightConnector1">
            <a:avLst/>
          </a:prstGeom>
          <a:ln w="38100" cmpd="sng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76644" y="4332038"/>
            <a:ext cx="1072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800000"/>
                </a:solidFill>
              </a:rPr>
              <a:t>example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221157" y="4013443"/>
            <a:ext cx="1155487" cy="1594210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13993" y="4389814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new weights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6333193" y="2190189"/>
            <a:ext cx="1106171" cy="3191731"/>
          </a:xfrm>
          <a:prstGeom prst="straightConnector1">
            <a:avLst/>
          </a:prstGeom>
          <a:ln w="38100" cmpd="sng">
            <a:solidFill>
              <a:srgbClr val="00009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32950" y="4020501"/>
            <a:ext cx="142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new weights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6240" y="5724426"/>
            <a:ext cx="79688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different separating </a:t>
            </a:r>
            <a:r>
              <a:rPr lang="en-US" sz="2800" dirty="0" err="1">
                <a:solidFill>
                  <a:srgbClr val="0000FF"/>
                </a:solidFill>
              </a:rPr>
              <a:t>hyperplanes</a:t>
            </a:r>
            <a:endParaRPr lang="en-US" sz="2800" dirty="0">
              <a:solidFill>
                <a:srgbClr val="0000FF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000FF"/>
                </a:solidFill>
              </a:rPr>
              <a:t>the larger dimension becomes much more important</a:t>
            </a:r>
          </a:p>
        </p:txBody>
      </p:sp>
    </p:spTree>
    <p:extLst>
      <p:ext uri="{BB962C8B-B14F-4D97-AF65-F5344CB8AC3E}">
        <p14:creationId xmlns:p14="http://schemas.microsoft.com/office/powerpoint/2010/main" val="29477430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62635"/>
              </p:ext>
            </p:extLst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205107"/>
              </p:ext>
            </p:extLst>
          </p:nvPr>
        </p:nvGraphicFramePr>
        <p:xfrm>
          <a:off x="5127208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97533" y="5158688"/>
            <a:ext cx="2633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fix this?</a:t>
            </a:r>
          </a:p>
        </p:txBody>
      </p:sp>
    </p:spTree>
    <p:extLst>
      <p:ext uri="{BB962C8B-B14F-4D97-AF65-F5344CB8AC3E}">
        <p14:creationId xmlns:p14="http://schemas.microsoft.com/office/powerpoint/2010/main" val="38051474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629010"/>
              </p:ext>
            </p:extLst>
          </p:nvPr>
        </p:nvGraphicFramePr>
        <p:xfrm>
          <a:off x="2571749" y="204009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7328" y="1993052"/>
            <a:ext cx="1144470" cy="3323775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69453" y="5566368"/>
            <a:ext cx="4724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Modify all values for a given feature</a:t>
            </a:r>
          </a:p>
        </p:txBody>
      </p:sp>
    </p:spTree>
    <p:extLst>
      <p:ext uri="{BB962C8B-B14F-4D97-AF65-F5344CB8AC3E}">
        <p14:creationId xmlns:p14="http://schemas.microsoft.com/office/powerpoint/2010/main" val="3639318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each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Center</a:t>
            </a:r>
            <a:r>
              <a:rPr lang="en-US" dirty="0"/>
              <a:t>:  adjust the values so that the mean of that feature is 0.  </a:t>
            </a:r>
            <a:r>
              <a:rPr lang="en-US" dirty="0">
                <a:solidFill>
                  <a:srgbClr val="FF0000"/>
                </a:solidFill>
              </a:rPr>
              <a:t>How do we do this?</a:t>
            </a:r>
          </a:p>
        </p:txBody>
      </p:sp>
    </p:spTree>
    <p:extLst>
      <p:ext uri="{BB962C8B-B14F-4D97-AF65-F5344CB8AC3E}">
        <p14:creationId xmlns:p14="http://schemas.microsoft.com/office/powerpoint/2010/main" val="291768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many physical domains (e.g. biology, medicine, chemistry, engineering, etc.)</a:t>
            </a:r>
          </a:p>
          <a:p>
            <a:pPr lvl="1"/>
            <a:r>
              <a:rPr lang="en-US" dirty="0"/>
              <a:t>the data has been collected and the </a:t>
            </a:r>
            <a:r>
              <a:rPr lang="en-US" i="1" dirty="0"/>
              <a:t>relevant</a:t>
            </a:r>
            <a:r>
              <a:rPr lang="en-US" dirty="0"/>
              <a:t> features have been identified</a:t>
            </a:r>
          </a:p>
          <a:p>
            <a:pPr lvl="1"/>
            <a:r>
              <a:rPr lang="en-US" dirty="0"/>
              <a:t>we cannot collect more features from the examples (at least “core” features)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/>
              <a:t>In these domains, we can often just use the provided features</a:t>
            </a:r>
          </a:p>
        </p:txBody>
      </p:sp>
    </p:spTree>
    <p:extLst>
      <p:ext uri="{BB962C8B-B14F-4D97-AF65-F5344CB8AC3E}">
        <p14:creationId xmlns:p14="http://schemas.microsoft.com/office/powerpoint/2010/main" val="29663053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each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Center</a:t>
            </a:r>
            <a:r>
              <a:rPr lang="en-US" dirty="0"/>
              <a:t>:  adjust the values so that the mean of that feature is 0: subtract the mean from all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Rescale/adjust feature values to avoid magnitude bias.  </a:t>
            </a:r>
            <a:r>
              <a:rPr lang="en-US" dirty="0">
                <a:solidFill>
                  <a:srgbClr val="FF0000"/>
                </a:solidFill>
              </a:rPr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10674295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 each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327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each feature (over all examples):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6600"/>
                </a:solidFill>
              </a:rPr>
              <a:t>Center</a:t>
            </a:r>
            <a:r>
              <a:rPr lang="en-US" dirty="0"/>
              <a:t>:  adjust the values so that the mean of that feature is 0: subtract the mean from all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Rescale/adjust feature values to avoid magnitude bias:</a:t>
            </a:r>
          </a:p>
          <a:p>
            <a:pPr lvl="1"/>
            <a:r>
              <a:rPr lang="en-US" dirty="0">
                <a:solidFill>
                  <a:srgbClr val="FF6600"/>
                </a:solidFill>
              </a:rPr>
              <a:t>Variance scaling</a:t>
            </a:r>
            <a:r>
              <a:rPr lang="en-US" dirty="0"/>
              <a:t>: divide each value by the </a:t>
            </a:r>
            <a:r>
              <a:rPr lang="en-US" dirty="0" err="1"/>
              <a:t>std</a:t>
            </a:r>
            <a:r>
              <a:rPr lang="en-US" dirty="0"/>
              <a:t> </a:t>
            </a:r>
            <a:r>
              <a:rPr lang="en-US" dirty="0" err="1"/>
              <a:t>dev</a:t>
            </a:r>
            <a:endParaRPr lang="en-US" dirty="0"/>
          </a:p>
          <a:p>
            <a:pPr lvl="1"/>
            <a:r>
              <a:rPr lang="en-US" dirty="0">
                <a:solidFill>
                  <a:srgbClr val="FF6600"/>
                </a:solidFill>
              </a:rPr>
              <a:t>Absolute scaling</a:t>
            </a:r>
            <a:r>
              <a:rPr lang="en-US" dirty="0"/>
              <a:t>: divide each value by the largest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064" y="6130844"/>
            <a:ext cx="4768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Pros/cons of either scaling technique?</a:t>
            </a:r>
          </a:p>
        </p:txBody>
      </p:sp>
    </p:spTree>
    <p:extLst>
      <p:ext uri="{BB962C8B-B14F-4D97-AF65-F5344CB8AC3E}">
        <p14:creationId xmlns:p14="http://schemas.microsoft.com/office/powerpoint/2010/main" val="53975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/>
              <a:t>scale data (either variance or absolute)</a:t>
            </a:r>
          </a:p>
        </p:txBody>
      </p:sp>
    </p:spTree>
    <p:extLst>
      <p:ext uri="{BB962C8B-B14F-4D97-AF65-F5344CB8AC3E}">
        <p14:creationId xmlns:p14="http://schemas.microsoft.com/office/powerpoint/2010/main" val="40597466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normalization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34836"/>
              </p:ext>
            </p:extLst>
          </p:nvPr>
        </p:nvGraphicFramePr>
        <p:xfrm>
          <a:off x="515742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44212" y="5158688"/>
            <a:ext cx="36522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problem with this?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Solutions?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503658"/>
              </p:ext>
            </p:extLst>
          </p:nvPr>
        </p:nvGraphicFramePr>
        <p:xfrm>
          <a:off x="5261699" y="1686442"/>
          <a:ext cx="3698710" cy="3118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0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9779">
                <a:tc>
                  <a:txBody>
                    <a:bodyPr/>
                    <a:lstStyle/>
                    <a:p>
                      <a:r>
                        <a:rPr lang="en-US" sz="140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Banana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7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7127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length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length of this example/vector?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392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length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length of this example/vector?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895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  <a:endParaRPr lang="en-US" sz="2000" baseline="-250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781414"/>
              </p:ext>
            </p:extLst>
          </p:nvPr>
        </p:nvGraphicFramePr>
        <p:xfrm>
          <a:off x="1786251" y="5871157"/>
          <a:ext cx="46799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292100" progId="Equation.3">
                  <p:embed/>
                </p:oleObj>
              </mc:Choice>
              <mc:Fallback>
                <p:oleObj name="Equation" r:id="rId2" imgW="16002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86251" y="5871157"/>
                        <a:ext cx="467995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2985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length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Make all examples roughly the same scale, e.g. make all have length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407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length of this example/vector?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3291" y="3236932"/>
            <a:ext cx="18870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,x</a:t>
            </a:r>
            <a:r>
              <a:rPr lang="en-US" sz="2000" baseline="-25000" dirty="0"/>
              <a:t>3</a:t>
            </a:r>
            <a:r>
              <a:rPr lang="en-US" sz="2000" dirty="0"/>
              <a:t>, …, </a:t>
            </a:r>
            <a:r>
              <a:rPr lang="en-US" sz="2000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329666" y="3142853"/>
            <a:ext cx="0" cy="23833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329666" y="5526199"/>
            <a:ext cx="349612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7"/>
          <p:cNvSpPr>
            <a:spLocks noChangeArrowheads="1"/>
          </p:cNvSpPr>
          <p:nvPr/>
        </p:nvSpPr>
        <p:spPr bwMode="auto">
          <a:xfrm>
            <a:off x="4156204" y="3484642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" name="Straight Arrow Connector 5"/>
          <p:cNvCxnSpPr>
            <a:endCxn id="14" idx="3"/>
          </p:cNvCxnSpPr>
          <p:nvPr/>
        </p:nvCxnSpPr>
        <p:spPr>
          <a:xfrm flipV="1">
            <a:off x="2329666" y="3614724"/>
            <a:ext cx="1848856" cy="191147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103349"/>
              </p:ext>
            </p:extLst>
          </p:nvPr>
        </p:nvGraphicFramePr>
        <p:xfrm>
          <a:off x="1062038" y="5870575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500" imgH="292100" progId="Equation.3">
                  <p:embed/>
                </p:oleObj>
              </mc:Choice>
              <mc:Fallback>
                <p:oleObj name="Equation" r:id="rId2" imgW="2095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62038" y="5870575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7759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length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7831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Make all examples have length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7107" y="2358972"/>
            <a:ext cx="538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Divide each feature value by ||x||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814201"/>
              </p:ext>
            </p:extLst>
          </p:nvPr>
        </p:nvGraphicFramePr>
        <p:xfrm>
          <a:off x="1297203" y="5494257"/>
          <a:ext cx="61293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95500" imgH="292100" progId="Equation.3">
                  <p:embed/>
                </p:oleObj>
              </mc:Choice>
              <mc:Fallback>
                <p:oleObj name="Equation" r:id="rId3" imgW="2095500" imgH="292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7203" y="5494257"/>
                        <a:ext cx="6129337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627107" y="3207281"/>
            <a:ext cx="8026966" cy="1712659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Prevents a single example from being too impactful</a:t>
            </a:r>
          </a:p>
          <a:p>
            <a:pPr>
              <a:buFontTx/>
              <a:buChar char="-"/>
            </a:pPr>
            <a:r>
              <a:rPr lang="en-US" dirty="0"/>
              <a:t>Equivalent to projecting each example onto a unit sphere</a:t>
            </a:r>
          </a:p>
          <a:p>
            <a:pPr marL="0" indent="0">
              <a:buFont typeface="Wingdings"/>
              <a:buNone/>
            </a:pPr>
            <a:endParaRPr lang="en-US" dirty="0"/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8128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87208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Throw out outlier examples</a:t>
            </a:r>
          </a:p>
          <a:p>
            <a:pPr marL="514350" indent="-514350">
              <a:buAutoNum type="arabicPeriod"/>
            </a:pPr>
            <a:r>
              <a:rPr lang="en-US" dirty="0"/>
              <a:t>Remove noisy features</a:t>
            </a:r>
          </a:p>
          <a:p>
            <a:pPr marL="514350" indent="-514350">
              <a:buAutoNum type="arabicPeriod"/>
            </a:pPr>
            <a:r>
              <a:rPr lang="en-US" dirty="0"/>
              <a:t>Pick “good” features</a:t>
            </a:r>
          </a:p>
          <a:p>
            <a:pPr marL="514350" indent="-514350">
              <a:buAutoNum type="arabicPeriod"/>
            </a:pPr>
            <a:r>
              <a:rPr lang="en-US" dirty="0"/>
              <a:t>Normalize feature values</a:t>
            </a:r>
          </a:p>
          <a:p>
            <a:pPr marL="834390" lvl="1" indent="-514350">
              <a:buAutoNum type="arabicPeriod"/>
            </a:pPr>
            <a:r>
              <a:rPr lang="en-US" dirty="0"/>
              <a:t>center data</a:t>
            </a:r>
          </a:p>
          <a:p>
            <a:pPr marL="834390" lvl="1" indent="-514350">
              <a:buAutoNum type="arabicPeriod"/>
            </a:pPr>
            <a:r>
              <a:rPr lang="en-US" dirty="0"/>
              <a:t>scale data (either variance or absolute)</a:t>
            </a:r>
          </a:p>
          <a:p>
            <a:pPr marL="514350" indent="-514350">
              <a:buAutoNum type="arabicPeriod"/>
            </a:pPr>
            <a:r>
              <a:rPr lang="en-US" dirty="0"/>
              <a:t>Normalize example length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Finally, train your model!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15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data vs.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other domains, we are provided with the raw data, but must extract/identify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</a:t>
            </a:r>
          </a:p>
          <a:p>
            <a:pPr lvl="1"/>
            <a:r>
              <a:rPr lang="en-US" dirty="0"/>
              <a:t>image data</a:t>
            </a:r>
          </a:p>
          <a:p>
            <a:pPr lvl="1"/>
            <a:r>
              <a:rPr lang="en-US" dirty="0"/>
              <a:t>text data</a:t>
            </a:r>
          </a:p>
          <a:p>
            <a:pPr lvl="1"/>
            <a:r>
              <a:rPr lang="en-US" dirty="0"/>
              <a:t>audio data</a:t>
            </a:r>
          </a:p>
          <a:p>
            <a:pPr lvl="1"/>
            <a:r>
              <a:rPr lang="en-US" dirty="0"/>
              <a:t>log data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44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an image represented?</a:t>
            </a:r>
          </a:p>
        </p:txBody>
      </p:sp>
      <p:pic>
        <p:nvPicPr>
          <p:cNvPr id="3" name="Picture 5" descr="C:\images\homer\surprise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971800"/>
            <a:ext cx="1814513" cy="228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236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an image represented?</a:t>
            </a:r>
          </a:p>
        </p:txBody>
      </p:sp>
      <p:grpSp>
        <p:nvGrpSpPr>
          <p:cNvPr id="437" name="Group 436"/>
          <p:cNvGrpSpPr/>
          <p:nvPr/>
        </p:nvGrpSpPr>
        <p:grpSpPr>
          <a:xfrm>
            <a:off x="1752600" y="2971800"/>
            <a:ext cx="1814513" cy="2286000"/>
            <a:chOff x="1447800" y="3352800"/>
            <a:chExt cx="1814513" cy="2286000"/>
          </a:xfrm>
        </p:grpSpPr>
        <p:pic>
          <p:nvPicPr>
            <p:cNvPr id="3" name="Picture 5" descr="C:\images\homer\surprised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47800" y="3352800"/>
              <a:ext cx="1814513" cy="2286000"/>
            </a:xfrm>
            <a:prstGeom prst="rect">
              <a:avLst/>
            </a:prstGeom>
            <a:noFill/>
          </p:spPr>
        </p:pic>
        <p:sp>
          <p:nvSpPr>
            <p:cNvPr id="4" name="Rectangle 3"/>
            <p:cNvSpPr/>
            <p:nvPr/>
          </p:nvSpPr>
          <p:spPr bwMode="auto">
            <a:xfrm>
              <a:off x="1752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1828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905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981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2057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133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209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362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38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4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5908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6670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7432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28194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895600" y="3505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752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828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1905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981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2057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2133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2209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286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2362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2438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908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6670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27432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28194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2895600" y="3581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1752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828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905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981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057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133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209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2286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2362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438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2514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25908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26670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7432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8194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895600" y="3657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1752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1828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1905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1981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057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2133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209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286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2362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438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514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3" name="Rectangle 62"/>
            <p:cNvSpPr/>
            <p:nvPr/>
          </p:nvSpPr>
          <p:spPr bwMode="auto">
            <a:xfrm>
              <a:off x="25908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4" name="Rectangle 63"/>
            <p:cNvSpPr/>
            <p:nvPr/>
          </p:nvSpPr>
          <p:spPr bwMode="auto">
            <a:xfrm>
              <a:off x="26670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27432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28194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2895600" y="3733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1752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1828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05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1981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057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2133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4" name="Rectangle 73"/>
            <p:cNvSpPr/>
            <p:nvPr/>
          </p:nvSpPr>
          <p:spPr bwMode="auto">
            <a:xfrm>
              <a:off x="2209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2286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362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438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514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5908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0" name="Rectangle 79"/>
            <p:cNvSpPr/>
            <p:nvPr/>
          </p:nvSpPr>
          <p:spPr bwMode="auto">
            <a:xfrm>
              <a:off x="26670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27432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28194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2895600" y="3810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1752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1828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6" name="Rectangle 85"/>
            <p:cNvSpPr/>
            <p:nvPr/>
          </p:nvSpPr>
          <p:spPr bwMode="auto">
            <a:xfrm>
              <a:off x="1905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1981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2057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2133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2209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2286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2362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2438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2514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25908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26670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27432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28194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2895600" y="3886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1752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1828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1905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981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2057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2133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2209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2286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2362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438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2514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25908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26670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27432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28194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2895600" y="3962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752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1828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1905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19" name="Rectangle 118"/>
            <p:cNvSpPr/>
            <p:nvPr/>
          </p:nvSpPr>
          <p:spPr bwMode="auto">
            <a:xfrm>
              <a:off x="1981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2057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2133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2209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2286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2362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2438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6" name="Rectangle 125"/>
            <p:cNvSpPr/>
            <p:nvPr/>
          </p:nvSpPr>
          <p:spPr bwMode="auto">
            <a:xfrm>
              <a:off x="2514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7" name="Rectangle 126"/>
            <p:cNvSpPr/>
            <p:nvPr/>
          </p:nvSpPr>
          <p:spPr bwMode="auto">
            <a:xfrm>
              <a:off x="25908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8" name="Rectangle 127"/>
            <p:cNvSpPr/>
            <p:nvPr/>
          </p:nvSpPr>
          <p:spPr bwMode="auto">
            <a:xfrm>
              <a:off x="26670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29" name="Rectangle 128"/>
            <p:cNvSpPr/>
            <p:nvPr/>
          </p:nvSpPr>
          <p:spPr bwMode="auto">
            <a:xfrm>
              <a:off x="27432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28194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1" name="Rectangle 130"/>
            <p:cNvSpPr/>
            <p:nvPr/>
          </p:nvSpPr>
          <p:spPr bwMode="auto">
            <a:xfrm>
              <a:off x="2895600" y="4038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1752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828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4" name="Rectangle 133"/>
            <p:cNvSpPr/>
            <p:nvPr/>
          </p:nvSpPr>
          <p:spPr bwMode="auto">
            <a:xfrm>
              <a:off x="1905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5" name="Rectangle 134"/>
            <p:cNvSpPr/>
            <p:nvPr/>
          </p:nvSpPr>
          <p:spPr bwMode="auto">
            <a:xfrm>
              <a:off x="1981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2057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133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2209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2286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2362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1" name="Rectangle 140"/>
            <p:cNvSpPr/>
            <p:nvPr/>
          </p:nvSpPr>
          <p:spPr bwMode="auto">
            <a:xfrm>
              <a:off x="2438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2514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3" name="Rectangle 142"/>
            <p:cNvSpPr/>
            <p:nvPr/>
          </p:nvSpPr>
          <p:spPr bwMode="auto">
            <a:xfrm>
              <a:off x="25908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4" name="Rectangle 143"/>
            <p:cNvSpPr/>
            <p:nvPr/>
          </p:nvSpPr>
          <p:spPr bwMode="auto">
            <a:xfrm>
              <a:off x="26670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5" name="Rectangle 144"/>
            <p:cNvSpPr/>
            <p:nvPr/>
          </p:nvSpPr>
          <p:spPr bwMode="auto">
            <a:xfrm>
              <a:off x="27432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28194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2895600" y="4114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1752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1828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1905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1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2057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2133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209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2286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2362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2438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2514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25908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26670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7432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28194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2895600" y="4191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1752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1828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905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981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2057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2133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2209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2286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2362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2438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2514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25908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26670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27432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28194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2895600" y="4267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1752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1" name="Rectangle 180"/>
            <p:cNvSpPr/>
            <p:nvPr/>
          </p:nvSpPr>
          <p:spPr bwMode="auto">
            <a:xfrm>
              <a:off x="1828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2" name="Rectangle 181"/>
            <p:cNvSpPr/>
            <p:nvPr/>
          </p:nvSpPr>
          <p:spPr bwMode="auto">
            <a:xfrm>
              <a:off x="1905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3" name="Rectangle 182"/>
            <p:cNvSpPr/>
            <p:nvPr/>
          </p:nvSpPr>
          <p:spPr bwMode="auto">
            <a:xfrm>
              <a:off x="1981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4" name="Rectangle 183"/>
            <p:cNvSpPr/>
            <p:nvPr/>
          </p:nvSpPr>
          <p:spPr bwMode="auto">
            <a:xfrm>
              <a:off x="2057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5" name="Rectangle 184"/>
            <p:cNvSpPr/>
            <p:nvPr/>
          </p:nvSpPr>
          <p:spPr bwMode="auto">
            <a:xfrm>
              <a:off x="2133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2209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7" name="Rectangle 186"/>
            <p:cNvSpPr/>
            <p:nvPr/>
          </p:nvSpPr>
          <p:spPr bwMode="auto">
            <a:xfrm>
              <a:off x="2286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8" name="Rectangle 187"/>
            <p:cNvSpPr/>
            <p:nvPr/>
          </p:nvSpPr>
          <p:spPr bwMode="auto">
            <a:xfrm>
              <a:off x="2362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89" name="Rectangle 188"/>
            <p:cNvSpPr/>
            <p:nvPr/>
          </p:nvSpPr>
          <p:spPr bwMode="auto">
            <a:xfrm>
              <a:off x="2438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2514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1" name="Rectangle 190"/>
            <p:cNvSpPr/>
            <p:nvPr/>
          </p:nvSpPr>
          <p:spPr bwMode="auto">
            <a:xfrm>
              <a:off x="25908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26670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3" name="Rectangle 192"/>
            <p:cNvSpPr/>
            <p:nvPr/>
          </p:nvSpPr>
          <p:spPr bwMode="auto">
            <a:xfrm>
              <a:off x="27432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28194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2895600" y="4343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1752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1828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1905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1981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2057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2133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2209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2286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2362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2438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2514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25908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26670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27432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28194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1" name="Rectangle 210"/>
            <p:cNvSpPr/>
            <p:nvPr/>
          </p:nvSpPr>
          <p:spPr bwMode="auto">
            <a:xfrm>
              <a:off x="2895600" y="4419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1752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1828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1905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1981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2057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2133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2209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2286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2362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438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2514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25908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26670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27432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28194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2895600" y="4495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752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1828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1905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1981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2057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2133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2209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2286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2362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2438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2514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25908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26670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1" name="Rectangle 240"/>
            <p:cNvSpPr/>
            <p:nvPr/>
          </p:nvSpPr>
          <p:spPr bwMode="auto">
            <a:xfrm>
              <a:off x="27432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2" name="Rectangle 241"/>
            <p:cNvSpPr/>
            <p:nvPr/>
          </p:nvSpPr>
          <p:spPr bwMode="auto">
            <a:xfrm>
              <a:off x="28194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3" name="Rectangle 242"/>
            <p:cNvSpPr/>
            <p:nvPr/>
          </p:nvSpPr>
          <p:spPr bwMode="auto">
            <a:xfrm>
              <a:off x="2895600" y="4572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4" name="Rectangle 243"/>
            <p:cNvSpPr/>
            <p:nvPr/>
          </p:nvSpPr>
          <p:spPr bwMode="auto">
            <a:xfrm>
              <a:off x="1752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5" name="Rectangle 244"/>
            <p:cNvSpPr/>
            <p:nvPr/>
          </p:nvSpPr>
          <p:spPr bwMode="auto">
            <a:xfrm>
              <a:off x="1828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6" name="Rectangle 245"/>
            <p:cNvSpPr/>
            <p:nvPr/>
          </p:nvSpPr>
          <p:spPr bwMode="auto">
            <a:xfrm>
              <a:off x="1905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7" name="Rectangle 246"/>
            <p:cNvSpPr/>
            <p:nvPr/>
          </p:nvSpPr>
          <p:spPr bwMode="auto">
            <a:xfrm>
              <a:off x="1981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8" name="Rectangle 247"/>
            <p:cNvSpPr/>
            <p:nvPr/>
          </p:nvSpPr>
          <p:spPr bwMode="auto">
            <a:xfrm>
              <a:off x="2057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49" name="Rectangle 248"/>
            <p:cNvSpPr/>
            <p:nvPr/>
          </p:nvSpPr>
          <p:spPr bwMode="auto">
            <a:xfrm>
              <a:off x="2133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0" name="Rectangle 249"/>
            <p:cNvSpPr/>
            <p:nvPr/>
          </p:nvSpPr>
          <p:spPr bwMode="auto">
            <a:xfrm>
              <a:off x="2209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1" name="Rectangle 250"/>
            <p:cNvSpPr/>
            <p:nvPr/>
          </p:nvSpPr>
          <p:spPr bwMode="auto">
            <a:xfrm>
              <a:off x="2286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2" name="Rectangle 251"/>
            <p:cNvSpPr/>
            <p:nvPr/>
          </p:nvSpPr>
          <p:spPr bwMode="auto">
            <a:xfrm>
              <a:off x="2362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3" name="Rectangle 252"/>
            <p:cNvSpPr/>
            <p:nvPr/>
          </p:nvSpPr>
          <p:spPr bwMode="auto">
            <a:xfrm>
              <a:off x="2438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4" name="Rectangle 253"/>
            <p:cNvSpPr/>
            <p:nvPr/>
          </p:nvSpPr>
          <p:spPr bwMode="auto">
            <a:xfrm>
              <a:off x="2514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5" name="Rectangle 254"/>
            <p:cNvSpPr/>
            <p:nvPr/>
          </p:nvSpPr>
          <p:spPr bwMode="auto">
            <a:xfrm>
              <a:off x="25908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6" name="Rectangle 255"/>
            <p:cNvSpPr/>
            <p:nvPr/>
          </p:nvSpPr>
          <p:spPr bwMode="auto">
            <a:xfrm>
              <a:off x="26670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7" name="Rectangle 256"/>
            <p:cNvSpPr/>
            <p:nvPr/>
          </p:nvSpPr>
          <p:spPr bwMode="auto">
            <a:xfrm>
              <a:off x="27432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8" name="Rectangle 257"/>
            <p:cNvSpPr/>
            <p:nvPr/>
          </p:nvSpPr>
          <p:spPr bwMode="auto">
            <a:xfrm>
              <a:off x="28194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59" name="Rectangle 258"/>
            <p:cNvSpPr/>
            <p:nvPr/>
          </p:nvSpPr>
          <p:spPr bwMode="auto">
            <a:xfrm>
              <a:off x="2895600" y="4648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0" name="Rectangle 259"/>
            <p:cNvSpPr/>
            <p:nvPr/>
          </p:nvSpPr>
          <p:spPr bwMode="auto">
            <a:xfrm>
              <a:off x="1752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1" name="Rectangle 260"/>
            <p:cNvSpPr/>
            <p:nvPr/>
          </p:nvSpPr>
          <p:spPr bwMode="auto">
            <a:xfrm>
              <a:off x="1828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2" name="Rectangle 261"/>
            <p:cNvSpPr/>
            <p:nvPr/>
          </p:nvSpPr>
          <p:spPr bwMode="auto">
            <a:xfrm>
              <a:off x="1905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3" name="Rectangle 262"/>
            <p:cNvSpPr/>
            <p:nvPr/>
          </p:nvSpPr>
          <p:spPr bwMode="auto">
            <a:xfrm>
              <a:off x="1981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4" name="Rectangle 263"/>
            <p:cNvSpPr/>
            <p:nvPr/>
          </p:nvSpPr>
          <p:spPr bwMode="auto">
            <a:xfrm>
              <a:off x="2057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5" name="Rectangle 264"/>
            <p:cNvSpPr/>
            <p:nvPr/>
          </p:nvSpPr>
          <p:spPr bwMode="auto">
            <a:xfrm>
              <a:off x="2133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6" name="Rectangle 265"/>
            <p:cNvSpPr/>
            <p:nvPr/>
          </p:nvSpPr>
          <p:spPr bwMode="auto">
            <a:xfrm>
              <a:off x="2209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7" name="Rectangle 266"/>
            <p:cNvSpPr/>
            <p:nvPr/>
          </p:nvSpPr>
          <p:spPr bwMode="auto">
            <a:xfrm>
              <a:off x="2286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8" name="Rectangle 267"/>
            <p:cNvSpPr/>
            <p:nvPr/>
          </p:nvSpPr>
          <p:spPr bwMode="auto">
            <a:xfrm>
              <a:off x="2362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69" name="Rectangle 268"/>
            <p:cNvSpPr/>
            <p:nvPr/>
          </p:nvSpPr>
          <p:spPr bwMode="auto">
            <a:xfrm>
              <a:off x="2438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0" name="Rectangle 269"/>
            <p:cNvSpPr/>
            <p:nvPr/>
          </p:nvSpPr>
          <p:spPr bwMode="auto">
            <a:xfrm>
              <a:off x="2514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1" name="Rectangle 270"/>
            <p:cNvSpPr/>
            <p:nvPr/>
          </p:nvSpPr>
          <p:spPr bwMode="auto">
            <a:xfrm>
              <a:off x="25908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2" name="Rectangle 271"/>
            <p:cNvSpPr/>
            <p:nvPr/>
          </p:nvSpPr>
          <p:spPr bwMode="auto">
            <a:xfrm>
              <a:off x="26670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3" name="Rectangle 272"/>
            <p:cNvSpPr/>
            <p:nvPr/>
          </p:nvSpPr>
          <p:spPr bwMode="auto">
            <a:xfrm>
              <a:off x="27432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4" name="Rectangle 273"/>
            <p:cNvSpPr/>
            <p:nvPr/>
          </p:nvSpPr>
          <p:spPr bwMode="auto">
            <a:xfrm>
              <a:off x="28194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5" name="Rectangle 274"/>
            <p:cNvSpPr/>
            <p:nvPr/>
          </p:nvSpPr>
          <p:spPr bwMode="auto">
            <a:xfrm>
              <a:off x="2895600" y="4724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6" name="Rectangle 275"/>
            <p:cNvSpPr/>
            <p:nvPr/>
          </p:nvSpPr>
          <p:spPr bwMode="auto">
            <a:xfrm>
              <a:off x="1752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7" name="Rectangle 276"/>
            <p:cNvSpPr/>
            <p:nvPr/>
          </p:nvSpPr>
          <p:spPr bwMode="auto">
            <a:xfrm>
              <a:off x="1828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8" name="Rectangle 277"/>
            <p:cNvSpPr/>
            <p:nvPr/>
          </p:nvSpPr>
          <p:spPr bwMode="auto">
            <a:xfrm>
              <a:off x="1905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79" name="Rectangle 278"/>
            <p:cNvSpPr/>
            <p:nvPr/>
          </p:nvSpPr>
          <p:spPr bwMode="auto">
            <a:xfrm>
              <a:off x="1981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0" name="Rectangle 279"/>
            <p:cNvSpPr/>
            <p:nvPr/>
          </p:nvSpPr>
          <p:spPr bwMode="auto">
            <a:xfrm>
              <a:off x="2057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1" name="Rectangle 280"/>
            <p:cNvSpPr/>
            <p:nvPr/>
          </p:nvSpPr>
          <p:spPr bwMode="auto">
            <a:xfrm>
              <a:off x="2133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2" name="Rectangle 281"/>
            <p:cNvSpPr/>
            <p:nvPr/>
          </p:nvSpPr>
          <p:spPr bwMode="auto">
            <a:xfrm>
              <a:off x="2209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3" name="Rectangle 282"/>
            <p:cNvSpPr/>
            <p:nvPr/>
          </p:nvSpPr>
          <p:spPr bwMode="auto">
            <a:xfrm>
              <a:off x="2286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4" name="Rectangle 283"/>
            <p:cNvSpPr/>
            <p:nvPr/>
          </p:nvSpPr>
          <p:spPr bwMode="auto">
            <a:xfrm>
              <a:off x="2362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5" name="Rectangle 284"/>
            <p:cNvSpPr/>
            <p:nvPr/>
          </p:nvSpPr>
          <p:spPr bwMode="auto">
            <a:xfrm>
              <a:off x="2438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6" name="Rectangle 285"/>
            <p:cNvSpPr/>
            <p:nvPr/>
          </p:nvSpPr>
          <p:spPr bwMode="auto">
            <a:xfrm>
              <a:off x="2514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7" name="Rectangle 286"/>
            <p:cNvSpPr/>
            <p:nvPr/>
          </p:nvSpPr>
          <p:spPr bwMode="auto">
            <a:xfrm>
              <a:off x="25908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8" name="Rectangle 287"/>
            <p:cNvSpPr/>
            <p:nvPr/>
          </p:nvSpPr>
          <p:spPr bwMode="auto">
            <a:xfrm>
              <a:off x="26670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27432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0" name="Rectangle 289"/>
            <p:cNvSpPr/>
            <p:nvPr/>
          </p:nvSpPr>
          <p:spPr bwMode="auto">
            <a:xfrm>
              <a:off x="28194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1" name="Rectangle 290"/>
            <p:cNvSpPr/>
            <p:nvPr/>
          </p:nvSpPr>
          <p:spPr bwMode="auto">
            <a:xfrm>
              <a:off x="2895600" y="4800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2" name="Rectangle 291"/>
            <p:cNvSpPr/>
            <p:nvPr/>
          </p:nvSpPr>
          <p:spPr bwMode="auto">
            <a:xfrm>
              <a:off x="1752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3" name="Rectangle 292"/>
            <p:cNvSpPr/>
            <p:nvPr/>
          </p:nvSpPr>
          <p:spPr bwMode="auto">
            <a:xfrm>
              <a:off x="1828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4" name="Rectangle 293"/>
            <p:cNvSpPr/>
            <p:nvPr/>
          </p:nvSpPr>
          <p:spPr bwMode="auto">
            <a:xfrm>
              <a:off x="1905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5" name="Rectangle 294"/>
            <p:cNvSpPr/>
            <p:nvPr/>
          </p:nvSpPr>
          <p:spPr bwMode="auto">
            <a:xfrm>
              <a:off x="1981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6" name="Rectangle 295"/>
            <p:cNvSpPr/>
            <p:nvPr/>
          </p:nvSpPr>
          <p:spPr bwMode="auto">
            <a:xfrm>
              <a:off x="2057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7" name="Rectangle 296"/>
            <p:cNvSpPr/>
            <p:nvPr/>
          </p:nvSpPr>
          <p:spPr bwMode="auto">
            <a:xfrm>
              <a:off x="2133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8" name="Rectangle 297"/>
            <p:cNvSpPr/>
            <p:nvPr/>
          </p:nvSpPr>
          <p:spPr bwMode="auto">
            <a:xfrm>
              <a:off x="2209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299" name="Rectangle 298"/>
            <p:cNvSpPr/>
            <p:nvPr/>
          </p:nvSpPr>
          <p:spPr bwMode="auto">
            <a:xfrm>
              <a:off x="2286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0" name="Rectangle 299"/>
            <p:cNvSpPr/>
            <p:nvPr/>
          </p:nvSpPr>
          <p:spPr bwMode="auto">
            <a:xfrm>
              <a:off x="2362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1" name="Rectangle 300"/>
            <p:cNvSpPr/>
            <p:nvPr/>
          </p:nvSpPr>
          <p:spPr bwMode="auto">
            <a:xfrm>
              <a:off x="2438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2" name="Rectangle 301"/>
            <p:cNvSpPr/>
            <p:nvPr/>
          </p:nvSpPr>
          <p:spPr bwMode="auto">
            <a:xfrm>
              <a:off x="2514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3" name="Rectangle 302"/>
            <p:cNvSpPr/>
            <p:nvPr/>
          </p:nvSpPr>
          <p:spPr bwMode="auto">
            <a:xfrm>
              <a:off x="25908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4" name="Rectangle 303"/>
            <p:cNvSpPr/>
            <p:nvPr/>
          </p:nvSpPr>
          <p:spPr bwMode="auto">
            <a:xfrm>
              <a:off x="26670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5" name="Rectangle 304"/>
            <p:cNvSpPr/>
            <p:nvPr/>
          </p:nvSpPr>
          <p:spPr bwMode="auto">
            <a:xfrm>
              <a:off x="27432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8194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7" name="Rectangle 306"/>
            <p:cNvSpPr/>
            <p:nvPr/>
          </p:nvSpPr>
          <p:spPr bwMode="auto">
            <a:xfrm>
              <a:off x="2895600" y="4876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8" name="Rectangle 307"/>
            <p:cNvSpPr/>
            <p:nvPr/>
          </p:nvSpPr>
          <p:spPr bwMode="auto">
            <a:xfrm>
              <a:off x="1752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09" name="Rectangle 308"/>
            <p:cNvSpPr/>
            <p:nvPr/>
          </p:nvSpPr>
          <p:spPr bwMode="auto">
            <a:xfrm>
              <a:off x="1828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0" name="Rectangle 309"/>
            <p:cNvSpPr/>
            <p:nvPr/>
          </p:nvSpPr>
          <p:spPr bwMode="auto">
            <a:xfrm>
              <a:off x="1905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1" name="Rectangle 310"/>
            <p:cNvSpPr/>
            <p:nvPr/>
          </p:nvSpPr>
          <p:spPr bwMode="auto">
            <a:xfrm>
              <a:off x="1981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2" name="Rectangle 311"/>
            <p:cNvSpPr/>
            <p:nvPr/>
          </p:nvSpPr>
          <p:spPr bwMode="auto">
            <a:xfrm>
              <a:off x="2057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3" name="Rectangle 312"/>
            <p:cNvSpPr/>
            <p:nvPr/>
          </p:nvSpPr>
          <p:spPr bwMode="auto">
            <a:xfrm>
              <a:off x="2133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4" name="Rectangle 313"/>
            <p:cNvSpPr/>
            <p:nvPr/>
          </p:nvSpPr>
          <p:spPr bwMode="auto">
            <a:xfrm>
              <a:off x="2209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5" name="Rectangle 314"/>
            <p:cNvSpPr/>
            <p:nvPr/>
          </p:nvSpPr>
          <p:spPr bwMode="auto">
            <a:xfrm>
              <a:off x="2286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6" name="Rectangle 315"/>
            <p:cNvSpPr/>
            <p:nvPr/>
          </p:nvSpPr>
          <p:spPr bwMode="auto">
            <a:xfrm>
              <a:off x="2362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7" name="Rectangle 316"/>
            <p:cNvSpPr/>
            <p:nvPr/>
          </p:nvSpPr>
          <p:spPr bwMode="auto">
            <a:xfrm>
              <a:off x="2438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8" name="Rectangle 317"/>
            <p:cNvSpPr/>
            <p:nvPr/>
          </p:nvSpPr>
          <p:spPr bwMode="auto">
            <a:xfrm>
              <a:off x="2514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5908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0" name="Rectangle 319"/>
            <p:cNvSpPr/>
            <p:nvPr/>
          </p:nvSpPr>
          <p:spPr bwMode="auto">
            <a:xfrm>
              <a:off x="26670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1" name="Rectangle 320"/>
            <p:cNvSpPr/>
            <p:nvPr/>
          </p:nvSpPr>
          <p:spPr bwMode="auto">
            <a:xfrm>
              <a:off x="27432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2" name="Rectangle 321"/>
            <p:cNvSpPr/>
            <p:nvPr/>
          </p:nvSpPr>
          <p:spPr bwMode="auto">
            <a:xfrm>
              <a:off x="28194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3" name="Rectangle 322"/>
            <p:cNvSpPr/>
            <p:nvPr/>
          </p:nvSpPr>
          <p:spPr bwMode="auto">
            <a:xfrm>
              <a:off x="2895600" y="4953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4" name="Rectangle 323"/>
            <p:cNvSpPr/>
            <p:nvPr/>
          </p:nvSpPr>
          <p:spPr bwMode="auto">
            <a:xfrm>
              <a:off x="1752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5" name="Rectangle 324"/>
            <p:cNvSpPr/>
            <p:nvPr/>
          </p:nvSpPr>
          <p:spPr bwMode="auto">
            <a:xfrm>
              <a:off x="1828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6" name="Rectangle 325"/>
            <p:cNvSpPr/>
            <p:nvPr/>
          </p:nvSpPr>
          <p:spPr bwMode="auto">
            <a:xfrm>
              <a:off x="1905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7" name="Rectangle 326"/>
            <p:cNvSpPr/>
            <p:nvPr/>
          </p:nvSpPr>
          <p:spPr bwMode="auto">
            <a:xfrm>
              <a:off x="1981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8" name="Rectangle 327"/>
            <p:cNvSpPr/>
            <p:nvPr/>
          </p:nvSpPr>
          <p:spPr bwMode="auto">
            <a:xfrm>
              <a:off x="2057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29" name="Rectangle 328"/>
            <p:cNvSpPr/>
            <p:nvPr/>
          </p:nvSpPr>
          <p:spPr bwMode="auto">
            <a:xfrm>
              <a:off x="2133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2209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1" name="Rectangle 330"/>
            <p:cNvSpPr/>
            <p:nvPr/>
          </p:nvSpPr>
          <p:spPr bwMode="auto">
            <a:xfrm>
              <a:off x="2286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2" name="Rectangle 331"/>
            <p:cNvSpPr/>
            <p:nvPr/>
          </p:nvSpPr>
          <p:spPr bwMode="auto">
            <a:xfrm>
              <a:off x="2362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3" name="Rectangle 332"/>
            <p:cNvSpPr/>
            <p:nvPr/>
          </p:nvSpPr>
          <p:spPr bwMode="auto">
            <a:xfrm>
              <a:off x="2438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4" name="Rectangle 333"/>
            <p:cNvSpPr/>
            <p:nvPr/>
          </p:nvSpPr>
          <p:spPr bwMode="auto">
            <a:xfrm>
              <a:off x="2514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5" name="Rectangle 334"/>
            <p:cNvSpPr/>
            <p:nvPr/>
          </p:nvSpPr>
          <p:spPr bwMode="auto">
            <a:xfrm>
              <a:off x="25908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6" name="Rectangle 335"/>
            <p:cNvSpPr/>
            <p:nvPr/>
          </p:nvSpPr>
          <p:spPr bwMode="auto">
            <a:xfrm>
              <a:off x="26670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7" name="Rectangle 336"/>
            <p:cNvSpPr/>
            <p:nvPr/>
          </p:nvSpPr>
          <p:spPr bwMode="auto">
            <a:xfrm>
              <a:off x="27432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8" name="Rectangle 337"/>
            <p:cNvSpPr/>
            <p:nvPr/>
          </p:nvSpPr>
          <p:spPr bwMode="auto">
            <a:xfrm>
              <a:off x="28194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39" name="Rectangle 338"/>
            <p:cNvSpPr/>
            <p:nvPr/>
          </p:nvSpPr>
          <p:spPr bwMode="auto">
            <a:xfrm>
              <a:off x="2895600" y="5029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752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1" name="Rectangle 340"/>
            <p:cNvSpPr/>
            <p:nvPr/>
          </p:nvSpPr>
          <p:spPr bwMode="auto">
            <a:xfrm>
              <a:off x="1828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2" name="Rectangle 341"/>
            <p:cNvSpPr/>
            <p:nvPr/>
          </p:nvSpPr>
          <p:spPr bwMode="auto">
            <a:xfrm>
              <a:off x="1905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3" name="Rectangle 342"/>
            <p:cNvSpPr/>
            <p:nvPr/>
          </p:nvSpPr>
          <p:spPr bwMode="auto">
            <a:xfrm>
              <a:off x="1981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4" name="Rectangle 343"/>
            <p:cNvSpPr/>
            <p:nvPr/>
          </p:nvSpPr>
          <p:spPr bwMode="auto">
            <a:xfrm>
              <a:off x="2057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5" name="Rectangle 344"/>
            <p:cNvSpPr/>
            <p:nvPr/>
          </p:nvSpPr>
          <p:spPr bwMode="auto">
            <a:xfrm>
              <a:off x="2133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6" name="Rectangle 345"/>
            <p:cNvSpPr/>
            <p:nvPr/>
          </p:nvSpPr>
          <p:spPr bwMode="auto">
            <a:xfrm>
              <a:off x="2209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7" name="Rectangle 346"/>
            <p:cNvSpPr/>
            <p:nvPr/>
          </p:nvSpPr>
          <p:spPr bwMode="auto">
            <a:xfrm>
              <a:off x="2286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8" name="Rectangle 347"/>
            <p:cNvSpPr/>
            <p:nvPr/>
          </p:nvSpPr>
          <p:spPr bwMode="auto">
            <a:xfrm>
              <a:off x="2362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49" name="Rectangle 348"/>
            <p:cNvSpPr/>
            <p:nvPr/>
          </p:nvSpPr>
          <p:spPr bwMode="auto">
            <a:xfrm>
              <a:off x="2438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2514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1" name="Rectangle 350"/>
            <p:cNvSpPr/>
            <p:nvPr/>
          </p:nvSpPr>
          <p:spPr bwMode="auto">
            <a:xfrm>
              <a:off x="25908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2" name="Rectangle 351"/>
            <p:cNvSpPr/>
            <p:nvPr/>
          </p:nvSpPr>
          <p:spPr bwMode="auto">
            <a:xfrm>
              <a:off x="26670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3" name="Rectangle 352"/>
            <p:cNvSpPr/>
            <p:nvPr/>
          </p:nvSpPr>
          <p:spPr bwMode="auto">
            <a:xfrm>
              <a:off x="27432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4" name="Rectangle 353"/>
            <p:cNvSpPr/>
            <p:nvPr/>
          </p:nvSpPr>
          <p:spPr bwMode="auto">
            <a:xfrm>
              <a:off x="28194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5" name="Rectangle 354"/>
            <p:cNvSpPr/>
            <p:nvPr/>
          </p:nvSpPr>
          <p:spPr bwMode="auto">
            <a:xfrm>
              <a:off x="2895600" y="5105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6" name="Rectangle 355"/>
            <p:cNvSpPr/>
            <p:nvPr/>
          </p:nvSpPr>
          <p:spPr bwMode="auto">
            <a:xfrm>
              <a:off x="1752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7" name="Rectangle 356"/>
            <p:cNvSpPr/>
            <p:nvPr/>
          </p:nvSpPr>
          <p:spPr bwMode="auto">
            <a:xfrm>
              <a:off x="1828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8" name="Rectangle 357"/>
            <p:cNvSpPr/>
            <p:nvPr/>
          </p:nvSpPr>
          <p:spPr bwMode="auto">
            <a:xfrm>
              <a:off x="1905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59" name="Rectangle 358"/>
            <p:cNvSpPr/>
            <p:nvPr/>
          </p:nvSpPr>
          <p:spPr bwMode="auto">
            <a:xfrm>
              <a:off x="1981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2057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1" name="Rectangle 360"/>
            <p:cNvSpPr/>
            <p:nvPr/>
          </p:nvSpPr>
          <p:spPr bwMode="auto">
            <a:xfrm>
              <a:off x="2133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2" name="Rectangle 361"/>
            <p:cNvSpPr/>
            <p:nvPr/>
          </p:nvSpPr>
          <p:spPr bwMode="auto">
            <a:xfrm>
              <a:off x="2209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3" name="Rectangle 362"/>
            <p:cNvSpPr/>
            <p:nvPr/>
          </p:nvSpPr>
          <p:spPr bwMode="auto">
            <a:xfrm>
              <a:off x="2286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2362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5" name="Rectangle 364"/>
            <p:cNvSpPr/>
            <p:nvPr/>
          </p:nvSpPr>
          <p:spPr bwMode="auto">
            <a:xfrm>
              <a:off x="2438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6" name="Rectangle 365"/>
            <p:cNvSpPr/>
            <p:nvPr/>
          </p:nvSpPr>
          <p:spPr bwMode="auto">
            <a:xfrm>
              <a:off x="2514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7" name="Rectangle 366"/>
            <p:cNvSpPr/>
            <p:nvPr/>
          </p:nvSpPr>
          <p:spPr bwMode="auto">
            <a:xfrm>
              <a:off x="25908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8" name="Rectangle 367"/>
            <p:cNvSpPr/>
            <p:nvPr/>
          </p:nvSpPr>
          <p:spPr bwMode="auto">
            <a:xfrm>
              <a:off x="26670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69" name="Rectangle 368"/>
            <p:cNvSpPr/>
            <p:nvPr/>
          </p:nvSpPr>
          <p:spPr bwMode="auto">
            <a:xfrm>
              <a:off x="27432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0" name="Rectangle 369"/>
            <p:cNvSpPr/>
            <p:nvPr/>
          </p:nvSpPr>
          <p:spPr bwMode="auto">
            <a:xfrm>
              <a:off x="28194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1" name="Rectangle 370"/>
            <p:cNvSpPr/>
            <p:nvPr/>
          </p:nvSpPr>
          <p:spPr bwMode="auto">
            <a:xfrm>
              <a:off x="2895600" y="51816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2" name="Rectangle 371"/>
            <p:cNvSpPr/>
            <p:nvPr/>
          </p:nvSpPr>
          <p:spPr bwMode="auto">
            <a:xfrm>
              <a:off x="1752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3" name="Rectangle 372"/>
            <p:cNvSpPr/>
            <p:nvPr/>
          </p:nvSpPr>
          <p:spPr bwMode="auto">
            <a:xfrm>
              <a:off x="1828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905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5" name="Rectangle 374"/>
            <p:cNvSpPr/>
            <p:nvPr/>
          </p:nvSpPr>
          <p:spPr bwMode="auto">
            <a:xfrm>
              <a:off x="1981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6" name="Rectangle 375"/>
            <p:cNvSpPr/>
            <p:nvPr/>
          </p:nvSpPr>
          <p:spPr bwMode="auto">
            <a:xfrm>
              <a:off x="2057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7" name="Rectangle 376"/>
            <p:cNvSpPr/>
            <p:nvPr/>
          </p:nvSpPr>
          <p:spPr bwMode="auto">
            <a:xfrm>
              <a:off x="2133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8" name="Rectangle 377"/>
            <p:cNvSpPr/>
            <p:nvPr/>
          </p:nvSpPr>
          <p:spPr bwMode="auto">
            <a:xfrm>
              <a:off x="2209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79" name="Rectangle 378"/>
            <p:cNvSpPr/>
            <p:nvPr/>
          </p:nvSpPr>
          <p:spPr bwMode="auto">
            <a:xfrm>
              <a:off x="2286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0" name="Rectangle 379"/>
            <p:cNvSpPr/>
            <p:nvPr/>
          </p:nvSpPr>
          <p:spPr bwMode="auto">
            <a:xfrm>
              <a:off x="2362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1" name="Rectangle 380"/>
            <p:cNvSpPr/>
            <p:nvPr/>
          </p:nvSpPr>
          <p:spPr bwMode="auto">
            <a:xfrm>
              <a:off x="2438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2" name="Rectangle 381"/>
            <p:cNvSpPr/>
            <p:nvPr/>
          </p:nvSpPr>
          <p:spPr bwMode="auto">
            <a:xfrm>
              <a:off x="2514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3" name="Rectangle 382"/>
            <p:cNvSpPr/>
            <p:nvPr/>
          </p:nvSpPr>
          <p:spPr bwMode="auto">
            <a:xfrm>
              <a:off x="25908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26670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5" name="Rectangle 384"/>
            <p:cNvSpPr/>
            <p:nvPr/>
          </p:nvSpPr>
          <p:spPr bwMode="auto">
            <a:xfrm>
              <a:off x="27432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6" name="Rectangle 385"/>
            <p:cNvSpPr/>
            <p:nvPr/>
          </p:nvSpPr>
          <p:spPr bwMode="auto">
            <a:xfrm>
              <a:off x="28194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7" name="Rectangle 386"/>
            <p:cNvSpPr/>
            <p:nvPr/>
          </p:nvSpPr>
          <p:spPr bwMode="auto">
            <a:xfrm>
              <a:off x="2895600" y="52578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8" name="Rectangle 387"/>
            <p:cNvSpPr/>
            <p:nvPr/>
          </p:nvSpPr>
          <p:spPr bwMode="auto">
            <a:xfrm>
              <a:off x="1752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89" name="Rectangle 388"/>
            <p:cNvSpPr/>
            <p:nvPr/>
          </p:nvSpPr>
          <p:spPr bwMode="auto">
            <a:xfrm>
              <a:off x="1828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0" name="Rectangle 389"/>
            <p:cNvSpPr/>
            <p:nvPr/>
          </p:nvSpPr>
          <p:spPr bwMode="auto">
            <a:xfrm>
              <a:off x="1905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1" name="Rectangle 390"/>
            <p:cNvSpPr/>
            <p:nvPr/>
          </p:nvSpPr>
          <p:spPr bwMode="auto">
            <a:xfrm>
              <a:off x="1981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2" name="Rectangle 391"/>
            <p:cNvSpPr/>
            <p:nvPr/>
          </p:nvSpPr>
          <p:spPr bwMode="auto">
            <a:xfrm>
              <a:off x="2057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3" name="Rectangle 392"/>
            <p:cNvSpPr/>
            <p:nvPr/>
          </p:nvSpPr>
          <p:spPr bwMode="auto">
            <a:xfrm>
              <a:off x="2133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4" name="Rectangle 393"/>
            <p:cNvSpPr/>
            <p:nvPr/>
          </p:nvSpPr>
          <p:spPr bwMode="auto">
            <a:xfrm>
              <a:off x="2209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5" name="Rectangle 394"/>
            <p:cNvSpPr/>
            <p:nvPr/>
          </p:nvSpPr>
          <p:spPr bwMode="auto">
            <a:xfrm>
              <a:off x="2286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6" name="Rectangle 395"/>
            <p:cNvSpPr/>
            <p:nvPr/>
          </p:nvSpPr>
          <p:spPr bwMode="auto">
            <a:xfrm>
              <a:off x="2362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7" name="Rectangle 396"/>
            <p:cNvSpPr/>
            <p:nvPr/>
          </p:nvSpPr>
          <p:spPr bwMode="auto">
            <a:xfrm>
              <a:off x="2438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8" name="Rectangle 397"/>
            <p:cNvSpPr/>
            <p:nvPr/>
          </p:nvSpPr>
          <p:spPr bwMode="auto">
            <a:xfrm>
              <a:off x="2514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399" name="Rectangle 398"/>
            <p:cNvSpPr/>
            <p:nvPr/>
          </p:nvSpPr>
          <p:spPr bwMode="auto">
            <a:xfrm>
              <a:off x="25908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0" name="Rectangle 399"/>
            <p:cNvSpPr/>
            <p:nvPr/>
          </p:nvSpPr>
          <p:spPr bwMode="auto">
            <a:xfrm>
              <a:off x="26670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1" name="Rectangle 400"/>
            <p:cNvSpPr/>
            <p:nvPr/>
          </p:nvSpPr>
          <p:spPr bwMode="auto">
            <a:xfrm>
              <a:off x="27432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2" name="Rectangle 401"/>
            <p:cNvSpPr/>
            <p:nvPr/>
          </p:nvSpPr>
          <p:spPr bwMode="auto">
            <a:xfrm>
              <a:off x="28194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3" name="Rectangle 402"/>
            <p:cNvSpPr/>
            <p:nvPr/>
          </p:nvSpPr>
          <p:spPr bwMode="auto">
            <a:xfrm>
              <a:off x="2895600" y="53340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4" name="Rectangle 403"/>
            <p:cNvSpPr/>
            <p:nvPr/>
          </p:nvSpPr>
          <p:spPr bwMode="auto">
            <a:xfrm>
              <a:off x="1752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5" name="Rectangle 404"/>
            <p:cNvSpPr/>
            <p:nvPr/>
          </p:nvSpPr>
          <p:spPr bwMode="auto">
            <a:xfrm>
              <a:off x="1828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6" name="Rectangle 405"/>
            <p:cNvSpPr/>
            <p:nvPr/>
          </p:nvSpPr>
          <p:spPr bwMode="auto">
            <a:xfrm>
              <a:off x="1905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981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8" name="Rectangle 407"/>
            <p:cNvSpPr/>
            <p:nvPr/>
          </p:nvSpPr>
          <p:spPr bwMode="auto">
            <a:xfrm>
              <a:off x="2057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09" name="Rectangle 408"/>
            <p:cNvSpPr/>
            <p:nvPr/>
          </p:nvSpPr>
          <p:spPr bwMode="auto">
            <a:xfrm>
              <a:off x="2133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0" name="Rectangle 409"/>
            <p:cNvSpPr/>
            <p:nvPr/>
          </p:nvSpPr>
          <p:spPr bwMode="auto">
            <a:xfrm>
              <a:off x="2209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1" name="Rectangle 410"/>
            <p:cNvSpPr/>
            <p:nvPr/>
          </p:nvSpPr>
          <p:spPr bwMode="auto">
            <a:xfrm>
              <a:off x="2286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2" name="Rectangle 411"/>
            <p:cNvSpPr/>
            <p:nvPr/>
          </p:nvSpPr>
          <p:spPr bwMode="auto">
            <a:xfrm>
              <a:off x="2362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3" name="Rectangle 412"/>
            <p:cNvSpPr/>
            <p:nvPr/>
          </p:nvSpPr>
          <p:spPr bwMode="auto">
            <a:xfrm>
              <a:off x="2438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4" name="Rectangle 413"/>
            <p:cNvSpPr/>
            <p:nvPr/>
          </p:nvSpPr>
          <p:spPr bwMode="auto">
            <a:xfrm>
              <a:off x="2514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5" name="Rectangle 414"/>
            <p:cNvSpPr/>
            <p:nvPr/>
          </p:nvSpPr>
          <p:spPr bwMode="auto">
            <a:xfrm>
              <a:off x="25908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6" name="Rectangle 415"/>
            <p:cNvSpPr/>
            <p:nvPr/>
          </p:nvSpPr>
          <p:spPr bwMode="auto">
            <a:xfrm>
              <a:off x="26670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7" name="Rectangle 416"/>
            <p:cNvSpPr/>
            <p:nvPr/>
          </p:nvSpPr>
          <p:spPr bwMode="auto">
            <a:xfrm>
              <a:off x="27432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8" name="Rectangle 417"/>
            <p:cNvSpPr/>
            <p:nvPr/>
          </p:nvSpPr>
          <p:spPr bwMode="auto">
            <a:xfrm>
              <a:off x="28194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19" name="Rectangle 418"/>
            <p:cNvSpPr/>
            <p:nvPr/>
          </p:nvSpPr>
          <p:spPr bwMode="auto">
            <a:xfrm>
              <a:off x="2895600" y="54102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0" name="Rectangle 419"/>
            <p:cNvSpPr/>
            <p:nvPr/>
          </p:nvSpPr>
          <p:spPr bwMode="auto">
            <a:xfrm>
              <a:off x="1752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1" name="Rectangle 420"/>
            <p:cNvSpPr/>
            <p:nvPr/>
          </p:nvSpPr>
          <p:spPr bwMode="auto">
            <a:xfrm>
              <a:off x="1828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2" name="Rectangle 421"/>
            <p:cNvSpPr/>
            <p:nvPr/>
          </p:nvSpPr>
          <p:spPr bwMode="auto">
            <a:xfrm>
              <a:off x="1905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3" name="Rectangle 422"/>
            <p:cNvSpPr/>
            <p:nvPr/>
          </p:nvSpPr>
          <p:spPr bwMode="auto">
            <a:xfrm>
              <a:off x="1981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4" name="Rectangle 423"/>
            <p:cNvSpPr/>
            <p:nvPr/>
          </p:nvSpPr>
          <p:spPr bwMode="auto">
            <a:xfrm>
              <a:off x="2057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5" name="Rectangle 424"/>
            <p:cNvSpPr/>
            <p:nvPr/>
          </p:nvSpPr>
          <p:spPr bwMode="auto">
            <a:xfrm>
              <a:off x="2133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6" name="Rectangle 425"/>
            <p:cNvSpPr/>
            <p:nvPr/>
          </p:nvSpPr>
          <p:spPr bwMode="auto">
            <a:xfrm>
              <a:off x="2209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7" name="Rectangle 426"/>
            <p:cNvSpPr/>
            <p:nvPr/>
          </p:nvSpPr>
          <p:spPr bwMode="auto">
            <a:xfrm>
              <a:off x="2286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8" name="Rectangle 427"/>
            <p:cNvSpPr/>
            <p:nvPr/>
          </p:nvSpPr>
          <p:spPr bwMode="auto">
            <a:xfrm>
              <a:off x="2362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29" name="Rectangle 428"/>
            <p:cNvSpPr/>
            <p:nvPr/>
          </p:nvSpPr>
          <p:spPr bwMode="auto">
            <a:xfrm>
              <a:off x="2438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0" name="Rectangle 429"/>
            <p:cNvSpPr/>
            <p:nvPr/>
          </p:nvSpPr>
          <p:spPr bwMode="auto">
            <a:xfrm>
              <a:off x="2514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25908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2" name="Rectangle 431"/>
            <p:cNvSpPr/>
            <p:nvPr/>
          </p:nvSpPr>
          <p:spPr bwMode="auto">
            <a:xfrm>
              <a:off x="26670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27432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4" name="Rectangle 433"/>
            <p:cNvSpPr/>
            <p:nvPr/>
          </p:nvSpPr>
          <p:spPr bwMode="auto">
            <a:xfrm>
              <a:off x="28194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  <p:sp>
          <p:nvSpPr>
            <p:cNvPr id="435" name="Rectangle 434"/>
            <p:cNvSpPr/>
            <p:nvPr/>
          </p:nvSpPr>
          <p:spPr bwMode="auto">
            <a:xfrm>
              <a:off x="2895600" y="5486400"/>
              <a:ext cx="76200" cy="762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-110" charset="0"/>
              </a:endParaRPr>
            </a:p>
          </p:txBody>
        </p:sp>
      </p:grpSp>
      <p:sp>
        <p:nvSpPr>
          <p:cNvPr id="436" name="TextBox 435"/>
          <p:cNvSpPr txBox="1"/>
          <p:nvPr/>
        </p:nvSpPr>
        <p:spPr>
          <a:xfrm>
            <a:off x="4038600" y="3581400"/>
            <a:ext cx="46819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/>
              <a:t> images are made up of pixels</a:t>
            </a:r>
          </a:p>
          <a:p>
            <a:pPr>
              <a:buFont typeface="Arial"/>
              <a:buChar char="•"/>
            </a:pPr>
            <a:r>
              <a:rPr lang="en-US" sz="2800" dirty="0"/>
              <a:t> for a color image, each pixel corresponds to an RGB value (i.e. three numbers)</a:t>
            </a:r>
          </a:p>
        </p:txBody>
      </p:sp>
    </p:spTree>
    <p:extLst>
      <p:ext uri="{BB962C8B-B14F-4D97-AF65-F5344CB8AC3E}">
        <p14:creationId xmlns:p14="http://schemas.microsoft.com/office/powerpoint/2010/main" val="32373184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7700</TotalTime>
  <Words>3304</Words>
  <Application>Microsoft Macintosh PowerPoint</Application>
  <PresentationFormat>On-screen Show (4:3)</PresentationFormat>
  <Paragraphs>1224</Paragraphs>
  <Slides>68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Calibri</vt:lpstr>
      <vt:lpstr>Times New Roman</vt:lpstr>
      <vt:lpstr>Tw Cen MT</vt:lpstr>
      <vt:lpstr>Wingdings</vt:lpstr>
      <vt:lpstr>Wingdings 2</vt:lpstr>
      <vt:lpstr>Median</vt:lpstr>
      <vt:lpstr>Equation</vt:lpstr>
      <vt:lpstr>Feature PRE-PROCESSING</vt:lpstr>
      <vt:lpstr>Features</vt:lpstr>
      <vt:lpstr>UCI Machine Learning Repository</vt:lpstr>
      <vt:lpstr>Provided features</vt:lpstr>
      <vt:lpstr>Provided features</vt:lpstr>
      <vt:lpstr>Provided features</vt:lpstr>
      <vt:lpstr>Raw data vs. features</vt:lpstr>
      <vt:lpstr>How is an image represented?</vt:lpstr>
      <vt:lpstr>How is an image represented?</vt:lpstr>
      <vt:lpstr>Image features</vt:lpstr>
      <vt:lpstr>Image features</vt:lpstr>
      <vt:lpstr>Lots of image features</vt:lpstr>
      <vt:lpstr>Obtaining features</vt:lpstr>
      <vt:lpstr>Current learning model</vt:lpstr>
      <vt:lpstr>Pre-process training data</vt:lpstr>
      <vt:lpstr>Outlier detection</vt:lpstr>
      <vt:lpstr>Outlier detection</vt:lpstr>
      <vt:lpstr>Outlier detection</vt:lpstr>
      <vt:lpstr>Outlier detection</vt:lpstr>
      <vt:lpstr>Removing conflicting examples</vt:lpstr>
      <vt:lpstr>Outlier detection</vt:lpstr>
      <vt:lpstr>Removing extreme outliers</vt:lpstr>
      <vt:lpstr>Quick statistics recap</vt:lpstr>
      <vt:lpstr>Quick statistics recap</vt:lpstr>
      <vt:lpstr>Outlier detection</vt:lpstr>
      <vt:lpstr>Outliers in a single dimension</vt:lpstr>
      <vt:lpstr>Outliers for machine learning</vt:lpstr>
      <vt:lpstr>So far…</vt:lpstr>
      <vt:lpstr>Feature pruning/selection</vt:lpstr>
      <vt:lpstr>Bad features</vt:lpstr>
      <vt:lpstr>Bad features</vt:lpstr>
      <vt:lpstr>Bad features</vt:lpstr>
      <vt:lpstr>Bad features</vt:lpstr>
      <vt:lpstr>Bad features</vt:lpstr>
      <vt:lpstr>Bad features</vt:lpstr>
      <vt:lpstr>Noisy features</vt:lpstr>
      <vt:lpstr>Noisy features</vt:lpstr>
      <vt:lpstr>Noisy features</vt:lpstr>
      <vt:lpstr>Removing noisy features</vt:lpstr>
      <vt:lpstr>Removing noisy features</vt:lpstr>
      <vt:lpstr>Some rules of thumb  for the number of features</vt:lpstr>
      <vt:lpstr>So far…</vt:lpstr>
      <vt:lpstr>Feature selection</vt:lpstr>
      <vt:lpstr>Good features</vt:lpstr>
      <vt:lpstr>Training error feature selection</vt:lpstr>
      <vt:lpstr>So far…</vt:lpstr>
      <vt:lpstr>Feature normalization</vt:lpstr>
      <vt:lpstr>Feature normalization</vt:lpstr>
      <vt:lpstr>Feature normalization</vt:lpstr>
      <vt:lpstr>Feature normalization</vt:lpstr>
      <vt:lpstr>Feature normalization</vt:lpstr>
      <vt:lpstr>Feature normalization</vt:lpstr>
      <vt:lpstr>Geometric view of perceptron update</vt:lpstr>
      <vt:lpstr>Geometric view of perceptron update</vt:lpstr>
      <vt:lpstr>Geometric view of perceptron update</vt:lpstr>
      <vt:lpstr>Geometric view of perceptron update</vt:lpstr>
      <vt:lpstr>Feature normalization</vt:lpstr>
      <vt:lpstr>Feature normalization</vt:lpstr>
      <vt:lpstr>Normalize each feature</vt:lpstr>
      <vt:lpstr>Normalize each feature</vt:lpstr>
      <vt:lpstr>Normalize each feature</vt:lpstr>
      <vt:lpstr>So far…</vt:lpstr>
      <vt:lpstr>Example normalization</vt:lpstr>
      <vt:lpstr>Example length normalization</vt:lpstr>
      <vt:lpstr>Example length normalization</vt:lpstr>
      <vt:lpstr>Example length normalization</vt:lpstr>
      <vt:lpstr>Example length normalization</vt:lpstr>
      <vt:lpstr>So far…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Irfan Ud-Din</cp:lastModifiedBy>
  <cp:revision>962</cp:revision>
  <cp:lastPrinted>2022-02-02T17:03:06Z</cp:lastPrinted>
  <dcterms:created xsi:type="dcterms:W3CDTF">2013-09-08T20:10:23Z</dcterms:created>
  <dcterms:modified xsi:type="dcterms:W3CDTF">2024-05-07T06:07:09Z</dcterms:modified>
</cp:coreProperties>
</file>