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320" r:id="rId3"/>
    <p:sldId id="321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259" r:id="rId12"/>
    <p:sldId id="260" r:id="rId13"/>
    <p:sldId id="261" r:id="rId14"/>
    <p:sldId id="262" r:id="rId15"/>
    <p:sldId id="263" r:id="rId16"/>
    <p:sldId id="274" r:id="rId17"/>
    <p:sldId id="275" r:id="rId18"/>
    <p:sldId id="276" r:id="rId19"/>
    <p:sldId id="282" r:id="rId20"/>
    <p:sldId id="278" r:id="rId21"/>
    <p:sldId id="281" r:id="rId22"/>
    <p:sldId id="283" r:id="rId23"/>
    <p:sldId id="286" r:id="rId24"/>
    <p:sldId id="288" r:id="rId25"/>
    <p:sldId id="289" r:id="rId26"/>
    <p:sldId id="267" r:id="rId27"/>
    <p:sldId id="269" r:id="rId28"/>
    <p:sldId id="270" r:id="rId29"/>
    <p:sldId id="271" r:id="rId30"/>
    <p:sldId id="299" r:id="rId31"/>
    <p:sldId id="300" r:id="rId32"/>
    <p:sldId id="291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307" r:id="rId41"/>
    <p:sldId id="308" r:id="rId42"/>
    <p:sldId id="310" r:id="rId43"/>
    <p:sldId id="309" r:id="rId44"/>
    <p:sldId id="311" r:id="rId45"/>
    <p:sldId id="317" r:id="rId46"/>
    <p:sldId id="312" r:id="rId47"/>
    <p:sldId id="313" r:id="rId48"/>
    <p:sldId id="314" r:id="rId49"/>
    <p:sldId id="315" r:id="rId50"/>
    <p:sldId id="318" r:id="rId51"/>
    <p:sldId id="319" r:id="rId52"/>
    <p:sldId id="331" r:id="rId53"/>
    <p:sldId id="332" r:id="rId54"/>
    <p:sldId id="333" r:id="rId55"/>
    <p:sldId id="334" r:id="rId56"/>
    <p:sldId id="30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69A98-07C7-1548-8C2E-A9EA09C19985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82FB4-6D34-C848-810E-079C91DAB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8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comparing different </a:t>
            </a:r>
            <a:r>
              <a:rPr lang="en-US" dirty="0" err="1"/>
              <a:t>hyperparameters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comparing different pre-processin</a:t>
            </a:r>
            <a:r>
              <a:rPr lang="en-US" baseline="0" dirty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comparing different learning algorithms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comparing different </a:t>
            </a:r>
            <a:r>
              <a:rPr lang="en-US" dirty="0" err="1"/>
              <a:t>hyperparameters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comparing different pre-processin</a:t>
            </a:r>
            <a:r>
              <a:rPr lang="en-US" baseline="0" dirty="0"/>
              <a:t>g techniques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figuring out who has the best algorithm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</a:t>
            </a:r>
            <a:r>
              <a:rPr lang="en-US" baseline="0" dirty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</a:t>
            </a:r>
            <a:r>
              <a:rPr lang="en-US" baseline="0" dirty="0"/>
              <a:t> is c?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4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2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No…</a:t>
            </a:r>
            <a:r>
              <a:rPr lang="en-US" baseline="0" dirty="0"/>
              <a:t> the problem is that we only have one test set and we can’t resample, etc. because then we’ll have looked at the test data!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1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5/27/24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5/27/24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5/27/24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5/27/24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tudent's_t-tes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pre-processing 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927926" y="2446915"/>
            <a:ext cx="4216074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1800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1800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1800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1600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1600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1800" dirty="0"/>
              <a:t>Normalize example length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81865" y="1709110"/>
            <a:ext cx="0" cy="466015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1099" y="1731776"/>
            <a:ext cx="46092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techniques for preprocessing data</a:t>
            </a:r>
          </a:p>
          <a:p>
            <a:endParaRPr lang="en-US" sz="2400" dirty="0"/>
          </a:p>
          <a:p>
            <a:r>
              <a:rPr lang="en-US" sz="2400" dirty="0"/>
              <a:t>Which ones will work well will depend on the data and the classifier</a:t>
            </a:r>
          </a:p>
          <a:p>
            <a:endParaRPr lang="en-US" sz="2400" dirty="0"/>
          </a:p>
          <a:p>
            <a:r>
              <a:rPr lang="en-US" sz="2400" dirty="0"/>
              <a:t>Try them out and evaluate how they affect performance on </a:t>
            </a:r>
            <a:r>
              <a:rPr lang="en-US" sz="2400" dirty="0" err="1"/>
              <a:t>dev</a:t>
            </a:r>
            <a:r>
              <a:rPr lang="en-US" sz="2400" dirty="0"/>
              <a:t> data</a:t>
            </a:r>
          </a:p>
          <a:p>
            <a:endParaRPr lang="en-US" sz="2400" dirty="0"/>
          </a:p>
          <a:p>
            <a:r>
              <a:rPr lang="en-US" sz="2400" dirty="0"/>
              <a:t>Make sure to do the </a:t>
            </a:r>
            <a:r>
              <a:rPr lang="en-US" sz="2400" b="1" dirty="0"/>
              <a:t>exact same</a:t>
            </a:r>
            <a:r>
              <a:rPr lang="en-US" sz="2400" dirty="0"/>
              <a:t> pre-processing on train and test</a:t>
            </a:r>
          </a:p>
        </p:txBody>
      </p:sp>
    </p:spTree>
    <p:extLst>
      <p:ext uri="{BB962C8B-B14F-4D97-AF65-F5344CB8AC3E}">
        <p14:creationId xmlns:p14="http://schemas.microsoft.com/office/powerpoint/2010/main" val="31027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95401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3505200" y="28194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0400" y="3581400"/>
            <a:ext cx="1063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 a </a:t>
            </a:r>
          </a:p>
          <a:p>
            <a:r>
              <a:rPr lang="en-US" sz="2000" dirty="0"/>
              <a:t>classifier</a:t>
            </a:r>
          </a:p>
        </p:txBody>
      </p:sp>
      <p:grpSp>
        <p:nvGrpSpPr>
          <p:cNvPr id="27" name="Group 37"/>
          <p:cNvGrpSpPr/>
          <p:nvPr/>
        </p:nvGrpSpPr>
        <p:grpSpPr>
          <a:xfrm>
            <a:off x="4572000" y="25146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2475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376309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97445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CCCCC"/>
                </a:solidFill>
              </a:rPr>
              <a:t>Pretend like we don’t know the labels</a:t>
            </a:r>
          </a:p>
        </p:txBody>
      </p:sp>
    </p:spTree>
    <p:extLst>
      <p:ext uri="{BB962C8B-B14F-4D97-AF65-F5344CB8AC3E}">
        <p14:creationId xmlns:p14="http://schemas.microsoft.com/office/powerpoint/2010/main" val="164205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8589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188589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57200" y="2743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57200" y="3352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6044" y="2754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47800" y="3352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04800" y="2590800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2098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00600" y="2362200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8099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19200" y="4038600"/>
            <a:ext cx="2489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CCCCC"/>
                </a:solidFill>
              </a:rPr>
              <a:t>Pretend like we don’t know the labels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048000" y="2667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48000" y="3276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38600" y="27432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38370" y="396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CCCCC"/>
                </a:solidFill>
              </a:rPr>
              <a:t>Classify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6477000" y="2667000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23444" y="2602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15200" y="3200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Straight Arrow Connector 37"/>
          <p:cNvCxnSpPr>
            <a:endCxn id="36" idx="2"/>
          </p:cNvCxnSpPr>
          <p:nvPr/>
        </p:nvCxnSpPr>
        <p:spPr bwMode="auto">
          <a:xfrm flipV="1">
            <a:off x="5943600" y="3569732"/>
            <a:ext cx="1528122" cy="176426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1600200" y="3810000"/>
            <a:ext cx="2819400" cy="1524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3491712" y="563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Compare predicted labels to actual labels</a:t>
            </a:r>
          </a:p>
        </p:txBody>
      </p:sp>
    </p:spTree>
    <p:extLst>
      <p:ext uri="{BB962C8B-B14F-4D97-AF65-F5344CB8AC3E}">
        <p14:creationId xmlns:p14="http://schemas.microsoft.com/office/powerpoint/2010/main" val="3359587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232" y="3368289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7632" y="3368289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01832" y="41436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01832" y="4753269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00676" y="4155337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92432" y="475326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49432" y="3991269"/>
            <a:ext cx="16002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19197696">
            <a:off x="2082435" y="285866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7" name="Group 37"/>
          <p:cNvGrpSpPr/>
          <p:nvPr/>
        </p:nvGrpSpPr>
        <p:grpSpPr>
          <a:xfrm>
            <a:off x="4821432" y="2090602"/>
            <a:ext cx="1371600" cy="1371600"/>
            <a:chOff x="7391400" y="3505200"/>
            <a:chExt cx="1371600" cy="13716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30" name="Rectangle 29"/>
          <p:cNvSpPr/>
          <p:nvPr/>
        </p:nvSpPr>
        <p:spPr bwMode="auto">
          <a:xfrm>
            <a:off x="3068832" y="23954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068832" y="30050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4059432" y="24716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6497832" y="239540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44276" y="233087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336032" y="292880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5" name="Group 37"/>
          <p:cNvGrpSpPr/>
          <p:nvPr/>
        </p:nvGrpSpPr>
        <p:grpSpPr>
          <a:xfrm>
            <a:off x="4821432" y="5069494"/>
            <a:ext cx="1371600" cy="1371600"/>
            <a:chOff x="7391400" y="3505200"/>
            <a:chExt cx="1371600" cy="13716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48" name="Rectangle 47"/>
          <p:cNvSpPr/>
          <p:nvPr/>
        </p:nvSpPr>
        <p:spPr bwMode="auto">
          <a:xfrm>
            <a:off x="3068832" y="53742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068832" y="5983894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4059432" y="54504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497832" y="537429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44276" y="53097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36032" y="5907694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35416" y="4101569"/>
            <a:ext cx="409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38" name="Right Arrow 37"/>
          <p:cNvSpPr/>
          <p:nvPr/>
        </p:nvSpPr>
        <p:spPr bwMode="auto">
          <a:xfrm rot="2402304" flipV="1">
            <a:off x="2082437" y="5204868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8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22451" y="3401316"/>
            <a:ext cx="274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model 2 better if score 2 &gt; score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1707" y="5891611"/>
            <a:ext cx="661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When would we want to do this type of comparison?</a:t>
            </a:r>
          </a:p>
        </p:txBody>
      </p:sp>
    </p:spTree>
    <p:extLst>
      <p:ext uri="{BB962C8B-B14F-4D97-AF65-F5344CB8AC3E}">
        <p14:creationId xmlns:p14="http://schemas.microsoft.com/office/powerpoint/2010/main" val="84803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33157" y="3401316"/>
            <a:ext cx="217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compare and pick better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57112" y="5891611"/>
            <a:ext cx="187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concerns?</a:t>
            </a:r>
          </a:p>
        </p:txBody>
      </p:sp>
    </p:spTree>
    <p:extLst>
      <p:ext uri="{BB962C8B-B14F-4D97-AF65-F5344CB8AC3E}">
        <p14:creationId xmlns:p14="http://schemas.microsoft.com/office/powerpoint/2010/main" val="2053298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model 2 better?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3561" y="1652201"/>
            <a:ext cx="4239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1:  85% accuracy</a:t>
            </a:r>
          </a:p>
          <a:p>
            <a:r>
              <a:rPr lang="en-US" sz="3200" dirty="0"/>
              <a:t>Model 2:  80% accuracy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3561" y="3060820"/>
            <a:ext cx="45562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1:  85.5% accuracy</a:t>
            </a:r>
          </a:p>
          <a:p>
            <a:r>
              <a:rPr lang="en-US" sz="3200" dirty="0"/>
              <a:t>Model 2:  85.0% accuracy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3561" y="4687911"/>
            <a:ext cx="4466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Model 1:  0% accuracy</a:t>
            </a:r>
          </a:p>
          <a:p>
            <a:r>
              <a:rPr lang="en-US" sz="3200" dirty="0"/>
              <a:t>Model 2:  100% accuracy</a:t>
            </a:r>
          </a:p>
        </p:txBody>
      </p:sp>
    </p:spTree>
    <p:extLst>
      <p:ext uri="{BB962C8B-B14F-4D97-AF65-F5344CB8AC3E}">
        <p14:creationId xmlns:p14="http://schemas.microsoft.com/office/powerpoint/2010/main" val="24962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36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scores: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Just comparing scores on one data set isn’t enough!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don’t just want to know which system is better on </a:t>
            </a:r>
            <a:r>
              <a:rPr lang="en-US" b="1" i="1" dirty="0">
                <a:solidFill>
                  <a:srgbClr val="FF6600"/>
                </a:solidFill>
              </a:rPr>
              <a:t>this particular data</a:t>
            </a:r>
            <a:r>
              <a:rPr lang="en-US" dirty="0"/>
              <a:t>, we want to know if model 1 is better than model 2 </a:t>
            </a:r>
            <a:r>
              <a:rPr lang="en-US" b="1" i="1" dirty="0">
                <a:solidFill>
                  <a:srgbClr val="FF6600"/>
                </a:solidFill>
              </a:rPr>
              <a:t>in general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Put another way, we want to be confident that the difference is real and not just due to random chance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model 2 better if 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score 2 + c &gt; score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037356" y="5796029"/>
            <a:ext cx="231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any better?</a:t>
            </a:r>
          </a:p>
        </p:txBody>
      </p:sp>
    </p:spTree>
    <p:extLst>
      <p:ext uri="{BB962C8B-B14F-4D97-AF65-F5344CB8AC3E}">
        <p14:creationId xmlns:p14="http://schemas.microsoft.com/office/powerpoint/2010/main" val="301258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97082" y="2193784"/>
            <a:ext cx="1371600" cy="1371600"/>
            <a:chOff x="7391400" y="3505200"/>
            <a:chExt cx="1371600" cy="137160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1</a:t>
              </a:r>
            </a:p>
          </p:txBody>
        </p:sp>
      </p:grpSp>
      <p:sp>
        <p:nvSpPr>
          <p:cNvPr id="7" name="Right Arrow 6"/>
          <p:cNvSpPr/>
          <p:nvPr/>
        </p:nvSpPr>
        <p:spPr bwMode="auto">
          <a:xfrm>
            <a:off x="2073482" y="2498584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19926" y="24340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1682" y="30319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37"/>
          <p:cNvGrpSpPr/>
          <p:nvPr/>
        </p:nvGrpSpPr>
        <p:grpSpPr>
          <a:xfrm>
            <a:off x="453026" y="4199787"/>
            <a:ext cx="1371600" cy="1371600"/>
            <a:chOff x="7391400" y="3505200"/>
            <a:chExt cx="1371600" cy="1371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83790" y="3943290"/>
              <a:ext cx="10222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2</a:t>
              </a:r>
            </a:p>
          </p:txBody>
        </p:sp>
      </p:grpSp>
      <p:sp>
        <p:nvSpPr>
          <p:cNvPr id="13" name="Right Arrow 12"/>
          <p:cNvSpPr/>
          <p:nvPr/>
        </p:nvSpPr>
        <p:spPr bwMode="auto">
          <a:xfrm>
            <a:off x="2129426" y="4504587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5870" y="444005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7626" y="5037987"/>
            <a:ext cx="31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1718" y="1772956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16362" y="240979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8118" y="3007731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0338" y="1775151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97820" y="444644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89576" y="504437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1796" y="3811794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7662" y="3811794"/>
            <a:ext cx="116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4563709" y="2457619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4619653" y="4463622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2918" y="1775092"/>
            <a:ext cx="1222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Evaluation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8507" y="2539845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4451" y="4592909"/>
            <a:ext cx="107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2790" y="3401316"/>
            <a:ext cx="3154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model 2 better if </a:t>
            </a:r>
            <a:br>
              <a:rPr lang="en-US" sz="2400" dirty="0">
                <a:solidFill>
                  <a:srgbClr val="FF6600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score 2 + c &gt; score 1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519083" y="3001510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19083" y="4284698"/>
            <a:ext cx="554416" cy="375553"/>
          </a:xfrm>
          <a:prstGeom prst="straightConnector1">
            <a:avLst/>
          </a:prstGeom>
          <a:ln w="38100" cmpd="sng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89618" y="5802527"/>
            <a:ext cx="5828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NO!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Key:</a:t>
            </a:r>
            <a:r>
              <a:rPr lang="en-US" sz="2400" dirty="0">
                <a:solidFill>
                  <a:srgbClr val="0000FF"/>
                </a:solidFill>
              </a:rPr>
              <a:t> we don’t know the variance of the output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1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Recall that variance (or standard deviation) helped us predict how likely certain events are: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6753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know how variable a model’s accuracy is?</a:t>
            </a:r>
          </a:p>
        </p:txBody>
      </p:sp>
    </p:spTree>
    <p:extLst>
      <p:ext uri="{BB962C8B-B14F-4D97-AF65-F5344CB8AC3E}">
        <p14:creationId xmlns:p14="http://schemas.microsoft.com/office/powerpoint/2010/main" val="1735622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Recall that variance (or standard deviation) helped us predict how likely certain events are: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142755" y="2722764"/>
            <a:ext cx="4766879" cy="337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0917" y="6205238"/>
            <a:ext cx="536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need multiple accuracy scores!</a:t>
            </a:r>
            <a:r>
              <a:rPr lang="en-US" sz="2400" dirty="0">
                <a:solidFill>
                  <a:srgbClr val="FF0000"/>
                </a:solidFill>
              </a:rPr>
              <a:t>  Ideas?</a:t>
            </a:r>
          </a:p>
        </p:txBody>
      </p:sp>
    </p:spTree>
    <p:extLst>
      <p:ext uri="{BB962C8B-B14F-4D97-AF65-F5344CB8AC3E}">
        <p14:creationId xmlns:p14="http://schemas.microsoft.com/office/powerpoint/2010/main" val="420361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experimentation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066800" y="5943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57400" y="5943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914400" y="2057400"/>
            <a:ext cx="1676400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14400" y="5181600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2351" y="1981200"/>
            <a:ext cx="152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800" y="5486400"/>
            <a:ext cx="14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data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87838" y="3570867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6493" y="3475166"/>
            <a:ext cx="4109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Rather than just splitting once, split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3030633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experimentation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66800" y="22098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8194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66800" y="3429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40386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46482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65644" y="2221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5644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65644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564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574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066800" y="5334000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65644" y="5345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914400" y="2057400"/>
            <a:ext cx="1676400" cy="2486924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4561543"/>
            <a:ext cx="1676400" cy="1219200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418331" y="3570867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8766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3281166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281166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281166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281166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81166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43166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80010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80010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80010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80010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71766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281166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80010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3128766" y="2069018"/>
            <a:ext cx="1676400" cy="648237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8766" y="2717255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129200" y="3907046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29200" y="4530668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129200" y="3354532"/>
            <a:ext cx="1676400" cy="558509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5591120" y="22214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591120" y="28310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591120" y="3440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591120" y="40502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591120" y="46598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9964" y="22330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589964" y="28310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89964" y="34406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89964" y="40618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581720" y="465981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5591120" y="5345618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89964" y="535728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5438720" y="2717255"/>
            <a:ext cx="1676400" cy="1254903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436345" y="2069018"/>
            <a:ext cx="1676400" cy="637277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5439154" y="3975028"/>
            <a:ext cx="1676400" cy="569296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436345" y="4530669"/>
            <a:ext cx="1676400" cy="1268732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88937" y="1535618"/>
            <a:ext cx="72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03337" y="1535618"/>
            <a:ext cx="812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80244" y="38236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144837" y="6407763"/>
            <a:ext cx="435294" cy="303589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2897" y="6355675"/>
            <a:ext cx="15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development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3038" y="5897262"/>
            <a:ext cx="81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train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144838" y="5881534"/>
            <a:ext cx="435294" cy="357750"/>
          </a:xfrm>
          <a:prstGeom prst="rect">
            <a:avLst/>
          </a:prstGeom>
          <a:solidFill>
            <a:schemeClr val="accent2">
              <a:lumMod val="60000"/>
              <a:lumOff val="40000"/>
              <a:alpha val="36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08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 validation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418329" y="3994162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Training 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14401" y="2471477"/>
            <a:ext cx="956390" cy="3249784"/>
          </a:xfrm>
          <a:prstGeom prst="rect">
            <a:avLst/>
          </a:prstGeom>
          <a:solidFill>
            <a:srgbClr val="FFFF00">
              <a:alpha val="3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198522" y="3864241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951247" y="2471477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4124" y="1597581"/>
            <a:ext cx="1972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break into n </a:t>
            </a:r>
          </a:p>
          <a:p>
            <a:pPr algn="ctr"/>
            <a:r>
              <a:rPr lang="en-US" sz="2000" dirty="0"/>
              <a:t>equal-sized parts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951247" y="30471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51247" y="3652368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235018" y="47632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951247" y="5297970"/>
            <a:ext cx="956390" cy="423291"/>
          </a:xfrm>
          <a:prstGeom prst="rect">
            <a:avLst/>
          </a:prstGeom>
          <a:solidFill>
            <a:srgbClr val="FFFF00">
              <a:alpha val="3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951247" y="4241314"/>
            <a:ext cx="956390" cy="423291"/>
          </a:xfrm>
          <a:prstGeom prst="rect">
            <a:avLst/>
          </a:prstGeom>
          <a:solidFill>
            <a:srgbClr val="FFFF00">
              <a:alpha val="32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220672" y="3845332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12267" y="1556614"/>
            <a:ext cx="4177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repeat for all parts/splits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train on n-1 parts evaluate on the other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07852" y="2350833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1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201744" y="2394445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2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596778" y="2388243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3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8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6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 validation</a:t>
            </a:r>
          </a:p>
        </p:txBody>
      </p:sp>
      <p:grpSp>
        <p:nvGrpSpPr>
          <p:cNvPr id="58" name="Group 57"/>
          <p:cNvGrpSpPr/>
          <p:nvPr/>
        </p:nvGrpSpPr>
        <p:grpSpPr>
          <a:xfrm rot="16200000">
            <a:off x="1540866" y="399944"/>
            <a:ext cx="1241492" cy="4025846"/>
            <a:chOff x="4807852" y="2350833"/>
            <a:chExt cx="1241492" cy="4025846"/>
          </a:xfrm>
        </p:grpSpPr>
        <p:sp>
          <p:nvSpPr>
            <p:cNvPr id="18" name="Rectangle 17"/>
            <p:cNvSpPr/>
            <p:nvPr/>
          </p:nvSpPr>
          <p:spPr bwMode="auto">
            <a:xfrm>
              <a:off x="4947126" y="2471477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47126" y="30471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947126" y="3652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4947126" y="424131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807852" y="2957784"/>
              <a:ext cx="1241492" cy="289076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807852" y="235083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5230897" y="4763242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947126" y="5297970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64238" y="6007347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1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 rot="16200000">
            <a:off x="1521262" y="1827766"/>
            <a:ext cx="1241492" cy="3986635"/>
            <a:chOff x="6201744" y="2394445"/>
            <a:chExt cx="1241492" cy="3986635"/>
          </a:xfrm>
        </p:grpSpPr>
        <p:sp>
          <p:nvSpPr>
            <p:cNvPr id="38" name="TextBox 37"/>
            <p:cNvSpPr txBox="1"/>
            <p:nvPr/>
          </p:nvSpPr>
          <p:spPr>
            <a:xfrm>
              <a:off x="6387631" y="6011748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2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341018" y="2491733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341018" y="30674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341018" y="3672624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41018" y="4261570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201744" y="3578391"/>
              <a:ext cx="1241492" cy="227016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201744" y="2971838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6624789" y="47834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341018" y="5318226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6201744" y="2394445"/>
              <a:ext cx="1241492" cy="56333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 rot="16200000">
            <a:off x="1521261" y="3326537"/>
            <a:ext cx="1241492" cy="3986635"/>
            <a:chOff x="7596778" y="2388243"/>
            <a:chExt cx="1241492" cy="3986635"/>
          </a:xfrm>
        </p:grpSpPr>
        <p:sp>
          <p:nvSpPr>
            <p:cNvPr id="48" name="TextBox 47"/>
            <p:cNvSpPr txBox="1"/>
            <p:nvPr/>
          </p:nvSpPr>
          <p:spPr>
            <a:xfrm>
              <a:off x="7782665" y="6005546"/>
              <a:ext cx="743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600"/>
                  </a:solidFill>
                </a:rPr>
                <a:t>split 3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7736052" y="2485531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7736052" y="30612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7736052" y="3666422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7736052" y="4255368"/>
              <a:ext cx="956390" cy="423291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7596778" y="4177846"/>
              <a:ext cx="1241492" cy="1670706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7596778" y="3580593"/>
              <a:ext cx="1241492" cy="600749"/>
            </a:xfrm>
            <a:prstGeom prst="rect">
              <a:avLst/>
            </a:prstGeom>
            <a:solidFill>
              <a:srgbClr val="FF0000">
                <a:alpha val="36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8019823" y="477729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7736052" y="5312024"/>
              <a:ext cx="956390" cy="423291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7596778" y="2388243"/>
              <a:ext cx="1241492" cy="118434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6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1" charset="0"/>
                <a:ea typeface="Arial" pitchFamily="-111" charset="0"/>
                <a:cs typeface="Arial" pitchFamily="-111" charset="0"/>
              </a:endParaRPr>
            </a:p>
          </p:txBody>
        </p:sp>
      </p:grpSp>
      <p:sp>
        <p:nvSpPr>
          <p:cNvPr id="61" name="Right Arrow 60"/>
          <p:cNvSpPr/>
          <p:nvPr/>
        </p:nvSpPr>
        <p:spPr>
          <a:xfrm>
            <a:off x="4466469" y="3512229"/>
            <a:ext cx="491595" cy="641764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79197" y="61793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9274" y="1568617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48506" y="2201789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score 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270985" y="1965259"/>
            <a:ext cx="112225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75817" y="3653323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score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75817" y="5169900"/>
            <a:ext cx="84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score 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96495" y="61753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9727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better utilization of labeled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robust: don’t just rely on one test/development set to evaluate the approach (or for optimizing parameters)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multiplies the computational overhead by </a:t>
            </a:r>
            <a:r>
              <a:rPr lang="en-US" i="1" dirty="0"/>
              <a:t>n</a:t>
            </a:r>
            <a:r>
              <a:rPr lang="en-US" dirty="0"/>
              <a:t> (have to train </a:t>
            </a:r>
            <a:r>
              <a:rPr lang="en-US" i="1" dirty="0"/>
              <a:t>n</a:t>
            </a:r>
            <a:r>
              <a:rPr lang="en-US" dirty="0"/>
              <a:t> models instead of just one)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 is the most common choice of </a:t>
            </a:r>
            <a:r>
              <a:rPr lang="en-US" i="1" dirty="0"/>
              <a:t>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0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testing?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pre-process data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85312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  <p:sp>
        <p:nvSpPr>
          <p:cNvPr id="8" name="Oval 7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1495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“better”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366993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Leave-one-out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</a:t>
            </a:r>
            <a:r>
              <a:rPr lang="en-US" dirty="0"/>
              <a:t>-fold cross validation where </a:t>
            </a:r>
            <a:r>
              <a:rPr lang="en-US" i="1" dirty="0"/>
              <a:t>n</a:t>
            </a:r>
            <a:r>
              <a:rPr lang="en-US" dirty="0"/>
              <a:t> = number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aka “jackknifing”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pros/cons?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when would we use this?</a:t>
            </a:r>
          </a:p>
        </p:txBody>
      </p:sp>
    </p:spTree>
    <p:extLst>
      <p:ext uri="{BB962C8B-B14F-4D97-AF65-F5344CB8AC3E}">
        <p14:creationId xmlns:p14="http://schemas.microsoft.com/office/powerpoint/2010/main" val="3563730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Leave-one-out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be very expensive if training is slow and/or if there are a large number of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in domains with limited training data: </a:t>
            </a:r>
            <a:r>
              <a:rPr lang="en-US" i="1" dirty="0"/>
              <a:t>maximizes the data we can use for training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classifiers are very amenable to this approach (</a:t>
            </a:r>
            <a:r>
              <a:rPr lang="en-US" dirty="0">
                <a:solidFill>
                  <a:srgbClr val="FF0000"/>
                </a:solidFill>
              </a:rPr>
              <a:t>e.g.?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1343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0958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2593315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579247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1840945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52920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1861849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71580"/>
              </p:ext>
            </p:extLst>
          </p:nvPr>
        </p:nvGraphicFramePr>
        <p:xfrm>
          <a:off x="489750" y="1715290"/>
          <a:ext cx="3374730" cy="415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4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05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111269"/>
              </p:ext>
            </p:extLst>
          </p:nvPr>
        </p:nvGraphicFramePr>
        <p:xfrm>
          <a:off x="5244021" y="1715289"/>
          <a:ext cx="3374730" cy="4183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5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7506" y="6240131"/>
            <a:ext cx="228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What’s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3554657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63965"/>
              </p:ext>
            </p:extLst>
          </p:nvPr>
        </p:nvGraphicFramePr>
        <p:xfrm>
          <a:off x="489750" y="1715289"/>
          <a:ext cx="3374730" cy="449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80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9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55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std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5661"/>
              </p:ext>
            </p:extLst>
          </p:nvPr>
        </p:nvGraphicFramePr>
        <p:xfrm>
          <a:off x="5244021" y="1715289"/>
          <a:ext cx="3374730" cy="445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9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112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std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dev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88858" y="6314902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Even though the averages are same, the variance is different!</a:t>
            </a:r>
          </a:p>
        </p:txBody>
      </p:sp>
    </p:spTree>
    <p:extLst>
      <p:ext uri="{BB962C8B-B14F-4D97-AF65-F5344CB8AC3E}">
        <p14:creationId xmlns:p14="http://schemas.microsoft.com/office/powerpoint/2010/main" val="2919087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1096"/>
              </p:ext>
            </p:extLst>
          </p:nvPr>
        </p:nvGraphicFramePr>
        <p:xfrm>
          <a:off x="544373" y="1742598"/>
          <a:ext cx="514837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std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2986439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307587"/>
              </p:ext>
            </p:extLst>
          </p:nvPr>
        </p:nvGraphicFramePr>
        <p:xfrm>
          <a:off x="544373" y="1554480"/>
          <a:ext cx="560055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 – 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std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06345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1790521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47180"/>
              </p:ext>
            </p:extLst>
          </p:nvPr>
        </p:nvGraphicFramePr>
        <p:xfrm>
          <a:off x="544373" y="1554480"/>
          <a:ext cx="560055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 – 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std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Model 2 is ALWAYS better</a:t>
            </a:r>
          </a:p>
        </p:txBody>
      </p:sp>
    </p:spTree>
    <p:extLst>
      <p:ext uri="{BB962C8B-B14F-4D97-AF65-F5344CB8AC3E}">
        <p14:creationId xmlns:p14="http://schemas.microsoft.com/office/powerpoint/2010/main" val="83034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about testing?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399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8" y="2419484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8" name="Oval 7"/>
          <p:cNvSpPr/>
          <p:nvPr/>
        </p:nvSpPr>
        <p:spPr>
          <a:xfrm>
            <a:off x="5394782" y="3245685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06448" y="3479241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645321" y="3624511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9287826">
            <a:off x="5033770" y="2634004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classify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133692" y="3595939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950438" y="362451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prediction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228660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9287826">
            <a:off x="1956880" y="2336177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pre-process data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64686"/>
              </p:ext>
            </p:extLst>
          </p:nvPr>
        </p:nvGraphicFramePr>
        <p:xfrm>
          <a:off x="3020285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97551" y="5514379"/>
            <a:ext cx="549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preprocess the test data?</a:t>
            </a:r>
          </a:p>
        </p:txBody>
      </p:sp>
    </p:spTree>
    <p:extLst>
      <p:ext uri="{BB962C8B-B14F-4D97-AF65-F5344CB8AC3E}">
        <p14:creationId xmlns:p14="http://schemas.microsoft.com/office/powerpoint/2010/main" val="232422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86492"/>
              </p:ext>
            </p:extLst>
          </p:nvPr>
        </p:nvGraphicFramePr>
        <p:xfrm>
          <a:off x="544373" y="1554480"/>
          <a:ext cx="560055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 – 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std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dev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39797" y="3530668"/>
            <a:ext cx="27376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decide if model 2 is better than model 1?</a:t>
            </a:r>
          </a:p>
        </p:txBody>
      </p:sp>
    </p:spTree>
    <p:extLst>
      <p:ext uri="{BB962C8B-B14F-4D97-AF65-F5344CB8AC3E}">
        <p14:creationId xmlns:p14="http://schemas.microsoft.com/office/powerpoint/2010/main" val="987781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3318" y="1600200"/>
            <a:ext cx="8342730" cy="49403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Setup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Assume some default hypothesis about the data that you’d like to </a:t>
            </a:r>
            <a:r>
              <a:rPr lang="en-US" i="1" dirty="0"/>
              <a:t>disprove</a:t>
            </a:r>
            <a:r>
              <a:rPr lang="en-US" dirty="0"/>
              <a:t>, called the </a:t>
            </a:r>
            <a:r>
              <a:rPr lang="en-US" dirty="0">
                <a:solidFill>
                  <a:srgbClr val="FF6600"/>
                </a:solidFill>
              </a:rPr>
              <a:t>null hypothesis</a:t>
            </a:r>
          </a:p>
          <a:p>
            <a:pPr lvl="1"/>
            <a:r>
              <a:rPr lang="en-US" dirty="0"/>
              <a:t>e.g. model 1 and model 2 are not statistically different in performance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Test:</a:t>
            </a:r>
          </a:p>
          <a:p>
            <a:pPr lvl="1"/>
            <a:r>
              <a:rPr lang="en-US" dirty="0"/>
              <a:t>Calculate a test statistic from the data (often assuming something about the data)</a:t>
            </a:r>
          </a:p>
          <a:p>
            <a:pPr lvl="1"/>
            <a:r>
              <a:rPr lang="en-US" dirty="0"/>
              <a:t>Based on this statistic, with </a:t>
            </a:r>
            <a:r>
              <a:rPr lang="en-US" i="1" dirty="0"/>
              <a:t>some probability</a:t>
            </a:r>
            <a:r>
              <a:rPr lang="en-US" dirty="0"/>
              <a:t> we can </a:t>
            </a:r>
            <a:r>
              <a:rPr lang="en-US" b="1" dirty="0"/>
              <a:t>reject the null hypothesis</a:t>
            </a:r>
            <a:r>
              <a:rPr lang="en-US" dirty="0"/>
              <a:t>, that is, show that it does not hold</a:t>
            </a:r>
          </a:p>
        </p:txBody>
      </p:sp>
    </p:spTree>
    <p:extLst>
      <p:ext uri="{BB962C8B-B14F-4D97-AF65-F5344CB8AC3E}">
        <p14:creationId xmlns:p14="http://schemas.microsoft.com/office/powerpoint/2010/main" val="3351486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027" y="1619164"/>
            <a:ext cx="4737100" cy="469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864" y="1885908"/>
            <a:ext cx="4501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Determines whether two samples come from the same underlying distribution or not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640" r="21218"/>
          <a:stretch/>
        </p:blipFill>
        <p:spPr>
          <a:xfrm>
            <a:off x="612648" y="4118865"/>
            <a:ext cx="2307763" cy="20066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05027" y="3804810"/>
            <a:ext cx="792013" cy="878702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89693" y="4678899"/>
            <a:ext cx="4128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0867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Null hypothesis: model 1 and model 2 accuracies are no different, i.e. come from </a:t>
            </a:r>
            <a:r>
              <a:rPr lang="en-US" b="1" dirty="0"/>
              <a:t>the same</a:t>
            </a:r>
            <a:r>
              <a:rPr lang="en-US" dirty="0"/>
              <a:t>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Assumptions: there are a number that often aren’t completely true, but we’re often not too far off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 probability that the difference in accuracies is due to random chance (low values are better)</a:t>
            </a:r>
          </a:p>
        </p:txBody>
      </p:sp>
    </p:spTree>
    <p:extLst>
      <p:ext uri="{BB962C8B-B14F-4D97-AF65-F5344CB8AC3E}">
        <p14:creationId xmlns:p14="http://schemas.microsoft.com/office/powerpoint/2010/main" val="2013241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8344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our setup, we’ll do what’s called a </a:t>
            </a:r>
            <a:r>
              <a:rPr lang="en-US"/>
              <a:t>“paired </a:t>
            </a:r>
            <a:r>
              <a:rPr lang="en-US" dirty="0"/>
              <a:t>t-test”</a:t>
            </a:r>
          </a:p>
          <a:p>
            <a:pPr lvl="1"/>
            <a:r>
              <a:rPr lang="en-US" dirty="0"/>
              <a:t>The values can be thought of as pairs, where they were calculated under the same conditions</a:t>
            </a:r>
          </a:p>
          <a:p>
            <a:pPr lvl="1"/>
            <a:r>
              <a:rPr lang="en-US" dirty="0"/>
              <a:t>In our case, the same train/test split</a:t>
            </a:r>
          </a:p>
          <a:p>
            <a:pPr lvl="1"/>
            <a:r>
              <a:rPr lang="en-US" dirty="0"/>
              <a:t>Gives more power than the unpaired t-test (we have more information)</a:t>
            </a:r>
          </a:p>
          <a:p>
            <a:pPr lvl="1"/>
            <a:endParaRPr lang="en-US" dirty="0"/>
          </a:p>
          <a:p>
            <a:pPr marL="45720" indent="0">
              <a:buNone/>
            </a:pPr>
            <a:r>
              <a:rPr lang="en-US" dirty="0"/>
              <a:t>For almost all experiments, we’ll do a “two-tailed” version of the t-test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calculate by hand or in code, but why reinvent the wheel: use excel or a statistical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http://en.wikipedia.org/wiki/Student's_t-test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5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33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result of a statistical test is often a p-value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p-value: the probability that the null hypothesis holds.  Specifically, if we re-ran this experiment multiple times (say on different data) what is the probability that we would reject the null hypothesis incorrectly (i.e. the probability we’d be wrong)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values to consider “significant”: 0.05 (95% confident), 0.01 (99% confident) and 0.001 (99.9% confident)</a:t>
            </a:r>
          </a:p>
        </p:txBody>
      </p:sp>
    </p:spTree>
    <p:extLst>
      <p:ext uri="{BB962C8B-B14F-4D97-AF65-F5344CB8AC3E}">
        <p14:creationId xmlns:p14="http://schemas.microsoft.com/office/powerpoint/2010/main" val="277501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06689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28393" y="4699001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34739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83444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28393" y="4699001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 = 0.15</a:t>
            </a:r>
          </a:p>
        </p:txBody>
      </p:sp>
    </p:spTree>
    <p:extLst>
      <p:ext uri="{BB962C8B-B14F-4D97-AF65-F5344CB8AC3E}">
        <p14:creationId xmlns:p14="http://schemas.microsoft.com/office/powerpoint/2010/main" val="192541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01502"/>
              </p:ext>
            </p:extLst>
          </p:nvPr>
        </p:nvGraphicFramePr>
        <p:xfrm>
          <a:off x="612648" y="189279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8393" y="4699001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 = 0.007</a:t>
            </a:r>
          </a:p>
        </p:txBody>
      </p:sp>
    </p:spTree>
    <p:extLst>
      <p:ext uri="{BB962C8B-B14F-4D97-AF65-F5344CB8AC3E}">
        <p14:creationId xmlns:p14="http://schemas.microsoft.com/office/powerpoint/2010/main" val="20536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systems: sample 4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6994"/>
              </p:ext>
            </p:extLst>
          </p:nvPr>
        </p:nvGraphicFramePr>
        <p:xfrm>
          <a:off x="614928" y="1883708"/>
          <a:ext cx="514837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3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28393" y="3530668"/>
            <a:ext cx="273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model 2 better than model 1?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8393" y="4699001"/>
            <a:ext cx="307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They are the same with: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p = 0.001</a:t>
            </a:r>
          </a:p>
        </p:txBody>
      </p:sp>
    </p:spTree>
    <p:extLst>
      <p:ext uri="{BB962C8B-B14F-4D97-AF65-F5344CB8AC3E}">
        <p14:creationId xmlns:p14="http://schemas.microsoft.com/office/powerpoint/2010/main" val="21133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642742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sz="2400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/>
              <a:t>Normalize example length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4939171"/>
            <a:ext cx="6941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of these do we need to do on test data?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Any issues?</a:t>
            </a:r>
          </a:p>
        </p:txBody>
      </p:sp>
    </p:spTree>
    <p:extLst>
      <p:ext uri="{BB962C8B-B14F-4D97-AF65-F5344CB8AC3E}">
        <p14:creationId xmlns:p14="http://schemas.microsoft.com/office/powerpoint/2010/main" val="2709362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on test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44" y="2841453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519" y="3334122"/>
            <a:ext cx="1354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Labeled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831" y="5024011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 labels)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33070" y="2841453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33070" y="4272899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70569" y="187173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9863" y="2148955"/>
            <a:ext cx="1308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All</a:t>
            </a:r>
            <a:br>
              <a:rPr lang="en-US" sz="2800" dirty="0"/>
            </a:br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52419" y="4356176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48337" y="4452886"/>
            <a:ext cx="8950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Test</a:t>
            </a:r>
          </a:p>
          <a:p>
            <a:pPr algn="ctr"/>
            <a:r>
              <a:rPr lang="en-US" sz="2800" dirty="0"/>
              <a:t>Data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27095" y="1871730"/>
            <a:ext cx="1157805" cy="841548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027095" y="3040114"/>
            <a:ext cx="1157805" cy="642887"/>
          </a:xfrm>
          <a:prstGeom prst="straightConnector1">
            <a:avLst/>
          </a:prstGeom>
          <a:ln w="38100" cmpd="sng"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85219" y="1608668"/>
            <a:ext cx="1476980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4512" y="1749133"/>
            <a:ext cx="1487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63533" y="3033592"/>
            <a:ext cx="1398667" cy="1232785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83552" y="3174057"/>
            <a:ext cx="151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Development</a:t>
            </a:r>
          </a:p>
          <a:p>
            <a:pPr algn="ctr"/>
            <a:r>
              <a:rPr lang="en-US" sz="2000" dirty="0"/>
              <a:t>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16" y="5498961"/>
            <a:ext cx="801856" cy="750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2789" y="4352019"/>
            <a:ext cx="334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cross-validation with t-test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7104" y="5393343"/>
            <a:ext cx="2826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do that here?</a:t>
            </a:r>
          </a:p>
        </p:txBody>
      </p:sp>
    </p:spTree>
    <p:extLst>
      <p:ext uri="{BB962C8B-B14F-4D97-AF65-F5344CB8AC3E}">
        <p14:creationId xmlns:p14="http://schemas.microsoft.com/office/powerpoint/2010/main" val="1843146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test set </a:t>
            </a:r>
            <a:r>
              <a:rPr lang="en-US" i="1" dirty="0"/>
              <a:t>t</a:t>
            </a:r>
            <a:r>
              <a:rPr lang="en-US" dirty="0"/>
              <a:t> with n samples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</a:t>
            </a:r>
            <a:r>
              <a:rPr lang="en-US" i="1" dirty="0"/>
              <a:t>m</a:t>
            </a:r>
            <a:r>
              <a:rPr lang="en-US" dirty="0"/>
              <a:t> times:</a:t>
            </a:r>
          </a:p>
          <a:p>
            <a:pPr>
              <a:buFontTx/>
              <a:buChar char="-"/>
            </a:pPr>
            <a:r>
              <a:rPr lang="en-US" dirty="0"/>
              <a:t>sample </a:t>
            </a:r>
            <a:r>
              <a:rPr lang="en-US" i="1" dirty="0"/>
              <a:t>n</a:t>
            </a:r>
            <a:r>
              <a:rPr lang="en-US" dirty="0"/>
              <a:t> examples </a:t>
            </a:r>
            <a:r>
              <a:rPr lang="en-US" b="1" dirty="0"/>
              <a:t>with replacement</a:t>
            </a:r>
            <a:r>
              <a:rPr lang="en-US" dirty="0"/>
              <a:t> from the test set to create a new test set </a:t>
            </a:r>
            <a:r>
              <a:rPr lang="en-US" i="1" dirty="0"/>
              <a:t>t’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evaluate model(s) on </a:t>
            </a:r>
            <a:r>
              <a:rPr lang="en-US" i="1" dirty="0"/>
              <a:t>t’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calculate t-test (or other statistical test) on the collection of </a:t>
            </a:r>
            <a:r>
              <a:rPr lang="en-US" i="1" dirty="0"/>
              <a:t>m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959809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24502" y="3078242"/>
            <a:ext cx="1297640" cy="2074333"/>
            <a:chOff x="6782226" y="1943247"/>
            <a:chExt cx="1297640" cy="2074333"/>
          </a:xfrm>
        </p:grpSpPr>
        <p:sp>
          <p:nvSpPr>
            <p:cNvPr id="5" name="Rectangle 4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82942" y="2039957"/>
              <a:ext cx="1085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1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 rot="17744171">
            <a:off x="1994423" y="3237427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with replacement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305250" y="4516646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65910" y="3078242"/>
            <a:ext cx="1297640" cy="2074333"/>
            <a:chOff x="6782226" y="1943247"/>
            <a:chExt cx="1297640" cy="2074333"/>
          </a:xfrm>
        </p:grpSpPr>
        <p:sp>
          <p:nvSpPr>
            <p:cNvPr id="12" name="Rectangle 11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78144" y="2039957"/>
              <a:ext cx="895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</a:t>
              </a:r>
            </a:p>
            <a:p>
              <a:pPr algn="ctr"/>
              <a:r>
                <a:rPr lang="en-US" sz="2800" dirty="0"/>
                <a:t>Data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7307031" y="3078242"/>
            <a:ext cx="1297640" cy="2074333"/>
            <a:chOff x="6782226" y="1943247"/>
            <a:chExt cx="1297640" cy="2074333"/>
          </a:xfrm>
        </p:grpSpPr>
        <p:sp>
          <p:nvSpPr>
            <p:cNvPr id="16" name="Rectangle 15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62253" y="2039957"/>
              <a:ext cx="1126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m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6707266" y="38199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54429" y="3078242"/>
            <a:ext cx="1297640" cy="2074333"/>
            <a:chOff x="6782226" y="1943247"/>
            <a:chExt cx="1297640" cy="2074333"/>
          </a:xfrm>
        </p:grpSpPr>
        <p:sp>
          <p:nvSpPr>
            <p:cNvPr id="21" name="Rectangle 20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82942" y="2039957"/>
              <a:ext cx="1085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2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8823" y="3086032"/>
              <a:ext cx="801856" cy="750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925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841270" y="3344039"/>
            <a:ext cx="1371600" cy="1371600"/>
            <a:chOff x="7391400" y="3505200"/>
            <a:chExt cx="1371600" cy="1371600"/>
          </a:xfrm>
          <a:solidFill>
            <a:srgbClr val="3366FF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35635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60065" y="2433286"/>
            <a:ext cx="1297640" cy="619930"/>
            <a:chOff x="6782226" y="1943247"/>
            <a:chExt cx="1297640" cy="2074333"/>
          </a:xfrm>
        </p:grpSpPr>
        <p:sp>
          <p:nvSpPr>
            <p:cNvPr id="9" name="Rectangle 8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82942" y="2039957"/>
              <a:ext cx="1085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1729" y="3477716"/>
            <a:ext cx="1297640" cy="619930"/>
            <a:chOff x="6782226" y="1943247"/>
            <a:chExt cx="1297640" cy="2074333"/>
          </a:xfrm>
        </p:grpSpPr>
        <p:sp>
          <p:nvSpPr>
            <p:cNvPr id="13" name="Rectangle 12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82942" y="2039959"/>
              <a:ext cx="1085503" cy="175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1729" y="5115396"/>
            <a:ext cx="1297640" cy="619930"/>
            <a:chOff x="6782226" y="1943247"/>
            <a:chExt cx="1297640" cy="2074333"/>
          </a:xfrm>
        </p:grpSpPr>
        <p:sp>
          <p:nvSpPr>
            <p:cNvPr id="16" name="Rectangle 15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62253" y="2039959"/>
              <a:ext cx="1126881" cy="175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m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07792" y="43221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533872" y="3819009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807606" y="3819009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7744171">
            <a:off x="2418262" y="2644599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model on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9222" y="2433286"/>
            <a:ext cx="1564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9222" y="3358617"/>
            <a:ext cx="1564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38702" y="5115396"/>
            <a:ext cx="160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3414" y="43319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560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grpSp>
        <p:nvGrpSpPr>
          <p:cNvPr id="4" name="Group 37"/>
          <p:cNvGrpSpPr/>
          <p:nvPr/>
        </p:nvGrpSpPr>
        <p:grpSpPr>
          <a:xfrm>
            <a:off x="3841270" y="3344039"/>
            <a:ext cx="1371600" cy="1371600"/>
            <a:chOff x="7391400" y="3505200"/>
            <a:chExt cx="1371600" cy="1371600"/>
          </a:xfrm>
          <a:solidFill>
            <a:srgbClr val="660066"/>
          </a:solidFill>
        </p:grpSpPr>
        <p:sp>
          <p:nvSpPr>
            <p:cNvPr id="5" name="Rounded Rectangle 4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grpFill/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83790" y="3943290"/>
              <a:ext cx="100896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B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60065" y="2433286"/>
            <a:ext cx="1297640" cy="619930"/>
            <a:chOff x="6782226" y="1943247"/>
            <a:chExt cx="1297640" cy="2074333"/>
          </a:xfrm>
        </p:grpSpPr>
        <p:sp>
          <p:nvSpPr>
            <p:cNvPr id="9" name="Rectangle 8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82942" y="2039957"/>
              <a:ext cx="10855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1729" y="3477716"/>
            <a:ext cx="1297640" cy="619930"/>
            <a:chOff x="6782226" y="1943247"/>
            <a:chExt cx="1297640" cy="2074333"/>
          </a:xfrm>
        </p:grpSpPr>
        <p:sp>
          <p:nvSpPr>
            <p:cNvPr id="13" name="Rectangle 12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82942" y="2039959"/>
              <a:ext cx="1085503" cy="175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1729" y="5115396"/>
            <a:ext cx="1297640" cy="619930"/>
            <a:chOff x="6782226" y="1943247"/>
            <a:chExt cx="1297640" cy="2074333"/>
          </a:xfrm>
        </p:grpSpPr>
        <p:sp>
          <p:nvSpPr>
            <p:cNvPr id="16" name="Rectangle 15"/>
            <p:cNvSpPr/>
            <p:nvPr/>
          </p:nvSpPr>
          <p:spPr>
            <a:xfrm>
              <a:off x="6782226" y="1943247"/>
              <a:ext cx="1297640" cy="2074333"/>
            </a:xfrm>
            <a:prstGeom prst="rect">
              <a:avLst/>
            </a:prstGeom>
            <a:noFill/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62253" y="2039959"/>
              <a:ext cx="1126881" cy="1750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Test’ m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307792" y="43221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5533872" y="3819009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807606" y="3819009"/>
            <a:ext cx="635000" cy="51290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7744171">
            <a:off x="2418262" y="2644599"/>
            <a:ext cx="157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model on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9222" y="2433286"/>
            <a:ext cx="153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9222" y="3358617"/>
            <a:ext cx="15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59222" y="5115396"/>
            <a:ext cx="154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3414" y="433191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23395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resampling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0778" y="1811289"/>
            <a:ext cx="1564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0778" y="2736620"/>
            <a:ext cx="1564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0258" y="4493399"/>
            <a:ext cx="160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FF"/>
                </a:solidFill>
              </a:rPr>
              <a:t>A</a:t>
            </a:r>
            <a:r>
              <a:rPr lang="en-US" sz="2800" dirty="0"/>
              <a:t> score 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4970" y="370991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64623" y="1811289"/>
            <a:ext cx="1534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4623" y="2736620"/>
            <a:ext cx="15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4623" y="4493399"/>
            <a:ext cx="154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660066"/>
                </a:solidFill>
              </a:rPr>
              <a:t>B</a:t>
            </a:r>
            <a:r>
              <a:rPr lang="en-US" sz="2800" dirty="0"/>
              <a:t> score 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8815" y="370991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91556" y="5136444"/>
            <a:ext cx="703547" cy="5785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82503" y="5136444"/>
            <a:ext cx="917120" cy="5785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72353" y="5870222"/>
            <a:ext cx="4620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paired t-test (or other analysis)</a:t>
            </a:r>
          </a:p>
        </p:txBody>
      </p:sp>
    </p:spTree>
    <p:extLst>
      <p:ext uri="{BB962C8B-B14F-4D97-AF65-F5344CB8AC3E}">
        <p14:creationId xmlns:p14="http://schemas.microsoft.com/office/powerpoint/2010/main" val="38990627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Experimentation good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7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Never look at your test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development</a:t>
            </a:r>
          </a:p>
          <a:p>
            <a:pPr lvl="1"/>
            <a:r>
              <a:rPr lang="en-US" dirty="0"/>
              <a:t>Compare different models/</a:t>
            </a:r>
            <a:r>
              <a:rPr lang="en-US" dirty="0" err="1"/>
              <a:t>hyperparameters</a:t>
            </a:r>
            <a:r>
              <a:rPr lang="en-US" dirty="0"/>
              <a:t> on development data</a:t>
            </a:r>
          </a:p>
          <a:p>
            <a:pPr lvl="1"/>
            <a:r>
              <a:rPr lang="en-US" dirty="0"/>
              <a:t>use cross-validation to get more consistent results</a:t>
            </a:r>
          </a:p>
          <a:p>
            <a:pPr lvl="1"/>
            <a:r>
              <a:rPr lang="en-US" dirty="0"/>
              <a:t>If you want to be confident with results, use a t-test and look for p = 0.05 (or </a:t>
            </a:r>
            <a:r>
              <a:rPr lang="en-US"/>
              <a:t>even better)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For final evaluation, use bootstrap resampling combined with a t-test to compare final approaches</a:t>
            </a:r>
          </a:p>
        </p:txBody>
      </p:sp>
    </p:spTree>
    <p:extLst>
      <p:ext uri="{BB962C8B-B14F-4D97-AF65-F5344CB8AC3E}">
        <p14:creationId xmlns:p14="http://schemas.microsoft.com/office/powerpoint/2010/main" val="28082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046990" cy="324489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sz="2400" dirty="0"/>
              <a:t>Remove irrelevant/noisy features</a:t>
            </a:r>
          </a:p>
          <a:p>
            <a:pPr marL="514350" indent="-514350">
              <a:buAutoNum type="arabicPeriod"/>
            </a:pPr>
            <a:r>
              <a:rPr lang="en-US" sz="2400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sz="2400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sz="2000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sz="2000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sz="2400" dirty="0"/>
              <a:t>Normalize example length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1292" y="1912949"/>
            <a:ext cx="4294463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2092" y="2241936"/>
            <a:ext cx="301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Remove/pick same features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32092" y="2915557"/>
            <a:ext cx="1062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Do these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2092" y="3757873"/>
            <a:ext cx="862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Do this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1462" y="5064611"/>
            <a:ext cx="749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Whatever you do on training, you have to do the EXACT same on testing!</a:t>
            </a:r>
          </a:p>
        </p:txBody>
      </p:sp>
    </p:spTree>
    <p:extLst>
      <p:ext uri="{BB962C8B-B14F-4D97-AF65-F5344CB8AC3E}">
        <p14:creationId xmlns:p14="http://schemas.microsoft.com/office/powerpoint/2010/main" val="309493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</a:t>
            </a:r>
            <a:r>
              <a:rPr lang="en-US" dirty="0">
                <a:solidFill>
                  <a:srgbClr val="FF0000"/>
                </a:solidFill>
              </a:rPr>
              <a:t>mean</a:t>
            </a:r>
            <a:r>
              <a:rPr lang="en-US" dirty="0"/>
              <a:t> from 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Rescale/adjust feature values to avoid magnitude bias: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Variance scaling</a:t>
            </a:r>
            <a:r>
              <a:rPr lang="en-US" dirty="0"/>
              <a:t>: divide each value by the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dev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6600"/>
                </a:solidFill>
              </a:rPr>
              <a:t>Absolute scaling</a:t>
            </a:r>
            <a:r>
              <a:rPr lang="en-US" dirty="0"/>
              <a:t>: divide each value by the </a:t>
            </a:r>
            <a:r>
              <a:rPr lang="en-US" dirty="0">
                <a:solidFill>
                  <a:srgbClr val="FF0000"/>
                </a:solidFill>
              </a:rPr>
              <a:t>largest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839" y="5911326"/>
            <a:ext cx="8059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values do we use when normalizing testing data?</a:t>
            </a:r>
          </a:p>
        </p:txBody>
      </p:sp>
    </p:spTree>
    <p:extLst>
      <p:ext uri="{BB962C8B-B14F-4D97-AF65-F5344CB8AC3E}">
        <p14:creationId xmlns:p14="http://schemas.microsoft.com/office/powerpoint/2010/main" val="217591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</a:t>
            </a:r>
            <a:r>
              <a:rPr lang="en-US" dirty="0">
                <a:solidFill>
                  <a:srgbClr val="FF0000"/>
                </a:solidFill>
              </a:rPr>
              <a:t>mean</a:t>
            </a:r>
            <a:r>
              <a:rPr lang="en-US" dirty="0"/>
              <a:t> from 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Rescale/adjust feature values to avoid magnitude bias: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Variance scaling</a:t>
            </a:r>
            <a:r>
              <a:rPr lang="en-US" dirty="0"/>
              <a:t>: divide each value by the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dev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6600"/>
                </a:solidFill>
              </a:rPr>
              <a:t>Absolute scaling</a:t>
            </a:r>
            <a:r>
              <a:rPr lang="en-US" dirty="0"/>
              <a:t>: divide each value by the </a:t>
            </a:r>
            <a:r>
              <a:rPr lang="en-US" dirty="0">
                <a:solidFill>
                  <a:srgbClr val="FF0000"/>
                </a:solidFill>
              </a:rPr>
              <a:t>largest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5899" y="5911326"/>
            <a:ext cx="5759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Save these from training normalization!</a:t>
            </a:r>
          </a:p>
        </p:txBody>
      </p:sp>
    </p:spTree>
    <p:extLst>
      <p:ext uri="{BB962C8B-B14F-4D97-AF65-F5344CB8AC3E}">
        <p14:creationId xmlns:p14="http://schemas.microsoft.com/office/powerpoint/2010/main" val="410136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241925" y="1043157"/>
            <a:ext cx="9385925" cy="710556"/>
          </a:xfrm>
          <a:prstGeom prst="rect">
            <a:avLst/>
          </a:prstGeom>
          <a:solidFill>
            <a:schemeClr val="bg1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3657"/>
            <a:ext cx="8153400" cy="990600"/>
          </a:xfrm>
        </p:spPr>
        <p:txBody>
          <a:bodyPr/>
          <a:lstStyle/>
          <a:p>
            <a:r>
              <a:rPr lang="en-US" dirty="0"/>
              <a:t>Normalizing test data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19340"/>
              </p:ext>
            </p:extLst>
          </p:nvPr>
        </p:nvGraphicFramePr>
        <p:xfrm>
          <a:off x="346629" y="5001033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4827" y="4344293"/>
            <a:ext cx="1102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test data</a:t>
            </a:r>
          </a:p>
        </p:txBody>
      </p:sp>
      <p:sp>
        <p:nvSpPr>
          <p:cNvPr id="14" name="Oval 13"/>
          <p:cNvSpPr/>
          <p:nvPr/>
        </p:nvSpPr>
        <p:spPr>
          <a:xfrm>
            <a:off x="5376961" y="5170494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588627" y="5404050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4672860" y="5549320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287826">
            <a:off x="5015949" y="4558813"/>
            <a:ext cx="1216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classify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7115871" y="552074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32617" y="5549320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10839" y="5699347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242693" y="4291762"/>
            <a:ext cx="2288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pre-process data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38614"/>
              </p:ext>
            </p:extLst>
          </p:nvPr>
        </p:nvGraphicFramePr>
        <p:xfrm>
          <a:off x="3032704" y="4978301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2321870" y="2795794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2244"/>
              </p:ext>
            </p:extLst>
          </p:nvPr>
        </p:nvGraphicFramePr>
        <p:xfrm>
          <a:off x="260487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3740" y="1200062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  <p:sp>
        <p:nvSpPr>
          <p:cNvPr id="28" name="Oval 27"/>
          <p:cNvSpPr/>
          <p:nvPr/>
        </p:nvSpPr>
        <p:spPr>
          <a:xfrm>
            <a:off x="6068801" y="254799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80467" y="278154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335018" y="292681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9287826">
            <a:off x="5293138" y="205300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28194"/>
              </p:ext>
            </p:extLst>
          </p:nvPr>
        </p:nvGraphicFramePr>
        <p:xfrm>
          <a:off x="3178814" y="2097480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2872598" y="4144509"/>
            <a:ext cx="22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mean, 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dev</a:t>
            </a:r>
            <a:r>
              <a:rPr lang="en-US" dirty="0">
                <a:solidFill>
                  <a:srgbClr val="FF0000"/>
                </a:solidFill>
              </a:rPr>
              <a:t>, max,…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855673" y="3823810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11506" y="4532868"/>
            <a:ext cx="0" cy="320699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87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8245</TotalTime>
  <Words>2992</Words>
  <Application>Microsoft Macintosh PowerPoint</Application>
  <PresentationFormat>On-screen Show (4:3)</PresentationFormat>
  <Paragraphs>1454</Paragraphs>
  <Slides>56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Tw Cen MT</vt:lpstr>
      <vt:lpstr>Wingdings</vt:lpstr>
      <vt:lpstr>Wingdings 2</vt:lpstr>
      <vt:lpstr>Median</vt:lpstr>
      <vt:lpstr>Evaluation</vt:lpstr>
      <vt:lpstr>So far…</vt:lpstr>
      <vt:lpstr>What about testing?</vt:lpstr>
      <vt:lpstr>What about testing?</vt:lpstr>
      <vt:lpstr>Test data preprocessing</vt:lpstr>
      <vt:lpstr>Test data preprocessing</vt:lpstr>
      <vt:lpstr>Normalizing test data</vt:lpstr>
      <vt:lpstr>Normalizing test data</vt:lpstr>
      <vt:lpstr>Normalizing test data</vt:lpstr>
      <vt:lpstr>Features pre-processing summary</vt:lpstr>
      <vt:lpstr>Supervised evaluation</vt:lpstr>
      <vt:lpstr>Supervised evaluation</vt:lpstr>
      <vt:lpstr>Supervised evaluation</vt:lpstr>
      <vt:lpstr>Supervised evaluation</vt:lpstr>
      <vt:lpstr>Supervised evaluation</vt:lpstr>
      <vt:lpstr>Comparing algorithms</vt:lpstr>
      <vt:lpstr>Idea 1</vt:lpstr>
      <vt:lpstr>Idea 1</vt:lpstr>
      <vt:lpstr>Is model 2 better?</vt:lpstr>
      <vt:lpstr>Comparing scores: significance</vt:lpstr>
      <vt:lpstr>Idea 2</vt:lpstr>
      <vt:lpstr>Idea 2</vt:lpstr>
      <vt:lpstr>Variance</vt:lpstr>
      <vt:lpstr>Variance</vt:lpstr>
      <vt:lpstr>Repeated experimentation</vt:lpstr>
      <vt:lpstr>Repeated experimentation</vt:lpstr>
      <vt:lpstr>n-fold cross validation</vt:lpstr>
      <vt:lpstr>n-fold cross validation</vt:lpstr>
      <vt:lpstr>n-fold cross validation</vt:lpstr>
      <vt:lpstr>Leave-one-out cross validation</vt:lpstr>
      <vt:lpstr>Leave-one-out cross validation</vt:lpstr>
      <vt:lpstr>Comparing systems: sample 1</vt:lpstr>
      <vt:lpstr>Comparing systems: sample 2</vt:lpstr>
      <vt:lpstr>Comparing systems: sample 3</vt:lpstr>
      <vt:lpstr>Comparing systems</vt:lpstr>
      <vt:lpstr>Comparing systems</vt:lpstr>
      <vt:lpstr>Comparing systems: sample 4</vt:lpstr>
      <vt:lpstr>Comparing systems: sample 4</vt:lpstr>
      <vt:lpstr>Comparing systems: sample 4</vt:lpstr>
      <vt:lpstr>Comparing systems: sample 4</vt:lpstr>
      <vt:lpstr>Statistical tests</vt:lpstr>
      <vt:lpstr>t-test</vt:lpstr>
      <vt:lpstr>t-test</vt:lpstr>
      <vt:lpstr>Calculating t-test</vt:lpstr>
      <vt:lpstr>p-value</vt:lpstr>
      <vt:lpstr>Comparing systems: sample 1</vt:lpstr>
      <vt:lpstr>Comparing systems: sample 2</vt:lpstr>
      <vt:lpstr>Comparing systems: sample 3</vt:lpstr>
      <vt:lpstr>Comparing systems: sample 4</vt:lpstr>
      <vt:lpstr>Statistical tests on test data</vt:lpstr>
      <vt:lpstr>Bootstrap resampling</vt:lpstr>
      <vt:lpstr>Bootstrap resampling</vt:lpstr>
      <vt:lpstr>Bootstrap resampling</vt:lpstr>
      <vt:lpstr>Bootstrap resampling</vt:lpstr>
      <vt:lpstr>Bootstrap resampling</vt:lpstr>
      <vt:lpstr>Experimentation good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Irfan Ud-Din</cp:lastModifiedBy>
  <cp:revision>1248</cp:revision>
  <cp:lastPrinted>2019-09-19T21:57:56Z</cp:lastPrinted>
  <dcterms:created xsi:type="dcterms:W3CDTF">2013-09-08T20:10:23Z</dcterms:created>
  <dcterms:modified xsi:type="dcterms:W3CDTF">2024-05-27T07:15:11Z</dcterms:modified>
</cp:coreProperties>
</file>