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Lst>
  <p:notesMasterIdLst>
    <p:notesMasterId r:id="rId20"/>
  </p:notesMasterIdLst>
  <p:handoutMasterIdLst>
    <p:handoutMasterId r:id="rId21"/>
  </p:handoutMasterIdLst>
  <p:sldIdLst>
    <p:sldId id="335" r:id="rId2"/>
    <p:sldId id="337" r:id="rId3"/>
    <p:sldId id="338" r:id="rId4"/>
    <p:sldId id="339" r:id="rId5"/>
    <p:sldId id="258" r:id="rId6"/>
    <p:sldId id="260" r:id="rId7"/>
    <p:sldId id="262" r:id="rId8"/>
    <p:sldId id="265" r:id="rId9"/>
    <p:sldId id="268" r:id="rId10"/>
    <p:sldId id="270" r:id="rId11"/>
    <p:sldId id="272" r:id="rId12"/>
    <p:sldId id="273" r:id="rId13"/>
    <p:sldId id="274" r:id="rId14"/>
    <p:sldId id="276" r:id="rId15"/>
    <p:sldId id="305" r:id="rId16"/>
    <p:sldId id="306" r:id="rId17"/>
    <p:sldId id="307" r:id="rId18"/>
    <p:sldId id="328" r:id="rId19"/>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27763B-32DA-D949-95FA-0FA70DADD1E8}" v="2" dt="2019-06-13T04:40:10.0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63" autoAdjust="0"/>
    <p:restoredTop sz="90612" autoAdjust="0"/>
  </p:normalViewPr>
  <p:slideViewPr>
    <p:cSldViewPr>
      <p:cViewPr varScale="1">
        <p:scale>
          <a:sx n="95" d="100"/>
          <a:sy n="95" d="100"/>
        </p:scale>
        <p:origin x="512" y="17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Lst>
  </p:outlineViewPr>
  <p:notesTextViewPr>
    <p:cViewPr>
      <p:scale>
        <a:sx n="100" d="100"/>
        <a:sy n="100" d="100"/>
      </p:scale>
      <p:origin x="0" y="0"/>
    </p:cViewPr>
  </p:notesTextViewPr>
  <p:sorterViewPr>
    <p:cViewPr>
      <p:scale>
        <a:sx n="66" d="100"/>
        <a:sy n="66" d="100"/>
      </p:scale>
      <p:origin x="0" y="954"/>
    </p:cViewPr>
  </p:sorterViewPr>
  <p:notesViewPr>
    <p:cSldViewPr>
      <p:cViewPr varScale="1">
        <p:scale>
          <a:sx n="61" d="100"/>
          <a:sy n="61" d="100"/>
        </p:scale>
        <p:origin x="-171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17.xml"/><Relationship Id="rId3" Type="http://schemas.openxmlformats.org/officeDocument/2006/relationships/slide" Target="slides/slide7.xml"/><Relationship Id="rId7" Type="http://schemas.openxmlformats.org/officeDocument/2006/relationships/slide" Target="slides/slide11.xml"/><Relationship Id="rId12" Type="http://schemas.openxmlformats.org/officeDocument/2006/relationships/slide" Target="slides/slide16.xml"/><Relationship Id="rId2" Type="http://schemas.openxmlformats.org/officeDocument/2006/relationships/slide" Target="slides/slide6.xml"/><Relationship Id="rId1" Type="http://schemas.openxmlformats.org/officeDocument/2006/relationships/slide" Target="slides/slide5.xml"/><Relationship Id="rId6" Type="http://schemas.openxmlformats.org/officeDocument/2006/relationships/slide" Target="slides/slide10.xml"/><Relationship Id="rId11" Type="http://schemas.openxmlformats.org/officeDocument/2006/relationships/slide" Target="slides/slide15.xml"/><Relationship Id="rId5" Type="http://schemas.openxmlformats.org/officeDocument/2006/relationships/slide" Target="slides/slide9.xml"/><Relationship Id="rId10" Type="http://schemas.openxmlformats.org/officeDocument/2006/relationships/slide" Target="slides/slide14.xml"/><Relationship Id="rId4" Type="http://schemas.openxmlformats.org/officeDocument/2006/relationships/slide" Target="slides/slide8.xml"/><Relationship Id="rId9"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rfan Ud-Din" userId="ee04383a-3b49-4780-98b3-1937345d585e" providerId="ADAL" clId="{1227763B-32DA-D949-95FA-0FA70DADD1E8}"/>
    <pc:docChg chg="undo addSld delSld modSld">
      <pc:chgData name="Irfan Ud-Din" userId="ee04383a-3b49-4780-98b3-1937345d585e" providerId="ADAL" clId="{1227763B-32DA-D949-95FA-0FA70DADD1E8}" dt="2019-06-13T04:40:47.800" v="40" actId="2696"/>
      <pc:docMkLst>
        <pc:docMk/>
      </pc:docMkLst>
      <pc:sldChg chg="addSp modSp">
        <pc:chgData name="Irfan Ud-Din" userId="ee04383a-3b49-4780-98b3-1937345d585e" providerId="ADAL" clId="{1227763B-32DA-D949-95FA-0FA70DADD1E8}" dt="2019-06-13T04:40:39.667" v="39" actId="1035"/>
        <pc:sldMkLst>
          <pc:docMk/>
          <pc:sldMk cId="0" sldId="328"/>
        </pc:sldMkLst>
        <pc:spChg chg="add mod">
          <ac:chgData name="Irfan Ud-Din" userId="ee04383a-3b49-4780-98b3-1937345d585e" providerId="ADAL" clId="{1227763B-32DA-D949-95FA-0FA70DADD1E8}" dt="2019-06-13T04:40:39.667" v="39" actId="1035"/>
          <ac:spMkLst>
            <pc:docMk/>
            <pc:sldMk cId="0" sldId="328"/>
            <ac:spMk id="2" creationId="{8AAE71E5-83A4-EE48-B16F-F08A454BD7FB}"/>
          </ac:spMkLst>
        </pc:spChg>
        <pc:spChg chg="add mod">
          <ac:chgData name="Irfan Ud-Din" userId="ee04383a-3b49-4780-98b3-1937345d585e" providerId="ADAL" clId="{1227763B-32DA-D949-95FA-0FA70DADD1E8}" dt="2019-06-13T04:40:29.708" v="26" actId="1036"/>
          <ac:spMkLst>
            <pc:docMk/>
            <pc:sldMk cId="0" sldId="328"/>
            <ac:spMk id="4" creationId="{AA773862-7445-AD4C-8D87-30CE2400604E}"/>
          </ac:spMkLst>
        </pc:spChg>
        <pc:picChg chg="mod">
          <ac:chgData name="Irfan Ud-Din" userId="ee04383a-3b49-4780-98b3-1937345d585e" providerId="ADAL" clId="{1227763B-32DA-D949-95FA-0FA70DADD1E8}" dt="2019-06-13T04:40:33.804" v="34" actId="1036"/>
          <ac:picMkLst>
            <pc:docMk/>
            <pc:sldMk cId="0" sldId="328"/>
            <ac:picMk id="3" creationId="{00000000-0000-0000-0000-000000000000}"/>
          </ac:picMkLst>
        </pc:picChg>
      </pc:sldChg>
      <pc:sldChg chg="add del">
        <pc:chgData name="Irfan Ud-Din" userId="ee04383a-3b49-4780-98b3-1937345d585e" providerId="ADAL" clId="{1227763B-32DA-D949-95FA-0FA70DADD1E8}" dt="2019-06-13T04:40:47.800" v="40" actId="2696"/>
        <pc:sldMkLst>
          <pc:docMk/>
          <pc:sldMk cId="3011164083" sldId="34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5B34CF-B405-0447-8EC6-2C6526248AC0}" type="doc">
      <dgm:prSet loTypeId="urn:microsoft.com/office/officeart/2008/layout/VerticalCurvedList" loCatId="" qsTypeId="urn:microsoft.com/office/officeart/2005/8/quickstyle/simple5" qsCatId="simple" csTypeId="urn:microsoft.com/office/officeart/2005/8/colors/accent2_2" csCatId="accent2"/>
      <dgm:spPr/>
      <dgm:t>
        <a:bodyPr/>
        <a:lstStyle/>
        <a:p>
          <a:endParaRPr lang="en-US"/>
        </a:p>
      </dgm:t>
    </dgm:pt>
    <dgm:pt modelId="{75777834-3F7A-2F43-BE45-D815F4554D66}">
      <dgm:prSet/>
      <dgm:spPr/>
      <dgm:t>
        <a:bodyPr/>
        <a:lstStyle/>
        <a:p>
          <a:pPr rtl="0"/>
          <a:r>
            <a:rPr lang="en-US"/>
            <a:t>Immediate</a:t>
          </a:r>
        </a:p>
      </dgm:t>
    </dgm:pt>
    <dgm:pt modelId="{11D29F2F-DFD6-1143-B96C-9C759243A728}" type="parTrans" cxnId="{A1795E97-8CE8-0147-AD8B-8B73F25387F8}">
      <dgm:prSet/>
      <dgm:spPr/>
      <dgm:t>
        <a:bodyPr/>
        <a:lstStyle/>
        <a:p>
          <a:endParaRPr lang="en-US"/>
        </a:p>
      </dgm:t>
    </dgm:pt>
    <dgm:pt modelId="{EA574351-70BD-7A4A-B8BF-146C3F3BF2CE}" type="sibTrans" cxnId="{A1795E97-8CE8-0147-AD8B-8B73F25387F8}">
      <dgm:prSet/>
      <dgm:spPr/>
      <dgm:t>
        <a:bodyPr/>
        <a:lstStyle/>
        <a:p>
          <a:endParaRPr lang="en-US"/>
        </a:p>
      </dgm:t>
    </dgm:pt>
    <dgm:pt modelId="{E1500156-C505-0340-B1C2-444C9BA21F81}">
      <dgm:prSet/>
      <dgm:spPr/>
      <dgm:t>
        <a:bodyPr/>
        <a:lstStyle/>
        <a:p>
          <a:pPr rtl="0"/>
          <a:r>
            <a:rPr lang="en-US" dirty="0"/>
            <a:t>Direct</a:t>
          </a:r>
        </a:p>
      </dgm:t>
    </dgm:pt>
    <dgm:pt modelId="{DE566744-A8CB-5B43-B79D-18D99AE5885A}" type="parTrans" cxnId="{B052D315-16E3-CF43-A041-D73359FFB62E}">
      <dgm:prSet/>
      <dgm:spPr/>
      <dgm:t>
        <a:bodyPr/>
        <a:lstStyle/>
        <a:p>
          <a:endParaRPr lang="en-US"/>
        </a:p>
      </dgm:t>
    </dgm:pt>
    <dgm:pt modelId="{5A293972-3D43-0346-B020-263B3F3BA174}" type="sibTrans" cxnId="{B052D315-16E3-CF43-A041-D73359FFB62E}">
      <dgm:prSet/>
      <dgm:spPr/>
      <dgm:t>
        <a:bodyPr/>
        <a:lstStyle/>
        <a:p>
          <a:endParaRPr lang="en-US"/>
        </a:p>
      </dgm:t>
    </dgm:pt>
    <dgm:pt modelId="{20520F51-CCC2-9E4B-A032-43DFA1E2C8E0}">
      <dgm:prSet/>
      <dgm:spPr/>
      <dgm:t>
        <a:bodyPr/>
        <a:lstStyle/>
        <a:p>
          <a:pPr rtl="0"/>
          <a:r>
            <a:rPr lang="en-US" dirty="0"/>
            <a:t>Indirect</a:t>
          </a:r>
        </a:p>
      </dgm:t>
    </dgm:pt>
    <dgm:pt modelId="{8D512923-0E7E-6F48-B6AE-184DD114E0A6}" type="parTrans" cxnId="{A497AAEE-E439-954D-AE1D-78DED91858F7}">
      <dgm:prSet/>
      <dgm:spPr/>
      <dgm:t>
        <a:bodyPr/>
        <a:lstStyle/>
        <a:p>
          <a:endParaRPr lang="en-US"/>
        </a:p>
      </dgm:t>
    </dgm:pt>
    <dgm:pt modelId="{2C8A7E30-41C7-814D-B78E-8BC06DAC36AC}" type="sibTrans" cxnId="{A497AAEE-E439-954D-AE1D-78DED91858F7}">
      <dgm:prSet/>
      <dgm:spPr/>
      <dgm:t>
        <a:bodyPr/>
        <a:lstStyle/>
        <a:p>
          <a:endParaRPr lang="en-US"/>
        </a:p>
      </dgm:t>
    </dgm:pt>
    <dgm:pt modelId="{2418038E-2F04-9949-8BE2-1CA7FA4B55E6}">
      <dgm:prSet/>
      <dgm:spPr/>
      <dgm:t>
        <a:bodyPr/>
        <a:lstStyle/>
        <a:p>
          <a:pPr rtl="0"/>
          <a:r>
            <a:rPr lang="en-US"/>
            <a:t>Register</a:t>
          </a:r>
        </a:p>
      </dgm:t>
    </dgm:pt>
    <dgm:pt modelId="{3BBDB8D6-7F56-974A-AB27-B4FAB6258733}" type="parTrans" cxnId="{3E4E289B-F248-1643-95BA-259F8AB1200F}">
      <dgm:prSet/>
      <dgm:spPr/>
      <dgm:t>
        <a:bodyPr/>
        <a:lstStyle/>
        <a:p>
          <a:endParaRPr lang="en-US"/>
        </a:p>
      </dgm:t>
    </dgm:pt>
    <dgm:pt modelId="{93247139-16B3-034C-866C-05023D4BEAE6}" type="sibTrans" cxnId="{3E4E289B-F248-1643-95BA-259F8AB1200F}">
      <dgm:prSet/>
      <dgm:spPr/>
      <dgm:t>
        <a:bodyPr/>
        <a:lstStyle/>
        <a:p>
          <a:endParaRPr lang="en-US"/>
        </a:p>
      </dgm:t>
    </dgm:pt>
    <dgm:pt modelId="{4A740C7F-980A-BA4C-9F10-B977C354A1EF}">
      <dgm:prSet/>
      <dgm:spPr/>
      <dgm:t>
        <a:bodyPr/>
        <a:lstStyle/>
        <a:p>
          <a:pPr rtl="0"/>
          <a:r>
            <a:rPr lang="en-US" dirty="0"/>
            <a:t>Register indirect</a:t>
          </a:r>
        </a:p>
      </dgm:t>
    </dgm:pt>
    <dgm:pt modelId="{F7B9919E-504F-E74C-B1B3-9411DA73D15C}" type="parTrans" cxnId="{C871AAC2-21AB-C240-A4F4-27C8F1CFFDA6}">
      <dgm:prSet/>
      <dgm:spPr/>
      <dgm:t>
        <a:bodyPr/>
        <a:lstStyle/>
        <a:p>
          <a:endParaRPr lang="en-US"/>
        </a:p>
      </dgm:t>
    </dgm:pt>
    <dgm:pt modelId="{7769C3F9-7290-764B-BF8B-C4661331C5D3}" type="sibTrans" cxnId="{C871AAC2-21AB-C240-A4F4-27C8F1CFFDA6}">
      <dgm:prSet/>
      <dgm:spPr/>
      <dgm:t>
        <a:bodyPr/>
        <a:lstStyle/>
        <a:p>
          <a:endParaRPr lang="en-US"/>
        </a:p>
      </dgm:t>
    </dgm:pt>
    <dgm:pt modelId="{94C8CEAA-7A40-CA41-9257-05B9BB741D06}">
      <dgm:prSet/>
      <dgm:spPr/>
      <dgm:t>
        <a:bodyPr/>
        <a:lstStyle/>
        <a:p>
          <a:pPr rtl="0"/>
          <a:r>
            <a:rPr lang="en-US" dirty="0"/>
            <a:t>Displacement</a:t>
          </a:r>
        </a:p>
      </dgm:t>
    </dgm:pt>
    <dgm:pt modelId="{9A4C0EF4-82A6-1749-8E32-E8606E3B3EF4}" type="parTrans" cxnId="{3E50F95F-4CC5-BF4A-9650-F7880777B8DE}">
      <dgm:prSet/>
      <dgm:spPr/>
      <dgm:t>
        <a:bodyPr/>
        <a:lstStyle/>
        <a:p>
          <a:endParaRPr lang="en-US"/>
        </a:p>
      </dgm:t>
    </dgm:pt>
    <dgm:pt modelId="{A75747F9-F737-4245-B9DB-39A5B1BAA618}" type="sibTrans" cxnId="{3E50F95F-4CC5-BF4A-9650-F7880777B8DE}">
      <dgm:prSet/>
      <dgm:spPr/>
      <dgm:t>
        <a:bodyPr/>
        <a:lstStyle/>
        <a:p>
          <a:endParaRPr lang="en-US"/>
        </a:p>
      </dgm:t>
    </dgm:pt>
    <dgm:pt modelId="{9F0B8155-4C3C-F64F-B1FE-C8CED244BD19}">
      <dgm:prSet/>
      <dgm:spPr/>
      <dgm:t>
        <a:bodyPr/>
        <a:lstStyle/>
        <a:p>
          <a:pPr rtl="0"/>
          <a:r>
            <a:rPr lang="en-US"/>
            <a:t>Stack</a:t>
          </a:r>
        </a:p>
      </dgm:t>
    </dgm:pt>
    <dgm:pt modelId="{698B982D-6F08-F54E-8511-4591CFEFCAF5}" type="parTrans" cxnId="{9EAD2DB7-63A3-2440-91D0-BC350B92F6DC}">
      <dgm:prSet/>
      <dgm:spPr/>
      <dgm:t>
        <a:bodyPr/>
        <a:lstStyle/>
        <a:p>
          <a:endParaRPr lang="en-US"/>
        </a:p>
      </dgm:t>
    </dgm:pt>
    <dgm:pt modelId="{C6CCB07B-4177-4B43-9014-D319D7A125EA}" type="sibTrans" cxnId="{9EAD2DB7-63A3-2440-91D0-BC350B92F6DC}">
      <dgm:prSet/>
      <dgm:spPr/>
      <dgm:t>
        <a:bodyPr/>
        <a:lstStyle/>
        <a:p>
          <a:endParaRPr lang="en-US"/>
        </a:p>
      </dgm:t>
    </dgm:pt>
    <dgm:pt modelId="{BF9DF738-98B0-C944-A412-20FF9E615998}" type="pres">
      <dgm:prSet presAssocID="{C25B34CF-B405-0447-8EC6-2C6526248AC0}" presName="Name0" presStyleCnt="0">
        <dgm:presLayoutVars>
          <dgm:chMax val="7"/>
          <dgm:chPref val="7"/>
          <dgm:dir/>
        </dgm:presLayoutVars>
      </dgm:prSet>
      <dgm:spPr/>
    </dgm:pt>
    <dgm:pt modelId="{0C1F5FA3-3E5A-5349-B0E3-90B9E10C8F6B}" type="pres">
      <dgm:prSet presAssocID="{C25B34CF-B405-0447-8EC6-2C6526248AC0}" presName="Name1" presStyleCnt="0"/>
      <dgm:spPr/>
    </dgm:pt>
    <dgm:pt modelId="{390377C0-EA45-864D-9090-7408DAC540B9}" type="pres">
      <dgm:prSet presAssocID="{C25B34CF-B405-0447-8EC6-2C6526248AC0}" presName="cycle" presStyleCnt="0"/>
      <dgm:spPr/>
    </dgm:pt>
    <dgm:pt modelId="{A22BC15C-92F7-384A-AB55-067CDF731EFB}" type="pres">
      <dgm:prSet presAssocID="{C25B34CF-B405-0447-8EC6-2C6526248AC0}" presName="srcNode" presStyleLbl="node1" presStyleIdx="0" presStyleCnt="7"/>
      <dgm:spPr/>
    </dgm:pt>
    <dgm:pt modelId="{FC3FD2E1-6A44-304A-8ABE-D29421750942}" type="pres">
      <dgm:prSet presAssocID="{C25B34CF-B405-0447-8EC6-2C6526248AC0}" presName="conn" presStyleLbl="parChTrans1D2" presStyleIdx="0" presStyleCnt="1"/>
      <dgm:spPr/>
    </dgm:pt>
    <dgm:pt modelId="{1E8EAFC8-E1D4-0941-8651-CB27FA331F82}" type="pres">
      <dgm:prSet presAssocID="{C25B34CF-B405-0447-8EC6-2C6526248AC0}" presName="extraNode" presStyleLbl="node1" presStyleIdx="0" presStyleCnt="7"/>
      <dgm:spPr/>
    </dgm:pt>
    <dgm:pt modelId="{CC817098-3CCC-444C-9823-1DD65A190247}" type="pres">
      <dgm:prSet presAssocID="{C25B34CF-B405-0447-8EC6-2C6526248AC0}" presName="dstNode" presStyleLbl="node1" presStyleIdx="0" presStyleCnt="7"/>
      <dgm:spPr/>
    </dgm:pt>
    <dgm:pt modelId="{2CBD8BE2-2890-524A-8B30-4BF8372329EA}" type="pres">
      <dgm:prSet presAssocID="{75777834-3F7A-2F43-BE45-D815F4554D66}" presName="text_1" presStyleLbl="node1" presStyleIdx="0" presStyleCnt="7">
        <dgm:presLayoutVars>
          <dgm:bulletEnabled val="1"/>
        </dgm:presLayoutVars>
      </dgm:prSet>
      <dgm:spPr/>
    </dgm:pt>
    <dgm:pt modelId="{6F8CBFA9-534D-A043-9BE5-F1EC16A0742C}" type="pres">
      <dgm:prSet presAssocID="{75777834-3F7A-2F43-BE45-D815F4554D66}" presName="accent_1" presStyleCnt="0"/>
      <dgm:spPr/>
    </dgm:pt>
    <dgm:pt modelId="{3A908DAF-12B2-5D4A-8B94-244EFBE3757C}" type="pres">
      <dgm:prSet presAssocID="{75777834-3F7A-2F43-BE45-D815F4554D66}" presName="accentRepeatNode" presStyleLbl="solidFgAcc1" presStyleIdx="0" presStyleCnt="7"/>
      <dgm:spPr/>
    </dgm:pt>
    <dgm:pt modelId="{5D6CDD84-B3EF-9C46-B0CB-2C51976A425F}" type="pres">
      <dgm:prSet presAssocID="{E1500156-C505-0340-B1C2-444C9BA21F81}" presName="text_2" presStyleLbl="node1" presStyleIdx="1" presStyleCnt="7">
        <dgm:presLayoutVars>
          <dgm:bulletEnabled val="1"/>
        </dgm:presLayoutVars>
      </dgm:prSet>
      <dgm:spPr/>
    </dgm:pt>
    <dgm:pt modelId="{00EEC159-23E5-5743-93EE-2C82B101D40C}" type="pres">
      <dgm:prSet presAssocID="{E1500156-C505-0340-B1C2-444C9BA21F81}" presName="accent_2" presStyleCnt="0"/>
      <dgm:spPr/>
    </dgm:pt>
    <dgm:pt modelId="{C8DBD8D7-7921-8E46-8701-0CB59E7E5B84}" type="pres">
      <dgm:prSet presAssocID="{E1500156-C505-0340-B1C2-444C9BA21F81}" presName="accentRepeatNode" presStyleLbl="solidFgAcc1" presStyleIdx="1" presStyleCnt="7"/>
      <dgm:spPr/>
    </dgm:pt>
    <dgm:pt modelId="{D1813CF1-15BD-1746-9C06-CB67253200BC}" type="pres">
      <dgm:prSet presAssocID="{20520F51-CCC2-9E4B-A032-43DFA1E2C8E0}" presName="text_3" presStyleLbl="node1" presStyleIdx="2" presStyleCnt="7">
        <dgm:presLayoutVars>
          <dgm:bulletEnabled val="1"/>
        </dgm:presLayoutVars>
      </dgm:prSet>
      <dgm:spPr/>
    </dgm:pt>
    <dgm:pt modelId="{C85A44EB-BB52-3541-8A55-4858852D8C50}" type="pres">
      <dgm:prSet presAssocID="{20520F51-CCC2-9E4B-A032-43DFA1E2C8E0}" presName="accent_3" presStyleCnt="0"/>
      <dgm:spPr/>
    </dgm:pt>
    <dgm:pt modelId="{2DEFCA7B-7A11-FF43-8F11-DDD566601285}" type="pres">
      <dgm:prSet presAssocID="{20520F51-CCC2-9E4B-A032-43DFA1E2C8E0}" presName="accentRepeatNode" presStyleLbl="solidFgAcc1" presStyleIdx="2" presStyleCnt="7"/>
      <dgm:spPr/>
    </dgm:pt>
    <dgm:pt modelId="{4CE707F1-C341-234F-A380-871D988B9892}" type="pres">
      <dgm:prSet presAssocID="{2418038E-2F04-9949-8BE2-1CA7FA4B55E6}" presName="text_4" presStyleLbl="node1" presStyleIdx="3" presStyleCnt="7">
        <dgm:presLayoutVars>
          <dgm:bulletEnabled val="1"/>
        </dgm:presLayoutVars>
      </dgm:prSet>
      <dgm:spPr/>
    </dgm:pt>
    <dgm:pt modelId="{1D0C338F-F7B7-5848-86DA-8E93F7C650CE}" type="pres">
      <dgm:prSet presAssocID="{2418038E-2F04-9949-8BE2-1CA7FA4B55E6}" presName="accent_4" presStyleCnt="0"/>
      <dgm:spPr/>
    </dgm:pt>
    <dgm:pt modelId="{B3B8FADB-2792-7E42-B1BB-E58F1512CC74}" type="pres">
      <dgm:prSet presAssocID="{2418038E-2F04-9949-8BE2-1CA7FA4B55E6}" presName="accentRepeatNode" presStyleLbl="solidFgAcc1" presStyleIdx="3" presStyleCnt="7"/>
      <dgm:spPr/>
    </dgm:pt>
    <dgm:pt modelId="{5B2C71B8-E792-594F-A81D-941C9F99CA12}" type="pres">
      <dgm:prSet presAssocID="{4A740C7F-980A-BA4C-9F10-B977C354A1EF}" presName="text_5" presStyleLbl="node1" presStyleIdx="4" presStyleCnt="7">
        <dgm:presLayoutVars>
          <dgm:bulletEnabled val="1"/>
        </dgm:presLayoutVars>
      </dgm:prSet>
      <dgm:spPr/>
    </dgm:pt>
    <dgm:pt modelId="{1F172A6A-1856-0241-8841-1734DE3F27E5}" type="pres">
      <dgm:prSet presAssocID="{4A740C7F-980A-BA4C-9F10-B977C354A1EF}" presName="accent_5" presStyleCnt="0"/>
      <dgm:spPr/>
    </dgm:pt>
    <dgm:pt modelId="{61DA8E63-1670-9440-9A3A-B95BACF707FE}" type="pres">
      <dgm:prSet presAssocID="{4A740C7F-980A-BA4C-9F10-B977C354A1EF}" presName="accentRepeatNode" presStyleLbl="solidFgAcc1" presStyleIdx="4" presStyleCnt="7"/>
      <dgm:spPr/>
    </dgm:pt>
    <dgm:pt modelId="{827B38F0-B7C1-DA48-9512-1FA3389CDEAE}" type="pres">
      <dgm:prSet presAssocID="{94C8CEAA-7A40-CA41-9257-05B9BB741D06}" presName="text_6" presStyleLbl="node1" presStyleIdx="5" presStyleCnt="7">
        <dgm:presLayoutVars>
          <dgm:bulletEnabled val="1"/>
        </dgm:presLayoutVars>
      </dgm:prSet>
      <dgm:spPr/>
    </dgm:pt>
    <dgm:pt modelId="{4908F7C0-B955-7447-83E5-3A2BB242F7C3}" type="pres">
      <dgm:prSet presAssocID="{94C8CEAA-7A40-CA41-9257-05B9BB741D06}" presName="accent_6" presStyleCnt="0"/>
      <dgm:spPr/>
    </dgm:pt>
    <dgm:pt modelId="{C2157EE5-7641-3341-B2E7-021F543816F9}" type="pres">
      <dgm:prSet presAssocID="{94C8CEAA-7A40-CA41-9257-05B9BB741D06}" presName="accentRepeatNode" presStyleLbl="solidFgAcc1" presStyleIdx="5" presStyleCnt="7"/>
      <dgm:spPr/>
    </dgm:pt>
    <dgm:pt modelId="{9F226AE9-ADF4-EB4F-8906-BCCD10502E1B}" type="pres">
      <dgm:prSet presAssocID="{9F0B8155-4C3C-F64F-B1FE-C8CED244BD19}" presName="text_7" presStyleLbl="node1" presStyleIdx="6" presStyleCnt="7">
        <dgm:presLayoutVars>
          <dgm:bulletEnabled val="1"/>
        </dgm:presLayoutVars>
      </dgm:prSet>
      <dgm:spPr/>
    </dgm:pt>
    <dgm:pt modelId="{F8CCDF48-6C40-1741-A25C-ED15D2026B7E}" type="pres">
      <dgm:prSet presAssocID="{9F0B8155-4C3C-F64F-B1FE-C8CED244BD19}" presName="accent_7" presStyleCnt="0"/>
      <dgm:spPr/>
    </dgm:pt>
    <dgm:pt modelId="{757B9E9D-E0EF-514A-8620-B12728BAF68D}" type="pres">
      <dgm:prSet presAssocID="{9F0B8155-4C3C-F64F-B1FE-C8CED244BD19}" presName="accentRepeatNode" presStyleLbl="solidFgAcc1" presStyleIdx="6" presStyleCnt="7"/>
      <dgm:spPr/>
    </dgm:pt>
  </dgm:ptLst>
  <dgm:cxnLst>
    <dgm:cxn modelId="{B716AE0B-D3BC-FD4B-9465-68EAEA1A82A4}" type="presOf" srcId="{9F0B8155-4C3C-F64F-B1FE-C8CED244BD19}" destId="{9F226AE9-ADF4-EB4F-8906-BCCD10502E1B}" srcOrd="0" destOrd="0" presId="urn:microsoft.com/office/officeart/2008/layout/VerticalCurvedList"/>
    <dgm:cxn modelId="{87E96314-9C77-F54C-8966-CEA96EEFF7FF}" type="presOf" srcId="{E1500156-C505-0340-B1C2-444C9BA21F81}" destId="{5D6CDD84-B3EF-9C46-B0CB-2C51976A425F}" srcOrd="0" destOrd="0" presId="urn:microsoft.com/office/officeart/2008/layout/VerticalCurvedList"/>
    <dgm:cxn modelId="{B052D315-16E3-CF43-A041-D73359FFB62E}" srcId="{C25B34CF-B405-0447-8EC6-2C6526248AC0}" destId="{E1500156-C505-0340-B1C2-444C9BA21F81}" srcOrd="1" destOrd="0" parTransId="{DE566744-A8CB-5B43-B79D-18D99AE5885A}" sibTransId="{5A293972-3D43-0346-B020-263B3F3BA174}"/>
    <dgm:cxn modelId="{B77F3117-5412-5144-A8D9-4431361D845E}" type="presOf" srcId="{75777834-3F7A-2F43-BE45-D815F4554D66}" destId="{2CBD8BE2-2890-524A-8B30-4BF8372329EA}" srcOrd="0" destOrd="0" presId="urn:microsoft.com/office/officeart/2008/layout/VerticalCurvedList"/>
    <dgm:cxn modelId="{F1DE4D36-1634-1F4A-9E8E-93359229FD09}" type="presOf" srcId="{20520F51-CCC2-9E4B-A032-43DFA1E2C8E0}" destId="{D1813CF1-15BD-1746-9C06-CB67253200BC}" srcOrd="0" destOrd="0" presId="urn:microsoft.com/office/officeart/2008/layout/VerticalCurvedList"/>
    <dgm:cxn modelId="{31B4C958-FC09-3A46-B986-DC56CA521E13}" type="presOf" srcId="{94C8CEAA-7A40-CA41-9257-05B9BB741D06}" destId="{827B38F0-B7C1-DA48-9512-1FA3389CDEAE}" srcOrd="0" destOrd="0" presId="urn:microsoft.com/office/officeart/2008/layout/VerticalCurvedList"/>
    <dgm:cxn modelId="{3E50F95F-4CC5-BF4A-9650-F7880777B8DE}" srcId="{C25B34CF-B405-0447-8EC6-2C6526248AC0}" destId="{94C8CEAA-7A40-CA41-9257-05B9BB741D06}" srcOrd="5" destOrd="0" parTransId="{9A4C0EF4-82A6-1749-8E32-E8606E3B3EF4}" sibTransId="{A75747F9-F737-4245-B9DB-39A5B1BAA618}"/>
    <dgm:cxn modelId="{8726F796-B15C-2B43-8C89-7BB56B5001AD}" type="presOf" srcId="{4A740C7F-980A-BA4C-9F10-B977C354A1EF}" destId="{5B2C71B8-E792-594F-A81D-941C9F99CA12}" srcOrd="0" destOrd="0" presId="urn:microsoft.com/office/officeart/2008/layout/VerticalCurvedList"/>
    <dgm:cxn modelId="{A1795E97-8CE8-0147-AD8B-8B73F25387F8}" srcId="{C25B34CF-B405-0447-8EC6-2C6526248AC0}" destId="{75777834-3F7A-2F43-BE45-D815F4554D66}" srcOrd="0" destOrd="0" parTransId="{11D29F2F-DFD6-1143-B96C-9C759243A728}" sibTransId="{EA574351-70BD-7A4A-B8BF-146C3F3BF2CE}"/>
    <dgm:cxn modelId="{3E4E289B-F248-1643-95BA-259F8AB1200F}" srcId="{C25B34CF-B405-0447-8EC6-2C6526248AC0}" destId="{2418038E-2F04-9949-8BE2-1CA7FA4B55E6}" srcOrd="3" destOrd="0" parTransId="{3BBDB8D6-7F56-974A-AB27-B4FAB6258733}" sibTransId="{93247139-16B3-034C-866C-05023D4BEAE6}"/>
    <dgm:cxn modelId="{9EAD2DB7-63A3-2440-91D0-BC350B92F6DC}" srcId="{C25B34CF-B405-0447-8EC6-2C6526248AC0}" destId="{9F0B8155-4C3C-F64F-B1FE-C8CED244BD19}" srcOrd="6" destOrd="0" parTransId="{698B982D-6F08-F54E-8511-4591CFEFCAF5}" sibTransId="{C6CCB07B-4177-4B43-9014-D319D7A125EA}"/>
    <dgm:cxn modelId="{8CC330BA-596B-4A43-8EC2-40A6E0914124}" type="presOf" srcId="{C25B34CF-B405-0447-8EC6-2C6526248AC0}" destId="{BF9DF738-98B0-C944-A412-20FF9E615998}" srcOrd="0" destOrd="0" presId="urn:microsoft.com/office/officeart/2008/layout/VerticalCurvedList"/>
    <dgm:cxn modelId="{C871AAC2-21AB-C240-A4F4-27C8F1CFFDA6}" srcId="{C25B34CF-B405-0447-8EC6-2C6526248AC0}" destId="{4A740C7F-980A-BA4C-9F10-B977C354A1EF}" srcOrd="4" destOrd="0" parTransId="{F7B9919E-504F-E74C-B1B3-9411DA73D15C}" sibTransId="{7769C3F9-7290-764B-BF8B-C4661331C5D3}"/>
    <dgm:cxn modelId="{C96E4DC7-A6D9-514C-AA50-DE773F2C8108}" type="presOf" srcId="{2418038E-2F04-9949-8BE2-1CA7FA4B55E6}" destId="{4CE707F1-C341-234F-A380-871D988B9892}" srcOrd="0" destOrd="0" presId="urn:microsoft.com/office/officeart/2008/layout/VerticalCurvedList"/>
    <dgm:cxn modelId="{45A711ED-414A-E84D-A209-553BBA4D9CAE}" type="presOf" srcId="{EA574351-70BD-7A4A-B8BF-146C3F3BF2CE}" destId="{FC3FD2E1-6A44-304A-8ABE-D29421750942}" srcOrd="0" destOrd="0" presId="urn:microsoft.com/office/officeart/2008/layout/VerticalCurvedList"/>
    <dgm:cxn modelId="{A497AAEE-E439-954D-AE1D-78DED91858F7}" srcId="{C25B34CF-B405-0447-8EC6-2C6526248AC0}" destId="{20520F51-CCC2-9E4B-A032-43DFA1E2C8E0}" srcOrd="2" destOrd="0" parTransId="{8D512923-0E7E-6F48-B6AE-184DD114E0A6}" sibTransId="{2C8A7E30-41C7-814D-B78E-8BC06DAC36AC}"/>
    <dgm:cxn modelId="{43F3A8F5-ADE0-9E43-BB27-454A678C0DD6}" type="presParOf" srcId="{BF9DF738-98B0-C944-A412-20FF9E615998}" destId="{0C1F5FA3-3E5A-5349-B0E3-90B9E10C8F6B}" srcOrd="0" destOrd="0" presId="urn:microsoft.com/office/officeart/2008/layout/VerticalCurvedList"/>
    <dgm:cxn modelId="{02E6CE72-D7C1-6A44-BB23-ABFCAA59152C}" type="presParOf" srcId="{0C1F5FA3-3E5A-5349-B0E3-90B9E10C8F6B}" destId="{390377C0-EA45-864D-9090-7408DAC540B9}" srcOrd="0" destOrd="0" presId="urn:microsoft.com/office/officeart/2008/layout/VerticalCurvedList"/>
    <dgm:cxn modelId="{EA2ABC66-1B95-554A-830A-A7A38D3D0917}" type="presParOf" srcId="{390377C0-EA45-864D-9090-7408DAC540B9}" destId="{A22BC15C-92F7-384A-AB55-067CDF731EFB}" srcOrd="0" destOrd="0" presId="urn:microsoft.com/office/officeart/2008/layout/VerticalCurvedList"/>
    <dgm:cxn modelId="{B3B2DF92-BCD2-464B-BB62-1F906F7C28DC}" type="presParOf" srcId="{390377C0-EA45-864D-9090-7408DAC540B9}" destId="{FC3FD2E1-6A44-304A-8ABE-D29421750942}" srcOrd="1" destOrd="0" presId="urn:microsoft.com/office/officeart/2008/layout/VerticalCurvedList"/>
    <dgm:cxn modelId="{2162EBD7-94EE-274E-A1ED-0FAAA44422E3}" type="presParOf" srcId="{390377C0-EA45-864D-9090-7408DAC540B9}" destId="{1E8EAFC8-E1D4-0941-8651-CB27FA331F82}" srcOrd="2" destOrd="0" presId="urn:microsoft.com/office/officeart/2008/layout/VerticalCurvedList"/>
    <dgm:cxn modelId="{39EEB6B6-FC3C-2E41-89B0-67D0DF59AAD0}" type="presParOf" srcId="{390377C0-EA45-864D-9090-7408DAC540B9}" destId="{CC817098-3CCC-444C-9823-1DD65A190247}" srcOrd="3" destOrd="0" presId="urn:microsoft.com/office/officeart/2008/layout/VerticalCurvedList"/>
    <dgm:cxn modelId="{1D97750C-6FA7-5441-8698-077E6C6C74AC}" type="presParOf" srcId="{0C1F5FA3-3E5A-5349-B0E3-90B9E10C8F6B}" destId="{2CBD8BE2-2890-524A-8B30-4BF8372329EA}" srcOrd="1" destOrd="0" presId="urn:microsoft.com/office/officeart/2008/layout/VerticalCurvedList"/>
    <dgm:cxn modelId="{8B2B6577-FF6F-CB46-8A8C-53781C1D4E2C}" type="presParOf" srcId="{0C1F5FA3-3E5A-5349-B0E3-90B9E10C8F6B}" destId="{6F8CBFA9-534D-A043-9BE5-F1EC16A0742C}" srcOrd="2" destOrd="0" presId="urn:microsoft.com/office/officeart/2008/layout/VerticalCurvedList"/>
    <dgm:cxn modelId="{758FD0DD-B8AE-B743-B7EA-B207A2B3ED7A}" type="presParOf" srcId="{6F8CBFA9-534D-A043-9BE5-F1EC16A0742C}" destId="{3A908DAF-12B2-5D4A-8B94-244EFBE3757C}" srcOrd="0" destOrd="0" presId="urn:microsoft.com/office/officeart/2008/layout/VerticalCurvedList"/>
    <dgm:cxn modelId="{85ED3B53-E1B4-FA45-B4DF-AB6C8449B76D}" type="presParOf" srcId="{0C1F5FA3-3E5A-5349-B0E3-90B9E10C8F6B}" destId="{5D6CDD84-B3EF-9C46-B0CB-2C51976A425F}" srcOrd="3" destOrd="0" presId="urn:microsoft.com/office/officeart/2008/layout/VerticalCurvedList"/>
    <dgm:cxn modelId="{AACFFF4A-7118-7D46-87C1-90ABAAEF8A55}" type="presParOf" srcId="{0C1F5FA3-3E5A-5349-B0E3-90B9E10C8F6B}" destId="{00EEC159-23E5-5743-93EE-2C82B101D40C}" srcOrd="4" destOrd="0" presId="urn:microsoft.com/office/officeart/2008/layout/VerticalCurvedList"/>
    <dgm:cxn modelId="{9FAA9268-AEC0-1C4A-A893-1F88FDC2286C}" type="presParOf" srcId="{00EEC159-23E5-5743-93EE-2C82B101D40C}" destId="{C8DBD8D7-7921-8E46-8701-0CB59E7E5B84}" srcOrd="0" destOrd="0" presId="urn:microsoft.com/office/officeart/2008/layout/VerticalCurvedList"/>
    <dgm:cxn modelId="{78311103-C15B-7A46-ADDB-8EEA0FDF5CE0}" type="presParOf" srcId="{0C1F5FA3-3E5A-5349-B0E3-90B9E10C8F6B}" destId="{D1813CF1-15BD-1746-9C06-CB67253200BC}" srcOrd="5" destOrd="0" presId="urn:microsoft.com/office/officeart/2008/layout/VerticalCurvedList"/>
    <dgm:cxn modelId="{A9900B67-D7E6-CD47-AD55-2BA7AA313FEF}" type="presParOf" srcId="{0C1F5FA3-3E5A-5349-B0E3-90B9E10C8F6B}" destId="{C85A44EB-BB52-3541-8A55-4858852D8C50}" srcOrd="6" destOrd="0" presId="urn:microsoft.com/office/officeart/2008/layout/VerticalCurvedList"/>
    <dgm:cxn modelId="{014AABDD-1550-3E45-B75F-CDBBF5083CEB}" type="presParOf" srcId="{C85A44EB-BB52-3541-8A55-4858852D8C50}" destId="{2DEFCA7B-7A11-FF43-8F11-DDD566601285}" srcOrd="0" destOrd="0" presId="urn:microsoft.com/office/officeart/2008/layout/VerticalCurvedList"/>
    <dgm:cxn modelId="{03643C16-DBA0-C643-A390-A72071E5C67E}" type="presParOf" srcId="{0C1F5FA3-3E5A-5349-B0E3-90B9E10C8F6B}" destId="{4CE707F1-C341-234F-A380-871D988B9892}" srcOrd="7" destOrd="0" presId="urn:microsoft.com/office/officeart/2008/layout/VerticalCurvedList"/>
    <dgm:cxn modelId="{3351EE72-2596-4A42-8241-CB2D2A8754F5}" type="presParOf" srcId="{0C1F5FA3-3E5A-5349-B0E3-90B9E10C8F6B}" destId="{1D0C338F-F7B7-5848-86DA-8E93F7C650CE}" srcOrd="8" destOrd="0" presId="urn:microsoft.com/office/officeart/2008/layout/VerticalCurvedList"/>
    <dgm:cxn modelId="{08D4E3FF-D787-5B49-8E92-EA3E51305786}" type="presParOf" srcId="{1D0C338F-F7B7-5848-86DA-8E93F7C650CE}" destId="{B3B8FADB-2792-7E42-B1BB-E58F1512CC74}" srcOrd="0" destOrd="0" presId="urn:microsoft.com/office/officeart/2008/layout/VerticalCurvedList"/>
    <dgm:cxn modelId="{84B1A9EB-37FD-E04E-A016-695024A84F92}" type="presParOf" srcId="{0C1F5FA3-3E5A-5349-B0E3-90B9E10C8F6B}" destId="{5B2C71B8-E792-594F-A81D-941C9F99CA12}" srcOrd="9" destOrd="0" presId="urn:microsoft.com/office/officeart/2008/layout/VerticalCurvedList"/>
    <dgm:cxn modelId="{5004F275-2FD4-4D4B-84D5-685D71FD262F}" type="presParOf" srcId="{0C1F5FA3-3E5A-5349-B0E3-90B9E10C8F6B}" destId="{1F172A6A-1856-0241-8841-1734DE3F27E5}" srcOrd="10" destOrd="0" presId="urn:microsoft.com/office/officeart/2008/layout/VerticalCurvedList"/>
    <dgm:cxn modelId="{DFFB5A0F-E9C2-AB4A-AC62-7D74854CF91E}" type="presParOf" srcId="{1F172A6A-1856-0241-8841-1734DE3F27E5}" destId="{61DA8E63-1670-9440-9A3A-B95BACF707FE}" srcOrd="0" destOrd="0" presId="urn:microsoft.com/office/officeart/2008/layout/VerticalCurvedList"/>
    <dgm:cxn modelId="{F7300B60-C7F8-6A49-B149-E55666BB41FF}" type="presParOf" srcId="{0C1F5FA3-3E5A-5349-B0E3-90B9E10C8F6B}" destId="{827B38F0-B7C1-DA48-9512-1FA3389CDEAE}" srcOrd="11" destOrd="0" presId="urn:microsoft.com/office/officeart/2008/layout/VerticalCurvedList"/>
    <dgm:cxn modelId="{CAF84750-6409-5943-820D-2F058E20AAFF}" type="presParOf" srcId="{0C1F5FA3-3E5A-5349-B0E3-90B9E10C8F6B}" destId="{4908F7C0-B955-7447-83E5-3A2BB242F7C3}" srcOrd="12" destOrd="0" presId="urn:microsoft.com/office/officeart/2008/layout/VerticalCurvedList"/>
    <dgm:cxn modelId="{BBFA622B-29A3-7D42-A4FB-4EB8588B1923}" type="presParOf" srcId="{4908F7C0-B955-7447-83E5-3A2BB242F7C3}" destId="{C2157EE5-7641-3341-B2E7-021F543816F9}" srcOrd="0" destOrd="0" presId="urn:microsoft.com/office/officeart/2008/layout/VerticalCurvedList"/>
    <dgm:cxn modelId="{85EF2877-D94E-CD48-B404-E03C48BF88A6}" type="presParOf" srcId="{0C1F5FA3-3E5A-5349-B0E3-90B9E10C8F6B}" destId="{9F226AE9-ADF4-EB4F-8906-BCCD10502E1B}" srcOrd="13" destOrd="0" presId="urn:microsoft.com/office/officeart/2008/layout/VerticalCurvedList"/>
    <dgm:cxn modelId="{02E11A36-F209-7A4A-9718-5B5179B8428F}" type="presParOf" srcId="{0C1F5FA3-3E5A-5349-B0E3-90B9E10C8F6B}" destId="{F8CCDF48-6C40-1741-A25C-ED15D2026B7E}" srcOrd="14" destOrd="0" presId="urn:microsoft.com/office/officeart/2008/layout/VerticalCurvedList"/>
    <dgm:cxn modelId="{ABE8CFD7-36B0-3445-8366-16EA50ADE633}" type="presParOf" srcId="{F8CCDF48-6C40-1741-A25C-ED15D2026B7E}" destId="{757B9E9D-E0EF-514A-8620-B12728BAF68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FA89BD-1116-324D-97C8-88FE2DB3F9E8}"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068AB26D-4CFD-9E4C-A174-AB8867C02A29}">
      <dgm:prSet/>
      <dgm:spPr/>
      <dgm:t>
        <a:bodyPr/>
        <a:lstStyle/>
        <a:p>
          <a:pPr rtl="0"/>
          <a:r>
            <a:rPr lang="en-US" dirty="0"/>
            <a:t>Address field contains the effective address of the operand</a:t>
          </a:r>
        </a:p>
      </dgm:t>
    </dgm:pt>
    <dgm:pt modelId="{502DAB36-1928-9E4E-8ECF-F64517C71482}" type="parTrans" cxnId="{14F81DE7-E285-5041-BD7D-1C6C0E0658B0}">
      <dgm:prSet/>
      <dgm:spPr/>
      <dgm:t>
        <a:bodyPr/>
        <a:lstStyle/>
        <a:p>
          <a:endParaRPr lang="en-US"/>
        </a:p>
      </dgm:t>
    </dgm:pt>
    <dgm:pt modelId="{93BF055A-D774-684E-97E6-98DE66B0102C}" type="sibTrans" cxnId="{14F81DE7-E285-5041-BD7D-1C6C0E0658B0}">
      <dgm:prSet/>
      <dgm:spPr/>
      <dgm:t>
        <a:bodyPr/>
        <a:lstStyle/>
        <a:p>
          <a:endParaRPr lang="en-US"/>
        </a:p>
      </dgm:t>
    </dgm:pt>
    <dgm:pt modelId="{B61EB01F-3255-E448-843C-0813C908709C}">
      <dgm:prSet/>
      <dgm:spPr/>
      <dgm:t>
        <a:bodyPr/>
        <a:lstStyle/>
        <a:p>
          <a:pPr rtl="0"/>
          <a:r>
            <a:rPr lang="en-US" dirty="0"/>
            <a:t>Effective address (EA) = address field (A)</a:t>
          </a:r>
        </a:p>
      </dgm:t>
    </dgm:pt>
    <dgm:pt modelId="{B3781EA8-B71B-414E-8CE3-304268965574}" type="parTrans" cxnId="{CE0D4EDE-2517-FA42-8909-C851D9A1E132}">
      <dgm:prSet/>
      <dgm:spPr/>
      <dgm:t>
        <a:bodyPr/>
        <a:lstStyle/>
        <a:p>
          <a:endParaRPr lang="en-US"/>
        </a:p>
      </dgm:t>
    </dgm:pt>
    <dgm:pt modelId="{48C15F19-CC9A-FA4E-98CB-651D3D84BA1A}" type="sibTrans" cxnId="{CE0D4EDE-2517-FA42-8909-C851D9A1E132}">
      <dgm:prSet/>
      <dgm:spPr/>
      <dgm:t>
        <a:bodyPr/>
        <a:lstStyle/>
        <a:p>
          <a:endParaRPr lang="en-US"/>
        </a:p>
      </dgm:t>
    </dgm:pt>
    <dgm:pt modelId="{6061AE15-8788-1048-B0F2-AB4BFD703868}">
      <dgm:prSet/>
      <dgm:spPr/>
      <dgm:t>
        <a:bodyPr/>
        <a:lstStyle/>
        <a:p>
          <a:pPr rtl="0"/>
          <a:r>
            <a:rPr lang="en-US" dirty="0"/>
            <a:t>Was common in earlier generations of computers </a:t>
          </a:r>
        </a:p>
      </dgm:t>
    </dgm:pt>
    <dgm:pt modelId="{ED0C1CDD-0CC2-1640-8034-B4A5B9EFCD7A}" type="parTrans" cxnId="{2F13B68C-D465-5C48-AD8E-698DC33478E5}">
      <dgm:prSet/>
      <dgm:spPr/>
      <dgm:t>
        <a:bodyPr/>
        <a:lstStyle/>
        <a:p>
          <a:endParaRPr lang="en-US"/>
        </a:p>
      </dgm:t>
    </dgm:pt>
    <dgm:pt modelId="{E60C307D-090B-5B41-BDBF-5D633537D7BD}" type="sibTrans" cxnId="{2F13B68C-D465-5C48-AD8E-698DC33478E5}">
      <dgm:prSet/>
      <dgm:spPr/>
      <dgm:t>
        <a:bodyPr/>
        <a:lstStyle/>
        <a:p>
          <a:endParaRPr lang="en-US"/>
        </a:p>
      </dgm:t>
    </dgm:pt>
    <dgm:pt modelId="{895AE01B-6F9C-BB4E-A002-7ABAE5B78A16}">
      <dgm:prSet/>
      <dgm:spPr/>
      <dgm:t>
        <a:bodyPr/>
        <a:lstStyle/>
        <a:p>
          <a:pPr rtl="0"/>
          <a:r>
            <a:rPr lang="en-US" dirty="0"/>
            <a:t>Requires only one memory reference and no special calculation</a:t>
          </a:r>
        </a:p>
      </dgm:t>
    </dgm:pt>
    <dgm:pt modelId="{729079CE-ECB0-7A45-9179-F79E02618CD5}" type="parTrans" cxnId="{A7F95E04-5640-9F40-85BF-0CEA1BFA3741}">
      <dgm:prSet/>
      <dgm:spPr/>
      <dgm:t>
        <a:bodyPr/>
        <a:lstStyle/>
        <a:p>
          <a:endParaRPr lang="en-US"/>
        </a:p>
      </dgm:t>
    </dgm:pt>
    <dgm:pt modelId="{232DA005-3DB1-E04A-99C6-A9434DDE18D3}" type="sibTrans" cxnId="{A7F95E04-5640-9F40-85BF-0CEA1BFA3741}">
      <dgm:prSet/>
      <dgm:spPr/>
      <dgm:t>
        <a:bodyPr/>
        <a:lstStyle/>
        <a:p>
          <a:endParaRPr lang="en-US"/>
        </a:p>
      </dgm:t>
    </dgm:pt>
    <dgm:pt modelId="{E7959769-F8B0-3448-94F6-C6A9B40CA168}">
      <dgm:prSet/>
      <dgm:spPr/>
      <dgm:t>
        <a:bodyPr/>
        <a:lstStyle/>
        <a:p>
          <a:pPr rtl="0"/>
          <a:r>
            <a:rPr lang="en-US" dirty="0"/>
            <a:t>Limitation is that it provides only a limited address space</a:t>
          </a:r>
        </a:p>
      </dgm:t>
    </dgm:pt>
    <dgm:pt modelId="{6B7CE556-39CD-C641-8A79-E73956A1C253}" type="parTrans" cxnId="{BB6D603F-0613-7247-A8C0-0F994BE8C913}">
      <dgm:prSet/>
      <dgm:spPr/>
      <dgm:t>
        <a:bodyPr/>
        <a:lstStyle/>
        <a:p>
          <a:endParaRPr lang="en-US"/>
        </a:p>
      </dgm:t>
    </dgm:pt>
    <dgm:pt modelId="{31922106-302F-0E44-A313-6D3EA063490B}" type="sibTrans" cxnId="{BB6D603F-0613-7247-A8C0-0F994BE8C913}">
      <dgm:prSet/>
      <dgm:spPr/>
      <dgm:t>
        <a:bodyPr/>
        <a:lstStyle/>
        <a:p>
          <a:endParaRPr lang="en-US"/>
        </a:p>
      </dgm:t>
    </dgm:pt>
    <dgm:pt modelId="{9F3805DB-70C8-BD4E-8D37-61EBD4D9E5E6}" type="pres">
      <dgm:prSet presAssocID="{92FA89BD-1116-324D-97C8-88FE2DB3F9E8}" presName="hierChild1" presStyleCnt="0">
        <dgm:presLayoutVars>
          <dgm:chPref val="1"/>
          <dgm:dir/>
          <dgm:animOne val="branch"/>
          <dgm:animLvl val="lvl"/>
          <dgm:resizeHandles/>
        </dgm:presLayoutVars>
      </dgm:prSet>
      <dgm:spPr/>
    </dgm:pt>
    <dgm:pt modelId="{E42C87E1-7929-CA48-A7F8-C039368070D9}" type="pres">
      <dgm:prSet presAssocID="{068AB26D-4CFD-9E4C-A174-AB8867C02A29}" presName="hierRoot1" presStyleCnt="0"/>
      <dgm:spPr/>
    </dgm:pt>
    <dgm:pt modelId="{931FC99A-3F62-9146-A872-FB474F6A460C}" type="pres">
      <dgm:prSet presAssocID="{068AB26D-4CFD-9E4C-A174-AB8867C02A29}" presName="composite" presStyleCnt="0"/>
      <dgm:spPr/>
    </dgm:pt>
    <dgm:pt modelId="{AA48DA74-07C8-5A45-AC22-9059F1952567}" type="pres">
      <dgm:prSet presAssocID="{068AB26D-4CFD-9E4C-A174-AB8867C02A29}" presName="background" presStyleLbl="node0" presStyleIdx="0" presStyleCnt="5"/>
      <dgm:spPr/>
    </dgm:pt>
    <dgm:pt modelId="{913AF7D1-B9F3-6846-94A7-D99908AC9A87}" type="pres">
      <dgm:prSet presAssocID="{068AB26D-4CFD-9E4C-A174-AB8867C02A29}" presName="text" presStyleLbl="fgAcc0" presStyleIdx="0" presStyleCnt="5" custLinFactY="-100000" custLinFactNeighborX="5253" custLinFactNeighborY="-109857">
        <dgm:presLayoutVars>
          <dgm:chPref val="3"/>
        </dgm:presLayoutVars>
      </dgm:prSet>
      <dgm:spPr/>
    </dgm:pt>
    <dgm:pt modelId="{3448DE12-6E0A-3745-A0E4-AE081ADBBD81}" type="pres">
      <dgm:prSet presAssocID="{068AB26D-4CFD-9E4C-A174-AB8867C02A29}" presName="hierChild2" presStyleCnt="0"/>
      <dgm:spPr/>
    </dgm:pt>
    <dgm:pt modelId="{7C05869D-DCE5-224E-9A1D-1E964D1EC942}" type="pres">
      <dgm:prSet presAssocID="{B61EB01F-3255-E448-843C-0813C908709C}" presName="hierRoot1" presStyleCnt="0"/>
      <dgm:spPr/>
    </dgm:pt>
    <dgm:pt modelId="{712FC35D-374A-B145-ADBF-F81021E6AAED}" type="pres">
      <dgm:prSet presAssocID="{B61EB01F-3255-E448-843C-0813C908709C}" presName="composite" presStyleCnt="0"/>
      <dgm:spPr/>
    </dgm:pt>
    <dgm:pt modelId="{12211905-1138-A64D-A172-424F7AF19CF4}" type="pres">
      <dgm:prSet presAssocID="{B61EB01F-3255-E448-843C-0813C908709C}" presName="background" presStyleLbl="node0" presStyleIdx="1" presStyleCnt="5"/>
      <dgm:spPr/>
    </dgm:pt>
    <dgm:pt modelId="{6D46C026-68A7-5742-AF4E-074BC1F884E1}" type="pres">
      <dgm:prSet presAssocID="{B61EB01F-3255-E448-843C-0813C908709C}" presName="text" presStyleLbl="fgAcc0" presStyleIdx="1" presStyleCnt="5" custLinFactY="-23900" custLinFactNeighborX="3113" custLinFactNeighborY="-100000">
        <dgm:presLayoutVars>
          <dgm:chPref val="3"/>
        </dgm:presLayoutVars>
      </dgm:prSet>
      <dgm:spPr/>
    </dgm:pt>
    <dgm:pt modelId="{092DFB7B-E14C-BF4B-A228-DFBBA633F7EC}" type="pres">
      <dgm:prSet presAssocID="{B61EB01F-3255-E448-843C-0813C908709C}" presName="hierChild2" presStyleCnt="0"/>
      <dgm:spPr/>
    </dgm:pt>
    <dgm:pt modelId="{3C73DDA4-5490-F240-9461-3B45FE3D6ADC}" type="pres">
      <dgm:prSet presAssocID="{6061AE15-8788-1048-B0F2-AB4BFD703868}" presName="hierRoot1" presStyleCnt="0"/>
      <dgm:spPr/>
    </dgm:pt>
    <dgm:pt modelId="{11D0DCB3-FD71-3F48-A37C-72F2FE4D1034}" type="pres">
      <dgm:prSet presAssocID="{6061AE15-8788-1048-B0F2-AB4BFD703868}" presName="composite" presStyleCnt="0"/>
      <dgm:spPr/>
    </dgm:pt>
    <dgm:pt modelId="{C5144ED8-933C-1B48-8D11-257811EF2561}" type="pres">
      <dgm:prSet presAssocID="{6061AE15-8788-1048-B0F2-AB4BFD703868}" presName="background" presStyleLbl="node0" presStyleIdx="2" presStyleCnt="5"/>
      <dgm:spPr/>
    </dgm:pt>
    <dgm:pt modelId="{297D322A-B2A9-5C43-975C-6419BB181B8E}" type="pres">
      <dgm:prSet presAssocID="{6061AE15-8788-1048-B0F2-AB4BFD703868}" presName="text" presStyleLbl="fgAcc0" presStyleIdx="2" presStyleCnt="5">
        <dgm:presLayoutVars>
          <dgm:chPref val="3"/>
        </dgm:presLayoutVars>
      </dgm:prSet>
      <dgm:spPr/>
    </dgm:pt>
    <dgm:pt modelId="{B3B8C628-2C1D-C341-987F-15C3698181B5}" type="pres">
      <dgm:prSet presAssocID="{6061AE15-8788-1048-B0F2-AB4BFD703868}" presName="hierChild2" presStyleCnt="0"/>
      <dgm:spPr/>
    </dgm:pt>
    <dgm:pt modelId="{EA4250D9-34D5-5E4E-A24E-38A4F95D2913}" type="pres">
      <dgm:prSet presAssocID="{895AE01B-6F9C-BB4E-A002-7ABAE5B78A16}" presName="hierRoot1" presStyleCnt="0"/>
      <dgm:spPr/>
    </dgm:pt>
    <dgm:pt modelId="{04569210-A2AC-2A45-8E19-DD23236ABF8D}" type="pres">
      <dgm:prSet presAssocID="{895AE01B-6F9C-BB4E-A002-7ABAE5B78A16}" presName="composite" presStyleCnt="0"/>
      <dgm:spPr/>
    </dgm:pt>
    <dgm:pt modelId="{C6195375-255E-164A-A511-E4D563E7E84E}" type="pres">
      <dgm:prSet presAssocID="{895AE01B-6F9C-BB4E-A002-7ABAE5B78A16}" presName="background" presStyleLbl="node0" presStyleIdx="3" presStyleCnt="5"/>
      <dgm:spPr/>
    </dgm:pt>
    <dgm:pt modelId="{FE5F2D3A-07E8-5B4E-88DF-D345FCC274BF}" type="pres">
      <dgm:prSet presAssocID="{895AE01B-6F9C-BB4E-A002-7ABAE5B78A16}" presName="text" presStyleLbl="fgAcc0" presStyleIdx="3" presStyleCnt="5" custLinFactY="25376" custLinFactNeighborX="-1167" custLinFactNeighborY="100000">
        <dgm:presLayoutVars>
          <dgm:chPref val="3"/>
        </dgm:presLayoutVars>
      </dgm:prSet>
      <dgm:spPr/>
    </dgm:pt>
    <dgm:pt modelId="{7982E46A-28C7-D842-B2FB-17E37C9E6040}" type="pres">
      <dgm:prSet presAssocID="{895AE01B-6F9C-BB4E-A002-7ABAE5B78A16}" presName="hierChild2" presStyleCnt="0"/>
      <dgm:spPr/>
    </dgm:pt>
    <dgm:pt modelId="{7789F0FC-5FCE-1345-823B-071DB6BDEA9F}" type="pres">
      <dgm:prSet presAssocID="{E7959769-F8B0-3448-94F6-C6A9B40CA168}" presName="hierRoot1" presStyleCnt="0"/>
      <dgm:spPr/>
    </dgm:pt>
    <dgm:pt modelId="{43907289-1915-814A-860C-3E18FAF916D8}" type="pres">
      <dgm:prSet presAssocID="{E7959769-F8B0-3448-94F6-C6A9B40CA168}" presName="composite" presStyleCnt="0"/>
      <dgm:spPr/>
    </dgm:pt>
    <dgm:pt modelId="{CDE3062D-FF32-8E4E-9EF4-D87D53435C1F}" type="pres">
      <dgm:prSet presAssocID="{E7959769-F8B0-3448-94F6-C6A9B40CA168}" presName="background" presStyleLbl="node0" presStyleIdx="4" presStyleCnt="5"/>
      <dgm:spPr/>
    </dgm:pt>
    <dgm:pt modelId="{8AB8A0B0-B803-DC4A-A0A0-7E45D900705C}" type="pres">
      <dgm:prSet presAssocID="{E7959769-F8B0-3448-94F6-C6A9B40CA168}" presName="text" presStyleLbl="fgAcc0" presStyleIdx="4" presStyleCnt="5" custLinFactY="100000" custLinFactNeighborX="2151" custLinFactNeighborY="154312">
        <dgm:presLayoutVars>
          <dgm:chPref val="3"/>
        </dgm:presLayoutVars>
      </dgm:prSet>
      <dgm:spPr/>
    </dgm:pt>
    <dgm:pt modelId="{F1E07AB8-D1E0-C947-8D7D-8AB75D3F23C4}" type="pres">
      <dgm:prSet presAssocID="{E7959769-F8B0-3448-94F6-C6A9B40CA168}" presName="hierChild2" presStyleCnt="0"/>
      <dgm:spPr/>
    </dgm:pt>
  </dgm:ptLst>
  <dgm:cxnLst>
    <dgm:cxn modelId="{E279E903-9A7E-B34F-9661-DE17B3F21575}" type="presOf" srcId="{B61EB01F-3255-E448-843C-0813C908709C}" destId="{6D46C026-68A7-5742-AF4E-074BC1F884E1}" srcOrd="0" destOrd="0" presId="urn:microsoft.com/office/officeart/2005/8/layout/hierarchy1"/>
    <dgm:cxn modelId="{A7F95E04-5640-9F40-85BF-0CEA1BFA3741}" srcId="{92FA89BD-1116-324D-97C8-88FE2DB3F9E8}" destId="{895AE01B-6F9C-BB4E-A002-7ABAE5B78A16}" srcOrd="3" destOrd="0" parTransId="{729079CE-ECB0-7A45-9179-F79E02618CD5}" sibTransId="{232DA005-3DB1-E04A-99C6-A9434DDE18D3}"/>
    <dgm:cxn modelId="{91A7630B-B744-574C-9D37-FE7F3546AF68}" type="presOf" srcId="{068AB26D-4CFD-9E4C-A174-AB8867C02A29}" destId="{913AF7D1-B9F3-6846-94A7-D99908AC9A87}" srcOrd="0" destOrd="0" presId="urn:microsoft.com/office/officeart/2005/8/layout/hierarchy1"/>
    <dgm:cxn modelId="{BB6D603F-0613-7247-A8C0-0F994BE8C913}" srcId="{92FA89BD-1116-324D-97C8-88FE2DB3F9E8}" destId="{E7959769-F8B0-3448-94F6-C6A9B40CA168}" srcOrd="4" destOrd="0" parTransId="{6B7CE556-39CD-C641-8A79-E73956A1C253}" sibTransId="{31922106-302F-0E44-A313-6D3EA063490B}"/>
    <dgm:cxn modelId="{2F13B68C-D465-5C48-AD8E-698DC33478E5}" srcId="{92FA89BD-1116-324D-97C8-88FE2DB3F9E8}" destId="{6061AE15-8788-1048-B0F2-AB4BFD703868}" srcOrd="2" destOrd="0" parTransId="{ED0C1CDD-0CC2-1640-8034-B4A5B9EFCD7A}" sibTransId="{E60C307D-090B-5B41-BDBF-5D633537D7BD}"/>
    <dgm:cxn modelId="{1985FEC8-0546-8649-8743-6A74CF30190E}" type="presOf" srcId="{E7959769-F8B0-3448-94F6-C6A9B40CA168}" destId="{8AB8A0B0-B803-DC4A-A0A0-7E45D900705C}" srcOrd="0" destOrd="0" presId="urn:microsoft.com/office/officeart/2005/8/layout/hierarchy1"/>
    <dgm:cxn modelId="{02397ACA-8E98-294D-98DF-0E68072B417E}" type="presOf" srcId="{895AE01B-6F9C-BB4E-A002-7ABAE5B78A16}" destId="{FE5F2D3A-07E8-5B4E-88DF-D345FCC274BF}" srcOrd="0" destOrd="0" presId="urn:microsoft.com/office/officeart/2005/8/layout/hierarchy1"/>
    <dgm:cxn modelId="{CE0D4EDE-2517-FA42-8909-C851D9A1E132}" srcId="{92FA89BD-1116-324D-97C8-88FE2DB3F9E8}" destId="{B61EB01F-3255-E448-843C-0813C908709C}" srcOrd="1" destOrd="0" parTransId="{B3781EA8-B71B-414E-8CE3-304268965574}" sibTransId="{48C15F19-CC9A-FA4E-98CB-651D3D84BA1A}"/>
    <dgm:cxn modelId="{14F81DE7-E285-5041-BD7D-1C6C0E0658B0}" srcId="{92FA89BD-1116-324D-97C8-88FE2DB3F9E8}" destId="{068AB26D-4CFD-9E4C-A174-AB8867C02A29}" srcOrd="0" destOrd="0" parTransId="{502DAB36-1928-9E4E-8ECF-F64517C71482}" sibTransId="{93BF055A-D774-684E-97E6-98DE66B0102C}"/>
    <dgm:cxn modelId="{9D7577EB-867C-5B47-ABC3-669FE2836611}" type="presOf" srcId="{92FA89BD-1116-324D-97C8-88FE2DB3F9E8}" destId="{9F3805DB-70C8-BD4E-8D37-61EBD4D9E5E6}" srcOrd="0" destOrd="0" presId="urn:microsoft.com/office/officeart/2005/8/layout/hierarchy1"/>
    <dgm:cxn modelId="{963393FE-A5B7-AD4E-A666-7833361FC71E}" type="presOf" srcId="{6061AE15-8788-1048-B0F2-AB4BFD703868}" destId="{297D322A-B2A9-5C43-975C-6419BB181B8E}" srcOrd="0" destOrd="0" presId="urn:microsoft.com/office/officeart/2005/8/layout/hierarchy1"/>
    <dgm:cxn modelId="{DC3D77B5-8C4B-2B4D-8191-ED44C6CCF2E6}" type="presParOf" srcId="{9F3805DB-70C8-BD4E-8D37-61EBD4D9E5E6}" destId="{E42C87E1-7929-CA48-A7F8-C039368070D9}" srcOrd="0" destOrd="0" presId="urn:microsoft.com/office/officeart/2005/8/layout/hierarchy1"/>
    <dgm:cxn modelId="{C8092223-B438-DF4B-985F-8E5B62E334E9}" type="presParOf" srcId="{E42C87E1-7929-CA48-A7F8-C039368070D9}" destId="{931FC99A-3F62-9146-A872-FB474F6A460C}" srcOrd="0" destOrd="0" presId="urn:microsoft.com/office/officeart/2005/8/layout/hierarchy1"/>
    <dgm:cxn modelId="{3C55B9EE-A4ED-BB43-9AC8-4D1B34D6509A}" type="presParOf" srcId="{931FC99A-3F62-9146-A872-FB474F6A460C}" destId="{AA48DA74-07C8-5A45-AC22-9059F1952567}" srcOrd="0" destOrd="0" presId="urn:microsoft.com/office/officeart/2005/8/layout/hierarchy1"/>
    <dgm:cxn modelId="{76F6004B-10E0-824A-9DB5-EABE4CCD647E}" type="presParOf" srcId="{931FC99A-3F62-9146-A872-FB474F6A460C}" destId="{913AF7D1-B9F3-6846-94A7-D99908AC9A87}" srcOrd="1" destOrd="0" presId="urn:microsoft.com/office/officeart/2005/8/layout/hierarchy1"/>
    <dgm:cxn modelId="{8939BDE6-F010-8845-B45B-6D197A721C0D}" type="presParOf" srcId="{E42C87E1-7929-CA48-A7F8-C039368070D9}" destId="{3448DE12-6E0A-3745-A0E4-AE081ADBBD81}" srcOrd="1" destOrd="0" presId="urn:microsoft.com/office/officeart/2005/8/layout/hierarchy1"/>
    <dgm:cxn modelId="{A903BA56-3CB8-A848-A7BA-D17559D86B5B}" type="presParOf" srcId="{9F3805DB-70C8-BD4E-8D37-61EBD4D9E5E6}" destId="{7C05869D-DCE5-224E-9A1D-1E964D1EC942}" srcOrd="1" destOrd="0" presId="urn:microsoft.com/office/officeart/2005/8/layout/hierarchy1"/>
    <dgm:cxn modelId="{A0673883-AA21-B147-BAE0-D60B8832DC02}" type="presParOf" srcId="{7C05869D-DCE5-224E-9A1D-1E964D1EC942}" destId="{712FC35D-374A-B145-ADBF-F81021E6AAED}" srcOrd="0" destOrd="0" presId="urn:microsoft.com/office/officeart/2005/8/layout/hierarchy1"/>
    <dgm:cxn modelId="{4F02EE5B-49CB-0946-BC4F-C46CFC361691}" type="presParOf" srcId="{712FC35D-374A-B145-ADBF-F81021E6AAED}" destId="{12211905-1138-A64D-A172-424F7AF19CF4}" srcOrd="0" destOrd="0" presId="urn:microsoft.com/office/officeart/2005/8/layout/hierarchy1"/>
    <dgm:cxn modelId="{589C6880-325D-0847-8F85-204ABB59CEFF}" type="presParOf" srcId="{712FC35D-374A-B145-ADBF-F81021E6AAED}" destId="{6D46C026-68A7-5742-AF4E-074BC1F884E1}" srcOrd="1" destOrd="0" presId="urn:microsoft.com/office/officeart/2005/8/layout/hierarchy1"/>
    <dgm:cxn modelId="{6B0433FC-C803-EF4C-A957-FA0914B722E3}" type="presParOf" srcId="{7C05869D-DCE5-224E-9A1D-1E964D1EC942}" destId="{092DFB7B-E14C-BF4B-A228-DFBBA633F7EC}" srcOrd="1" destOrd="0" presId="urn:microsoft.com/office/officeart/2005/8/layout/hierarchy1"/>
    <dgm:cxn modelId="{D07AF4CA-358D-B54B-9CFD-5441A294A762}" type="presParOf" srcId="{9F3805DB-70C8-BD4E-8D37-61EBD4D9E5E6}" destId="{3C73DDA4-5490-F240-9461-3B45FE3D6ADC}" srcOrd="2" destOrd="0" presId="urn:microsoft.com/office/officeart/2005/8/layout/hierarchy1"/>
    <dgm:cxn modelId="{34751E35-06EB-EF48-91BF-FAE972F25B95}" type="presParOf" srcId="{3C73DDA4-5490-F240-9461-3B45FE3D6ADC}" destId="{11D0DCB3-FD71-3F48-A37C-72F2FE4D1034}" srcOrd="0" destOrd="0" presId="urn:microsoft.com/office/officeart/2005/8/layout/hierarchy1"/>
    <dgm:cxn modelId="{D79BDA91-912C-D943-97E1-3CFFFE88C00F}" type="presParOf" srcId="{11D0DCB3-FD71-3F48-A37C-72F2FE4D1034}" destId="{C5144ED8-933C-1B48-8D11-257811EF2561}" srcOrd="0" destOrd="0" presId="urn:microsoft.com/office/officeart/2005/8/layout/hierarchy1"/>
    <dgm:cxn modelId="{B4D0C556-6648-614C-AA9D-6E3B876A532A}" type="presParOf" srcId="{11D0DCB3-FD71-3F48-A37C-72F2FE4D1034}" destId="{297D322A-B2A9-5C43-975C-6419BB181B8E}" srcOrd="1" destOrd="0" presId="urn:microsoft.com/office/officeart/2005/8/layout/hierarchy1"/>
    <dgm:cxn modelId="{1B94BD15-BA6D-2A4D-A16E-2B08B6409EB0}" type="presParOf" srcId="{3C73DDA4-5490-F240-9461-3B45FE3D6ADC}" destId="{B3B8C628-2C1D-C341-987F-15C3698181B5}" srcOrd="1" destOrd="0" presId="urn:microsoft.com/office/officeart/2005/8/layout/hierarchy1"/>
    <dgm:cxn modelId="{5A01DFF1-C87C-0B44-A4E9-7F9F0231C875}" type="presParOf" srcId="{9F3805DB-70C8-BD4E-8D37-61EBD4D9E5E6}" destId="{EA4250D9-34D5-5E4E-A24E-38A4F95D2913}" srcOrd="3" destOrd="0" presId="urn:microsoft.com/office/officeart/2005/8/layout/hierarchy1"/>
    <dgm:cxn modelId="{CB5CCB35-2A17-7F43-80F3-254C0F99B694}" type="presParOf" srcId="{EA4250D9-34D5-5E4E-A24E-38A4F95D2913}" destId="{04569210-A2AC-2A45-8E19-DD23236ABF8D}" srcOrd="0" destOrd="0" presId="urn:microsoft.com/office/officeart/2005/8/layout/hierarchy1"/>
    <dgm:cxn modelId="{CF2CCA79-D534-274A-93C8-EB8A2FD6324E}" type="presParOf" srcId="{04569210-A2AC-2A45-8E19-DD23236ABF8D}" destId="{C6195375-255E-164A-A511-E4D563E7E84E}" srcOrd="0" destOrd="0" presId="urn:microsoft.com/office/officeart/2005/8/layout/hierarchy1"/>
    <dgm:cxn modelId="{006A7ECB-DD27-F847-A16F-9351096735FF}" type="presParOf" srcId="{04569210-A2AC-2A45-8E19-DD23236ABF8D}" destId="{FE5F2D3A-07E8-5B4E-88DF-D345FCC274BF}" srcOrd="1" destOrd="0" presId="urn:microsoft.com/office/officeart/2005/8/layout/hierarchy1"/>
    <dgm:cxn modelId="{75DC0981-8CB5-7C4C-A336-8074D0A284F7}" type="presParOf" srcId="{EA4250D9-34D5-5E4E-A24E-38A4F95D2913}" destId="{7982E46A-28C7-D842-B2FB-17E37C9E6040}" srcOrd="1" destOrd="0" presId="urn:microsoft.com/office/officeart/2005/8/layout/hierarchy1"/>
    <dgm:cxn modelId="{212E048D-46B2-9440-B10C-3DDDE27C9453}" type="presParOf" srcId="{9F3805DB-70C8-BD4E-8D37-61EBD4D9E5E6}" destId="{7789F0FC-5FCE-1345-823B-071DB6BDEA9F}" srcOrd="4" destOrd="0" presId="urn:microsoft.com/office/officeart/2005/8/layout/hierarchy1"/>
    <dgm:cxn modelId="{CCE7D8CE-F785-EB40-8F9F-4711BD2D4A45}" type="presParOf" srcId="{7789F0FC-5FCE-1345-823B-071DB6BDEA9F}" destId="{43907289-1915-814A-860C-3E18FAF916D8}" srcOrd="0" destOrd="0" presId="urn:microsoft.com/office/officeart/2005/8/layout/hierarchy1"/>
    <dgm:cxn modelId="{EA3E0537-72C1-6043-A11D-A8DCCD8CAD5A}" type="presParOf" srcId="{43907289-1915-814A-860C-3E18FAF916D8}" destId="{CDE3062D-FF32-8E4E-9EF4-D87D53435C1F}" srcOrd="0" destOrd="0" presId="urn:microsoft.com/office/officeart/2005/8/layout/hierarchy1"/>
    <dgm:cxn modelId="{4CBCF4FA-8A04-B94A-88E3-C6EBDF524786}" type="presParOf" srcId="{43907289-1915-814A-860C-3E18FAF916D8}" destId="{8AB8A0B0-B803-DC4A-A0A0-7E45D900705C}" srcOrd="1" destOrd="0" presId="urn:microsoft.com/office/officeart/2005/8/layout/hierarchy1"/>
    <dgm:cxn modelId="{94CBC341-2820-9E49-84AE-89C3EEE05CFE}" type="presParOf" srcId="{7789F0FC-5FCE-1345-823B-071DB6BDEA9F}" destId="{F1E07AB8-D1E0-C947-8D7D-8AB75D3F23C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FFC2AD-2120-3042-8A32-31F9309CC9FB}" type="doc">
      <dgm:prSet loTypeId="urn:microsoft.com/office/officeart/2005/8/layout/matrix2" loCatId="" qsTypeId="urn:microsoft.com/office/officeart/2005/8/quickstyle/simple5" qsCatId="simple" csTypeId="urn:microsoft.com/office/officeart/2005/8/colors/accent3_5" csCatId="accent3"/>
      <dgm:spPr/>
      <dgm:t>
        <a:bodyPr/>
        <a:lstStyle/>
        <a:p>
          <a:endParaRPr lang="en-US"/>
        </a:p>
      </dgm:t>
    </dgm:pt>
    <dgm:pt modelId="{842866CA-E23A-694A-9984-25A7E8AED435}">
      <dgm:prSet/>
      <dgm:spPr/>
      <dgm:t>
        <a:bodyPr/>
        <a:lstStyle/>
        <a:p>
          <a:pPr rtl="0"/>
          <a:r>
            <a:rPr lang="en-US"/>
            <a:t>Address field refers to a register rather than a main     memory address</a:t>
          </a:r>
        </a:p>
      </dgm:t>
    </dgm:pt>
    <dgm:pt modelId="{F1D45151-0E8F-1045-911C-85CF77258AC9}" type="parTrans" cxnId="{081224EF-5D8D-ED42-811C-E1522E33D711}">
      <dgm:prSet/>
      <dgm:spPr/>
      <dgm:t>
        <a:bodyPr/>
        <a:lstStyle/>
        <a:p>
          <a:endParaRPr lang="en-US"/>
        </a:p>
      </dgm:t>
    </dgm:pt>
    <dgm:pt modelId="{2AB330EA-A51B-4F4E-A6B6-CEF82F92C81D}" type="sibTrans" cxnId="{081224EF-5D8D-ED42-811C-E1522E33D711}">
      <dgm:prSet/>
      <dgm:spPr/>
      <dgm:t>
        <a:bodyPr/>
        <a:lstStyle/>
        <a:p>
          <a:endParaRPr lang="en-US"/>
        </a:p>
      </dgm:t>
    </dgm:pt>
    <dgm:pt modelId="{5D840648-1FBF-6E4D-AC0C-1EC503D4D81A}">
      <dgm:prSet/>
      <dgm:spPr/>
      <dgm:t>
        <a:bodyPr/>
        <a:lstStyle/>
        <a:p>
          <a:pPr rtl="0"/>
          <a:r>
            <a:rPr lang="en-US"/>
            <a:t>EA = R</a:t>
          </a:r>
        </a:p>
      </dgm:t>
    </dgm:pt>
    <dgm:pt modelId="{5BB619D8-1F9C-9546-980F-B77695D15651}" type="parTrans" cxnId="{B555B3F5-ED66-E840-A36F-07BA2E2A9CF7}">
      <dgm:prSet/>
      <dgm:spPr/>
      <dgm:t>
        <a:bodyPr/>
        <a:lstStyle/>
        <a:p>
          <a:endParaRPr lang="en-US"/>
        </a:p>
      </dgm:t>
    </dgm:pt>
    <dgm:pt modelId="{A3383831-092E-2B48-A77C-80075FC87C45}" type="sibTrans" cxnId="{B555B3F5-ED66-E840-A36F-07BA2E2A9CF7}">
      <dgm:prSet/>
      <dgm:spPr/>
      <dgm:t>
        <a:bodyPr/>
        <a:lstStyle/>
        <a:p>
          <a:endParaRPr lang="en-US"/>
        </a:p>
      </dgm:t>
    </dgm:pt>
    <dgm:pt modelId="{19414C10-82B8-A14A-B37F-2F3AC36FA104}">
      <dgm:prSet/>
      <dgm:spPr/>
      <dgm:t>
        <a:bodyPr/>
        <a:lstStyle/>
        <a:p>
          <a:pPr rtl="0"/>
          <a:r>
            <a:rPr lang="en-US"/>
            <a:t>Advantages:</a:t>
          </a:r>
        </a:p>
      </dgm:t>
    </dgm:pt>
    <dgm:pt modelId="{935CB947-14A1-444E-A8E1-F72DE166BA78}" type="parTrans" cxnId="{F6B3471A-F94B-E94E-B185-945F5DF348DB}">
      <dgm:prSet/>
      <dgm:spPr/>
      <dgm:t>
        <a:bodyPr/>
        <a:lstStyle/>
        <a:p>
          <a:endParaRPr lang="en-US"/>
        </a:p>
      </dgm:t>
    </dgm:pt>
    <dgm:pt modelId="{17287A93-A9CD-6040-B20F-7111E578754B}" type="sibTrans" cxnId="{F6B3471A-F94B-E94E-B185-945F5DF348DB}">
      <dgm:prSet/>
      <dgm:spPr/>
      <dgm:t>
        <a:bodyPr/>
        <a:lstStyle/>
        <a:p>
          <a:endParaRPr lang="en-US"/>
        </a:p>
      </dgm:t>
    </dgm:pt>
    <dgm:pt modelId="{228B42B7-D12A-0345-909A-CA849FEC2EA5}">
      <dgm:prSet/>
      <dgm:spPr/>
      <dgm:t>
        <a:bodyPr/>
        <a:lstStyle/>
        <a:p>
          <a:pPr rtl="0"/>
          <a:r>
            <a:rPr lang="en-US"/>
            <a:t>Only a small address field is needed in the instruction</a:t>
          </a:r>
        </a:p>
      </dgm:t>
    </dgm:pt>
    <dgm:pt modelId="{C5CC4FE1-85C4-5848-A85D-F3AA97448FB9}" type="parTrans" cxnId="{6357D273-498F-2246-B94A-055EE446F2DB}">
      <dgm:prSet/>
      <dgm:spPr/>
      <dgm:t>
        <a:bodyPr/>
        <a:lstStyle/>
        <a:p>
          <a:endParaRPr lang="en-US"/>
        </a:p>
      </dgm:t>
    </dgm:pt>
    <dgm:pt modelId="{86F8A5FF-6E75-6248-9D02-EE0D0C42A4FF}" type="sibTrans" cxnId="{6357D273-498F-2246-B94A-055EE446F2DB}">
      <dgm:prSet/>
      <dgm:spPr/>
      <dgm:t>
        <a:bodyPr/>
        <a:lstStyle/>
        <a:p>
          <a:endParaRPr lang="en-US"/>
        </a:p>
      </dgm:t>
    </dgm:pt>
    <dgm:pt modelId="{94B01D7F-C84F-7447-B636-1B66BF02BF30}">
      <dgm:prSet/>
      <dgm:spPr/>
      <dgm:t>
        <a:bodyPr/>
        <a:lstStyle/>
        <a:p>
          <a:pPr rtl="0"/>
          <a:r>
            <a:rPr lang="en-US"/>
            <a:t>No time-consuming memory references are required</a:t>
          </a:r>
        </a:p>
      </dgm:t>
    </dgm:pt>
    <dgm:pt modelId="{C2D1B592-94B5-6A4A-86C2-BC45ADC9953E}" type="parTrans" cxnId="{3FAC1522-DB11-6140-8746-48B742FDCD27}">
      <dgm:prSet/>
      <dgm:spPr/>
      <dgm:t>
        <a:bodyPr/>
        <a:lstStyle/>
        <a:p>
          <a:endParaRPr lang="en-US"/>
        </a:p>
      </dgm:t>
    </dgm:pt>
    <dgm:pt modelId="{037A529D-AD8D-094C-B91D-5FFE55990DC1}" type="sibTrans" cxnId="{3FAC1522-DB11-6140-8746-48B742FDCD27}">
      <dgm:prSet/>
      <dgm:spPr/>
      <dgm:t>
        <a:bodyPr/>
        <a:lstStyle/>
        <a:p>
          <a:endParaRPr lang="en-US"/>
        </a:p>
      </dgm:t>
    </dgm:pt>
    <dgm:pt modelId="{71B0F529-214F-E54F-AC27-3D0E4C6CFD22}">
      <dgm:prSet/>
      <dgm:spPr/>
      <dgm:t>
        <a:bodyPr/>
        <a:lstStyle/>
        <a:p>
          <a:pPr rtl="0"/>
          <a:r>
            <a:rPr lang="en-US"/>
            <a:t>Disadvantage:</a:t>
          </a:r>
        </a:p>
      </dgm:t>
    </dgm:pt>
    <dgm:pt modelId="{A524F364-DF01-C247-9424-B1930DCD15EC}" type="parTrans" cxnId="{FF1CE0EB-9B4A-F44E-9C77-1570AB00696E}">
      <dgm:prSet/>
      <dgm:spPr/>
      <dgm:t>
        <a:bodyPr/>
        <a:lstStyle/>
        <a:p>
          <a:endParaRPr lang="en-US"/>
        </a:p>
      </dgm:t>
    </dgm:pt>
    <dgm:pt modelId="{6239FD61-458F-6146-8BC3-7A6A5CAFC9DB}" type="sibTrans" cxnId="{FF1CE0EB-9B4A-F44E-9C77-1570AB00696E}">
      <dgm:prSet/>
      <dgm:spPr/>
      <dgm:t>
        <a:bodyPr/>
        <a:lstStyle/>
        <a:p>
          <a:endParaRPr lang="en-US"/>
        </a:p>
      </dgm:t>
    </dgm:pt>
    <dgm:pt modelId="{72928E03-60C9-2740-8035-0D953A6AE95E}">
      <dgm:prSet/>
      <dgm:spPr/>
      <dgm:t>
        <a:bodyPr/>
        <a:lstStyle/>
        <a:p>
          <a:pPr rtl="0"/>
          <a:r>
            <a:rPr lang="en-US"/>
            <a:t>The address space is very limited</a:t>
          </a:r>
        </a:p>
      </dgm:t>
    </dgm:pt>
    <dgm:pt modelId="{26724497-22DB-3140-ABA4-F93A95C272D1}" type="parTrans" cxnId="{6994A015-636B-8948-96D8-E4E3B0BA5C80}">
      <dgm:prSet/>
      <dgm:spPr/>
      <dgm:t>
        <a:bodyPr/>
        <a:lstStyle/>
        <a:p>
          <a:endParaRPr lang="en-US"/>
        </a:p>
      </dgm:t>
    </dgm:pt>
    <dgm:pt modelId="{A00AEF3A-9F30-E84E-AB6A-551D8E3AE0C3}" type="sibTrans" cxnId="{6994A015-636B-8948-96D8-E4E3B0BA5C80}">
      <dgm:prSet/>
      <dgm:spPr/>
      <dgm:t>
        <a:bodyPr/>
        <a:lstStyle/>
        <a:p>
          <a:endParaRPr lang="en-US"/>
        </a:p>
      </dgm:t>
    </dgm:pt>
    <dgm:pt modelId="{BF57F61A-A915-AE4D-85A1-3D51196DC795}" type="pres">
      <dgm:prSet presAssocID="{C3FFC2AD-2120-3042-8A32-31F9309CC9FB}" presName="matrix" presStyleCnt="0">
        <dgm:presLayoutVars>
          <dgm:chMax val="1"/>
          <dgm:dir/>
          <dgm:resizeHandles val="exact"/>
        </dgm:presLayoutVars>
      </dgm:prSet>
      <dgm:spPr/>
    </dgm:pt>
    <dgm:pt modelId="{A50EB2B9-06E1-6345-90F8-9577C98DD49A}" type="pres">
      <dgm:prSet presAssocID="{C3FFC2AD-2120-3042-8A32-31F9309CC9FB}" presName="axisShape" presStyleLbl="bgShp" presStyleIdx="0" presStyleCnt="1"/>
      <dgm:spPr/>
    </dgm:pt>
    <dgm:pt modelId="{0C4F3843-8CA9-7B47-94BF-4616B2186CF3}" type="pres">
      <dgm:prSet presAssocID="{C3FFC2AD-2120-3042-8A32-31F9309CC9FB}" presName="rect1" presStyleLbl="node1" presStyleIdx="0" presStyleCnt="4">
        <dgm:presLayoutVars>
          <dgm:chMax val="0"/>
          <dgm:chPref val="0"/>
          <dgm:bulletEnabled val="1"/>
        </dgm:presLayoutVars>
      </dgm:prSet>
      <dgm:spPr/>
    </dgm:pt>
    <dgm:pt modelId="{4994DBF4-399F-B847-B5E1-56CF3D810B3F}" type="pres">
      <dgm:prSet presAssocID="{C3FFC2AD-2120-3042-8A32-31F9309CC9FB}" presName="rect2" presStyleLbl="node1" presStyleIdx="1" presStyleCnt="4">
        <dgm:presLayoutVars>
          <dgm:chMax val="0"/>
          <dgm:chPref val="0"/>
          <dgm:bulletEnabled val="1"/>
        </dgm:presLayoutVars>
      </dgm:prSet>
      <dgm:spPr/>
    </dgm:pt>
    <dgm:pt modelId="{70BCC0E4-5247-B048-ACFC-F17CBC026825}" type="pres">
      <dgm:prSet presAssocID="{C3FFC2AD-2120-3042-8A32-31F9309CC9FB}" presName="rect3" presStyleLbl="node1" presStyleIdx="2" presStyleCnt="4">
        <dgm:presLayoutVars>
          <dgm:chMax val="0"/>
          <dgm:chPref val="0"/>
          <dgm:bulletEnabled val="1"/>
        </dgm:presLayoutVars>
      </dgm:prSet>
      <dgm:spPr/>
    </dgm:pt>
    <dgm:pt modelId="{A3664F60-92EC-F04A-A8E6-72B11CB21727}" type="pres">
      <dgm:prSet presAssocID="{C3FFC2AD-2120-3042-8A32-31F9309CC9FB}" presName="rect4" presStyleLbl="node1" presStyleIdx="3" presStyleCnt="4">
        <dgm:presLayoutVars>
          <dgm:chMax val="0"/>
          <dgm:chPref val="0"/>
          <dgm:bulletEnabled val="1"/>
        </dgm:presLayoutVars>
      </dgm:prSet>
      <dgm:spPr/>
    </dgm:pt>
  </dgm:ptLst>
  <dgm:cxnLst>
    <dgm:cxn modelId="{6994A015-636B-8948-96D8-E4E3B0BA5C80}" srcId="{71B0F529-214F-E54F-AC27-3D0E4C6CFD22}" destId="{72928E03-60C9-2740-8035-0D953A6AE95E}" srcOrd="0" destOrd="0" parTransId="{26724497-22DB-3140-ABA4-F93A95C272D1}" sibTransId="{A00AEF3A-9F30-E84E-AB6A-551D8E3AE0C3}"/>
    <dgm:cxn modelId="{F6B3471A-F94B-E94E-B185-945F5DF348DB}" srcId="{C3FFC2AD-2120-3042-8A32-31F9309CC9FB}" destId="{19414C10-82B8-A14A-B37F-2F3AC36FA104}" srcOrd="2" destOrd="0" parTransId="{935CB947-14A1-444E-A8E1-F72DE166BA78}" sibTransId="{17287A93-A9CD-6040-B20F-7111E578754B}"/>
    <dgm:cxn modelId="{3FAC1522-DB11-6140-8746-48B742FDCD27}" srcId="{19414C10-82B8-A14A-B37F-2F3AC36FA104}" destId="{94B01D7F-C84F-7447-B636-1B66BF02BF30}" srcOrd="1" destOrd="0" parTransId="{C2D1B592-94B5-6A4A-86C2-BC45ADC9953E}" sibTransId="{037A529D-AD8D-094C-B91D-5FFE55990DC1}"/>
    <dgm:cxn modelId="{B2DB5E2F-911E-484B-8F42-20247F306EBC}" type="presOf" srcId="{72928E03-60C9-2740-8035-0D953A6AE95E}" destId="{A3664F60-92EC-F04A-A8E6-72B11CB21727}" srcOrd="0" destOrd="1" presId="urn:microsoft.com/office/officeart/2005/8/layout/matrix2"/>
    <dgm:cxn modelId="{C0500252-ED8B-5F4D-8C12-37A636124CB3}" type="presOf" srcId="{228B42B7-D12A-0345-909A-CA849FEC2EA5}" destId="{70BCC0E4-5247-B048-ACFC-F17CBC026825}" srcOrd="0" destOrd="1" presId="urn:microsoft.com/office/officeart/2005/8/layout/matrix2"/>
    <dgm:cxn modelId="{EE9CC55F-0BA5-BF40-BB64-A052357EDF88}" type="presOf" srcId="{5D840648-1FBF-6E4D-AC0C-1EC503D4D81A}" destId="{4994DBF4-399F-B847-B5E1-56CF3D810B3F}" srcOrd="0" destOrd="0" presId="urn:microsoft.com/office/officeart/2005/8/layout/matrix2"/>
    <dgm:cxn modelId="{6357D273-498F-2246-B94A-055EE446F2DB}" srcId="{19414C10-82B8-A14A-B37F-2F3AC36FA104}" destId="{228B42B7-D12A-0345-909A-CA849FEC2EA5}" srcOrd="0" destOrd="0" parTransId="{C5CC4FE1-85C4-5848-A85D-F3AA97448FB9}" sibTransId="{86F8A5FF-6E75-6248-9D02-EE0D0C42A4FF}"/>
    <dgm:cxn modelId="{E8A85680-B06B-394C-A47B-A29F297AEDE8}" type="presOf" srcId="{C3FFC2AD-2120-3042-8A32-31F9309CC9FB}" destId="{BF57F61A-A915-AE4D-85A1-3D51196DC795}" srcOrd="0" destOrd="0" presId="urn:microsoft.com/office/officeart/2005/8/layout/matrix2"/>
    <dgm:cxn modelId="{D37A96CB-6093-A244-91C7-DF2ADB4F1C71}" type="presOf" srcId="{842866CA-E23A-694A-9984-25A7E8AED435}" destId="{0C4F3843-8CA9-7B47-94BF-4616B2186CF3}" srcOrd="0" destOrd="0" presId="urn:microsoft.com/office/officeart/2005/8/layout/matrix2"/>
    <dgm:cxn modelId="{6A2DD2D3-2053-724F-88BD-C234932EF65E}" type="presOf" srcId="{94B01D7F-C84F-7447-B636-1B66BF02BF30}" destId="{70BCC0E4-5247-B048-ACFC-F17CBC026825}" srcOrd="0" destOrd="2" presId="urn:microsoft.com/office/officeart/2005/8/layout/matrix2"/>
    <dgm:cxn modelId="{2DC2E8D8-77DA-684C-AD40-06B92D3BEF5D}" type="presOf" srcId="{71B0F529-214F-E54F-AC27-3D0E4C6CFD22}" destId="{A3664F60-92EC-F04A-A8E6-72B11CB21727}" srcOrd="0" destOrd="0" presId="urn:microsoft.com/office/officeart/2005/8/layout/matrix2"/>
    <dgm:cxn modelId="{3C183CE5-EF37-104E-A289-3DA79A7826F0}" type="presOf" srcId="{19414C10-82B8-A14A-B37F-2F3AC36FA104}" destId="{70BCC0E4-5247-B048-ACFC-F17CBC026825}" srcOrd="0" destOrd="0" presId="urn:microsoft.com/office/officeart/2005/8/layout/matrix2"/>
    <dgm:cxn modelId="{FF1CE0EB-9B4A-F44E-9C77-1570AB00696E}" srcId="{C3FFC2AD-2120-3042-8A32-31F9309CC9FB}" destId="{71B0F529-214F-E54F-AC27-3D0E4C6CFD22}" srcOrd="3" destOrd="0" parTransId="{A524F364-DF01-C247-9424-B1930DCD15EC}" sibTransId="{6239FD61-458F-6146-8BC3-7A6A5CAFC9DB}"/>
    <dgm:cxn modelId="{081224EF-5D8D-ED42-811C-E1522E33D711}" srcId="{C3FFC2AD-2120-3042-8A32-31F9309CC9FB}" destId="{842866CA-E23A-694A-9984-25A7E8AED435}" srcOrd="0" destOrd="0" parTransId="{F1D45151-0E8F-1045-911C-85CF77258AC9}" sibTransId="{2AB330EA-A51B-4F4E-A6B6-CEF82F92C81D}"/>
    <dgm:cxn modelId="{B555B3F5-ED66-E840-A36F-07BA2E2A9CF7}" srcId="{C3FFC2AD-2120-3042-8A32-31F9309CC9FB}" destId="{5D840648-1FBF-6E4D-AC0C-1EC503D4D81A}" srcOrd="1" destOrd="0" parTransId="{5BB619D8-1F9C-9546-980F-B77695D15651}" sibTransId="{A3383831-092E-2B48-A77C-80075FC87C45}"/>
    <dgm:cxn modelId="{496BBC38-16E3-A941-9157-018F04A5149F}" type="presParOf" srcId="{BF57F61A-A915-AE4D-85A1-3D51196DC795}" destId="{A50EB2B9-06E1-6345-90F8-9577C98DD49A}" srcOrd="0" destOrd="0" presId="urn:microsoft.com/office/officeart/2005/8/layout/matrix2"/>
    <dgm:cxn modelId="{F4BB2BC2-623B-C746-BC6F-3B4C7681BFE8}" type="presParOf" srcId="{BF57F61A-A915-AE4D-85A1-3D51196DC795}" destId="{0C4F3843-8CA9-7B47-94BF-4616B2186CF3}" srcOrd="1" destOrd="0" presId="urn:microsoft.com/office/officeart/2005/8/layout/matrix2"/>
    <dgm:cxn modelId="{2FCE28E6-A930-7740-945B-5E4687284486}" type="presParOf" srcId="{BF57F61A-A915-AE4D-85A1-3D51196DC795}" destId="{4994DBF4-399F-B847-B5E1-56CF3D810B3F}" srcOrd="2" destOrd="0" presId="urn:microsoft.com/office/officeart/2005/8/layout/matrix2"/>
    <dgm:cxn modelId="{CA973C86-54AE-EE48-894E-43328396BDA3}" type="presParOf" srcId="{BF57F61A-A915-AE4D-85A1-3D51196DC795}" destId="{70BCC0E4-5247-B048-ACFC-F17CBC026825}" srcOrd="3" destOrd="0" presId="urn:microsoft.com/office/officeart/2005/8/layout/matrix2"/>
    <dgm:cxn modelId="{9B5BF20E-5CEF-BB4D-87D4-B602CBD78C6C}" type="presParOf" srcId="{BF57F61A-A915-AE4D-85A1-3D51196DC795}" destId="{A3664F60-92EC-F04A-A8E6-72B11CB21727}"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F248E7-38A3-224F-A4F3-AE55B097C879}" type="doc">
      <dgm:prSet loTypeId="urn:microsoft.com/office/officeart/2005/8/layout/vList2" loCatId="" qsTypeId="urn:microsoft.com/office/officeart/2005/8/quickstyle/simple4" qsCatId="simple" csTypeId="urn:microsoft.com/office/officeart/2005/8/colors/accent4_2" csCatId="accent4"/>
      <dgm:spPr/>
      <dgm:t>
        <a:bodyPr/>
        <a:lstStyle/>
        <a:p>
          <a:endParaRPr lang="en-US"/>
        </a:p>
      </dgm:t>
    </dgm:pt>
    <dgm:pt modelId="{A8B2DE56-E158-8A4B-99C6-7C7FF05DFB55}">
      <dgm:prSet/>
      <dgm:spPr/>
      <dgm:t>
        <a:bodyPr/>
        <a:lstStyle/>
        <a:p>
          <a:pPr rtl="0"/>
          <a:r>
            <a:rPr lang="en-US" dirty="0">
              <a:solidFill>
                <a:schemeClr val="accent2"/>
              </a:solidFill>
            </a:rPr>
            <a:t>The implicitly referenced register is the program counter (PC)</a:t>
          </a:r>
        </a:p>
      </dgm:t>
    </dgm:pt>
    <dgm:pt modelId="{1C4E7D2F-120A-9C42-8C03-8E1CF4E1D371}" type="parTrans" cxnId="{6CD74F0F-D712-A545-8A2D-BB4F16C81E95}">
      <dgm:prSet/>
      <dgm:spPr/>
      <dgm:t>
        <a:bodyPr/>
        <a:lstStyle/>
        <a:p>
          <a:endParaRPr lang="en-US"/>
        </a:p>
      </dgm:t>
    </dgm:pt>
    <dgm:pt modelId="{75E6ADF4-2DBA-574D-91C6-3DC2F6502AAB}" type="sibTrans" cxnId="{6CD74F0F-D712-A545-8A2D-BB4F16C81E95}">
      <dgm:prSet/>
      <dgm:spPr/>
      <dgm:t>
        <a:bodyPr/>
        <a:lstStyle/>
        <a:p>
          <a:endParaRPr lang="en-US"/>
        </a:p>
      </dgm:t>
    </dgm:pt>
    <dgm:pt modelId="{DF4BFC8F-0AC4-3645-BA66-3C4C28C12E92}">
      <dgm:prSet/>
      <dgm:spPr/>
      <dgm:t>
        <a:bodyPr/>
        <a:lstStyle/>
        <a:p>
          <a:pPr rtl="0"/>
          <a:r>
            <a:rPr lang="en-US" dirty="0">
              <a:solidFill>
                <a:schemeClr val="accent2"/>
              </a:solidFill>
            </a:rPr>
            <a:t>The next instruction address is added to the address field to produce the EA</a:t>
          </a:r>
        </a:p>
      </dgm:t>
    </dgm:pt>
    <dgm:pt modelId="{CA9921EC-4CD8-0246-8015-BC5DA2B51794}" type="parTrans" cxnId="{653D4174-894A-3049-90F5-FC87D757A735}">
      <dgm:prSet/>
      <dgm:spPr/>
      <dgm:t>
        <a:bodyPr/>
        <a:lstStyle/>
        <a:p>
          <a:endParaRPr lang="en-US"/>
        </a:p>
      </dgm:t>
    </dgm:pt>
    <dgm:pt modelId="{DE3ACFA9-3F0E-454F-8717-2A67461649BE}" type="sibTrans" cxnId="{653D4174-894A-3049-90F5-FC87D757A735}">
      <dgm:prSet/>
      <dgm:spPr/>
      <dgm:t>
        <a:bodyPr/>
        <a:lstStyle/>
        <a:p>
          <a:endParaRPr lang="en-US"/>
        </a:p>
      </dgm:t>
    </dgm:pt>
    <dgm:pt modelId="{6D26E3B8-2472-2543-A1C5-A224C0A4AF1B}">
      <dgm:prSet/>
      <dgm:spPr/>
      <dgm:t>
        <a:bodyPr/>
        <a:lstStyle/>
        <a:p>
          <a:pPr rtl="0"/>
          <a:r>
            <a:rPr lang="en-US" dirty="0">
              <a:solidFill>
                <a:schemeClr val="accent2"/>
              </a:solidFill>
            </a:rPr>
            <a:t>Typically the address field is treated as a twos complement number for this operation</a:t>
          </a:r>
        </a:p>
      </dgm:t>
    </dgm:pt>
    <dgm:pt modelId="{BD6B5B1C-437C-4445-A947-FE3AF13FADF3}" type="parTrans" cxnId="{3001C15F-9F45-CF49-9BE3-414EEF518B58}">
      <dgm:prSet/>
      <dgm:spPr/>
      <dgm:t>
        <a:bodyPr/>
        <a:lstStyle/>
        <a:p>
          <a:endParaRPr lang="en-US"/>
        </a:p>
      </dgm:t>
    </dgm:pt>
    <dgm:pt modelId="{4B13B619-FBC0-D64F-B5BC-2AF857120600}" type="sibTrans" cxnId="{3001C15F-9F45-CF49-9BE3-414EEF518B58}">
      <dgm:prSet/>
      <dgm:spPr/>
      <dgm:t>
        <a:bodyPr/>
        <a:lstStyle/>
        <a:p>
          <a:endParaRPr lang="en-US"/>
        </a:p>
      </dgm:t>
    </dgm:pt>
    <dgm:pt modelId="{F4509CA9-19E8-F64F-8E5D-B29815E39207}">
      <dgm:prSet/>
      <dgm:spPr/>
      <dgm:t>
        <a:bodyPr/>
        <a:lstStyle/>
        <a:p>
          <a:pPr rtl="0"/>
          <a:r>
            <a:rPr lang="en-US" dirty="0">
              <a:solidFill>
                <a:schemeClr val="accent2"/>
              </a:solidFill>
            </a:rPr>
            <a:t>Thus the effective address is a displacement relative to the address of the instruction</a:t>
          </a:r>
        </a:p>
      </dgm:t>
    </dgm:pt>
    <dgm:pt modelId="{D2EFCA56-05DD-7045-8B0F-54220903B8BA}" type="parTrans" cxnId="{DA3A93A5-6473-CC45-B1A7-DDE05632E43B}">
      <dgm:prSet/>
      <dgm:spPr/>
      <dgm:t>
        <a:bodyPr/>
        <a:lstStyle/>
        <a:p>
          <a:endParaRPr lang="en-US"/>
        </a:p>
      </dgm:t>
    </dgm:pt>
    <dgm:pt modelId="{47E41E3F-43D0-4B43-A674-539EA23174CF}" type="sibTrans" cxnId="{DA3A93A5-6473-CC45-B1A7-DDE05632E43B}">
      <dgm:prSet/>
      <dgm:spPr/>
      <dgm:t>
        <a:bodyPr/>
        <a:lstStyle/>
        <a:p>
          <a:endParaRPr lang="en-US"/>
        </a:p>
      </dgm:t>
    </dgm:pt>
    <dgm:pt modelId="{E7A40534-3225-D346-93F2-FF53386452EB}">
      <dgm:prSet/>
      <dgm:spPr/>
      <dgm:t>
        <a:bodyPr/>
        <a:lstStyle/>
        <a:p>
          <a:pPr rtl="0"/>
          <a:r>
            <a:rPr lang="en-US" dirty="0">
              <a:solidFill>
                <a:schemeClr val="accent2"/>
              </a:solidFill>
            </a:rPr>
            <a:t>Exploits the concept of locality</a:t>
          </a:r>
        </a:p>
      </dgm:t>
    </dgm:pt>
    <dgm:pt modelId="{7F6F1515-7DB9-6F47-B462-F019D1A0B198}" type="parTrans" cxnId="{4CD8DEF7-1A28-B346-A18C-5BF31062834F}">
      <dgm:prSet/>
      <dgm:spPr/>
      <dgm:t>
        <a:bodyPr/>
        <a:lstStyle/>
        <a:p>
          <a:endParaRPr lang="en-US"/>
        </a:p>
      </dgm:t>
    </dgm:pt>
    <dgm:pt modelId="{CA07F961-3EC7-924B-8DD6-6C0C325385B7}" type="sibTrans" cxnId="{4CD8DEF7-1A28-B346-A18C-5BF31062834F}">
      <dgm:prSet/>
      <dgm:spPr/>
      <dgm:t>
        <a:bodyPr/>
        <a:lstStyle/>
        <a:p>
          <a:endParaRPr lang="en-US"/>
        </a:p>
      </dgm:t>
    </dgm:pt>
    <dgm:pt modelId="{B836D070-0251-B34F-AC84-AB06566273EA}">
      <dgm:prSet/>
      <dgm:spPr/>
      <dgm:t>
        <a:bodyPr/>
        <a:lstStyle/>
        <a:p>
          <a:pPr rtl="0"/>
          <a:r>
            <a:rPr lang="en-US" dirty="0">
              <a:solidFill>
                <a:schemeClr val="accent2"/>
              </a:solidFill>
            </a:rPr>
            <a:t>Saves address bits in the instruction if most memory references are relatively near to the instruction being executed</a:t>
          </a:r>
        </a:p>
      </dgm:t>
    </dgm:pt>
    <dgm:pt modelId="{72E8DAF6-FF75-8641-8D2D-167BB5F71979}" type="parTrans" cxnId="{3DF2400B-3472-D849-B4CC-7D7B8ED57377}">
      <dgm:prSet/>
      <dgm:spPr/>
      <dgm:t>
        <a:bodyPr/>
        <a:lstStyle/>
        <a:p>
          <a:endParaRPr lang="en-US"/>
        </a:p>
      </dgm:t>
    </dgm:pt>
    <dgm:pt modelId="{BE565BDC-3C56-C743-9CD9-3C2CF3646880}" type="sibTrans" cxnId="{3DF2400B-3472-D849-B4CC-7D7B8ED57377}">
      <dgm:prSet/>
      <dgm:spPr/>
      <dgm:t>
        <a:bodyPr/>
        <a:lstStyle/>
        <a:p>
          <a:endParaRPr lang="en-US"/>
        </a:p>
      </dgm:t>
    </dgm:pt>
    <dgm:pt modelId="{FF0C24AB-4797-5F4C-B34E-3FF98558FD55}" type="pres">
      <dgm:prSet presAssocID="{63F248E7-38A3-224F-A4F3-AE55B097C879}" presName="linear" presStyleCnt="0">
        <dgm:presLayoutVars>
          <dgm:animLvl val="lvl"/>
          <dgm:resizeHandles val="exact"/>
        </dgm:presLayoutVars>
      </dgm:prSet>
      <dgm:spPr/>
    </dgm:pt>
    <dgm:pt modelId="{514B404A-71F5-8646-9057-29EE6A4460B4}" type="pres">
      <dgm:prSet presAssocID="{A8B2DE56-E158-8A4B-99C6-7C7FF05DFB55}" presName="parentText" presStyleLbl="node1" presStyleIdx="0" presStyleCnt="3">
        <dgm:presLayoutVars>
          <dgm:chMax val="0"/>
          <dgm:bulletEnabled val="1"/>
        </dgm:presLayoutVars>
      </dgm:prSet>
      <dgm:spPr/>
    </dgm:pt>
    <dgm:pt modelId="{74C93090-5590-084D-A2AB-DAEF051BCBCD}" type="pres">
      <dgm:prSet presAssocID="{A8B2DE56-E158-8A4B-99C6-7C7FF05DFB55}" presName="childText" presStyleLbl="revTx" presStyleIdx="0" presStyleCnt="1">
        <dgm:presLayoutVars>
          <dgm:bulletEnabled val="1"/>
        </dgm:presLayoutVars>
      </dgm:prSet>
      <dgm:spPr/>
    </dgm:pt>
    <dgm:pt modelId="{B0BC29CD-AE8B-E844-A0F5-72CC0367FA5A}" type="pres">
      <dgm:prSet presAssocID="{E7A40534-3225-D346-93F2-FF53386452EB}" presName="parentText" presStyleLbl="node1" presStyleIdx="1" presStyleCnt="3">
        <dgm:presLayoutVars>
          <dgm:chMax val="0"/>
          <dgm:bulletEnabled val="1"/>
        </dgm:presLayoutVars>
      </dgm:prSet>
      <dgm:spPr/>
    </dgm:pt>
    <dgm:pt modelId="{62A9B9AA-3EAC-CB42-A578-F81E5083D809}" type="pres">
      <dgm:prSet presAssocID="{CA07F961-3EC7-924B-8DD6-6C0C325385B7}" presName="spacer" presStyleCnt="0"/>
      <dgm:spPr/>
    </dgm:pt>
    <dgm:pt modelId="{B65E83E5-C0CA-A94B-B54D-A9C7464AF21E}" type="pres">
      <dgm:prSet presAssocID="{B836D070-0251-B34F-AC84-AB06566273EA}" presName="parentText" presStyleLbl="node1" presStyleIdx="2" presStyleCnt="3">
        <dgm:presLayoutVars>
          <dgm:chMax val="0"/>
          <dgm:bulletEnabled val="1"/>
        </dgm:presLayoutVars>
      </dgm:prSet>
      <dgm:spPr/>
    </dgm:pt>
  </dgm:ptLst>
  <dgm:cxnLst>
    <dgm:cxn modelId="{3DF2400B-3472-D849-B4CC-7D7B8ED57377}" srcId="{63F248E7-38A3-224F-A4F3-AE55B097C879}" destId="{B836D070-0251-B34F-AC84-AB06566273EA}" srcOrd="2" destOrd="0" parTransId="{72E8DAF6-FF75-8641-8D2D-167BB5F71979}" sibTransId="{BE565BDC-3C56-C743-9CD9-3C2CF3646880}"/>
    <dgm:cxn modelId="{6CD74F0F-D712-A545-8A2D-BB4F16C81E95}" srcId="{63F248E7-38A3-224F-A4F3-AE55B097C879}" destId="{A8B2DE56-E158-8A4B-99C6-7C7FF05DFB55}" srcOrd="0" destOrd="0" parTransId="{1C4E7D2F-120A-9C42-8C03-8E1CF4E1D371}" sibTransId="{75E6ADF4-2DBA-574D-91C6-3DC2F6502AAB}"/>
    <dgm:cxn modelId="{3001C15F-9F45-CF49-9BE3-414EEF518B58}" srcId="{A8B2DE56-E158-8A4B-99C6-7C7FF05DFB55}" destId="{6D26E3B8-2472-2543-A1C5-A224C0A4AF1B}" srcOrd="1" destOrd="0" parTransId="{BD6B5B1C-437C-4445-A947-FE3AF13FADF3}" sibTransId="{4B13B619-FBC0-D64F-B5BC-2AF857120600}"/>
    <dgm:cxn modelId="{653D4174-894A-3049-90F5-FC87D757A735}" srcId="{A8B2DE56-E158-8A4B-99C6-7C7FF05DFB55}" destId="{DF4BFC8F-0AC4-3645-BA66-3C4C28C12E92}" srcOrd="0" destOrd="0" parTransId="{CA9921EC-4CD8-0246-8015-BC5DA2B51794}" sibTransId="{DE3ACFA9-3F0E-454F-8717-2A67461649BE}"/>
    <dgm:cxn modelId="{7CAD767C-FD26-D249-AEFB-14096EEF08D5}" type="presOf" srcId="{A8B2DE56-E158-8A4B-99C6-7C7FF05DFB55}" destId="{514B404A-71F5-8646-9057-29EE6A4460B4}" srcOrd="0" destOrd="0" presId="urn:microsoft.com/office/officeart/2005/8/layout/vList2"/>
    <dgm:cxn modelId="{89A14288-FAE2-B942-BEBD-24E3C4DAA8E1}" type="presOf" srcId="{DF4BFC8F-0AC4-3645-BA66-3C4C28C12E92}" destId="{74C93090-5590-084D-A2AB-DAEF051BCBCD}" srcOrd="0" destOrd="0" presId="urn:microsoft.com/office/officeart/2005/8/layout/vList2"/>
    <dgm:cxn modelId="{68D9F09A-182D-0241-A0CB-1252890E57D9}" type="presOf" srcId="{B836D070-0251-B34F-AC84-AB06566273EA}" destId="{B65E83E5-C0CA-A94B-B54D-A9C7464AF21E}" srcOrd="0" destOrd="0" presId="urn:microsoft.com/office/officeart/2005/8/layout/vList2"/>
    <dgm:cxn modelId="{DA3A93A5-6473-CC45-B1A7-DDE05632E43B}" srcId="{A8B2DE56-E158-8A4B-99C6-7C7FF05DFB55}" destId="{F4509CA9-19E8-F64F-8E5D-B29815E39207}" srcOrd="2" destOrd="0" parTransId="{D2EFCA56-05DD-7045-8B0F-54220903B8BA}" sibTransId="{47E41E3F-43D0-4B43-A674-539EA23174CF}"/>
    <dgm:cxn modelId="{A384FAAA-B54D-8341-A868-DA66AB22A8A4}" type="presOf" srcId="{63F248E7-38A3-224F-A4F3-AE55B097C879}" destId="{FF0C24AB-4797-5F4C-B34E-3FF98558FD55}" srcOrd="0" destOrd="0" presId="urn:microsoft.com/office/officeart/2005/8/layout/vList2"/>
    <dgm:cxn modelId="{FA1412E2-96EB-E247-A614-20821E9E1AE7}" type="presOf" srcId="{6D26E3B8-2472-2543-A1C5-A224C0A4AF1B}" destId="{74C93090-5590-084D-A2AB-DAEF051BCBCD}" srcOrd="0" destOrd="1" presId="urn:microsoft.com/office/officeart/2005/8/layout/vList2"/>
    <dgm:cxn modelId="{C632C7E2-577A-E14F-BB9C-77EAC1DD614A}" type="presOf" srcId="{E7A40534-3225-D346-93F2-FF53386452EB}" destId="{B0BC29CD-AE8B-E844-A0F5-72CC0367FA5A}" srcOrd="0" destOrd="0" presId="urn:microsoft.com/office/officeart/2005/8/layout/vList2"/>
    <dgm:cxn modelId="{9BDC13EA-6676-3545-AEA4-BD7127DECB8E}" type="presOf" srcId="{F4509CA9-19E8-F64F-8E5D-B29815E39207}" destId="{74C93090-5590-084D-A2AB-DAEF051BCBCD}" srcOrd="0" destOrd="2" presId="urn:microsoft.com/office/officeart/2005/8/layout/vList2"/>
    <dgm:cxn modelId="{4CD8DEF7-1A28-B346-A18C-5BF31062834F}" srcId="{63F248E7-38A3-224F-A4F3-AE55B097C879}" destId="{E7A40534-3225-D346-93F2-FF53386452EB}" srcOrd="1" destOrd="0" parTransId="{7F6F1515-7DB9-6F47-B462-F019D1A0B198}" sibTransId="{CA07F961-3EC7-924B-8DD6-6C0C325385B7}"/>
    <dgm:cxn modelId="{C7987BBB-3DC0-D244-A1DD-B60831714F73}" type="presParOf" srcId="{FF0C24AB-4797-5F4C-B34E-3FF98558FD55}" destId="{514B404A-71F5-8646-9057-29EE6A4460B4}" srcOrd="0" destOrd="0" presId="urn:microsoft.com/office/officeart/2005/8/layout/vList2"/>
    <dgm:cxn modelId="{B91997AC-2F0D-5848-B404-7B89EDE9C005}" type="presParOf" srcId="{FF0C24AB-4797-5F4C-B34E-3FF98558FD55}" destId="{74C93090-5590-084D-A2AB-DAEF051BCBCD}" srcOrd="1" destOrd="0" presId="urn:microsoft.com/office/officeart/2005/8/layout/vList2"/>
    <dgm:cxn modelId="{F860EAD6-C970-0944-A4D9-94A9A89386C4}" type="presParOf" srcId="{FF0C24AB-4797-5F4C-B34E-3FF98558FD55}" destId="{B0BC29CD-AE8B-E844-A0F5-72CC0367FA5A}" srcOrd="2" destOrd="0" presId="urn:microsoft.com/office/officeart/2005/8/layout/vList2"/>
    <dgm:cxn modelId="{E2102BFC-9D7C-F64E-BBD3-1CECBC55D23B}" type="presParOf" srcId="{FF0C24AB-4797-5F4C-B34E-3FF98558FD55}" destId="{62A9B9AA-3EAC-CB42-A578-F81E5083D809}" srcOrd="3" destOrd="0" presId="urn:microsoft.com/office/officeart/2005/8/layout/vList2"/>
    <dgm:cxn modelId="{EAF4A70D-FE87-8445-9EEE-0BB3C2666998}" type="presParOf" srcId="{FF0C24AB-4797-5F4C-B34E-3FF98558FD55}" destId="{B65E83E5-C0CA-A94B-B54D-A9C7464AF21E}"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978372B-9238-364C-81C3-3497B789A77C}" type="doc">
      <dgm:prSet loTypeId="urn:microsoft.com/office/officeart/2005/8/layout/hList6" loCatId="list" qsTypeId="urn:microsoft.com/office/officeart/2005/8/quickstyle/simple4" qsCatId="simple" csTypeId="urn:microsoft.com/office/officeart/2005/8/colors/colorful4" csCatId="colorful"/>
      <dgm:spPr/>
      <dgm:t>
        <a:bodyPr/>
        <a:lstStyle/>
        <a:p>
          <a:endParaRPr lang="en-US"/>
        </a:p>
      </dgm:t>
    </dgm:pt>
    <dgm:pt modelId="{A84DDF75-04FC-C749-87DB-D94F9CC939FC}">
      <dgm:prSet/>
      <dgm:spPr/>
      <dgm:t>
        <a:bodyPr/>
        <a:lstStyle/>
        <a:p>
          <a:pPr rtl="0"/>
          <a:r>
            <a:rPr lang="en-US" dirty="0">
              <a:solidFill>
                <a:schemeClr val="accent2"/>
              </a:solidFill>
            </a:rPr>
            <a:t>Define the layout of the bits of an instruction, in terms of its constituent fields</a:t>
          </a:r>
        </a:p>
      </dgm:t>
    </dgm:pt>
    <dgm:pt modelId="{A2A25EBD-F6B1-DB40-835E-390C46DF6020}" type="parTrans" cxnId="{1CC99B2A-D711-4C42-901E-A6F1850441E0}">
      <dgm:prSet/>
      <dgm:spPr/>
      <dgm:t>
        <a:bodyPr/>
        <a:lstStyle/>
        <a:p>
          <a:endParaRPr lang="en-US"/>
        </a:p>
      </dgm:t>
    </dgm:pt>
    <dgm:pt modelId="{2BCE1379-D0CF-9D49-BBCB-2DD9B41358AF}" type="sibTrans" cxnId="{1CC99B2A-D711-4C42-901E-A6F1850441E0}">
      <dgm:prSet/>
      <dgm:spPr/>
      <dgm:t>
        <a:bodyPr/>
        <a:lstStyle/>
        <a:p>
          <a:endParaRPr lang="en-US"/>
        </a:p>
      </dgm:t>
    </dgm:pt>
    <dgm:pt modelId="{E52EECE0-E083-6E4D-88A7-8ED519498F8F}">
      <dgm:prSet/>
      <dgm:spPr/>
      <dgm:t>
        <a:bodyPr/>
        <a:lstStyle/>
        <a:p>
          <a:pPr rtl="0"/>
          <a:r>
            <a:rPr lang="en-US" dirty="0">
              <a:solidFill>
                <a:schemeClr val="accent2"/>
              </a:solidFill>
            </a:rPr>
            <a:t>Must include an opcode and, implicitly or explicitly, indicate the addressing mode for each operand</a:t>
          </a:r>
        </a:p>
      </dgm:t>
    </dgm:pt>
    <dgm:pt modelId="{1E64E5D5-F98E-B040-980C-DC21ADEC3D4E}" type="parTrans" cxnId="{4A1396E4-C0A5-C344-A231-865DD8A2268E}">
      <dgm:prSet/>
      <dgm:spPr/>
      <dgm:t>
        <a:bodyPr/>
        <a:lstStyle/>
        <a:p>
          <a:endParaRPr lang="en-US"/>
        </a:p>
      </dgm:t>
    </dgm:pt>
    <dgm:pt modelId="{DE6DFE48-F63D-3F4F-A1AC-F5540F50A00B}" type="sibTrans" cxnId="{4A1396E4-C0A5-C344-A231-865DD8A2268E}">
      <dgm:prSet/>
      <dgm:spPr/>
      <dgm:t>
        <a:bodyPr/>
        <a:lstStyle/>
        <a:p>
          <a:endParaRPr lang="en-US"/>
        </a:p>
      </dgm:t>
    </dgm:pt>
    <dgm:pt modelId="{A61C6F7B-D81F-D246-8E70-7D0563A0E411}">
      <dgm:prSet/>
      <dgm:spPr/>
      <dgm:t>
        <a:bodyPr/>
        <a:lstStyle/>
        <a:p>
          <a:pPr rtl="0"/>
          <a:r>
            <a:rPr lang="en-US" dirty="0">
              <a:solidFill>
                <a:schemeClr val="accent2"/>
              </a:solidFill>
            </a:rPr>
            <a:t>For most instruction sets more than one instruction format is used</a:t>
          </a:r>
        </a:p>
      </dgm:t>
    </dgm:pt>
    <dgm:pt modelId="{F15AE2EB-4028-A44F-AABC-E78CC77CC24C}" type="parTrans" cxnId="{7322B393-6AA8-9243-AE81-180FAB8B3074}">
      <dgm:prSet/>
      <dgm:spPr/>
      <dgm:t>
        <a:bodyPr/>
        <a:lstStyle/>
        <a:p>
          <a:endParaRPr lang="en-US"/>
        </a:p>
      </dgm:t>
    </dgm:pt>
    <dgm:pt modelId="{0BB87ACD-2A9D-AA41-9463-420EE7A7C066}" type="sibTrans" cxnId="{7322B393-6AA8-9243-AE81-180FAB8B3074}">
      <dgm:prSet/>
      <dgm:spPr/>
      <dgm:t>
        <a:bodyPr/>
        <a:lstStyle/>
        <a:p>
          <a:endParaRPr lang="en-US"/>
        </a:p>
      </dgm:t>
    </dgm:pt>
    <dgm:pt modelId="{4D1EA63D-B30E-3848-9AA2-AA5A58F507AD}" type="pres">
      <dgm:prSet presAssocID="{5978372B-9238-364C-81C3-3497B789A77C}" presName="Name0" presStyleCnt="0">
        <dgm:presLayoutVars>
          <dgm:dir/>
          <dgm:resizeHandles val="exact"/>
        </dgm:presLayoutVars>
      </dgm:prSet>
      <dgm:spPr/>
    </dgm:pt>
    <dgm:pt modelId="{E839FB02-6AB5-C645-8052-5011DD110ED1}" type="pres">
      <dgm:prSet presAssocID="{A84DDF75-04FC-C749-87DB-D94F9CC939FC}" presName="node" presStyleLbl="node1" presStyleIdx="0" presStyleCnt="3">
        <dgm:presLayoutVars>
          <dgm:bulletEnabled val="1"/>
        </dgm:presLayoutVars>
      </dgm:prSet>
      <dgm:spPr/>
    </dgm:pt>
    <dgm:pt modelId="{02CFCACE-554D-C74A-91CF-5CC2083A97F7}" type="pres">
      <dgm:prSet presAssocID="{2BCE1379-D0CF-9D49-BBCB-2DD9B41358AF}" presName="sibTrans" presStyleCnt="0"/>
      <dgm:spPr/>
    </dgm:pt>
    <dgm:pt modelId="{9C22D813-78A6-F44B-A184-BA63B43415D4}" type="pres">
      <dgm:prSet presAssocID="{E52EECE0-E083-6E4D-88A7-8ED519498F8F}" presName="node" presStyleLbl="node1" presStyleIdx="1" presStyleCnt="3">
        <dgm:presLayoutVars>
          <dgm:bulletEnabled val="1"/>
        </dgm:presLayoutVars>
      </dgm:prSet>
      <dgm:spPr/>
    </dgm:pt>
    <dgm:pt modelId="{479C62A6-4DE6-2340-8AAB-AEF4A604ABB8}" type="pres">
      <dgm:prSet presAssocID="{DE6DFE48-F63D-3F4F-A1AC-F5540F50A00B}" presName="sibTrans" presStyleCnt="0"/>
      <dgm:spPr/>
    </dgm:pt>
    <dgm:pt modelId="{11DA530E-381C-884C-92DD-C175D8033C96}" type="pres">
      <dgm:prSet presAssocID="{A61C6F7B-D81F-D246-8E70-7D0563A0E411}" presName="node" presStyleLbl="node1" presStyleIdx="2" presStyleCnt="3">
        <dgm:presLayoutVars>
          <dgm:bulletEnabled val="1"/>
        </dgm:presLayoutVars>
      </dgm:prSet>
      <dgm:spPr/>
    </dgm:pt>
  </dgm:ptLst>
  <dgm:cxnLst>
    <dgm:cxn modelId="{1CC99B2A-D711-4C42-901E-A6F1850441E0}" srcId="{5978372B-9238-364C-81C3-3497B789A77C}" destId="{A84DDF75-04FC-C749-87DB-D94F9CC939FC}" srcOrd="0" destOrd="0" parTransId="{A2A25EBD-F6B1-DB40-835E-390C46DF6020}" sibTransId="{2BCE1379-D0CF-9D49-BBCB-2DD9B41358AF}"/>
    <dgm:cxn modelId="{3487D38A-4453-9244-9625-117A5AD13F19}" type="presOf" srcId="{5978372B-9238-364C-81C3-3497B789A77C}" destId="{4D1EA63D-B30E-3848-9AA2-AA5A58F507AD}" srcOrd="0" destOrd="0" presId="urn:microsoft.com/office/officeart/2005/8/layout/hList6"/>
    <dgm:cxn modelId="{7322B393-6AA8-9243-AE81-180FAB8B3074}" srcId="{5978372B-9238-364C-81C3-3497B789A77C}" destId="{A61C6F7B-D81F-D246-8E70-7D0563A0E411}" srcOrd="2" destOrd="0" parTransId="{F15AE2EB-4028-A44F-AABC-E78CC77CC24C}" sibTransId="{0BB87ACD-2A9D-AA41-9463-420EE7A7C066}"/>
    <dgm:cxn modelId="{A7A330B4-3D0E-664B-B1A1-084CA6DCA15E}" type="presOf" srcId="{E52EECE0-E083-6E4D-88A7-8ED519498F8F}" destId="{9C22D813-78A6-F44B-A184-BA63B43415D4}" srcOrd="0" destOrd="0" presId="urn:microsoft.com/office/officeart/2005/8/layout/hList6"/>
    <dgm:cxn modelId="{6FF957D8-C305-4B4E-8994-7453F5EEBE2D}" type="presOf" srcId="{A61C6F7B-D81F-D246-8E70-7D0563A0E411}" destId="{11DA530E-381C-884C-92DD-C175D8033C96}" srcOrd="0" destOrd="0" presId="urn:microsoft.com/office/officeart/2005/8/layout/hList6"/>
    <dgm:cxn modelId="{4A1396E4-C0A5-C344-A231-865DD8A2268E}" srcId="{5978372B-9238-364C-81C3-3497B789A77C}" destId="{E52EECE0-E083-6E4D-88A7-8ED519498F8F}" srcOrd="1" destOrd="0" parTransId="{1E64E5D5-F98E-B040-980C-DC21ADEC3D4E}" sibTransId="{DE6DFE48-F63D-3F4F-A1AC-F5540F50A00B}"/>
    <dgm:cxn modelId="{AB1AE5FA-9F41-5C4B-9F00-F11A469F950F}" type="presOf" srcId="{A84DDF75-04FC-C749-87DB-D94F9CC939FC}" destId="{E839FB02-6AB5-C645-8052-5011DD110ED1}" srcOrd="0" destOrd="0" presId="urn:microsoft.com/office/officeart/2005/8/layout/hList6"/>
    <dgm:cxn modelId="{7E7F9B36-5C61-CB4C-A077-2A93964CE9CB}" type="presParOf" srcId="{4D1EA63D-B30E-3848-9AA2-AA5A58F507AD}" destId="{E839FB02-6AB5-C645-8052-5011DD110ED1}" srcOrd="0" destOrd="0" presId="urn:microsoft.com/office/officeart/2005/8/layout/hList6"/>
    <dgm:cxn modelId="{E038BDF2-6E4D-6941-8F58-802212B60D2C}" type="presParOf" srcId="{4D1EA63D-B30E-3848-9AA2-AA5A58F507AD}" destId="{02CFCACE-554D-C74A-91CF-5CC2083A97F7}" srcOrd="1" destOrd="0" presId="urn:microsoft.com/office/officeart/2005/8/layout/hList6"/>
    <dgm:cxn modelId="{BD562AEA-96CD-7543-84B2-DC5858ABC0D8}" type="presParOf" srcId="{4D1EA63D-B30E-3848-9AA2-AA5A58F507AD}" destId="{9C22D813-78A6-F44B-A184-BA63B43415D4}" srcOrd="2" destOrd="0" presId="urn:microsoft.com/office/officeart/2005/8/layout/hList6"/>
    <dgm:cxn modelId="{11A381D9-0323-DD40-88FD-9F4AE4282261}" type="presParOf" srcId="{4D1EA63D-B30E-3848-9AA2-AA5A58F507AD}" destId="{479C62A6-4DE6-2340-8AAB-AEF4A604ABB8}" srcOrd="3" destOrd="0" presId="urn:microsoft.com/office/officeart/2005/8/layout/hList6"/>
    <dgm:cxn modelId="{773838D9-EEC3-BD43-A837-7F6EE739BCC6}" type="presParOf" srcId="{4D1EA63D-B30E-3848-9AA2-AA5A58F507AD}" destId="{11DA530E-381C-884C-92DD-C175D8033C96}"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5D17FB3-E440-6A4F-B7D3-293DE85510F6}" type="doc">
      <dgm:prSet loTypeId="urn:microsoft.com/office/officeart/2005/8/layout/default" loCatId="" qsTypeId="urn:microsoft.com/office/officeart/2005/8/quickstyle/simple4" qsCatId="simple" csTypeId="urn:microsoft.com/office/officeart/2005/8/colors/colorful4" csCatId="colorful"/>
      <dgm:spPr/>
      <dgm:t>
        <a:bodyPr/>
        <a:lstStyle/>
        <a:p>
          <a:endParaRPr lang="en-US"/>
        </a:p>
      </dgm:t>
    </dgm:pt>
    <dgm:pt modelId="{9AEE2E66-27AF-D94B-8E74-F7EC8B7B4107}">
      <dgm:prSet/>
      <dgm:spPr/>
      <dgm:t>
        <a:bodyPr/>
        <a:lstStyle/>
        <a:p>
          <a:pPr rtl="0"/>
          <a:r>
            <a:rPr lang="en-US" dirty="0">
              <a:solidFill>
                <a:schemeClr val="accent2"/>
              </a:solidFill>
            </a:rPr>
            <a:t>Number of addressing modes	</a:t>
          </a:r>
        </a:p>
      </dgm:t>
    </dgm:pt>
    <dgm:pt modelId="{8AB2495B-FDED-A542-8D70-3786670ABA01}" type="parTrans" cxnId="{739F25D3-223E-5445-85A9-60FC4C82EB58}">
      <dgm:prSet/>
      <dgm:spPr/>
      <dgm:t>
        <a:bodyPr/>
        <a:lstStyle/>
        <a:p>
          <a:endParaRPr lang="en-US"/>
        </a:p>
      </dgm:t>
    </dgm:pt>
    <dgm:pt modelId="{ABB20859-8428-F14E-B216-7154F1AE07D4}" type="sibTrans" cxnId="{739F25D3-223E-5445-85A9-60FC4C82EB58}">
      <dgm:prSet/>
      <dgm:spPr/>
      <dgm:t>
        <a:bodyPr/>
        <a:lstStyle/>
        <a:p>
          <a:endParaRPr lang="en-US"/>
        </a:p>
      </dgm:t>
    </dgm:pt>
    <dgm:pt modelId="{B297A6D1-6B6F-FB43-9466-D800DE79CC4D}">
      <dgm:prSet/>
      <dgm:spPr/>
      <dgm:t>
        <a:bodyPr/>
        <a:lstStyle/>
        <a:p>
          <a:pPr rtl="0"/>
          <a:r>
            <a:rPr lang="en-US" dirty="0">
              <a:solidFill>
                <a:schemeClr val="accent2"/>
              </a:solidFill>
            </a:rPr>
            <a:t>Number of operands</a:t>
          </a:r>
        </a:p>
      </dgm:t>
    </dgm:pt>
    <dgm:pt modelId="{92415BC5-8E50-4343-9DC9-9F973C7DCC25}" type="parTrans" cxnId="{CD218FB7-8135-684C-BF8A-4273A7C96E45}">
      <dgm:prSet/>
      <dgm:spPr/>
      <dgm:t>
        <a:bodyPr/>
        <a:lstStyle/>
        <a:p>
          <a:endParaRPr lang="en-US"/>
        </a:p>
      </dgm:t>
    </dgm:pt>
    <dgm:pt modelId="{CDAB6B77-D360-BC4F-804B-B717691E54CB}" type="sibTrans" cxnId="{CD218FB7-8135-684C-BF8A-4273A7C96E45}">
      <dgm:prSet/>
      <dgm:spPr/>
      <dgm:t>
        <a:bodyPr/>
        <a:lstStyle/>
        <a:p>
          <a:endParaRPr lang="en-US"/>
        </a:p>
      </dgm:t>
    </dgm:pt>
    <dgm:pt modelId="{F50C517B-16D1-B849-8EF0-8C98FA877BEA}">
      <dgm:prSet/>
      <dgm:spPr/>
      <dgm:t>
        <a:bodyPr/>
        <a:lstStyle/>
        <a:p>
          <a:pPr rtl="0"/>
          <a:r>
            <a:rPr lang="en-US" dirty="0">
              <a:solidFill>
                <a:schemeClr val="accent2"/>
              </a:solidFill>
            </a:rPr>
            <a:t>Register versus memory</a:t>
          </a:r>
        </a:p>
      </dgm:t>
    </dgm:pt>
    <dgm:pt modelId="{07B03D8D-888B-D34C-BB8D-283A164FD355}" type="parTrans" cxnId="{6E9F6A7E-4D7D-5141-94F8-0EC2FFEBC30F}">
      <dgm:prSet/>
      <dgm:spPr/>
      <dgm:t>
        <a:bodyPr/>
        <a:lstStyle/>
        <a:p>
          <a:endParaRPr lang="en-US"/>
        </a:p>
      </dgm:t>
    </dgm:pt>
    <dgm:pt modelId="{4586DD4F-8D61-9F43-9475-92257A1A256A}" type="sibTrans" cxnId="{6E9F6A7E-4D7D-5141-94F8-0EC2FFEBC30F}">
      <dgm:prSet/>
      <dgm:spPr/>
      <dgm:t>
        <a:bodyPr/>
        <a:lstStyle/>
        <a:p>
          <a:endParaRPr lang="en-US"/>
        </a:p>
      </dgm:t>
    </dgm:pt>
    <dgm:pt modelId="{E8124A79-2EB2-8346-8789-DF8D254E1437}">
      <dgm:prSet/>
      <dgm:spPr/>
      <dgm:t>
        <a:bodyPr/>
        <a:lstStyle/>
        <a:p>
          <a:pPr rtl="0"/>
          <a:r>
            <a:rPr lang="en-US" dirty="0">
              <a:solidFill>
                <a:schemeClr val="accent2"/>
              </a:solidFill>
            </a:rPr>
            <a:t>Number of register sets</a:t>
          </a:r>
        </a:p>
      </dgm:t>
    </dgm:pt>
    <dgm:pt modelId="{94387FF2-DB90-2847-8C78-4FB43C18C44C}" type="parTrans" cxnId="{1A30B05A-B014-4F43-889E-ADA64EF2C06D}">
      <dgm:prSet/>
      <dgm:spPr/>
      <dgm:t>
        <a:bodyPr/>
        <a:lstStyle/>
        <a:p>
          <a:endParaRPr lang="en-US"/>
        </a:p>
      </dgm:t>
    </dgm:pt>
    <dgm:pt modelId="{9FE48CF8-4E9B-D84B-B124-EF4F004DFAAF}" type="sibTrans" cxnId="{1A30B05A-B014-4F43-889E-ADA64EF2C06D}">
      <dgm:prSet/>
      <dgm:spPr/>
      <dgm:t>
        <a:bodyPr/>
        <a:lstStyle/>
        <a:p>
          <a:endParaRPr lang="en-US"/>
        </a:p>
      </dgm:t>
    </dgm:pt>
    <dgm:pt modelId="{98FFAAB8-4D35-0D40-9511-077DABD5C852}">
      <dgm:prSet/>
      <dgm:spPr/>
      <dgm:t>
        <a:bodyPr/>
        <a:lstStyle/>
        <a:p>
          <a:pPr rtl="0"/>
          <a:r>
            <a:rPr lang="en-US" dirty="0">
              <a:solidFill>
                <a:schemeClr val="accent2"/>
              </a:solidFill>
            </a:rPr>
            <a:t>Address range</a:t>
          </a:r>
        </a:p>
      </dgm:t>
    </dgm:pt>
    <dgm:pt modelId="{100A0CDE-A711-314D-B275-1C97838FF1E4}" type="parTrans" cxnId="{ECDDB5C4-8450-9A49-BB13-E47F98B26223}">
      <dgm:prSet/>
      <dgm:spPr/>
      <dgm:t>
        <a:bodyPr/>
        <a:lstStyle/>
        <a:p>
          <a:endParaRPr lang="en-US"/>
        </a:p>
      </dgm:t>
    </dgm:pt>
    <dgm:pt modelId="{4D5871A4-6BEE-2348-8A4E-DCAD835EBD7E}" type="sibTrans" cxnId="{ECDDB5C4-8450-9A49-BB13-E47F98B26223}">
      <dgm:prSet/>
      <dgm:spPr/>
      <dgm:t>
        <a:bodyPr/>
        <a:lstStyle/>
        <a:p>
          <a:endParaRPr lang="en-US"/>
        </a:p>
      </dgm:t>
    </dgm:pt>
    <dgm:pt modelId="{86BF62D0-CCA8-2B4A-A711-8DFB4CCE5363}">
      <dgm:prSet/>
      <dgm:spPr/>
      <dgm:t>
        <a:bodyPr/>
        <a:lstStyle/>
        <a:p>
          <a:pPr rtl="0"/>
          <a:r>
            <a:rPr lang="en-US" dirty="0">
              <a:solidFill>
                <a:schemeClr val="accent2"/>
              </a:solidFill>
            </a:rPr>
            <a:t>Address granularity</a:t>
          </a:r>
        </a:p>
      </dgm:t>
    </dgm:pt>
    <dgm:pt modelId="{B4377790-0992-4B4D-8B4B-58342305303F}" type="parTrans" cxnId="{ACB0D45A-FBFD-2A47-BB69-960B1D9DAD8C}">
      <dgm:prSet/>
      <dgm:spPr/>
      <dgm:t>
        <a:bodyPr/>
        <a:lstStyle/>
        <a:p>
          <a:endParaRPr lang="en-US"/>
        </a:p>
      </dgm:t>
    </dgm:pt>
    <dgm:pt modelId="{7A84B130-D757-9C4E-AF3E-D970F8D8910D}" type="sibTrans" cxnId="{ACB0D45A-FBFD-2A47-BB69-960B1D9DAD8C}">
      <dgm:prSet/>
      <dgm:spPr/>
      <dgm:t>
        <a:bodyPr/>
        <a:lstStyle/>
        <a:p>
          <a:endParaRPr lang="en-US"/>
        </a:p>
      </dgm:t>
    </dgm:pt>
    <dgm:pt modelId="{76757134-4DD3-DD42-980C-793F2415FCA7}" type="pres">
      <dgm:prSet presAssocID="{F5D17FB3-E440-6A4F-B7D3-293DE85510F6}" presName="diagram" presStyleCnt="0">
        <dgm:presLayoutVars>
          <dgm:dir/>
          <dgm:resizeHandles val="exact"/>
        </dgm:presLayoutVars>
      </dgm:prSet>
      <dgm:spPr/>
    </dgm:pt>
    <dgm:pt modelId="{C35741C0-AF00-CA44-9BD7-897AD833618C}" type="pres">
      <dgm:prSet presAssocID="{9AEE2E66-27AF-D94B-8E74-F7EC8B7B4107}" presName="node" presStyleLbl="node1" presStyleIdx="0" presStyleCnt="6">
        <dgm:presLayoutVars>
          <dgm:bulletEnabled val="1"/>
        </dgm:presLayoutVars>
      </dgm:prSet>
      <dgm:spPr/>
    </dgm:pt>
    <dgm:pt modelId="{6A10D592-1828-B54B-8EC0-C92E61B4C478}" type="pres">
      <dgm:prSet presAssocID="{ABB20859-8428-F14E-B216-7154F1AE07D4}" presName="sibTrans" presStyleCnt="0"/>
      <dgm:spPr/>
    </dgm:pt>
    <dgm:pt modelId="{72BB6A60-8F22-2D4E-BC0F-3DC0A691A29B}" type="pres">
      <dgm:prSet presAssocID="{B297A6D1-6B6F-FB43-9466-D800DE79CC4D}" presName="node" presStyleLbl="node1" presStyleIdx="1" presStyleCnt="6">
        <dgm:presLayoutVars>
          <dgm:bulletEnabled val="1"/>
        </dgm:presLayoutVars>
      </dgm:prSet>
      <dgm:spPr/>
    </dgm:pt>
    <dgm:pt modelId="{0D0F39F2-3712-B149-92BA-64A063C01F53}" type="pres">
      <dgm:prSet presAssocID="{CDAB6B77-D360-BC4F-804B-B717691E54CB}" presName="sibTrans" presStyleCnt="0"/>
      <dgm:spPr/>
    </dgm:pt>
    <dgm:pt modelId="{352CB0F1-5B6C-6945-ABF3-ED695AFC0D9A}" type="pres">
      <dgm:prSet presAssocID="{F50C517B-16D1-B849-8EF0-8C98FA877BEA}" presName="node" presStyleLbl="node1" presStyleIdx="2" presStyleCnt="6">
        <dgm:presLayoutVars>
          <dgm:bulletEnabled val="1"/>
        </dgm:presLayoutVars>
      </dgm:prSet>
      <dgm:spPr/>
    </dgm:pt>
    <dgm:pt modelId="{9DC73B5F-9AD7-DB4C-926D-095824A3E567}" type="pres">
      <dgm:prSet presAssocID="{4586DD4F-8D61-9F43-9475-92257A1A256A}" presName="sibTrans" presStyleCnt="0"/>
      <dgm:spPr/>
    </dgm:pt>
    <dgm:pt modelId="{9B9E5E99-5AE5-724E-A77F-FCC711EA4601}" type="pres">
      <dgm:prSet presAssocID="{E8124A79-2EB2-8346-8789-DF8D254E1437}" presName="node" presStyleLbl="node1" presStyleIdx="3" presStyleCnt="6">
        <dgm:presLayoutVars>
          <dgm:bulletEnabled val="1"/>
        </dgm:presLayoutVars>
      </dgm:prSet>
      <dgm:spPr/>
    </dgm:pt>
    <dgm:pt modelId="{55F43FCC-DCC4-744D-A032-3564F25AC41D}" type="pres">
      <dgm:prSet presAssocID="{9FE48CF8-4E9B-D84B-B124-EF4F004DFAAF}" presName="sibTrans" presStyleCnt="0"/>
      <dgm:spPr/>
    </dgm:pt>
    <dgm:pt modelId="{07111F0A-146D-B74B-93B1-03C3088F22D2}" type="pres">
      <dgm:prSet presAssocID="{98FFAAB8-4D35-0D40-9511-077DABD5C852}" presName="node" presStyleLbl="node1" presStyleIdx="4" presStyleCnt="6">
        <dgm:presLayoutVars>
          <dgm:bulletEnabled val="1"/>
        </dgm:presLayoutVars>
      </dgm:prSet>
      <dgm:spPr/>
    </dgm:pt>
    <dgm:pt modelId="{E1804273-11B9-3C4E-847F-9C3BCD1AC050}" type="pres">
      <dgm:prSet presAssocID="{4D5871A4-6BEE-2348-8A4E-DCAD835EBD7E}" presName="sibTrans" presStyleCnt="0"/>
      <dgm:spPr/>
    </dgm:pt>
    <dgm:pt modelId="{2C13FBC5-B362-E34C-81FE-4DAA45A75724}" type="pres">
      <dgm:prSet presAssocID="{86BF62D0-CCA8-2B4A-A711-8DFB4CCE5363}" presName="node" presStyleLbl="node1" presStyleIdx="5" presStyleCnt="6">
        <dgm:presLayoutVars>
          <dgm:bulletEnabled val="1"/>
        </dgm:presLayoutVars>
      </dgm:prSet>
      <dgm:spPr/>
    </dgm:pt>
  </dgm:ptLst>
  <dgm:cxnLst>
    <dgm:cxn modelId="{6F973F10-FDCB-3043-8FA0-CA1B3F75EC4C}" type="presOf" srcId="{98FFAAB8-4D35-0D40-9511-077DABD5C852}" destId="{07111F0A-146D-B74B-93B1-03C3088F22D2}" srcOrd="0" destOrd="0" presId="urn:microsoft.com/office/officeart/2005/8/layout/default"/>
    <dgm:cxn modelId="{95D16435-CFF6-A340-B7E0-6E166A9B2CE8}" type="presOf" srcId="{E8124A79-2EB2-8346-8789-DF8D254E1437}" destId="{9B9E5E99-5AE5-724E-A77F-FCC711EA4601}" srcOrd="0" destOrd="0" presId="urn:microsoft.com/office/officeart/2005/8/layout/default"/>
    <dgm:cxn modelId="{F83B4C3E-B224-E84C-8336-0334A67B4454}" type="presOf" srcId="{86BF62D0-CCA8-2B4A-A711-8DFB4CCE5363}" destId="{2C13FBC5-B362-E34C-81FE-4DAA45A75724}" srcOrd="0" destOrd="0" presId="urn:microsoft.com/office/officeart/2005/8/layout/default"/>
    <dgm:cxn modelId="{48731B42-14E9-C245-B8AD-2EB34CEFDE91}" type="presOf" srcId="{9AEE2E66-27AF-D94B-8E74-F7EC8B7B4107}" destId="{C35741C0-AF00-CA44-9BD7-897AD833618C}" srcOrd="0" destOrd="0" presId="urn:microsoft.com/office/officeart/2005/8/layout/default"/>
    <dgm:cxn modelId="{1A30B05A-B014-4F43-889E-ADA64EF2C06D}" srcId="{F5D17FB3-E440-6A4F-B7D3-293DE85510F6}" destId="{E8124A79-2EB2-8346-8789-DF8D254E1437}" srcOrd="3" destOrd="0" parTransId="{94387FF2-DB90-2847-8C78-4FB43C18C44C}" sibTransId="{9FE48CF8-4E9B-D84B-B124-EF4F004DFAAF}"/>
    <dgm:cxn modelId="{ACB0D45A-FBFD-2A47-BB69-960B1D9DAD8C}" srcId="{F5D17FB3-E440-6A4F-B7D3-293DE85510F6}" destId="{86BF62D0-CCA8-2B4A-A711-8DFB4CCE5363}" srcOrd="5" destOrd="0" parTransId="{B4377790-0992-4B4D-8B4B-58342305303F}" sibTransId="{7A84B130-D757-9C4E-AF3E-D970F8D8910D}"/>
    <dgm:cxn modelId="{6E9F6A7E-4D7D-5141-94F8-0EC2FFEBC30F}" srcId="{F5D17FB3-E440-6A4F-B7D3-293DE85510F6}" destId="{F50C517B-16D1-B849-8EF0-8C98FA877BEA}" srcOrd="2" destOrd="0" parTransId="{07B03D8D-888B-D34C-BB8D-283A164FD355}" sibTransId="{4586DD4F-8D61-9F43-9475-92257A1A256A}"/>
    <dgm:cxn modelId="{BFCFBFAE-C4E7-F14B-9086-841E6FF1B2DE}" type="presOf" srcId="{F50C517B-16D1-B849-8EF0-8C98FA877BEA}" destId="{352CB0F1-5B6C-6945-ABF3-ED695AFC0D9A}" srcOrd="0" destOrd="0" presId="urn:microsoft.com/office/officeart/2005/8/layout/default"/>
    <dgm:cxn modelId="{598E6AB1-129F-E34D-B3AD-AD31EC31775C}" type="presOf" srcId="{B297A6D1-6B6F-FB43-9466-D800DE79CC4D}" destId="{72BB6A60-8F22-2D4E-BC0F-3DC0A691A29B}" srcOrd="0" destOrd="0" presId="urn:microsoft.com/office/officeart/2005/8/layout/default"/>
    <dgm:cxn modelId="{CD218FB7-8135-684C-BF8A-4273A7C96E45}" srcId="{F5D17FB3-E440-6A4F-B7D3-293DE85510F6}" destId="{B297A6D1-6B6F-FB43-9466-D800DE79CC4D}" srcOrd="1" destOrd="0" parTransId="{92415BC5-8E50-4343-9DC9-9F973C7DCC25}" sibTransId="{CDAB6B77-D360-BC4F-804B-B717691E54CB}"/>
    <dgm:cxn modelId="{ECDDB5C4-8450-9A49-BB13-E47F98B26223}" srcId="{F5D17FB3-E440-6A4F-B7D3-293DE85510F6}" destId="{98FFAAB8-4D35-0D40-9511-077DABD5C852}" srcOrd="4" destOrd="0" parTransId="{100A0CDE-A711-314D-B275-1C97838FF1E4}" sibTransId="{4D5871A4-6BEE-2348-8A4E-DCAD835EBD7E}"/>
    <dgm:cxn modelId="{739F25D3-223E-5445-85A9-60FC4C82EB58}" srcId="{F5D17FB3-E440-6A4F-B7D3-293DE85510F6}" destId="{9AEE2E66-27AF-D94B-8E74-F7EC8B7B4107}" srcOrd="0" destOrd="0" parTransId="{8AB2495B-FDED-A542-8D70-3786670ABA01}" sibTransId="{ABB20859-8428-F14E-B216-7154F1AE07D4}"/>
    <dgm:cxn modelId="{CE1CB6FB-1029-1C44-8B80-BEF4E1D74A26}" type="presOf" srcId="{F5D17FB3-E440-6A4F-B7D3-293DE85510F6}" destId="{76757134-4DD3-DD42-980C-793F2415FCA7}" srcOrd="0" destOrd="0" presId="urn:microsoft.com/office/officeart/2005/8/layout/default"/>
    <dgm:cxn modelId="{FA57E072-0BA8-1B40-9A0E-8185B04B0684}" type="presParOf" srcId="{76757134-4DD3-DD42-980C-793F2415FCA7}" destId="{C35741C0-AF00-CA44-9BD7-897AD833618C}" srcOrd="0" destOrd="0" presId="urn:microsoft.com/office/officeart/2005/8/layout/default"/>
    <dgm:cxn modelId="{89F33706-E8F9-AC49-A54C-227998F0AC5A}" type="presParOf" srcId="{76757134-4DD3-DD42-980C-793F2415FCA7}" destId="{6A10D592-1828-B54B-8EC0-C92E61B4C478}" srcOrd="1" destOrd="0" presId="urn:microsoft.com/office/officeart/2005/8/layout/default"/>
    <dgm:cxn modelId="{B03EC9B0-5E33-3945-87B8-0056B8157ED8}" type="presParOf" srcId="{76757134-4DD3-DD42-980C-793F2415FCA7}" destId="{72BB6A60-8F22-2D4E-BC0F-3DC0A691A29B}" srcOrd="2" destOrd="0" presId="urn:microsoft.com/office/officeart/2005/8/layout/default"/>
    <dgm:cxn modelId="{732091F9-351C-C84D-B492-30FC6AF7D26F}" type="presParOf" srcId="{76757134-4DD3-DD42-980C-793F2415FCA7}" destId="{0D0F39F2-3712-B149-92BA-64A063C01F53}" srcOrd="3" destOrd="0" presId="urn:microsoft.com/office/officeart/2005/8/layout/default"/>
    <dgm:cxn modelId="{C60D1BC4-9DDC-2943-BB12-B3424E65CB76}" type="presParOf" srcId="{76757134-4DD3-DD42-980C-793F2415FCA7}" destId="{352CB0F1-5B6C-6945-ABF3-ED695AFC0D9A}" srcOrd="4" destOrd="0" presId="urn:microsoft.com/office/officeart/2005/8/layout/default"/>
    <dgm:cxn modelId="{EDE21C9C-09A6-EA4B-8FAE-7BC199CDCBF9}" type="presParOf" srcId="{76757134-4DD3-DD42-980C-793F2415FCA7}" destId="{9DC73B5F-9AD7-DB4C-926D-095824A3E567}" srcOrd="5" destOrd="0" presId="urn:microsoft.com/office/officeart/2005/8/layout/default"/>
    <dgm:cxn modelId="{6A9FAA32-2A6C-7D47-B0C8-911DE8B82DB3}" type="presParOf" srcId="{76757134-4DD3-DD42-980C-793F2415FCA7}" destId="{9B9E5E99-5AE5-724E-A77F-FCC711EA4601}" srcOrd="6" destOrd="0" presId="urn:microsoft.com/office/officeart/2005/8/layout/default"/>
    <dgm:cxn modelId="{00106AF4-834A-A045-A012-AC3533D1E3E5}" type="presParOf" srcId="{76757134-4DD3-DD42-980C-793F2415FCA7}" destId="{55F43FCC-DCC4-744D-A032-3564F25AC41D}" srcOrd="7" destOrd="0" presId="urn:microsoft.com/office/officeart/2005/8/layout/default"/>
    <dgm:cxn modelId="{497A1725-C285-6C40-80C5-A6F0F9A51A62}" type="presParOf" srcId="{76757134-4DD3-DD42-980C-793F2415FCA7}" destId="{07111F0A-146D-B74B-93B1-03C3088F22D2}" srcOrd="8" destOrd="0" presId="urn:microsoft.com/office/officeart/2005/8/layout/default"/>
    <dgm:cxn modelId="{CD14BDD2-5FCF-1E4A-B94A-99215A7A7952}" type="presParOf" srcId="{76757134-4DD3-DD42-980C-793F2415FCA7}" destId="{E1804273-11B9-3C4E-847F-9C3BCD1AC050}" srcOrd="9" destOrd="0" presId="urn:microsoft.com/office/officeart/2005/8/layout/default"/>
    <dgm:cxn modelId="{73A742AC-FC5D-4741-977E-A10DDA75E707}" type="presParOf" srcId="{76757134-4DD3-DD42-980C-793F2415FCA7}" destId="{2C13FBC5-B362-E34C-81FE-4DAA45A75724}"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3FD2E1-6A44-304A-8ABE-D29421750942}">
      <dsp:nvSpPr>
        <dsp:cNvPr id="0" name=""/>
        <dsp:cNvSpPr/>
      </dsp:nvSpPr>
      <dsp:spPr>
        <a:xfrm>
          <a:off x="-6102426" y="-934316"/>
          <a:ext cx="7269307" cy="7269307"/>
        </a:xfrm>
        <a:prstGeom prst="blockArc">
          <a:avLst>
            <a:gd name="adj1" fmla="val 18900000"/>
            <a:gd name="adj2" fmla="val 2700000"/>
            <a:gd name="adj3" fmla="val 297"/>
          </a:avLst>
        </a:pr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BD8BE2-2890-524A-8B30-4BF8372329EA}">
      <dsp:nvSpPr>
        <dsp:cNvPr id="0" name=""/>
        <dsp:cNvSpPr/>
      </dsp:nvSpPr>
      <dsp:spPr>
        <a:xfrm>
          <a:off x="378857" y="245514"/>
          <a:ext cx="6137267" cy="490813"/>
        </a:xfrm>
        <a:prstGeom prst="rect">
          <a:avLst/>
        </a:prstGeom>
        <a:gradFill rotWithShape="0">
          <a:gsLst>
            <a:gs pos="0">
              <a:schemeClr val="accent2">
                <a:hueOff val="0"/>
                <a:satOff val="0"/>
                <a:lumOff val="0"/>
                <a:alphaOff val="0"/>
                <a:shade val="40000"/>
                <a:alpha val="100000"/>
                <a:satMod val="150000"/>
                <a:lumMod val="100000"/>
              </a:schemeClr>
            </a:gs>
            <a:gs pos="100000">
              <a:schemeClr val="accent2">
                <a:hueOff val="0"/>
                <a:satOff val="0"/>
                <a:lumOff val="0"/>
                <a:alphaOff val="0"/>
                <a:tint val="70000"/>
                <a:shade val="100000"/>
                <a:alpha val="100000"/>
                <a:satMod val="200000"/>
                <a:lumMod val="100000"/>
              </a:schemeClr>
            </a:gs>
          </a:gsLst>
          <a:lin ang="5400000" scaled="1"/>
        </a:gradFill>
        <a:ln>
          <a:noFill/>
        </a:ln>
        <a:effectLst/>
        <a:scene3d>
          <a:camera prst="orthographicFront">
            <a:rot lat="0" lon="0" rev="0"/>
          </a:camera>
          <a:lightRig rig="twoPt" dir="tl">
            <a:rot lat="0" lon="0" rev="4500000"/>
          </a:lightRig>
        </a:scene3d>
        <a:sp3d>
          <a:bevelT w="63500" h="50800"/>
        </a:sp3d>
      </dsp:spPr>
      <dsp:style>
        <a:lnRef idx="0">
          <a:scrgbClr r="0" g="0" b="0"/>
        </a:lnRef>
        <a:fillRef idx="3">
          <a:scrgbClr r="0" g="0" b="0"/>
        </a:fillRef>
        <a:effectRef idx="3">
          <a:scrgbClr r="0" g="0" b="0"/>
        </a:effectRef>
        <a:fontRef idx="minor">
          <a:schemeClr val="lt1"/>
        </a:fontRef>
      </dsp:style>
      <dsp:txBody>
        <a:bodyPr spcFirstLastPara="0" vert="horz" wrap="square" lIns="389583" tIns="66040" rIns="66040" bIns="66040" numCol="1" spcCol="1270" anchor="ctr" anchorCtr="0">
          <a:noAutofit/>
        </a:bodyPr>
        <a:lstStyle/>
        <a:p>
          <a:pPr marL="0" lvl="0" indent="0" algn="l" defTabSz="1155700" rtl="0">
            <a:lnSpc>
              <a:spcPct val="90000"/>
            </a:lnSpc>
            <a:spcBef>
              <a:spcPct val="0"/>
            </a:spcBef>
            <a:spcAft>
              <a:spcPct val="35000"/>
            </a:spcAft>
            <a:buNone/>
          </a:pPr>
          <a:r>
            <a:rPr lang="en-US" sz="2600" kern="1200"/>
            <a:t>Immediate</a:t>
          </a:r>
        </a:p>
      </dsp:txBody>
      <dsp:txXfrm>
        <a:off x="378857" y="245514"/>
        <a:ext cx="6137267" cy="490813"/>
      </dsp:txXfrm>
    </dsp:sp>
    <dsp:sp modelId="{3A908DAF-12B2-5D4A-8B94-244EFBE3757C}">
      <dsp:nvSpPr>
        <dsp:cNvPr id="0" name=""/>
        <dsp:cNvSpPr/>
      </dsp:nvSpPr>
      <dsp:spPr>
        <a:xfrm>
          <a:off x="72099" y="184163"/>
          <a:ext cx="613516" cy="613516"/>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1">
          <a:scrgbClr r="0" g="0" b="0"/>
        </a:fillRef>
        <a:effectRef idx="2">
          <a:scrgbClr r="0" g="0" b="0"/>
        </a:effectRef>
        <a:fontRef idx="minor"/>
      </dsp:style>
    </dsp:sp>
    <dsp:sp modelId="{5D6CDD84-B3EF-9C46-B0CB-2C51976A425F}">
      <dsp:nvSpPr>
        <dsp:cNvPr id="0" name=""/>
        <dsp:cNvSpPr/>
      </dsp:nvSpPr>
      <dsp:spPr>
        <a:xfrm>
          <a:off x="823332" y="982166"/>
          <a:ext cx="5692792" cy="490813"/>
        </a:xfrm>
        <a:prstGeom prst="rect">
          <a:avLst/>
        </a:prstGeom>
        <a:gradFill rotWithShape="0">
          <a:gsLst>
            <a:gs pos="0">
              <a:schemeClr val="accent2">
                <a:hueOff val="0"/>
                <a:satOff val="0"/>
                <a:lumOff val="0"/>
                <a:alphaOff val="0"/>
                <a:shade val="40000"/>
                <a:alpha val="100000"/>
                <a:satMod val="150000"/>
                <a:lumMod val="100000"/>
              </a:schemeClr>
            </a:gs>
            <a:gs pos="100000">
              <a:schemeClr val="accent2">
                <a:hueOff val="0"/>
                <a:satOff val="0"/>
                <a:lumOff val="0"/>
                <a:alphaOff val="0"/>
                <a:tint val="70000"/>
                <a:shade val="100000"/>
                <a:alpha val="100000"/>
                <a:satMod val="200000"/>
                <a:lumMod val="100000"/>
              </a:schemeClr>
            </a:gs>
          </a:gsLst>
          <a:lin ang="5400000" scaled="1"/>
        </a:gradFill>
        <a:ln>
          <a:noFill/>
        </a:ln>
        <a:effectLst/>
        <a:scene3d>
          <a:camera prst="orthographicFront">
            <a:rot lat="0" lon="0" rev="0"/>
          </a:camera>
          <a:lightRig rig="twoPt" dir="tl">
            <a:rot lat="0" lon="0" rev="4500000"/>
          </a:lightRig>
        </a:scene3d>
        <a:sp3d>
          <a:bevelT w="63500" h="50800"/>
        </a:sp3d>
      </dsp:spPr>
      <dsp:style>
        <a:lnRef idx="0">
          <a:scrgbClr r="0" g="0" b="0"/>
        </a:lnRef>
        <a:fillRef idx="3">
          <a:scrgbClr r="0" g="0" b="0"/>
        </a:fillRef>
        <a:effectRef idx="3">
          <a:scrgbClr r="0" g="0" b="0"/>
        </a:effectRef>
        <a:fontRef idx="minor">
          <a:schemeClr val="lt1"/>
        </a:fontRef>
      </dsp:style>
      <dsp:txBody>
        <a:bodyPr spcFirstLastPara="0" vert="horz" wrap="square" lIns="389583" tIns="66040" rIns="66040" bIns="66040" numCol="1" spcCol="1270" anchor="ctr" anchorCtr="0">
          <a:noAutofit/>
        </a:bodyPr>
        <a:lstStyle/>
        <a:p>
          <a:pPr marL="0" lvl="0" indent="0" algn="l" defTabSz="1155700" rtl="0">
            <a:lnSpc>
              <a:spcPct val="90000"/>
            </a:lnSpc>
            <a:spcBef>
              <a:spcPct val="0"/>
            </a:spcBef>
            <a:spcAft>
              <a:spcPct val="35000"/>
            </a:spcAft>
            <a:buNone/>
          </a:pPr>
          <a:r>
            <a:rPr lang="en-US" sz="2600" kern="1200" dirty="0"/>
            <a:t>Direct</a:t>
          </a:r>
        </a:p>
      </dsp:txBody>
      <dsp:txXfrm>
        <a:off x="823332" y="982166"/>
        <a:ext cx="5692792" cy="490813"/>
      </dsp:txXfrm>
    </dsp:sp>
    <dsp:sp modelId="{C8DBD8D7-7921-8E46-8701-0CB59E7E5B84}">
      <dsp:nvSpPr>
        <dsp:cNvPr id="0" name=""/>
        <dsp:cNvSpPr/>
      </dsp:nvSpPr>
      <dsp:spPr>
        <a:xfrm>
          <a:off x="516574" y="920815"/>
          <a:ext cx="613516" cy="613516"/>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1">
          <a:scrgbClr r="0" g="0" b="0"/>
        </a:fillRef>
        <a:effectRef idx="2">
          <a:scrgbClr r="0" g="0" b="0"/>
        </a:effectRef>
        <a:fontRef idx="minor"/>
      </dsp:style>
    </dsp:sp>
    <dsp:sp modelId="{D1813CF1-15BD-1746-9C06-CB67253200BC}">
      <dsp:nvSpPr>
        <dsp:cNvPr id="0" name=""/>
        <dsp:cNvSpPr/>
      </dsp:nvSpPr>
      <dsp:spPr>
        <a:xfrm>
          <a:off x="1066903" y="1718278"/>
          <a:ext cx="5449221" cy="490813"/>
        </a:xfrm>
        <a:prstGeom prst="rect">
          <a:avLst/>
        </a:prstGeom>
        <a:gradFill rotWithShape="0">
          <a:gsLst>
            <a:gs pos="0">
              <a:schemeClr val="accent2">
                <a:hueOff val="0"/>
                <a:satOff val="0"/>
                <a:lumOff val="0"/>
                <a:alphaOff val="0"/>
                <a:shade val="40000"/>
                <a:alpha val="100000"/>
                <a:satMod val="150000"/>
                <a:lumMod val="100000"/>
              </a:schemeClr>
            </a:gs>
            <a:gs pos="100000">
              <a:schemeClr val="accent2">
                <a:hueOff val="0"/>
                <a:satOff val="0"/>
                <a:lumOff val="0"/>
                <a:alphaOff val="0"/>
                <a:tint val="70000"/>
                <a:shade val="100000"/>
                <a:alpha val="100000"/>
                <a:satMod val="200000"/>
                <a:lumMod val="100000"/>
              </a:schemeClr>
            </a:gs>
          </a:gsLst>
          <a:lin ang="5400000" scaled="1"/>
        </a:gradFill>
        <a:ln>
          <a:noFill/>
        </a:ln>
        <a:effectLst/>
        <a:scene3d>
          <a:camera prst="orthographicFront">
            <a:rot lat="0" lon="0" rev="0"/>
          </a:camera>
          <a:lightRig rig="twoPt" dir="tl">
            <a:rot lat="0" lon="0" rev="4500000"/>
          </a:lightRig>
        </a:scene3d>
        <a:sp3d>
          <a:bevelT w="63500" h="50800"/>
        </a:sp3d>
      </dsp:spPr>
      <dsp:style>
        <a:lnRef idx="0">
          <a:scrgbClr r="0" g="0" b="0"/>
        </a:lnRef>
        <a:fillRef idx="3">
          <a:scrgbClr r="0" g="0" b="0"/>
        </a:fillRef>
        <a:effectRef idx="3">
          <a:scrgbClr r="0" g="0" b="0"/>
        </a:effectRef>
        <a:fontRef idx="minor">
          <a:schemeClr val="lt1"/>
        </a:fontRef>
      </dsp:style>
      <dsp:txBody>
        <a:bodyPr spcFirstLastPara="0" vert="horz" wrap="square" lIns="389583" tIns="66040" rIns="66040" bIns="66040" numCol="1" spcCol="1270" anchor="ctr" anchorCtr="0">
          <a:noAutofit/>
        </a:bodyPr>
        <a:lstStyle/>
        <a:p>
          <a:pPr marL="0" lvl="0" indent="0" algn="l" defTabSz="1155700" rtl="0">
            <a:lnSpc>
              <a:spcPct val="90000"/>
            </a:lnSpc>
            <a:spcBef>
              <a:spcPct val="0"/>
            </a:spcBef>
            <a:spcAft>
              <a:spcPct val="35000"/>
            </a:spcAft>
            <a:buNone/>
          </a:pPr>
          <a:r>
            <a:rPr lang="en-US" sz="2600" kern="1200" dirty="0"/>
            <a:t>Indirect</a:t>
          </a:r>
        </a:p>
      </dsp:txBody>
      <dsp:txXfrm>
        <a:off x="1066903" y="1718278"/>
        <a:ext cx="5449221" cy="490813"/>
      </dsp:txXfrm>
    </dsp:sp>
    <dsp:sp modelId="{2DEFCA7B-7A11-FF43-8F11-DDD566601285}">
      <dsp:nvSpPr>
        <dsp:cNvPr id="0" name=""/>
        <dsp:cNvSpPr/>
      </dsp:nvSpPr>
      <dsp:spPr>
        <a:xfrm>
          <a:off x="760145" y="1656927"/>
          <a:ext cx="613516" cy="613516"/>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1">
          <a:scrgbClr r="0" g="0" b="0"/>
        </a:fillRef>
        <a:effectRef idx="2">
          <a:scrgbClr r="0" g="0" b="0"/>
        </a:effectRef>
        <a:fontRef idx="minor"/>
      </dsp:style>
    </dsp:sp>
    <dsp:sp modelId="{4CE707F1-C341-234F-A380-871D988B9892}">
      <dsp:nvSpPr>
        <dsp:cNvPr id="0" name=""/>
        <dsp:cNvSpPr/>
      </dsp:nvSpPr>
      <dsp:spPr>
        <a:xfrm>
          <a:off x="1144673" y="2454930"/>
          <a:ext cx="5371451" cy="490813"/>
        </a:xfrm>
        <a:prstGeom prst="rect">
          <a:avLst/>
        </a:prstGeom>
        <a:gradFill rotWithShape="0">
          <a:gsLst>
            <a:gs pos="0">
              <a:schemeClr val="accent2">
                <a:hueOff val="0"/>
                <a:satOff val="0"/>
                <a:lumOff val="0"/>
                <a:alphaOff val="0"/>
                <a:shade val="40000"/>
                <a:alpha val="100000"/>
                <a:satMod val="150000"/>
                <a:lumMod val="100000"/>
              </a:schemeClr>
            </a:gs>
            <a:gs pos="100000">
              <a:schemeClr val="accent2">
                <a:hueOff val="0"/>
                <a:satOff val="0"/>
                <a:lumOff val="0"/>
                <a:alphaOff val="0"/>
                <a:tint val="70000"/>
                <a:shade val="100000"/>
                <a:alpha val="100000"/>
                <a:satMod val="200000"/>
                <a:lumMod val="100000"/>
              </a:schemeClr>
            </a:gs>
          </a:gsLst>
          <a:lin ang="5400000" scaled="1"/>
        </a:gradFill>
        <a:ln>
          <a:noFill/>
        </a:ln>
        <a:effectLst/>
        <a:scene3d>
          <a:camera prst="orthographicFront">
            <a:rot lat="0" lon="0" rev="0"/>
          </a:camera>
          <a:lightRig rig="twoPt" dir="tl">
            <a:rot lat="0" lon="0" rev="4500000"/>
          </a:lightRig>
        </a:scene3d>
        <a:sp3d>
          <a:bevelT w="63500" h="50800"/>
        </a:sp3d>
      </dsp:spPr>
      <dsp:style>
        <a:lnRef idx="0">
          <a:scrgbClr r="0" g="0" b="0"/>
        </a:lnRef>
        <a:fillRef idx="3">
          <a:scrgbClr r="0" g="0" b="0"/>
        </a:fillRef>
        <a:effectRef idx="3">
          <a:scrgbClr r="0" g="0" b="0"/>
        </a:effectRef>
        <a:fontRef idx="minor">
          <a:schemeClr val="lt1"/>
        </a:fontRef>
      </dsp:style>
      <dsp:txBody>
        <a:bodyPr spcFirstLastPara="0" vert="horz" wrap="square" lIns="389583" tIns="66040" rIns="66040" bIns="66040" numCol="1" spcCol="1270" anchor="ctr" anchorCtr="0">
          <a:noAutofit/>
        </a:bodyPr>
        <a:lstStyle/>
        <a:p>
          <a:pPr marL="0" lvl="0" indent="0" algn="l" defTabSz="1155700" rtl="0">
            <a:lnSpc>
              <a:spcPct val="90000"/>
            </a:lnSpc>
            <a:spcBef>
              <a:spcPct val="0"/>
            </a:spcBef>
            <a:spcAft>
              <a:spcPct val="35000"/>
            </a:spcAft>
            <a:buNone/>
          </a:pPr>
          <a:r>
            <a:rPr lang="en-US" sz="2600" kern="1200"/>
            <a:t>Register</a:t>
          </a:r>
        </a:p>
      </dsp:txBody>
      <dsp:txXfrm>
        <a:off x="1144673" y="2454930"/>
        <a:ext cx="5371451" cy="490813"/>
      </dsp:txXfrm>
    </dsp:sp>
    <dsp:sp modelId="{B3B8FADB-2792-7E42-B1BB-E58F1512CC74}">
      <dsp:nvSpPr>
        <dsp:cNvPr id="0" name=""/>
        <dsp:cNvSpPr/>
      </dsp:nvSpPr>
      <dsp:spPr>
        <a:xfrm>
          <a:off x="837914" y="2393579"/>
          <a:ext cx="613516" cy="613516"/>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1">
          <a:scrgbClr r="0" g="0" b="0"/>
        </a:fillRef>
        <a:effectRef idx="2">
          <a:scrgbClr r="0" g="0" b="0"/>
        </a:effectRef>
        <a:fontRef idx="minor"/>
      </dsp:style>
    </dsp:sp>
    <dsp:sp modelId="{5B2C71B8-E792-594F-A81D-941C9F99CA12}">
      <dsp:nvSpPr>
        <dsp:cNvPr id="0" name=""/>
        <dsp:cNvSpPr/>
      </dsp:nvSpPr>
      <dsp:spPr>
        <a:xfrm>
          <a:off x="1066903" y="3191582"/>
          <a:ext cx="5449221" cy="490813"/>
        </a:xfrm>
        <a:prstGeom prst="rect">
          <a:avLst/>
        </a:prstGeom>
        <a:gradFill rotWithShape="0">
          <a:gsLst>
            <a:gs pos="0">
              <a:schemeClr val="accent2">
                <a:hueOff val="0"/>
                <a:satOff val="0"/>
                <a:lumOff val="0"/>
                <a:alphaOff val="0"/>
                <a:shade val="40000"/>
                <a:alpha val="100000"/>
                <a:satMod val="150000"/>
                <a:lumMod val="100000"/>
              </a:schemeClr>
            </a:gs>
            <a:gs pos="100000">
              <a:schemeClr val="accent2">
                <a:hueOff val="0"/>
                <a:satOff val="0"/>
                <a:lumOff val="0"/>
                <a:alphaOff val="0"/>
                <a:tint val="70000"/>
                <a:shade val="100000"/>
                <a:alpha val="100000"/>
                <a:satMod val="200000"/>
                <a:lumMod val="100000"/>
              </a:schemeClr>
            </a:gs>
          </a:gsLst>
          <a:lin ang="5400000" scaled="1"/>
        </a:gradFill>
        <a:ln>
          <a:noFill/>
        </a:ln>
        <a:effectLst/>
        <a:scene3d>
          <a:camera prst="orthographicFront">
            <a:rot lat="0" lon="0" rev="0"/>
          </a:camera>
          <a:lightRig rig="twoPt" dir="tl">
            <a:rot lat="0" lon="0" rev="4500000"/>
          </a:lightRig>
        </a:scene3d>
        <a:sp3d>
          <a:bevelT w="63500" h="50800"/>
        </a:sp3d>
      </dsp:spPr>
      <dsp:style>
        <a:lnRef idx="0">
          <a:scrgbClr r="0" g="0" b="0"/>
        </a:lnRef>
        <a:fillRef idx="3">
          <a:scrgbClr r="0" g="0" b="0"/>
        </a:fillRef>
        <a:effectRef idx="3">
          <a:scrgbClr r="0" g="0" b="0"/>
        </a:effectRef>
        <a:fontRef idx="minor">
          <a:schemeClr val="lt1"/>
        </a:fontRef>
      </dsp:style>
      <dsp:txBody>
        <a:bodyPr spcFirstLastPara="0" vert="horz" wrap="square" lIns="389583" tIns="66040" rIns="66040" bIns="66040" numCol="1" spcCol="1270" anchor="ctr" anchorCtr="0">
          <a:noAutofit/>
        </a:bodyPr>
        <a:lstStyle/>
        <a:p>
          <a:pPr marL="0" lvl="0" indent="0" algn="l" defTabSz="1155700" rtl="0">
            <a:lnSpc>
              <a:spcPct val="90000"/>
            </a:lnSpc>
            <a:spcBef>
              <a:spcPct val="0"/>
            </a:spcBef>
            <a:spcAft>
              <a:spcPct val="35000"/>
            </a:spcAft>
            <a:buNone/>
          </a:pPr>
          <a:r>
            <a:rPr lang="en-US" sz="2600" kern="1200" dirty="0"/>
            <a:t>Register indirect</a:t>
          </a:r>
        </a:p>
      </dsp:txBody>
      <dsp:txXfrm>
        <a:off x="1066903" y="3191582"/>
        <a:ext cx="5449221" cy="490813"/>
      </dsp:txXfrm>
    </dsp:sp>
    <dsp:sp modelId="{61DA8E63-1670-9440-9A3A-B95BACF707FE}">
      <dsp:nvSpPr>
        <dsp:cNvPr id="0" name=""/>
        <dsp:cNvSpPr/>
      </dsp:nvSpPr>
      <dsp:spPr>
        <a:xfrm>
          <a:off x="760145" y="3130231"/>
          <a:ext cx="613516" cy="613516"/>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1">
          <a:scrgbClr r="0" g="0" b="0"/>
        </a:fillRef>
        <a:effectRef idx="2">
          <a:scrgbClr r="0" g="0" b="0"/>
        </a:effectRef>
        <a:fontRef idx="minor"/>
      </dsp:style>
    </dsp:sp>
    <dsp:sp modelId="{827B38F0-B7C1-DA48-9512-1FA3389CDEAE}">
      <dsp:nvSpPr>
        <dsp:cNvPr id="0" name=""/>
        <dsp:cNvSpPr/>
      </dsp:nvSpPr>
      <dsp:spPr>
        <a:xfrm>
          <a:off x="823332" y="3927694"/>
          <a:ext cx="5692792" cy="490813"/>
        </a:xfrm>
        <a:prstGeom prst="rect">
          <a:avLst/>
        </a:prstGeom>
        <a:gradFill rotWithShape="0">
          <a:gsLst>
            <a:gs pos="0">
              <a:schemeClr val="accent2">
                <a:hueOff val="0"/>
                <a:satOff val="0"/>
                <a:lumOff val="0"/>
                <a:alphaOff val="0"/>
                <a:shade val="40000"/>
                <a:alpha val="100000"/>
                <a:satMod val="150000"/>
                <a:lumMod val="100000"/>
              </a:schemeClr>
            </a:gs>
            <a:gs pos="100000">
              <a:schemeClr val="accent2">
                <a:hueOff val="0"/>
                <a:satOff val="0"/>
                <a:lumOff val="0"/>
                <a:alphaOff val="0"/>
                <a:tint val="70000"/>
                <a:shade val="100000"/>
                <a:alpha val="100000"/>
                <a:satMod val="200000"/>
                <a:lumMod val="100000"/>
              </a:schemeClr>
            </a:gs>
          </a:gsLst>
          <a:lin ang="5400000" scaled="1"/>
        </a:gradFill>
        <a:ln>
          <a:noFill/>
        </a:ln>
        <a:effectLst/>
        <a:scene3d>
          <a:camera prst="orthographicFront">
            <a:rot lat="0" lon="0" rev="0"/>
          </a:camera>
          <a:lightRig rig="twoPt" dir="tl">
            <a:rot lat="0" lon="0" rev="4500000"/>
          </a:lightRig>
        </a:scene3d>
        <a:sp3d>
          <a:bevelT w="63500" h="50800"/>
        </a:sp3d>
      </dsp:spPr>
      <dsp:style>
        <a:lnRef idx="0">
          <a:scrgbClr r="0" g="0" b="0"/>
        </a:lnRef>
        <a:fillRef idx="3">
          <a:scrgbClr r="0" g="0" b="0"/>
        </a:fillRef>
        <a:effectRef idx="3">
          <a:scrgbClr r="0" g="0" b="0"/>
        </a:effectRef>
        <a:fontRef idx="minor">
          <a:schemeClr val="lt1"/>
        </a:fontRef>
      </dsp:style>
      <dsp:txBody>
        <a:bodyPr spcFirstLastPara="0" vert="horz" wrap="square" lIns="389583" tIns="66040" rIns="66040" bIns="66040" numCol="1" spcCol="1270" anchor="ctr" anchorCtr="0">
          <a:noAutofit/>
        </a:bodyPr>
        <a:lstStyle/>
        <a:p>
          <a:pPr marL="0" lvl="0" indent="0" algn="l" defTabSz="1155700" rtl="0">
            <a:lnSpc>
              <a:spcPct val="90000"/>
            </a:lnSpc>
            <a:spcBef>
              <a:spcPct val="0"/>
            </a:spcBef>
            <a:spcAft>
              <a:spcPct val="35000"/>
            </a:spcAft>
            <a:buNone/>
          </a:pPr>
          <a:r>
            <a:rPr lang="en-US" sz="2600" kern="1200" dirty="0"/>
            <a:t>Displacement</a:t>
          </a:r>
        </a:p>
      </dsp:txBody>
      <dsp:txXfrm>
        <a:off x="823332" y="3927694"/>
        <a:ext cx="5692792" cy="490813"/>
      </dsp:txXfrm>
    </dsp:sp>
    <dsp:sp modelId="{C2157EE5-7641-3341-B2E7-021F543816F9}">
      <dsp:nvSpPr>
        <dsp:cNvPr id="0" name=""/>
        <dsp:cNvSpPr/>
      </dsp:nvSpPr>
      <dsp:spPr>
        <a:xfrm>
          <a:off x="516574" y="3866343"/>
          <a:ext cx="613516" cy="613516"/>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1">
          <a:scrgbClr r="0" g="0" b="0"/>
        </a:fillRef>
        <a:effectRef idx="2">
          <a:scrgbClr r="0" g="0" b="0"/>
        </a:effectRef>
        <a:fontRef idx="minor"/>
      </dsp:style>
    </dsp:sp>
    <dsp:sp modelId="{9F226AE9-ADF4-EB4F-8906-BCCD10502E1B}">
      <dsp:nvSpPr>
        <dsp:cNvPr id="0" name=""/>
        <dsp:cNvSpPr/>
      </dsp:nvSpPr>
      <dsp:spPr>
        <a:xfrm>
          <a:off x="378857" y="4664346"/>
          <a:ext cx="6137267" cy="490813"/>
        </a:xfrm>
        <a:prstGeom prst="rect">
          <a:avLst/>
        </a:prstGeom>
        <a:gradFill rotWithShape="0">
          <a:gsLst>
            <a:gs pos="0">
              <a:schemeClr val="accent2">
                <a:hueOff val="0"/>
                <a:satOff val="0"/>
                <a:lumOff val="0"/>
                <a:alphaOff val="0"/>
                <a:shade val="40000"/>
                <a:alpha val="100000"/>
                <a:satMod val="150000"/>
                <a:lumMod val="100000"/>
              </a:schemeClr>
            </a:gs>
            <a:gs pos="100000">
              <a:schemeClr val="accent2">
                <a:hueOff val="0"/>
                <a:satOff val="0"/>
                <a:lumOff val="0"/>
                <a:alphaOff val="0"/>
                <a:tint val="70000"/>
                <a:shade val="100000"/>
                <a:alpha val="100000"/>
                <a:satMod val="200000"/>
                <a:lumMod val="100000"/>
              </a:schemeClr>
            </a:gs>
          </a:gsLst>
          <a:lin ang="5400000" scaled="1"/>
        </a:gradFill>
        <a:ln>
          <a:noFill/>
        </a:ln>
        <a:effectLst/>
        <a:scene3d>
          <a:camera prst="orthographicFront">
            <a:rot lat="0" lon="0" rev="0"/>
          </a:camera>
          <a:lightRig rig="twoPt" dir="tl">
            <a:rot lat="0" lon="0" rev="4500000"/>
          </a:lightRig>
        </a:scene3d>
        <a:sp3d>
          <a:bevelT w="63500" h="50800"/>
        </a:sp3d>
      </dsp:spPr>
      <dsp:style>
        <a:lnRef idx="0">
          <a:scrgbClr r="0" g="0" b="0"/>
        </a:lnRef>
        <a:fillRef idx="3">
          <a:scrgbClr r="0" g="0" b="0"/>
        </a:fillRef>
        <a:effectRef idx="3">
          <a:scrgbClr r="0" g="0" b="0"/>
        </a:effectRef>
        <a:fontRef idx="minor">
          <a:schemeClr val="lt1"/>
        </a:fontRef>
      </dsp:style>
      <dsp:txBody>
        <a:bodyPr spcFirstLastPara="0" vert="horz" wrap="square" lIns="389583" tIns="66040" rIns="66040" bIns="66040" numCol="1" spcCol="1270" anchor="ctr" anchorCtr="0">
          <a:noAutofit/>
        </a:bodyPr>
        <a:lstStyle/>
        <a:p>
          <a:pPr marL="0" lvl="0" indent="0" algn="l" defTabSz="1155700" rtl="0">
            <a:lnSpc>
              <a:spcPct val="90000"/>
            </a:lnSpc>
            <a:spcBef>
              <a:spcPct val="0"/>
            </a:spcBef>
            <a:spcAft>
              <a:spcPct val="35000"/>
            </a:spcAft>
            <a:buNone/>
          </a:pPr>
          <a:r>
            <a:rPr lang="en-US" sz="2600" kern="1200"/>
            <a:t>Stack</a:t>
          </a:r>
        </a:p>
      </dsp:txBody>
      <dsp:txXfrm>
        <a:off x="378857" y="4664346"/>
        <a:ext cx="6137267" cy="490813"/>
      </dsp:txXfrm>
    </dsp:sp>
    <dsp:sp modelId="{757B9E9D-E0EF-514A-8620-B12728BAF68D}">
      <dsp:nvSpPr>
        <dsp:cNvPr id="0" name=""/>
        <dsp:cNvSpPr/>
      </dsp:nvSpPr>
      <dsp:spPr>
        <a:xfrm>
          <a:off x="72099" y="4602995"/>
          <a:ext cx="613516" cy="613516"/>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48DA74-07C8-5A45-AC22-9059F1952567}">
      <dsp:nvSpPr>
        <dsp:cNvPr id="0" name=""/>
        <dsp:cNvSpPr/>
      </dsp:nvSpPr>
      <dsp:spPr>
        <a:xfrm>
          <a:off x="78277" y="148682"/>
          <a:ext cx="1434118" cy="910665"/>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913AF7D1-B9F3-6846-94A7-D99908AC9A87}">
      <dsp:nvSpPr>
        <dsp:cNvPr id="0" name=""/>
        <dsp:cNvSpPr/>
      </dsp:nvSpPr>
      <dsp:spPr>
        <a:xfrm>
          <a:off x="237623" y="300061"/>
          <a:ext cx="1434118" cy="9106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dirty="0"/>
            <a:t>Address field contains the effective address of the operand</a:t>
          </a:r>
        </a:p>
      </dsp:txBody>
      <dsp:txXfrm>
        <a:off x="264295" y="326733"/>
        <a:ext cx="1380774" cy="857321"/>
      </dsp:txXfrm>
    </dsp:sp>
    <dsp:sp modelId="{12211905-1138-A64D-A172-424F7AF19CF4}">
      <dsp:nvSpPr>
        <dsp:cNvPr id="0" name=""/>
        <dsp:cNvSpPr/>
      </dsp:nvSpPr>
      <dsp:spPr>
        <a:xfrm>
          <a:off x="1800399" y="931462"/>
          <a:ext cx="1434118" cy="910665"/>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6D46C026-68A7-5742-AF4E-074BC1F884E1}">
      <dsp:nvSpPr>
        <dsp:cNvPr id="0" name=""/>
        <dsp:cNvSpPr/>
      </dsp:nvSpPr>
      <dsp:spPr>
        <a:xfrm>
          <a:off x="1959745" y="1082842"/>
          <a:ext cx="1434118" cy="9106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dirty="0"/>
            <a:t>Effective address (EA) = address field (A)</a:t>
          </a:r>
        </a:p>
      </dsp:txBody>
      <dsp:txXfrm>
        <a:off x="1986417" y="1109514"/>
        <a:ext cx="1380774" cy="857321"/>
      </dsp:txXfrm>
    </dsp:sp>
    <dsp:sp modelId="{C5144ED8-933C-1B48-8D11-257811EF2561}">
      <dsp:nvSpPr>
        <dsp:cNvPr id="0" name=""/>
        <dsp:cNvSpPr/>
      </dsp:nvSpPr>
      <dsp:spPr>
        <a:xfrm>
          <a:off x="3508567" y="2059777"/>
          <a:ext cx="1434118" cy="910665"/>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297D322A-B2A9-5C43-975C-6419BB181B8E}">
      <dsp:nvSpPr>
        <dsp:cNvPr id="0" name=""/>
        <dsp:cNvSpPr/>
      </dsp:nvSpPr>
      <dsp:spPr>
        <a:xfrm>
          <a:off x="3667913" y="2211156"/>
          <a:ext cx="1434118" cy="9106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dirty="0"/>
            <a:t>Was common in earlier generations of computers </a:t>
          </a:r>
        </a:p>
      </dsp:txBody>
      <dsp:txXfrm>
        <a:off x="3694585" y="2237828"/>
        <a:ext cx="1380774" cy="857321"/>
      </dsp:txXfrm>
    </dsp:sp>
    <dsp:sp modelId="{C6195375-255E-164A-A511-E4D563E7E84E}">
      <dsp:nvSpPr>
        <dsp:cNvPr id="0" name=""/>
        <dsp:cNvSpPr/>
      </dsp:nvSpPr>
      <dsp:spPr>
        <a:xfrm>
          <a:off x="5244643" y="3201533"/>
          <a:ext cx="1434118" cy="910665"/>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FE5F2D3A-07E8-5B4E-88DF-D345FCC274BF}">
      <dsp:nvSpPr>
        <dsp:cNvPr id="0" name=""/>
        <dsp:cNvSpPr/>
      </dsp:nvSpPr>
      <dsp:spPr>
        <a:xfrm>
          <a:off x="5403989" y="3352912"/>
          <a:ext cx="1434118" cy="9106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dirty="0"/>
            <a:t>Requires only one memory reference and no special calculation</a:t>
          </a:r>
        </a:p>
      </dsp:txBody>
      <dsp:txXfrm>
        <a:off x="5430661" y="3379584"/>
        <a:ext cx="1380774" cy="857321"/>
      </dsp:txXfrm>
    </dsp:sp>
    <dsp:sp modelId="{CDE3062D-FF32-8E4E-9EF4-D87D53435C1F}">
      <dsp:nvSpPr>
        <dsp:cNvPr id="0" name=""/>
        <dsp:cNvSpPr/>
      </dsp:nvSpPr>
      <dsp:spPr>
        <a:xfrm>
          <a:off x="7017134" y="4119555"/>
          <a:ext cx="1434118" cy="910665"/>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8AB8A0B0-B803-DC4A-A0A0-7E45D900705C}">
      <dsp:nvSpPr>
        <dsp:cNvPr id="0" name=""/>
        <dsp:cNvSpPr/>
      </dsp:nvSpPr>
      <dsp:spPr>
        <a:xfrm>
          <a:off x="7176481" y="4270934"/>
          <a:ext cx="1434118" cy="9106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dirty="0"/>
            <a:t>Limitation is that it provides only a limited address space</a:t>
          </a:r>
        </a:p>
      </dsp:txBody>
      <dsp:txXfrm>
        <a:off x="7203153" y="4297606"/>
        <a:ext cx="1380774" cy="8573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0EB2B9-06E1-6345-90F8-9577C98DD49A}">
      <dsp:nvSpPr>
        <dsp:cNvPr id="0" name=""/>
        <dsp:cNvSpPr/>
      </dsp:nvSpPr>
      <dsp:spPr>
        <a:xfrm>
          <a:off x="1511850" y="0"/>
          <a:ext cx="5040560" cy="5040560"/>
        </a:xfrm>
        <a:prstGeom prst="quadArrow">
          <a:avLst>
            <a:gd name="adj1" fmla="val 2000"/>
            <a:gd name="adj2" fmla="val 4000"/>
            <a:gd name="adj3" fmla="val 5000"/>
          </a:avLst>
        </a:prstGeom>
        <a:solidFill>
          <a:schemeClr val="accent3">
            <a:tint val="40000"/>
            <a:hueOff val="0"/>
            <a:satOff val="0"/>
            <a:lumOff val="0"/>
            <a:alphaOff val="0"/>
          </a:schemeClr>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 modelId="{0C4F3843-8CA9-7B47-94BF-4616B2186CF3}">
      <dsp:nvSpPr>
        <dsp:cNvPr id="0" name=""/>
        <dsp:cNvSpPr/>
      </dsp:nvSpPr>
      <dsp:spPr>
        <a:xfrm>
          <a:off x="1839486" y="327636"/>
          <a:ext cx="2016224" cy="2016224"/>
        </a:xfrm>
        <a:prstGeom prst="roundRect">
          <a:avLst/>
        </a:prstGeom>
        <a:gradFill rotWithShape="0">
          <a:gsLst>
            <a:gs pos="0">
              <a:schemeClr val="accent3">
                <a:alpha val="90000"/>
                <a:hueOff val="0"/>
                <a:satOff val="0"/>
                <a:lumOff val="0"/>
                <a:alphaOff val="0"/>
                <a:shade val="40000"/>
                <a:alpha val="100000"/>
                <a:satMod val="150000"/>
                <a:lumMod val="100000"/>
              </a:schemeClr>
            </a:gs>
            <a:gs pos="100000">
              <a:schemeClr val="accent3">
                <a:alpha val="90000"/>
                <a:hueOff val="0"/>
                <a:satOff val="0"/>
                <a:lumOff val="0"/>
                <a:alphaOff val="0"/>
                <a:tint val="70000"/>
                <a:shade val="100000"/>
                <a:alpha val="100000"/>
                <a:satMod val="200000"/>
                <a:lumMod val="100000"/>
              </a:schemeClr>
            </a:gs>
          </a:gsLst>
          <a:lin ang="5400000" scaled="1"/>
        </a:gradFill>
        <a:ln>
          <a:noFill/>
        </a:ln>
        <a:effectLst/>
        <a:scene3d>
          <a:camera prst="orthographicFront">
            <a:rot lat="0" lon="0" rev="0"/>
          </a:camera>
          <a:lightRig rig="twoPt" dir="tl">
            <a:rot lat="0" lon="0" rev="4500000"/>
          </a:lightRig>
        </a:scene3d>
        <a:sp3d>
          <a:bevelT w="63500" h="508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a:t>Address field refers to a register rather than a main     memory address</a:t>
          </a:r>
        </a:p>
      </dsp:txBody>
      <dsp:txXfrm>
        <a:off x="1937910" y="426060"/>
        <a:ext cx="1819376" cy="1819376"/>
      </dsp:txXfrm>
    </dsp:sp>
    <dsp:sp modelId="{4994DBF4-399F-B847-B5E1-56CF3D810B3F}">
      <dsp:nvSpPr>
        <dsp:cNvPr id="0" name=""/>
        <dsp:cNvSpPr/>
      </dsp:nvSpPr>
      <dsp:spPr>
        <a:xfrm>
          <a:off x="4208549" y="327636"/>
          <a:ext cx="2016224" cy="2016224"/>
        </a:xfrm>
        <a:prstGeom prst="roundRect">
          <a:avLst/>
        </a:prstGeom>
        <a:gradFill rotWithShape="0">
          <a:gsLst>
            <a:gs pos="0">
              <a:schemeClr val="accent3">
                <a:alpha val="90000"/>
                <a:hueOff val="0"/>
                <a:satOff val="0"/>
                <a:lumOff val="0"/>
                <a:alphaOff val="-13333"/>
                <a:shade val="40000"/>
                <a:alpha val="100000"/>
                <a:satMod val="150000"/>
                <a:lumMod val="100000"/>
              </a:schemeClr>
            </a:gs>
            <a:gs pos="100000">
              <a:schemeClr val="accent3">
                <a:alpha val="90000"/>
                <a:hueOff val="0"/>
                <a:satOff val="0"/>
                <a:lumOff val="0"/>
                <a:alphaOff val="-13333"/>
                <a:tint val="70000"/>
                <a:shade val="100000"/>
                <a:alpha val="100000"/>
                <a:satMod val="200000"/>
                <a:lumMod val="100000"/>
              </a:schemeClr>
            </a:gs>
          </a:gsLst>
          <a:lin ang="5400000" scaled="1"/>
        </a:gradFill>
        <a:ln>
          <a:noFill/>
        </a:ln>
        <a:effectLst/>
        <a:scene3d>
          <a:camera prst="orthographicFront">
            <a:rot lat="0" lon="0" rev="0"/>
          </a:camera>
          <a:lightRig rig="twoPt" dir="tl">
            <a:rot lat="0" lon="0" rev="4500000"/>
          </a:lightRig>
        </a:scene3d>
        <a:sp3d>
          <a:bevelT w="63500" h="508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a:t>EA = R</a:t>
          </a:r>
        </a:p>
      </dsp:txBody>
      <dsp:txXfrm>
        <a:off x="4306973" y="426060"/>
        <a:ext cx="1819376" cy="1819376"/>
      </dsp:txXfrm>
    </dsp:sp>
    <dsp:sp modelId="{70BCC0E4-5247-B048-ACFC-F17CBC026825}">
      <dsp:nvSpPr>
        <dsp:cNvPr id="0" name=""/>
        <dsp:cNvSpPr/>
      </dsp:nvSpPr>
      <dsp:spPr>
        <a:xfrm>
          <a:off x="1839486" y="2696699"/>
          <a:ext cx="2016224" cy="2016224"/>
        </a:xfrm>
        <a:prstGeom prst="roundRect">
          <a:avLst/>
        </a:prstGeom>
        <a:gradFill rotWithShape="0">
          <a:gsLst>
            <a:gs pos="0">
              <a:schemeClr val="accent3">
                <a:alpha val="90000"/>
                <a:hueOff val="0"/>
                <a:satOff val="0"/>
                <a:lumOff val="0"/>
                <a:alphaOff val="-26667"/>
                <a:shade val="40000"/>
                <a:alpha val="100000"/>
                <a:satMod val="150000"/>
                <a:lumMod val="100000"/>
              </a:schemeClr>
            </a:gs>
            <a:gs pos="100000">
              <a:schemeClr val="accent3">
                <a:alpha val="90000"/>
                <a:hueOff val="0"/>
                <a:satOff val="0"/>
                <a:lumOff val="0"/>
                <a:alphaOff val="-26667"/>
                <a:tint val="70000"/>
                <a:shade val="100000"/>
                <a:alpha val="100000"/>
                <a:satMod val="200000"/>
                <a:lumMod val="100000"/>
              </a:schemeClr>
            </a:gs>
          </a:gsLst>
          <a:lin ang="5400000" scaled="1"/>
        </a:gradFill>
        <a:ln>
          <a:noFill/>
        </a:ln>
        <a:effectLst/>
        <a:scene3d>
          <a:camera prst="orthographicFront">
            <a:rot lat="0" lon="0" rev="0"/>
          </a:camera>
          <a:lightRig rig="twoPt" dir="tl">
            <a:rot lat="0" lon="0" rev="4500000"/>
          </a:lightRig>
        </a:scene3d>
        <a:sp3d>
          <a:bevelT w="63500" h="508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rtl="0">
            <a:lnSpc>
              <a:spcPct val="90000"/>
            </a:lnSpc>
            <a:spcBef>
              <a:spcPct val="0"/>
            </a:spcBef>
            <a:spcAft>
              <a:spcPct val="35000"/>
            </a:spcAft>
            <a:buNone/>
          </a:pPr>
          <a:r>
            <a:rPr lang="en-US" sz="1700" kern="1200"/>
            <a:t>Advantages:</a:t>
          </a:r>
        </a:p>
        <a:p>
          <a:pPr marL="114300" lvl="1" indent="-114300" algn="l" defTabSz="577850" rtl="0">
            <a:lnSpc>
              <a:spcPct val="90000"/>
            </a:lnSpc>
            <a:spcBef>
              <a:spcPct val="0"/>
            </a:spcBef>
            <a:spcAft>
              <a:spcPct val="15000"/>
            </a:spcAft>
            <a:buChar char="•"/>
          </a:pPr>
          <a:r>
            <a:rPr lang="en-US" sz="1300" kern="1200"/>
            <a:t>Only a small address field is needed in the instruction</a:t>
          </a:r>
        </a:p>
        <a:p>
          <a:pPr marL="114300" lvl="1" indent="-114300" algn="l" defTabSz="577850" rtl="0">
            <a:lnSpc>
              <a:spcPct val="90000"/>
            </a:lnSpc>
            <a:spcBef>
              <a:spcPct val="0"/>
            </a:spcBef>
            <a:spcAft>
              <a:spcPct val="15000"/>
            </a:spcAft>
            <a:buChar char="•"/>
          </a:pPr>
          <a:r>
            <a:rPr lang="en-US" sz="1300" kern="1200"/>
            <a:t>No time-consuming memory references are required</a:t>
          </a:r>
        </a:p>
      </dsp:txBody>
      <dsp:txXfrm>
        <a:off x="1937910" y="2795123"/>
        <a:ext cx="1819376" cy="1819376"/>
      </dsp:txXfrm>
    </dsp:sp>
    <dsp:sp modelId="{A3664F60-92EC-F04A-A8E6-72B11CB21727}">
      <dsp:nvSpPr>
        <dsp:cNvPr id="0" name=""/>
        <dsp:cNvSpPr/>
      </dsp:nvSpPr>
      <dsp:spPr>
        <a:xfrm>
          <a:off x="4208549" y="2696699"/>
          <a:ext cx="2016224" cy="2016224"/>
        </a:xfrm>
        <a:prstGeom prst="roundRect">
          <a:avLst/>
        </a:prstGeom>
        <a:gradFill rotWithShape="0">
          <a:gsLst>
            <a:gs pos="0">
              <a:schemeClr val="accent3">
                <a:alpha val="90000"/>
                <a:hueOff val="0"/>
                <a:satOff val="0"/>
                <a:lumOff val="0"/>
                <a:alphaOff val="-40000"/>
                <a:shade val="40000"/>
                <a:alpha val="100000"/>
                <a:satMod val="150000"/>
                <a:lumMod val="100000"/>
              </a:schemeClr>
            </a:gs>
            <a:gs pos="100000">
              <a:schemeClr val="accent3">
                <a:alpha val="90000"/>
                <a:hueOff val="0"/>
                <a:satOff val="0"/>
                <a:lumOff val="0"/>
                <a:alphaOff val="-40000"/>
                <a:tint val="70000"/>
                <a:shade val="100000"/>
                <a:alpha val="100000"/>
                <a:satMod val="200000"/>
                <a:lumMod val="100000"/>
              </a:schemeClr>
            </a:gs>
          </a:gsLst>
          <a:lin ang="5400000" scaled="1"/>
        </a:gradFill>
        <a:ln>
          <a:noFill/>
        </a:ln>
        <a:effectLst/>
        <a:scene3d>
          <a:camera prst="orthographicFront">
            <a:rot lat="0" lon="0" rev="0"/>
          </a:camera>
          <a:lightRig rig="twoPt" dir="tl">
            <a:rot lat="0" lon="0" rev="4500000"/>
          </a:lightRig>
        </a:scene3d>
        <a:sp3d>
          <a:bevelT w="63500" h="508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rtl="0">
            <a:lnSpc>
              <a:spcPct val="90000"/>
            </a:lnSpc>
            <a:spcBef>
              <a:spcPct val="0"/>
            </a:spcBef>
            <a:spcAft>
              <a:spcPct val="35000"/>
            </a:spcAft>
            <a:buNone/>
          </a:pPr>
          <a:r>
            <a:rPr lang="en-US" sz="1700" kern="1200"/>
            <a:t>Disadvantage:</a:t>
          </a:r>
        </a:p>
        <a:p>
          <a:pPr marL="114300" lvl="1" indent="-114300" algn="l" defTabSz="577850" rtl="0">
            <a:lnSpc>
              <a:spcPct val="90000"/>
            </a:lnSpc>
            <a:spcBef>
              <a:spcPct val="0"/>
            </a:spcBef>
            <a:spcAft>
              <a:spcPct val="15000"/>
            </a:spcAft>
            <a:buChar char="•"/>
          </a:pPr>
          <a:r>
            <a:rPr lang="en-US" sz="1300" kern="1200"/>
            <a:t>The address space is very limited</a:t>
          </a:r>
        </a:p>
      </dsp:txBody>
      <dsp:txXfrm>
        <a:off x="4306973" y="2795123"/>
        <a:ext cx="1819376" cy="18193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4B404A-71F5-8646-9057-29EE6A4460B4}">
      <dsp:nvSpPr>
        <dsp:cNvPr id="0" name=""/>
        <dsp:cNvSpPr/>
      </dsp:nvSpPr>
      <dsp:spPr>
        <a:xfrm>
          <a:off x="0" y="508501"/>
          <a:ext cx="8928992" cy="891393"/>
        </a:xfrm>
        <a:prstGeom prst="roundRect">
          <a:avLst/>
        </a:prstGeom>
        <a:gradFill rotWithShape="0">
          <a:gsLst>
            <a:gs pos="0">
              <a:schemeClr val="accent4">
                <a:hueOff val="0"/>
                <a:satOff val="0"/>
                <a:lumOff val="0"/>
                <a:alphaOff val="0"/>
                <a:shade val="40000"/>
                <a:alpha val="100000"/>
                <a:satMod val="150000"/>
                <a:lumMod val="100000"/>
              </a:schemeClr>
            </a:gs>
            <a:gs pos="100000">
              <a:schemeClr val="accent4">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dirty="0">
              <a:solidFill>
                <a:schemeClr val="accent2"/>
              </a:solidFill>
            </a:rPr>
            <a:t>The implicitly referenced register is the program counter (PC)</a:t>
          </a:r>
        </a:p>
      </dsp:txBody>
      <dsp:txXfrm>
        <a:off x="43514" y="552015"/>
        <a:ext cx="8841964" cy="804365"/>
      </dsp:txXfrm>
    </dsp:sp>
    <dsp:sp modelId="{74C93090-5590-084D-A2AB-DAEF051BCBCD}">
      <dsp:nvSpPr>
        <dsp:cNvPr id="0" name=""/>
        <dsp:cNvSpPr/>
      </dsp:nvSpPr>
      <dsp:spPr>
        <a:xfrm>
          <a:off x="0" y="1399895"/>
          <a:ext cx="8928992" cy="1380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495"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dirty="0">
              <a:solidFill>
                <a:schemeClr val="accent2"/>
              </a:solidFill>
            </a:rPr>
            <a:t>The next instruction address is added to the address field to produce the EA</a:t>
          </a:r>
        </a:p>
        <a:p>
          <a:pPr marL="171450" lvl="1" indent="-171450" algn="l" defTabSz="800100" rtl="0">
            <a:lnSpc>
              <a:spcPct val="90000"/>
            </a:lnSpc>
            <a:spcBef>
              <a:spcPct val="0"/>
            </a:spcBef>
            <a:spcAft>
              <a:spcPct val="20000"/>
            </a:spcAft>
            <a:buChar char="•"/>
          </a:pPr>
          <a:r>
            <a:rPr lang="en-US" sz="1800" kern="1200" dirty="0">
              <a:solidFill>
                <a:schemeClr val="accent2"/>
              </a:solidFill>
            </a:rPr>
            <a:t>Typically the address field is treated as a twos complement number for this operation</a:t>
          </a:r>
        </a:p>
        <a:p>
          <a:pPr marL="171450" lvl="1" indent="-171450" algn="l" defTabSz="800100" rtl="0">
            <a:lnSpc>
              <a:spcPct val="90000"/>
            </a:lnSpc>
            <a:spcBef>
              <a:spcPct val="0"/>
            </a:spcBef>
            <a:spcAft>
              <a:spcPct val="20000"/>
            </a:spcAft>
            <a:buChar char="•"/>
          </a:pPr>
          <a:r>
            <a:rPr lang="en-US" sz="1800" kern="1200" dirty="0">
              <a:solidFill>
                <a:schemeClr val="accent2"/>
              </a:solidFill>
            </a:rPr>
            <a:t>Thus the effective address is a displacement relative to the address of the instruction</a:t>
          </a:r>
        </a:p>
      </dsp:txBody>
      <dsp:txXfrm>
        <a:off x="0" y="1399895"/>
        <a:ext cx="8928992" cy="1380690"/>
      </dsp:txXfrm>
    </dsp:sp>
    <dsp:sp modelId="{B0BC29CD-AE8B-E844-A0F5-72CC0367FA5A}">
      <dsp:nvSpPr>
        <dsp:cNvPr id="0" name=""/>
        <dsp:cNvSpPr/>
      </dsp:nvSpPr>
      <dsp:spPr>
        <a:xfrm>
          <a:off x="0" y="2780585"/>
          <a:ext cx="8928992" cy="891393"/>
        </a:xfrm>
        <a:prstGeom prst="roundRect">
          <a:avLst/>
        </a:prstGeom>
        <a:gradFill rotWithShape="0">
          <a:gsLst>
            <a:gs pos="0">
              <a:schemeClr val="accent4">
                <a:hueOff val="0"/>
                <a:satOff val="0"/>
                <a:lumOff val="0"/>
                <a:alphaOff val="0"/>
                <a:shade val="40000"/>
                <a:alpha val="100000"/>
                <a:satMod val="150000"/>
                <a:lumMod val="100000"/>
              </a:schemeClr>
            </a:gs>
            <a:gs pos="100000">
              <a:schemeClr val="accent4">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dirty="0">
              <a:solidFill>
                <a:schemeClr val="accent2"/>
              </a:solidFill>
            </a:rPr>
            <a:t>Exploits the concept of locality</a:t>
          </a:r>
        </a:p>
      </dsp:txBody>
      <dsp:txXfrm>
        <a:off x="43514" y="2824099"/>
        <a:ext cx="8841964" cy="804365"/>
      </dsp:txXfrm>
    </dsp:sp>
    <dsp:sp modelId="{B65E83E5-C0CA-A94B-B54D-A9C7464AF21E}">
      <dsp:nvSpPr>
        <dsp:cNvPr id="0" name=""/>
        <dsp:cNvSpPr/>
      </dsp:nvSpPr>
      <dsp:spPr>
        <a:xfrm>
          <a:off x="0" y="3738218"/>
          <a:ext cx="8928992" cy="891393"/>
        </a:xfrm>
        <a:prstGeom prst="roundRect">
          <a:avLst/>
        </a:prstGeom>
        <a:gradFill rotWithShape="0">
          <a:gsLst>
            <a:gs pos="0">
              <a:schemeClr val="accent4">
                <a:hueOff val="0"/>
                <a:satOff val="0"/>
                <a:lumOff val="0"/>
                <a:alphaOff val="0"/>
                <a:shade val="40000"/>
                <a:alpha val="100000"/>
                <a:satMod val="150000"/>
                <a:lumMod val="100000"/>
              </a:schemeClr>
            </a:gs>
            <a:gs pos="100000">
              <a:schemeClr val="accent4">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dirty="0">
              <a:solidFill>
                <a:schemeClr val="accent2"/>
              </a:solidFill>
            </a:rPr>
            <a:t>Saves address bits in the instruction if most memory references are relatively near to the instruction being executed</a:t>
          </a:r>
        </a:p>
      </dsp:txBody>
      <dsp:txXfrm>
        <a:off x="43514" y="3781732"/>
        <a:ext cx="8841964" cy="8043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39FB02-6AB5-C645-8052-5011DD110ED1}">
      <dsp:nvSpPr>
        <dsp:cNvPr id="0" name=""/>
        <dsp:cNvSpPr/>
      </dsp:nvSpPr>
      <dsp:spPr>
        <a:xfrm rot="16200000">
          <a:off x="-1170713" y="1171699"/>
          <a:ext cx="4906962" cy="2563564"/>
        </a:xfrm>
        <a:prstGeom prst="flowChartManualOperation">
          <a:avLst/>
        </a:prstGeom>
        <a:gradFill rotWithShape="0">
          <a:gsLst>
            <a:gs pos="0">
              <a:schemeClr val="accent4">
                <a:hueOff val="0"/>
                <a:satOff val="0"/>
                <a:lumOff val="0"/>
                <a:alphaOff val="0"/>
                <a:shade val="40000"/>
                <a:alpha val="100000"/>
                <a:satMod val="150000"/>
                <a:lumMod val="100000"/>
              </a:schemeClr>
            </a:gs>
            <a:gs pos="100000">
              <a:schemeClr val="accent4">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0" tIns="0" rIns="168142" bIns="0" numCol="1" spcCol="1270" anchor="ctr" anchorCtr="0">
          <a:noAutofit/>
        </a:bodyPr>
        <a:lstStyle/>
        <a:p>
          <a:pPr marL="0" lvl="0" indent="0" algn="ctr" defTabSz="1155700" rtl="0">
            <a:lnSpc>
              <a:spcPct val="90000"/>
            </a:lnSpc>
            <a:spcBef>
              <a:spcPct val="0"/>
            </a:spcBef>
            <a:spcAft>
              <a:spcPct val="35000"/>
            </a:spcAft>
            <a:buNone/>
          </a:pPr>
          <a:r>
            <a:rPr lang="en-US" sz="2600" kern="1200" dirty="0">
              <a:solidFill>
                <a:schemeClr val="accent2"/>
              </a:solidFill>
            </a:rPr>
            <a:t>Define the layout of the bits of an instruction, in terms of its constituent fields</a:t>
          </a:r>
        </a:p>
      </dsp:txBody>
      <dsp:txXfrm rot="5400000">
        <a:off x="986" y="981392"/>
        <a:ext cx="2563564" cy="2944178"/>
      </dsp:txXfrm>
    </dsp:sp>
    <dsp:sp modelId="{9C22D813-78A6-F44B-A184-BA63B43415D4}">
      <dsp:nvSpPr>
        <dsp:cNvPr id="0" name=""/>
        <dsp:cNvSpPr/>
      </dsp:nvSpPr>
      <dsp:spPr>
        <a:xfrm rot="16200000">
          <a:off x="1585118" y="1171699"/>
          <a:ext cx="4906962" cy="2563564"/>
        </a:xfrm>
        <a:prstGeom prst="flowChartManualOperation">
          <a:avLst/>
        </a:prstGeom>
        <a:gradFill rotWithShape="0">
          <a:gsLst>
            <a:gs pos="0">
              <a:schemeClr val="accent4">
                <a:hueOff val="-854369"/>
                <a:satOff val="36567"/>
                <a:lumOff val="2156"/>
                <a:alphaOff val="0"/>
                <a:shade val="40000"/>
                <a:alpha val="100000"/>
                <a:satMod val="150000"/>
                <a:lumMod val="100000"/>
              </a:schemeClr>
            </a:gs>
            <a:gs pos="100000">
              <a:schemeClr val="accent4">
                <a:hueOff val="-854369"/>
                <a:satOff val="36567"/>
                <a:lumOff val="2156"/>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0" tIns="0" rIns="168142" bIns="0" numCol="1" spcCol="1270" anchor="ctr" anchorCtr="0">
          <a:noAutofit/>
        </a:bodyPr>
        <a:lstStyle/>
        <a:p>
          <a:pPr marL="0" lvl="0" indent="0" algn="ctr" defTabSz="1155700" rtl="0">
            <a:lnSpc>
              <a:spcPct val="90000"/>
            </a:lnSpc>
            <a:spcBef>
              <a:spcPct val="0"/>
            </a:spcBef>
            <a:spcAft>
              <a:spcPct val="35000"/>
            </a:spcAft>
            <a:buNone/>
          </a:pPr>
          <a:r>
            <a:rPr lang="en-US" sz="2600" kern="1200" dirty="0">
              <a:solidFill>
                <a:schemeClr val="accent2"/>
              </a:solidFill>
            </a:rPr>
            <a:t>Must include an opcode and, implicitly or explicitly, indicate the addressing mode for each operand</a:t>
          </a:r>
        </a:p>
      </dsp:txBody>
      <dsp:txXfrm rot="5400000">
        <a:off x="2756817" y="981392"/>
        <a:ext cx="2563564" cy="2944178"/>
      </dsp:txXfrm>
    </dsp:sp>
    <dsp:sp modelId="{11DA530E-381C-884C-92DD-C175D8033C96}">
      <dsp:nvSpPr>
        <dsp:cNvPr id="0" name=""/>
        <dsp:cNvSpPr/>
      </dsp:nvSpPr>
      <dsp:spPr>
        <a:xfrm rot="16200000">
          <a:off x="4340950" y="1171699"/>
          <a:ext cx="4906962" cy="2563564"/>
        </a:xfrm>
        <a:prstGeom prst="flowChartManualOperation">
          <a:avLst/>
        </a:prstGeom>
        <a:gradFill rotWithShape="0">
          <a:gsLst>
            <a:gs pos="0">
              <a:schemeClr val="accent4">
                <a:hueOff val="-1708738"/>
                <a:satOff val="73133"/>
                <a:lumOff val="4313"/>
                <a:alphaOff val="0"/>
                <a:shade val="40000"/>
                <a:alpha val="100000"/>
                <a:satMod val="150000"/>
                <a:lumMod val="100000"/>
              </a:schemeClr>
            </a:gs>
            <a:gs pos="100000">
              <a:schemeClr val="accent4">
                <a:hueOff val="-1708738"/>
                <a:satOff val="73133"/>
                <a:lumOff val="4313"/>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0" tIns="0" rIns="168142" bIns="0" numCol="1" spcCol="1270" anchor="ctr" anchorCtr="0">
          <a:noAutofit/>
        </a:bodyPr>
        <a:lstStyle/>
        <a:p>
          <a:pPr marL="0" lvl="0" indent="0" algn="ctr" defTabSz="1155700" rtl="0">
            <a:lnSpc>
              <a:spcPct val="90000"/>
            </a:lnSpc>
            <a:spcBef>
              <a:spcPct val="0"/>
            </a:spcBef>
            <a:spcAft>
              <a:spcPct val="35000"/>
            </a:spcAft>
            <a:buNone/>
          </a:pPr>
          <a:r>
            <a:rPr lang="en-US" sz="2600" kern="1200" dirty="0">
              <a:solidFill>
                <a:schemeClr val="accent2"/>
              </a:solidFill>
            </a:rPr>
            <a:t>For most instruction sets more than one instruction format is used</a:t>
          </a:r>
        </a:p>
      </dsp:txBody>
      <dsp:txXfrm rot="5400000">
        <a:off x="5512649" y="981392"/>
        <a:ext cx="2563564" cy="29441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5741C0-AF00-CA44-9BD7-897AD833618C}">
      <dsp:nvSpPr>
        <dsp:cNvPr id="0" name=""/>
        <dsp:cNvSpPr/>
      </dsp:nvSpPr>
      <dsp:spPr>
        <a:xfrm>
          <a:off x="0" y="738558"/>
          <a:ext cx="2716998" cy="1630198"/>
        </a:xfrm>
        <a:prstGeom prst="rect">
          <a:avLst/>
        </a:prstGeom>
        <a:gradFill rotWithShape="0">
          <a:gsLst>
            <a:gs pos="0">
              <a:schemeClr val="accent4">
                <a:hueOff val="0"/>
                <a:satOff val="0"/>
                <a:lumOff val="0"/>
                <a:alphaOff val="0"/>
                <a:shade val="40000"/>
                <a:alpha val="100000"/>
                <a:satMod val="150000"/>
                <a:lumMod val="100000"/>
              </a:schemeClr>
            </a:gs>
            <a:gs pos="100000">
              <a:schemeClr val="accent4">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rtl="0">
            <a:lnSpc>
              <a:spcPct val="90000"/>
            </a:lnSpc>
            <a:spcBef>
              <a:spcPct val="0"/>
            </a:spcBef>
            <a:spcAft>
              <a:spcPct val="35000"/>
            </a:spcAft>
            <a:buNone/>
          </a:pPr>
          <a:r>
            <a:rPr lang="en-US" sz="3400" kern="1200" dirty="0">
              <a:solidFill>
                <a:schemeClr val="accent2"/>
              </a:solidFill>
            </a:rPr>
            <a:t>Number of addressing modes	</a:t>
          </a:r>
        </a:p>
      </dsp:txBody>
      <dsp:txXfrm>
        <a:off x="0" y="738558"/>
        <a:ext cx="2716998" cy="1630198"/>
      </dsp:txXfrm>
    </dsp:sp>
    <dsp:sp modelId="{72BB6A60-8F22-2D4E-BC0F-3DC0A691A29B}">
      <dsp:nvSpPr>
        <dsp:cNvPr id="0" name=""/>
        <dsp:cNvSpPr/>
      </dsp:nvSpPr>
      <dsp:spPr>
        <a:xfrm>
          <a:off x="2988697" y="738558"/>
          <a:ext cx="2716998" cy="1630198"/>
        </a:xfrm>
        <a:prstGeom prst="rect">
          <a:avLst/>
        </a:prstGeom>
        <a:gradFill rotWithShape="0">
          <a:gsLst>
            <a:gs pos="0">
              <a:schemeClr val="accent4">
                <a:hueOff val="-341748"/>
                <a:satOff val="14627"/>
                <a:lumOff val="863"/>
                <a:alphaOff val="0"/>
                <a:shade val="40000"/>
                <a:alpha val="100000"/>
                <a:satMod val="150000"/>
                <a:lumMod val="100000"/>
              </a:schemeClr>
            </a:gs>
            <a:gs pos="100000">
              <a:schemeClr val="accent4">
                <a:hueOff val="-341748"/>
                <a:satOff val="14627"/>
                <a:lumOff val="863"/>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rtl="0">
            <a:lnSpc>
              <a:spcPct val="90000"/>
            </a:lnSpc>
            <a:spcBef>
              <a:spcPct val="0"/>
            </a:spcBef>
            <a:spcAft>
              <a:spcPct val="35000"/>
            </a:spcAft>
            <a:buNone/>
          </a:pPr>
          <a:r>
            <a:rPr lang="en-US" sz="3400" kern="1200" dirty="0">
              <a:solidFill>
                <a:schemeClr val="accent2"/>
              </a:solidFill>
            </a:rPr>
            <a:t>Number of operands</a:t>
          </a:r>
        </a:p>
      </dsp:txBody>
      <dsp:txXfrm>
        <a:off x="2988697" y="738558"/>
        <a:ext cx="2716998" cy="1630198"/>
      </dsp:txXfrm>
    </dsp:sp>
    <dsp:sp modelId="{352CB0F1-5B6C-6945-ABF3-ED695AFC0D9A}">
      <dsp:nvSpPr>
        <dsp:cNvPr id="0" name=""/>
        <dsp:cNvSpPr/>
      </dsp:nvSpPr>
      <dsp:spPr>
        <a:xfrm>
          <a:off x="5977395" y="738558"/>
          <a:ext cx="2716998" cy="1630198"/>
        </a:xfrm>
        <a:prstGeom prst="rect">
          <a:avLst/>
        </a:prstGeom>
        <a:gradFill rotWithShape="0">
          <a:gsLst>
            <a:gs pos="0">
              <a:schemeClr val="accent4">
                <a:hueOff val="-683495"/>
                <a:satOff val="29253"/>
                <a:lumOff val="1725"/>
                <a:alphaOff val="0"/>
                <a:shade val="40000"/>
                <a:alpha val="100000"/>
                <a:satMod val="150000"/>
                <a:lumMod val="100000"/>
              </a:schemeClr>
            </a:gs>
            <a:gs pos="100000">
              <a:schemeClr val="accent4">
                <a:hueOff val="-683495"/>
                <a:satOff val="29253"/>
                <a:lumOff val="1725"/>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rtl="0">
            <a:lnSpc>
              <a:spcPct val="90000"/>
            </a:lnSpc>
            <a:spcBef>
              <a:spcPct val="0"/>
            </a:spcBef>
            <a:spcAft>
              <a:spcPct val="35000"/>
            </a:spcAft>
            <a:buNone/>
          </a:pPr>
          <a:r>
            <a:rPr lang="en-US" sz="3400" kern="1200" dirty="0">
              <a:solidFill>
                <a:schemeClr val="accent2"/>
              </a:solidFill>
            </a:rPr>
            <a:t>Register versus memory</a:t>
          </a:r>
        </a:p>
      </dsp:txBody>
      <dsp:txXfrm>
        <a:off x="5977395" y="738558"/>
        <a:ext cx="2716998" cy="1630198"/>
      </dsp:txXfrm>
    </dsp:sp>
    <dsp:sp modelId="{9B9E5E99-5AE5-724E-A77F-FCC711EA4601}">
      <dsp:nvSpPr>
        <dsp:cNvPr id="0" name=""/>
        <dsp:cNvSpPr/>
      </dsp:nvSpPr>
      <dsp:spPr>
        <a:xfrm>
          <a:off x="0" y="2640456"/>
          <a:ext cx="2716998" cy="1630198"/>
        </a:xfrm>
        <a:prstGeom prst="rect">
          <a:avLst/>
        </a:prstGeom>
        <a:gradFill rotWithShape="0">
          <a:gsLst>
            <a:gs pos="0">
              <a:schemeClr val="accent4">
                <a:hueOff val="-1025243"/>
                <a:satOff val="43880"/>
                <a:lumOff val="2588"/>
                <a:alphaOff val="0"/>
                <a:shade val="40000"/>
                <a:alpha val="100000"/>
                <a:satMod val="150000"/>
                <a:lumMod val="100000"/>
              </a:schemeClr>
            </a:gs>
            <a:gs pos="100000">
              <a:schemeClr val="accent4">
                <a:hueOff val="-1025243"/>
                <a:satOff val="43880"/>
                <a:lumOff val="2588"/>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rtl="0">
            <a:lnSpc>
              <a:spcPct val="90000"/>
            </a:lnSpc>
            <a:spcBef>
              <a:spcPct val="0"/>
            </a:spcBef>
            <a:spcAft>
              <a:spcPct val="35000"/>
            </a:spcAft>
            <a:buNone/>
          </a:pPr>
          <a:r>
            <a:rPr lang="en-US" sz="3400" kern="1200" dirty="0">
              <a:solidFill>
                <a:schemeClr val="accent2"/>
              </a:solidFill>
            </a:rPr>
            <a:t>Number of register sets</a:t>
          </a:r>
        </a:p>
      </dsp:txBody>
      <dsp:txXfrm>
        <a:off x="0" y="2640456"/>
        <a:ext cx="2716998" cy="1630198"/>
      </dsp:txXfrm>
    </dsp:sp>
    <dsp:sp modelId="{07111F0A-146D-B74B-93B1-03C3088F22D2}">
      <dsp:nvSpPr>
        <dsp:cNvPr id="0" name=""/>
        <dsp:cNvSpPr/>
      </dsp:nvSpPr>
      <dsp:spPr>
        <a:xfrm>
          <a:off x="2988697" y="2640456"/>
          <a:ext cx="2716998" cy="1630198"/>
        </a:xfrm>
        <a:prstGeom prst="rect">
          <a:avLst/>
        </a:prstGeom>
        <a:gradFill rotWithShape="0">
          <a:gsLst>
            <a:gs pos="0">
              <a:schemeClr val="accent4">
                <a:hueOff val="-1366990"/>
                <a:satOff val="58506"/>
                <a:lumOff val="3450"/>
                <a:alphaOff val="0"/>
                <a:shade val="40000"/>
                <a:alpha val="100000"/>
                <a:satMod val="150000"/>
                <a:lumMod val="100000"/>
              </a:schemeClr>
            </a:gs>
            <a:gs pos="100000">
              <a:schemeClr val="accent4">
                <a:hueOff val="-1366990"/>
                <a:satOff val="58506"/>
                <a:lumOff val="345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rtl="0">
            <a:lnSpc>
              <a:spcPct val="90000"/>
            </a:lnSpc>
            <a:spcBef>
              <a:spcPct val="0"/>
            </a:spcBef>
            <a:spcAft>
              <a:spcPct val="35000"/>
            </a:spcAft>
            <a:buNone/>
          </a:pPr>
          <a:r>
            <a:rPr lang="en-US" sz="3400" kern="1200" dirty="0">
              <a:solidFill>
                <a:schemeClr val="accent2"/>
              </a:solidFill>
            </a:rPr>
            <a:t>Address range</a:t>
          </a:r>
        </a:p>
      </dsp:txBody>
      <dsp:txXfrm>
        <a:off x="2988697" y="2640456"/>
        <a:ext cx="2716998" cy="1630198"/>
      </dsp:txXfrm>
    </dsp:sp>
    <dsp:sp modelId="{2C13FBC5-B362-E34C-81FE-4DAA45A75724}">
      <dsp:nvSpPr>
        <dsp:cNvPr id="0" name=""/>
        <dsp:cNvSpPr/>
      </dsp:nvSpPr>
      <dsp:spPr>
        <a:xfrm>
          <a:off x="5977395" y="2640456"/>
          <a:ext cx="2716998" cy="1630198"/>
        </a:xfrm>
        <a:prstGeom prst="rect">
          <a:avLst/>
        </a:prstGeom>
        <a:gradFill rotWithShape="0">
          <a:gsLst>
            <a:gs pos="0">
              <a:schemeClr val="accent4">
                <a:hueOff val="-1708738"/>
                <a:satOff val="73133"/>
                <a:lumOff val="4313"/>
                <a:alphaOff val="0"/>
                <a:shade val="40000"/>
                <a:alpha val="100000"/>
                <a:satMod val="150000"/>
                <a:lumMod val="100000"/>
              </a:schemeClr>
            </a:gs>
            <a:gs pos="100000">
              <a:schemeClr val="accent4">
                <a:hueOff val="-1708738"/>
                <a:satOff val="73133"/>
                <a:lumOff val="4313"/>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rtl="0">
            <a:lnSpc>
              <a:spcPct val="90000"/>
            </a:lnSpc>
            <a:spcBef>
              <a:spcPct val="0"/>
            </a:spcBef>
            <a:spcAft>
              <a:spcPct val="35000"/>
            </a:spcAft>
            <a:buNone/>
          </a:pPr>
          <a:r>
            <a:rPr lang="en-US" sz="3400" kern="1200" dirty="0">
              <a:solidFill>
                <a:schemeClr val="accent2"/>
              </a:solidFill>
            </a:rPr>
            <a:t>Address granularity</a:t>
          </a:r>
        </a:p>
      </dsp:txBody>
      <dsp:txXfrm>
        <a:off x="5977395" y="2640456"/>
        <a:ext cx="2716998" cy="1630198"/>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512680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29873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In Chapter 12, we focused on </a:t>
            </a:r>
            <a:r>
              <a:rPr lang="en-US" sz="1200" i="1" kern="1200" dirty="0">
                <a:solidFill>
                  <a:schemeClr val="tx1"/>
                </a:solidFill>
                <a:latin typeface="Times New Roman" pitchFamily="-1" charset="0"/>
                <a:ea typeface="+mn-ea"/>
                <a:cs typeface="+mn-cs"/>
              </a:rPr>
              <a:t>what </a:t>
            </a:r>
            <a:r>
              <a:rPr lang="en-US" sz="1200" kern="1200" dirty="0">
                <a:solidFill>
                  <a:schemeClr val="tx1"/>
                </a:solidFill>
                <a:latin typeface="Times New Roman" pitchFamily="-1" charset="0"/>
                <a:ea typeface="+mn-ea"/>
                <a:cs typeface="+mn-cs"/>
              </a:rPr>
              <a:t>an instruction set does. Specifically, we examined the types of operands and operations that may be specified by machine instructions. This chapter turns to the question of </a:t>
            </a:r>
            <a:r>
              <a:rPr lang="en-US" sz="1200" i="1" kern="1200" dirty="0">
                <a:solidFill>
                  <a:schemeClr val="tx1"/>
                </a:solidFill>
                <a:latin typeface="Times New Roman" pitchFamily="-1" charset="0"/>
                <a:ea typeface="+mn-ea"/>
                <a:cs typeface="+mn-cs"/>
              </a:rPr>
              <a:t>how </a:t>
            </a:r>
            <a:r>
              <a:rPr lang="en-US" sz="1200" kern="1200" dirty="0">
                <a:solidFill>
                  <a:schemeClr val="tx1"/>
                </a:solidFill>
                <a:latin typeface="Times New Roman" pitchFamily="-1" charset="0"/>
                <a:ea typeface="+mn-ea"/>
                <a:cs typeface="+mn-cs"/>
              </a:rPr>
              <a:t>to specify the operands and operations of instructions. Two issues arise. First, how is the address of an operand specified, and second, how are the bits of an instruction organized to define the operand addresses and operation of that instruction? </a:t>
            </a:r>
            <a:endParaRPr lang="en-US" dirty="0"/>
          </a:p>
          <a:p>
            <a:endParaRPr lang="en-US" dirty="0"/>
          </a:p>
        </p:txBody>
      </p:sp>
      <p:sp>
        <p:nvSpPr>
          <p:cNvPr id="4" name="Slide Number Placeholder 3"/>
          <p:cNvSpPr>
            <a:spLocks noGrp="1"/>
          </p:cNvSpPr>
          <p:nvPr>
            <p:ph type="sldNum" sz="quarter" idx="10"/>
          </p:nvPr>
        </p:nvSpPr>
        <p:spPr>
          <a:xfrm>
            <a:off x="3886200" y="8686800"/>
            <a:ext cx="2971800" cy="457200"/>
          </a:xfrm>
          <a:prstGeom prst="rect">
            <a:avLst/>
          </a:prstGeom>
        </p:spPr>
        <p:txBody>
          <a:bodyPr/>
          <a:lstStyle/>
          <a:p>
            <a:fld id="{426AC9EA-110C-D44B-81A3-E5165EEE361B}" type="slidenum">
              <a:rPr lang="en-US" smtClean="0"/>
              <a:pPr/>
              <a:t>1</a:t>
            </a:fld>
            <a:endParaRPr lang="en-US" dirty="0"/>
          </a:p>
        </p:txBody>
      </p:sp>
    </p:spTree>
    <p:extLst>
      <p:ext uri="{BB962C8B-B14F-4D97-AF65-F5344CB8AC3E}">
        <p14:creationId xmlns:p14="http://schemas.microsoft.com/office/powerpoint/2010/main" val="1321341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379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15</a:t>
            </a:r>
          </a:p>
        </p:txBody>
      </p:sp>
      <p:sp>
        <p:nvSpPr>
          <p:cNvPr id="3379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379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3798" name="Rectangle 6"/>
          <p:cNvSpPr>
            <a:spLocks noGrp="1" noRot="1" noChangeAspect="1" noChangeArrowheads="1" noTextEdit="1"/>
          </p:cNvSpPr>
          <p:nvPr>
            <p:ph type="sldImg"/>
          </p:nvPr>
        </p:nvSpPr>
        <p:spPr>
          <a:xfrm>
            <a:off x="1150938" y="692150"/>
            <a:ext cx="4556125" cy="3416300"/>
          </a:xfrm>
          <a:ln cap="flat"/>
        </p:spPr>
      </p:sp>
      <p:sp>
        <p:nvSpPr>
          <p:cNvPr id="33799"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 very powerful mode of addressing combines the capabilities of direct addressing and register indirect addressing. It is known by a variety of names depending on the context of its use, but the basic mechanism is the same. We will refer to this as </a:t>
            </a:r>
            <a:r>
              <a:rPr lang="en-US" sz="1200" b="1" kern="1200" dirty="0">
                <a:solidFill>
                  <a:schemeClr val="tx1"/>
                </a:solidFill>
                <a:latin typeface="Times New Roman" pitchFamily="-1" charset="0"/>
                <a:ea typeface="+mn-ea"/>
                <a:cs typeface="+mn-cs"/>
              </a:rPr>
              <a:t>displacement addressing: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a:solidFill>
                  <a:schemeClr val="tx1"/>
                </a:solidFill>
                <a:latin typeface="Times New Roman" pitchFamily="-1" charset="0"/>
                <a:ea typeface="+mn-ea"/>
                <a:cs typeface="+mn-cs"/>
              </a:rPr>
              <a:t>EA = A + (</a:t>
            </a:r>
            <a:r>
              <a:rPr lang="en-US" sz="1200" b="1" kern="1200" baseline="0" dirty="0">
                <a:solidFill>
                  <a:schemeClr val="tx1"/>
                </a:solidFill>
                <a:latin typeface="Times New Roman" pitchFamily="-1" charset="0"/>
                <a:ea typeface="+mn-ea"/>
                <a:cs typeface="+mn-cs"/>
              </a:rPr>
              <a:t> R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kern="1200" baseline="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Displacement addressing requires that the instruction have two address fields, at least one of which is explicit. The value contained in one address field (value = A) is used directly. The other address field, or an implicit reference based on opcode, refers to a register whose contents are added to A to produce the effective address.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r>
              <a:rPr lang="en-US" sz="1200" kern="1200" dirty="0">
                <a:solidFill>
                  <a:schemeClr val="tx1"/>
                </a:solidFill>
                <a:latin typeface="Times New Roman" pitchFamily="-1" charset="0"/>
                <a:ea typeface="+mn-ea"/>
                <a:cs typeface="+mn-cs"/>
              </a:rPr>
              <a:t>We will describe three of the most common uses of displacement addressing: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Relative addressing</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Base-register addressing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Indexing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GB" dirty="0"/>
          </a:p>
        </p:txBody>
      </p:sp>
    </p:spTree>
    <p:extLst>
      <p:ext uri="{BB962C8B-B14F-4D97-AF65-F5344CB8AC3E}">
        <p14:creationId xmlns:p14="http://schemas.microsoft.com/office/powerpoint/2010/main" val="592499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789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17</a:t>
            </a:r>
          </a:p>
        </p:txBody>
      </p:sp>
      <p:sp>
        <p:nvSpPr>
          <p:cNvPr id="3789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789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7894" name="Rectangle 6"/>
          <p:cNvSpPr>
            <a:spLocks noGrp="1" noRot="1" noChangeAspect="1" noChangeArrowheads="1" noTextEdit="1"/>
          </p:cNvSpPr>
          <p:nvPr>
            <p:ph type="sldImg"/>
          </p:nvPr>
        </p:nvSpPr>
        <p:spPr>
          <a:xfrm>
            <a:off x="1150938" y="692150"/>
            <a:ext cx="4556125" cy="3416300"/>
          </a:xfrm>
          <a:ln cap="flat"/>
        </p:spPr>
      </p:sp>
      <p:sp>
        <p:nvSpPr>
          <p:cNvPr id="37895"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For relative addressing, also called PC-relative addressing, the implicitly referenced register is the program counter (PC). That is, the next instruction address is added to the address field to produce the EA. Typically, the address field is treated as a twos complement number for this operation. Thus, the effective address is a displacement relative to the address of the instruction.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Relative addressing exploits the concept of locality that was discussed in Chapters 4 and 8. If most memory references are relatively near to the instruction being executed, then the use of relative addressing saves address bits in the instruction. </a:t>
            </a:r>
            <a:endParaRPr lang="en-US" dirty="0"/>
          </a:p>
          <a:p>
            <a:endParaRPr lang="en-GB" dirty="0"/>
          </a:p>
        </p:txBody>
      </p:sp>
    </p:spTree>
    <p:extLst>
      <p:ext uri="{BB962C8B-B14F-4D97-AF65-F5344CB8AC3E}">
        <p14:creationId xmlns:p14="http://schemas.microsoft.com/office/powerpoint/2010/main" val="259727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18</a:t>
            </a:r>
          </a:p>
        </p:txBody>
      </p:sp>
      <p:sp>
        <p:nvSpPr>
          <p:cNvPr id="399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2" name="Rectangle 6"/>
          <p:cNvSpPr>
            <a:spLocks noGrp="1" noRot="1" noChangeAspect="1" noChangeArrowheads="1" noTextEdit="1"/>
          </p:cNvSpPr>
          <p:nvPr>
            <p:ph type="sldImg"/>
          </p:nvPr>
        </p:nvSpPr>
        <p:spPr>
          <a:xfrm>
            <a:off x="1150938" y="692150"/>
            <a:ext cx="4556125" cy="3416300"/>
          </a:xfrm>
          <a:ln cap="flat"/>
        </p:spPr>
      </p:sp>
      <p:sp>
        <p:nvSpPr>
          <p:cNvPr id="39943"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For </a:t>
            </a:r>
            <a:r>
              <a:rPr lang="en-US" sz="1200" b="1" kern="1200" dirty="0">
                <a:solidFill>
                  <a:schemeClr val="tx1"/>
                </a:solidFill>
                <a:latin typeface="Times New Roman" pitchFamily="-1" charset="0"/>
                <a:ea typeface="+mn-ea"/>
                <a:cs typeface="+mn-cs"/>
              </a:rPr>
              <a:t>base-register addressing, </a:t>
            </a:r>
            <a:r>
              <a:rPr lang="en-US" sz="1200" kern="1200" dirty="0">
                <a:solidFill>
                  <a:schemeClr val="tx1"/>
                </a:solidFill>
                <a:latin typeface="Times New Roman" pitchFamily="-1" charset="0"/>
                <a:ea typeface="+mn-ea"/>
                <a:cs typeface="+mn-cs"/>
              </a:rPr>
              <a:t>the interpretation is the following: The referenced register contains a main memory address, and the address field contains a displacement (usually an unsigned integer representation) from that address. The register reference may be explicit or implicit.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Base-register addressing also exploits the locality of memory references. It is a convenient means of implementing segmentation, which was discussed in Chapter 8. In some implementations, a single segment-base register is employed and is used implicitly. In others, the programmer may choose a register to hold the base address of a segment, and the instruction must reference it explicitly. In this latter case, if the length of the address field is </a:t>
            </a:r>
            <a:r>
              <a:rPr lang="en-US" sz="1200" i="1" kern="1200" dirty="0">
                <a:solidFill>
                  <a:schemeClr val="tx1"/>
                </a:solidFill>
                <a:latin typeface="Times New Roman" pitchFamily="-1" charset="0"/>
                <a:ea typeface="+mn-ea"/>
                <a:cs typeface="+mn-cs"/>
              </a:rPr>
              <a:t>K </a:t>
            </a:r>
            <a:r>
              <a:rPr lang="en-US" sz="1200" kern="1200" dirty="0">
                <a:solidFill>
                  <a:schemeClr val="tx1"/>
                </a:solidFill>
                <a:latin typeface="Times New Roman" pitchFamily="-1" charset="0"/>
                <a:ea typeface="+mn-ea"/>
                <a:cs typeface="+mn-cs"/>
              </a:rPr>
              <a:t>and the number of possible registers is </a:t>
            </a:r>
            <a:r>
              <a:rPr lang="en-US" sz="1200" i="1" kern="1200" dirty="0">
                <a:solidFill>
                  <a:schemeClr val="tx1"/>
                </a:solidFill>
                <a:latin typeface="Times New Roman" pitchFamily="-1" charset="0"/>
                <a:ea typeface="+mn-ea"/>
                <a:cs typeface="+mn-cs"/>
              </a:rPr>
              <a:t>N, </a:t>
            </a:r>
            <a:r>
              <a:rPr lang="en-US" sz="1200" kern="1200" dirty="0">
                <a:solidFill>
                  <a:schemeClr val="tx1"/>
                </a:solidFill>
                <a:latin typeface="Times New Roman" pitchFamily="-1" charset="0"/>
                <a:ea typeface="+mn-ea"/>
                <a:cs typeface="+mn-cs"/>
              </a:rPr>
              <a:t>then one instruction can reference any one of </a:t>
            </a:r>
            <a:r>
              <a:rPr lang="en-US" sz="1200" i="1" kern="1200" dirty="0">
                <a:solidFill>
                  <a:schemeClr val="tx1"/>
                </a:solidFill>
                <a:latin typeface="Times New Roman" pitchFamily="-1" charset="0"/>
                <a:ea typeface="+mn-ea"/>
                <a:cs typeface="+mn-cs"/>
              </a:rPr>
              <a:t>N </a:t>
            </a:r>
            <a:r>
              <a:rPr lang="en-US" sz="1200" kern="1200" dirty="0">
                <a:solidFill>
                  <a:schemeClr val="tx1"/>
                </a:solidFill>
                <a:latin typeface="Times New Roman" pitchFamily="-1" charset="0"/>
                <a:ea typeface="+mn-ea"/>
                <a:cs typeface="+mn-cs"/>
              </a:rPr>
              <a:t>areas of 2</a:t>
            </a:r>
            <a:r>
              <a:rPr lang="en-US" sz="1200" kern="1200" baseline="30000" dirty="0">
                <a:solidFill>
                  <a:schemeClr val="tx1"/>
                </a:solidFill>
                <a:latin typeface="Times New Roman" pitchFamily="-1" charset="0"/>
                <a:ea typeface="+mn-ea"/>
                <a:cs typeface="+mn-cs"/>
              </a:rPr>
              <a:t>K</a:t>
            </a:r>
            <a:r>
              <a:rPr lang="en-US" sz="1200" kern="1200" dirty="0">
                <a:solidFill>
                  <a:schemeClr val="tx1"/>
                </a:solidFill>
                <a:latin typeface="Times New Roman" pitchFamily="-1" charset="0"/>
                <a:ea typeface="+mn-ea"/>
                <a:cs typeface="+mn-cs"/>
              </a:rPr>
              <a:t> words. </a:t>
            </a:r>
            <a:endParaRPr lang="en-US" dirty="0"/>
          </a:p>
          <a:p>
            <a:endParaRPr lang="en-GB" dirty="0"/>
          </a:p>
        </p:txBody>
      </p:sp>
    </p:spTree>
    <p:extLst>
      <p:ext uri="{BB962C8B-B14F-4D97-AF65-F5344CB8AC3E}">
        <p14:creationId xmlns:p14="http://schemas.microsoft.com/office/powerpoint/2010/main" val="1937287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8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19</a:t>
            </a:r>
          </a:p>
        </p:txBody>
      </p:sp>
      <p:sp>
        <p:nvSpPr>
          <p:cNvPr id="4198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8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90" name="Rectangle 6"/>
          <p:cNvSpPr>
            <a:spLocks noGrp="1" noRot="1" noChangeAspect="1" noChangeArrowheads="1" noTextEdit="1"/>
          </p:cNvSpPr>
          <p:nvPr>
            <p:ph type="sldImg"/>
          </p:nvPr>
        </p:nvSpPr>
        <p:spPr>
          <a:xfrm>
            <a:off x="1150938" y="692150"/>
            <a:ext cx="4556125" cy="3416300"/>
          </a:xfrm>
          <a:ln cap="flat"/>
        </p:spPr>
      </p:sp>
      <p:sp>
        <p:nvSpPr>
          <p:cNvPr id="41991"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For indexing, the interpretation is typically the following: The address field references a main memory address, and the referenced register contains a positive displacement from that address. Note that this usage is just the opposite of the interpretation for base-register addressing. Of course, it is more than just a matter of user interpretation. Because the address field is considered to be a memory address in indexing, it generally contains more bits than an address field in a comparable base-register instruction. Also, we shall see that there are some refinements to indexing that would not be as useful in the base-register context. Nevertheless, the method of calculating the EA is the same for both base-register addressing and indexing, and in both cases the register reference is sometimes explicit and sometimes implicit (for different processor types).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An important use of indexing is to provide an efficient mechanism for per- forming iterative operations. Consider, for example, a list of numbers stored starting at location A. Suppose that we would like to add 1 to each element on the list. We need to fetch each value, add 1 to it, and store it back. The sequence of effective addresses that we need is A, A + 1, A + 2,..., up to the last location on the list. With indexing, this is easily done. The value A is stored in the instruction’s address field, and the chosen register, called an </a:t>
            </a:r>
            <a:r>
              <a:rPr lang="en-US" sz="1200" i="1" kern="1200" dirty="0">
                <a:solidFill>
                  <a:schemeClr val="tx1"/>
                </a:solidFill>
                <a:latin typeface="Times New Roman" pitchFamily="-1" charset="0"/>
                <a:ea typeface="+mn-ea"/>
                <a:cs typeface="+mn-cs"/>
              </a:rPr>
              <a:t>index register, </a:t>
            </a:r>
            <a:r>
              <a:rPr lang="en-US" sz="1200" kern="1200" dirty="0">
                <a:solidFill>
                  <a:schemeClr val="tx1"/>
                </a:solidFill>
                <a:latin typeface="Times New Roman" pitchFamily="-1" charset="0"/>
                <a:ea typeface="+mn-ea"/>
                <a:cs typeface="+mn-cs"/>
              </a:rPr>
              <a:t>is initialized to 0. After each operation, the index register is incremented by 1.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Because index registers are commonly used for such iterative tasks, it is typical that there is a need to increment or decrement the index register after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each reference to it. Because this is such a common operation, some systems will automatically do this as part of the same instruction cycle. This is known as </a:t>
            </a:r>
            <a:r>
              <a:rPr lang="en-US" sz="1200" b="1" kern="1200" dirty="0">
                <a:solidFill>
                  <a:schemeClr val="tx1"/>
                </a:solidFill>
                <a:latin typeface="Times New Roman" pitchFamily="-1" charset="0"/>
                <a:ea typeface="+mn-ea"/>
                <a:cs typeface="+mn-cs"/>
              </a:rPr>
              <a:t>autoindexing. </a:t>
            </a:r>
            <a:r>
              <a:rPr lang="en-US" sz="1200" kern="1200" dirty="0">
                <a:solidFill>
                  <a:schemeClr val="tx1"/>
                </a:solidFill>
                <a:latin typeface="Times New Roman" pitchFamily="-1" charset="0"/>
                <a:ea typeface="+mn-ea"/>
                <a:cs typeface="+mn-cs"/>
              </a:rPr>
              <a:t>If certain registers are devoted exclusively to indexing, then autoindexing can be invoked implicitly and automatically. If general-purpose registers are used, the autoindex operation may need to be signaled by a bit in the instruction.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In some machines, both indirect addressing and indexing are provided, and it is possible to employ both in the same instruction. There are two possibilities: the indexing is performed either before or after the indirection.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If indexing is performed after the indirection, it is termed </a:t>
            </a:r>
            <a:r>
              <a:rPr lang="en-US" sz="1200" b="1" kern="1200" dirty="0">
                <a:solidFill>
                  <a:schemeClr val="tx1"/>
                </a:solidFill>
                <a:latin typeface="Times New Roman" pitchFamily="-1" charset="0"/>
                <a:ea typeface="+mn-ea"/>
                <a:cs typeface="+mn-cs"/>
              </a:rPr>
              <a:t>postindexing.</a:t>
            </a:r>
          </a:p>
          <a:p>
            <a:endParaRPr lang="en-US" sz="1200" b="1"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First, the contents of the address field are used to access a memory location containing a direct address. This address is then indexed by the register value. This technique is useful for accessing one of a number of blocks of data of a fixed format. For example, it was described in Chapter 8 that the operating system needs to employ a process control block for each process. The operations performed are the same regardless of which block is being manipulated. Thus, the addresses in the instructions that reference the block could point to a location (value = A) containing a variable pointer to the start of a process control block. The index register contains the displacement within the block.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With </a:t>
            </a:r>
            <a:r>
              <a:rPr lang="en-US" sz="1200" b="1" kern="1200" dirty="0">
                <a:solidFill>
                  <a:schemeClr val="tx1"/>
                </a:solidFill>
                <a:latin typeface="Times New Roman" pitchFamily="-1" charset="0"/>
                <a:ea typeface="+mn-ea"/>
                <a:cs typeface="+mn-cs"/>
              </a:rPr>
              <a:t>preindexing, </a:t>
            </a:r>
            <a:r>
              <a:rPr lang="en-US" sz="1200" kern="1200" dirty="0">
                <a:solidFill>
                  <a:schemeClr val="tx1"/>
                </a:solidFill>
                <a:latin typeface="Times New Roman" pitchFamily="-1" charset="0"/>
                <a:ea typeface="+mn-ea"/>
                <a:cs typeface="+mn-cs"/>
              </a:rPr>
              <a:t>the indexing is performed before the indirection.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An address is calculated as with simple indexing. In this case, however, the calculated address contains not the operand, but the address of the operand. An example of the use of this technique is to construct a multiway branch table. At a particular point in a program, there may be a branch to one of a number of locations depending on conditions. A table of addresses can be set up starting at location A. By indexing into this table, the required location can be found.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Typically, an instruction set will not include both preindexing and postindexing. </a:t>
            </a:r>
            <a:endParaRPr lang="en-US" dirty="0"/>
          </a:p>
          <a:p>
            <a:endParaRPr lang="en-US" dirty="0"/>
          </a:p>
          <a:p>
            <a:r>
              <a:rPr lang="en-US" sz="1200" b="1" kern="1200" dirty="0">
                <a:solidFill>
                  <a:schemeClr val="tx1"/>
                </a:solidFill>
                <a:latin typeface="Times New Roman" pitchFamily="-1" charset="0"/>
                <a:ea typeface="+mn-ea"/>
                <a:cs typeface="+mn-cs"/>
              </a:rPr>
              <a:t>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endParaRPr lang="en-US" dirty="0"/>
          </a:p>
          <a:p>
            <a:endParaRPr lang="en-GB" dirty="0"/>
          </a:p>
        </p:txBody>
      </p:sp>
    </p:spTree>
    <p:extLst>
      <p:ext uri="{BB962C8B-B14F-4D97-AF65-F5344CB8AC3E}">
        <p14:creationId xmlns:p14="http://schemas.microsoft.com/office/powerpoint/2010/main" val="1999642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21</a:t>
            </a:r>
          </a:p>
        </p:txBody>
      </p:sp>
      <p:sp>
        <p:nvSpPr>
          <p:cNvPr id="4608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6" name="Rectangle 6"/>
          <p:cNvSpPr>
            <a:spLocks noGrp="1" noRot="1" noChangeAspect="1" noChangeArrowheads="1" noTextEdit="1"/>
          </p:cNvSpPr>
          <p:nvPr>
            <p:ph type="sldImg"/>
          </p:nvPr>
        </p:nvSpPr>
        <p:spPr>
          <a:xfrm>
            <a:off x="1150938" y="692150"/>
            <a:ext cx="4556125" cy="3416300"/>
          </a:xfrm>
          <a:ln cap="flat"/>
        </p:spPr>
      </p:sp>
      <p:sp>
        <p:nvSpPr>
          <p:cNvPr id="46087"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final addressing mode that we consider is stack addressing. As defined in Appendix I, a stack is a linear array of locations. It is sometimes referred to as a </a:t>
            </a:r>
            <a:r>
              <a:rPr lang="en-US" sz="1200" i="1" kern="1200" dirty="0">
                <a:solidFill>
                  <a:schemeClr val="tx1"/>
                </a:solidFill>
                <a:latin typeface="Times New Roman" pitchFamily="-1" charset="0"/>
                <a:ea typeface="+mn-ea"/>
                <a:cs typeface="+mn-cs"/>
              </a:rPr>
              <a:t>pushdown list </a:t>
            </a:r>
            <a:r>
              <a:rPr lang="en-US" sz="1200" kern="1200" dirty="0">
                <a:solidFill>
                  <a:schemeClr val="tx1"/>
                </a:solidFill>
                <a:latin typeface="Times New Roman" pitchFamily="-1" charset="0"/>
                <a:ea typeface="+mn-ea"/>
                <a:cs typeface="+mn-cs"/>
              </a:rPr>
              <a:t>or </a:t>
            </a:r>
            <a:r>
              <a:rPr lang="en-US" sz="1200" i="1" kern="1200" dirty="0">
                <a:solidFill>
                  <a:schemeClr val="tx1"/>
                </a:solidFill>
                <a:latin typeface="Times New Roman" pitchFamily="-1" charset="0"/>
                <a:ea typeface="+mn-ea"/>
                <a:cs typeface="+mn-cs"/>
              </a:rPr>
              <a:t>last-in-first-out queue. </a:t>
            </a:r>
            <a:r>
              <a:rPr lang="en-US" sz="1200" kern="1200" dirty="0">
                <a:solidFill>
                  <a:schemeClr val="tx1"/>
                </a:solidFill>
                <a:latin typeface="Times New Roman" pitchFamily="-1" charset="0"/>
                <a:ea typeface="+mn-ea"/>
                <a:cs typeface="+mn-cs"/>
              </a:rPr>
              <a:t>The stack is a reserved block of locations. Items are appended to the top of the stack so that, at any given time, the block is partially filled. Associated with the stack is a pointer whose value is the address of the top of the stack. Alternatively, the top two elements of the stack may be in processor registers, in which case the stack pointer references the third element of the stack. The stack pointer is maintained in a register. Thus, references to stack locations in memory are in fact register indirect addresses.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stack mode of addressing is a form of implied addressing. The machine instructions need not include a memory reference but implicitly operate on the top of the stack.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endParaRPr lang="en-US" dirty="0"/>
          </a:p>
          <a:p>
            <a:endParaRPr lang="en-GB" dirty="0"/>
          </a:p>
        </p:txBody>
      </p:sp>
    </p:spTree>
    <p:extLst>
      <p:ext uri="{BB962C8B-B14F-4D97-AF65-F5344CB8AC3E}">
        <p14:creationId xmlns:p14="http://schemas.microsoft.com/office/powerpoint/2010/main" val="2014006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026"/>
          <p:cNvSpPr>
            <a:spLocks noGrp="1" noRot="1" noChangeAspect="1" noChangeArrowheads="1" noTextEdit="1"/>
          </p:cNvSpPr>
          <p:nvPr>
            <p:ph type="sldImg"/>
          </p:nvPr>
        </p:nvSpPr>
        <p:spPr>
          <a:xfrm>
            <a:off x="1150938" y="692150"/>
            <a:ext cx="4556125" cy="3416300"/>
          </a:xfrm>
          <a:ln/>
        </p:spPr>
      </p:sp>
      <p:sp>
        <p:nvSpPr>
          <p:cNvPr id="110595" name="Rectangle 1027"/>
          <p:cNvSpPr>
            <a:spLocks noGrp="1" noChangeArrowheads="1"/>
          </p:cNvSpPr>
          <p:nvPr>
            <p:ph type="body" idx="1"/>
          </p:nvPr>
        </p:nvSpPr>
        <p:spPr/>
        <p:txBody>
          <a:bodyPr/>
          <a:lstStyle/>
          <a:p>
            <a:r>
              <a:rPr lang="en-US" sz="1200" kern="1200" dirty="0">
                <a:solidFill>
                  <a:schemeClr val="tx1"/>
                </a:solidFill>
                <a:latin typeface="Times New Roman" pitchFamily="-1" charset="0"/>
                <a:ea typeface="+mn-ea"/>
                <a:cs typeface="+mn-cs"/>
              </a:rPr>
              <a:t>An instruction format defines the layout of the bits of an instruction, in terms of its constituent fields. An instruction format must include an opcode and, implicitly or explicitly, zero or more operands. Each explicit operand is referenced using one of the addressing modes described in Section 13.1. The format must, implicitly or explicitly, indicate the addressing mode for each operand. For most instruction sets, more than one instruction format is used.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design of an instruction format is a complex art, and an amazing variety of designs have been implemented. We examine the key design issues, looking briefly at some designs to illustrate points, and then we examine the x86 and ARM solutions in detail. </a:t>
            </a:r>
            <a:endParaRPr lang="en-US" dirty="0"/>
          </a:p>
          <a:p>
            <a:endParaRPr lang="en-GB" dirty="0"/>
          </a:p>
        </p:txBody>
      </p:sp>
    </p:spTree>
    <p:extLst>
      <p:ext uri="{BB962C8B-B14F-4D97-AF65-F5344CB8AC3E}">
        <p14:creationId xmlns:p14="http://schemas.microsoft.com/office/powerpoint/2010/main" val="1000760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1150938" y="692150"/>
            <a:ext cx="4556125" cy="3416300"/>
          </a:xfrm>
          <a:ln/>
        </p:spPr>
      </p:sp>
      <p:sp>
        <p:nvSpPr>
          <p:cNvPr id="111619" name="Rectangle 3"/>
          <p:cNvSpPr>
            <a:spLocks noGrp="1" noChangeArrowheads="1"/>
          </p:cNvSpPr>
          <p:nvPr>
            <p:ph type="body" idx="1"/>
          </p:nvPr>
        </p:nvSpPr>
        <p:spPr/>
        <p:txBody>
          <a:bodyPr/>
          <a:lstStyle/>
          <a:p>
            <a:r>
              <a:rPr lang="en-US" sz="1200" kern="1200" dirty="0">
                <a:solidFill>
                  <a:schemeClr val="tx1"/>
                </a:solidFill>
                <a:latin typeface="Times New Roman" pitchFamily="-1" charset="0"/>
                <a:ea typeface="+mn-ea"/>
                <a:cs typeface="+mn-cs"/>
              </a:rPr>
              <a:t>The most basic design issue to be faced is the instruction format length. This decision affects, and is affected by, memory size, memory organization, bus structure, processor complexity, and processor speed. This decision determines the richness and flexibility of the machine as seen by the assembly-language programmer.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most obvious trade-off here is between the desire for a powerful instruction repertoire and a need to save space. Programmers want more opcodes, more operands, more addressing modes, and greater address range. More opcodes and more operands make life easier for the programmer, because shorter programs can be written to accomplish given tasks. Similarly, more addressing modes give the programmer greater flexibility in implementing certain functions, such as table manipulations and multiple-way branching. And, of course, with the increase in main memory size and the increasing use of virtual memory, programmers want to be able to address larger memory ranges. All of these things (opcodes, operands, addressing modes, address range) require bits and push in the direction of longer instruction lengths. But longer instruction length may be wasteful. A 64-bit instruction occupies twice the space of a 32-bit instruction but is probably less than twice as useful.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Beyond this basic trade-off, there are other considerations. Either the instruction length should be equal to the memory-transfer length (in a bus system, data- bus length) or one should be a multiple of the other. Otherwise, we will not get an integral number of instructions during a fetch cycle. A related consideration is the memory transfer rate. This rate has not kept up with increases in processor speed. Accordingly, memory can become a bottleneck if the processor can execute instructions faster than it can fetch them. One solution to this problem is to use cache memory (see Section 4.3); another is to use shorter instructions. Thus, 16-bit instructions can be fetched at twice the rate of 32-bit instructions but probably can be executed less than twice as rapidly.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seemingly mundane but nevertheless important feature is that the instruction length should be a multiple of the character length, which is usually 8 bits, and of the length of fixed-point numbers. To see this, we need to make use of that unfortunately ill-defined word, </a:t>
            </a:r>
            <a:r>
              <a:rPr lang="en-US" sz="1200" i="1" kern="1200" dirty="0">
                <a:solidFill>
                  <a:schemeClr val="tx1"/>
                </a:solidFill>
                <a:latin typeface="Times New Roman" pitchFamily="-1" charset="0"/>
                <a:ea typeface="+mn-ea"/>
                <a:cs typeface="+mn-cs"/>
              </a:rPr>
              <a:t>word </a:t>
            </a:r>
            <a:r>
              <a:rPr lang="en-US" sz="1200" kern="1200" dirty="0">
                <a:solidFill>
                  <a:schemeClr val="tx1"/>
                </a:solidFill>
                <a:latin typeface="Times New Roman" pitchFamily="-1" charset="0"/>
                <a:ea typeface="+mn-ea"/>
                <a:cs typeface="+mn-cs"/>
              </a:rPr>
              <a:t>[FRAI83]. The word length of memory is, in some sense, the “natural” unit of organization. The size of a word usually determines the size of fixed-point numbers (usually the two are equal). Word size is also typically equal to, or at least integrally related to, the memory transfer size. Because a common form of data is character data, we would like a word to store an integral number of characters. Otherwise, there are wasted bits in each word when storing multiple characters, or a character will have to straddle a word boundary. The importance of this point is such that IBM, when it introduced the System/360 and wanted to employ 8-bit characters, made the wrenching decision to move from the 36-bit architecture of the scientific members of the 700/7000 series to a 32-bit architecture. </a:t>
            </a:r>
            <a:endParaRPr lang="en-US" dirty="0"/>
          </a:p>
          <a:p>
            <a:endParaRPr lang="en-US" dirty="0"/>
          </a:p>
          <a:p>
            <a:endParaRPr lang="en-GB" dirty="0"/>
          </a:p>
        </p:txBody>
      </p:sp>
    </p:spTree>
    <p:extLst>
      <p:ext uri="{BB962C8B-B14F-4D97-AF65-F5344CB8AC3E}">
        <p14:creationId xmlns:p14="http://schemas.microsoft.com/office/powerpoint/2010/main" val="6847076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xfrm>
            <a:off x="1150938" y="692150"/>
            <a:ext cx="4556125" cy="3416300"/>
          </a:xfrm>
          <a:ln/>
        </p:spPr>
      </p:sp>
      <p:sp>
        <p:nvSpPr>
          <p:cNvPr id="112643" name="Rectangle 3"/>
          <p:cNvSpPr>
            <a:spLocks noGrp="1" noChangeArrowheads="1"/>
          </p:cNvSpPr>
          <p:nvPr>
            <p:ph type="body" idx="1"/>
          </p:nvPr>
        </p:nvSpPr>
        <p:spPr/>
        <p:txBody>
          <a:bodyPr/>
          <a:lstStyle/>
          <a:p>
            <a:r>
              <a:rPr lang="en-US" sz="1200" kern="1200" dirty="0">
                <a:solidFill>
                  <a:schemeClr val="tx1"/>
                </a:solidFill>
                <a:latin typeface="Times New Roman" pitchFamily="-1" charset="0"/>
                <a:ea typeface="+mn-ea"/>
                <a:cs typeface="+mn-cs"/>
              </a:rPr>
              <a:t>We’ve looked at some of the factors that go into deciding the length of the instruction format. An equally difficult issue is how to allocate the bits in that format. The trade-offs here are complex.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For a given instruction length, there is clearly a trade-off between the number of opcodes and the power of the addressing capability. More opcodes obviously mean more bits in the opcode field. For an instruction format of a given length, this reduces the number of bits available for addressing. There is one interesting refinement to this trade-off, and that is the use of variable-length opcodes. In this approach, there is a minimum opcode length but, for some opcodes, additional operations may be specified by using additional bits in the instruction. For a fixed- length instruction, this leaves fewer bits for addressing. Thus, this feature is used for those instructions that require fewer operands and/or less powerful addressing.</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following interrelated factors go into determining the use of the addressing bits.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Number of addressing modes: </a:t>
            </a:r>
            <a:r>
              <a:rPr lang="en-US" sz="1200" kern="1200" dirty="0">
                <a:solidFill>
                  <a:schemeClr val="tx1"/>
                </a:solidFill>
                <a:latin typeface="Times New Roman" pitchFamily="-1" charset="0"/>
                <a:ea typeface="+mn-ea"/>
                <a:cs typeface="+mn-cs"/>
              </a:rPr>
              <a:t>Sometimes an addressing mode can be indicated implicitly. For example, certain opcodes might always call for indexing. In other cases, the addressing modes must be explicit, and one or more mode bits will be needed.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Number of operands: </a:t>
            </a:r>
            <a:r>
              <a:rPr lang="en-US" sz="1200" b="0" kern="1200" dirty="0">
                <a:solidFill>
                  <a:schemeClr val="tx1"/>
                </a:solidFill>
                <a:latin typeface="Times New Roman" pitchFamily="-1" charset="0"/>
                <a:ea typeface="+mn-ea"/>
                <a:cs typeface="+mn-cs"/>
              </a:rPr>
              <a:t>We have seen that fewer addresses can make for longer, </a:t>
            </a:r>
            <a:r>
              <a:rPr lang="en-US" sz="1200" kern="1200" dirty="0">
                <a:solidFill>
                  <a:schemeClr val="tx1"/>
                </a:solidFill>
                <a:latin typeface="Times New Roman" pitchFamily="-1" charset="0"/>
                <a:ea typeface="+mn-ea"/>
                <a:cs typeface="+mn-cs"/>
              </a:rPr>
              <a:t>more awkward programs (e.g., Figure 10.3). Typical instruction formats on today’s machines include two operands. Each operand address in the instruction might require its own mode indicator, or the use of a mode indicator could be limited to just one of the address fields.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Register versus memory: </a:t>
            </a:r>
            <a:r>
              <a:rPr lang="en-US" sz="1200" kern="1200" dirty="0">
                <a:solidFill>
                  <a:schemeClr val="tx1"/>
                </a:solidFill>
                <a:latin typeface="Times New Roman" pitchFamily="-1" charset="0"/>
                <a:ea typeface="+mn-ea"/>
                <a:cs typeface="+mn-cs"/>
              </a:rPr>
              <a:t>A machine must have registers so that data can be brought into the processor for processing. With a single user-visible register (usually called the accumulator), one operand address is implicit and consumes no instruction bits. However, single-register programming is awkward and requires many instructions. Even with multiple registers, only a few bits are needed to specify the register. The more that registers can be used for operand references, the fewer bits are needed. A number of studies indicate that a total of 8 to 32 user-visible registers is desirable [LUND77, HUCK83]. Most contemporary architectures have at least 32 registers.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Number of register sets: </a:t>
            </a:r>
            <a:r>
              <a:rPr lang="en-US" sz="1200" b="0" kern="1200" dirty="0">
                <a:solidFill>
                  <a:schemeClr val="tx1"/>
                </a:solidFill>
                <a:latin typeface="Times New Roman" pitchFamily="-1" charset="0"/>
                <a:ea typeface="+mn-ea"/>
                <a:cs typeface="+mn-cs"/>
              </a:rPr>
              <a:t>Most contemporary machines have one set of general- </a:t>
            </a:r>
            <a:r>
              <a:rPr lang="en-US" sz="1200" kern="1200" dirty="0">
                <a:solidFill>
                  <a:schemeClr val="tx1"/>
                </a:solidFill>
                <a:latin typeface="Times New Roman" pitchFamily="-1" charset="0"/>
                <a:ea typeface="+mn-ea"/>
                <a:cs typeface="+mn-cs"/>
              </a:rPr>
              <a:t>purpose registers, with typically 32 or more registers in the set. These registers can be used to store data and can be used to store addresses for displacement addressing. Some architectures, including that of the x86, have a collection of two or more specialized sets (such as data and displacement). One advantage of this latter approach is that, for a fixed number of registers, a functional split requires fewer bits to be used in the instruction. For example, with two sets of eight registers, only 3 bits are required to identify a register; the opcode or mode register will determine which set of registers is being referenced.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Address range: </a:t>
            </a:r>
            <a:r>
              <a:rPr lang="en-US" sz="1200" kern="1200" dirty="0">
                <a:solidFill>
                  <a:schemeClr val="tx1"/>
                </a:solidFill>
                <a:latin typeface="Times New Roman" pitchFamily="-1" charset="0"/>
                <a:ea typeface="+mn-ea"/>
                <a:cs typeface="+mn-cs"/>
              </a:rPr>
              <a:t>For addresses that reference memory, the range of addresses that can be referenced is related to the number of address bits. Because this imposes a severe limitation, direct addressing is rarely used. With displacement addressing, the range is opened up to the length of the address register. Even so, it is still convenient to allow rather large displacements from the register address, which requires a relatively large number of address bits in the instruction.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Address granularity: </a:t>
            </a:r>
            <a:r>
              <a:rPr lang="en-US" sz="1200" kern="1200" dirty="0">
                <a:solidFill>
                  <a:schemeClr val="tx1"/>
                </a:solidFill>
                <a:latin typeface="Times New Roman" pitchFamily="-1" charset="0"/>
                <a:ea typeface="+mn-ea"/>
                <a:cs typeface="+mn-cs"/>
              </a:rPr>
              <a:t>For addresses that reference memory rather than registers, another factor is the granularity of addressing. In a system with 16- or 32-bit words, an address can reference a word or a byte at the designer’s choice. Byte addressing is convenient for character manipulation but requires, for a fixed-size memory, more address bits.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Thus, the designer is faced with a host of factors to consider and balance.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How critical the various choices are is not clear. As an example, we cite one study [CRAG79] that compared various instruction format approaches, including the use of a stack, general-purpose registers, an accumulator, and only memory-to-register approaches. Using a consistent set of assumptions, no significant difference in code space or execution time was observed. </a:t>
            </a:r>
            <a:endParaRPr lang="en-US" dirty="0"/>
          </a:p>
          <a:p>
            <a:endParaRPr lang="en-US" dirty="0"/>
          </a:p>
          <a:p>
            <a:r>
              <a:rPr lang="en-US" sz="1200" kern="1200" dirty="0">
                <a:solidFill>
                  <a:schemeClr val="tx1"/>
                </a:solidFill>
                <a:latin typeface="Times New Roman" pitchFamily="-1" charset="0"/>
                <a:ea typeface="+mn-ea"/>
                <a:cs typeface="+mn-cs"/>
              </a:rPr>
              <a:t> </a:t>
            </a:r>
            <a:endParaRPr lang="en-US" dirty="0"/>
          </a:p>
          <a:p>
            <a:endParaRPr lang="en-GB" dirty="0"/>
          </a:p>
        </p:txBody>
      </p:sp>
    </p:spTree>
    <p:extLst>
      <p:ext uri="{BB962C8B-B14F-4D97-AF65-F5344CB8AC3E}">
        <p14:creationId xmlns:p14="http://schemas.microsoft.com/office/powerpoint/2010/main" val="16645130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40000" lnSpcReduction="20000"/>
          </a:bodyPr>
          <a:lstStyle/>
          <a:p>
            <a:r>
              <a:rPr lang="en-US" sz="1200" kern="1200" dirty="0">
                <a:solidFill>
                  <a:schemeClr val="tx1"/>
                </a:solidFill>
                <a:latin typeface="Times New Roman" pitchFamily="-1" charset="0"/>
                <a:ea typeface="+mn-ea"/>
                <a:cs typeface="+mn-cs"/>
              </a:rPr>
              <a:t>A processor can understand and execute machine instructions. Such instructions are simply binary numbers stored in the computer. If a programmer wished to program directly in machine language, then it would be necessary to enter the program as binary data.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Consider the simple BASIC statement N=I+J+K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Suppose we wished to program this statement in machine language and to initialize I, J, and K to 2, 3, and 4, respectively. This is shown in Figure 13.14a. The program starts in location 101 (hexadecimal). Memory is reserved for the four variables starting at location 201. The program consists of four instructions: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Load the contents of location 201 into the AC.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Add the contents of location 202 to the AC.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Add the contents of location 203 to the AC.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Store the contents of the AC in location 204.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This is clearly a tedious and very error-prone process.</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slight improvement is to write the program in hexadecimal rather than </a:t>
            </a:r>
            <a:endParaRPr lang="en-US" dirty="0"/>
          </a:p>
          <a:p>
            <a:r>
              <a:rPr lang="en-US" sz="1200" kern="1200" dirty="0">
                <a:solidFill>
                  <a:schemeClr val="tx1"/>
                </a:solidFill>
                <a:latin typeface="Times New Roman" pitchFamily="-1" charset="0"/>
                <a:ea typeface="+mn-ea"/>
                <a:cs typeface="+mn-cs"/>
              </a:rPr>
              <a:t>binary notation (Figure 13.14b). We could write the program as a series of lines. Each line contains the address of a memory location and the hexadecimal code of the binary value to be stored in that location. Then we need a program that will accept this input, translate each line into a binary number, and store it in the specified location.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For more improvement, we can make use of the symbolic name or mnemonic of each instruction. This results in the </a:t>
            </a:r>
            <a:r>
              <a:rPr lang="en-US" sz="1200" i="1" kern="1200" dirty="0">
                <a:solidFill>
                  <a:schemeClr val="tx1"/>
                </a:solidFill>
                <a:latin typeface="Times New Roman" pitchFamily="-1" charset="0"/>
                <a:ea typeface="+mn-ea"/>
                <a:cs typeface="+mn-cs"/>
              </a:rPr>
              <a:t>symbolic program </a:t>
            </a:r>
            <a:r>
              <a:rPr lang="en-US" sz="1200" kern="1200" dirty="0">
                <a:solidFill>
                  <a:schemeClr val="tx1"/>
                </a:solidFill>
                <a:latin typeface="Times New Roman" pitchFamily="-1" charset="0"/>
                <a:ea typeface="+mn-ea"/>
                <a:cs typeface="+mn-cs"/>
              </a:rPr>
              <a:t>shown in Figure 13.14c. Each line of input still represents one memory location. Each line consists of three fields, separated by spaces. The first field contains the address of a location. For an instruction, the second field contains the three-letter symbol for the opcode. If it is a memory-referencing instruction, then a third field contains the address. To store arbitrary data in a location, we invent a </a:t>
            </a:r>
            <a:r>
              <a:rPr lang="en-US" sz="1200" i="1" kern="1200" dirty="0">
                <a:solidFill>
                  <a:schemeClr val="tx1"/>
                </a:solidFill>
                <a:latin typeface="Times New Roman" pitchFamily="-1" charset="0"/>
                <a:ea typeface="+mn-ea"/>
                <a:cs typeface="+mn-cs"/>
              </a:rPr>
              <a:t>pseudoinstruction </a:t>
            </a:r>
            <a:r>
              <a:rPr lang="en-US" sz="1200" kern="1200" dirty="0">
                <a:solidFill>
                  <a:schemeClr val="tx1"/>
                </a:solidFill>
                <a:latin typeface="Times New Roman" pitchFamily="-1" charset="0"/>
                <a:ea typeface="+mn-ea"/>
                <a:cs typeface="+mn-cs"/>
              </a:rPr>
              <a:t>with the symbol DAT. This is merely an indication that the third field on the line contains a hexadecimal number to be stored in the location specified in the first field.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For this type of input we need a slightly more complex program. The program accepts each line of input, generates a binary number based on the second and third (if present) fields, and stores it in the location specified by the first field.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use of a symbolic program makes life much easier but is still awkward. In particular, we must give an absolute address for each word. This means that the program and data can be loaded into only one place in memory, and we must know that place ahead of time. Worse, suppose we wish to change the program some day by adding or deleting a line. This will change the addresses of all subsequent words.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much better system, and one commonly used, is to use symbolic addresses. This is illustrated in Figure 13.14d. Each line still consists of three fields. The first field is still for the address, but a symbol is used instead of an absolute numerical address. Some lines have no address, implying that the address of that line is one more than the address of the previous line. For memory-reference instructions, the third field also contains a symbolic address.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With this last refinement, we have an </a:t>
            </a:r>
            <a:r>
              <a:rPr lang="en-US" sz="1200" i="1" kern="1200" dirty="0">
                <a:solidFill>
                  <a:schemeClr val="tx1"/>
                </a:solidFill>
                <a:latin typeface="Times New Roman" pitchFamily="-1" charset="0"/>
                <a:ea typeface="+mn-ea"/>
                <a:cs typeface="+mn-cs"/>
              </a:rPr>
              <a:t>assembly language. </a:t>
            </a:r>
            <a:r>
              <a:rPr lang="en-US" sz="1200" kern="1200" dirty="0">
                <a:solidFill>
                  <a:schemeClr val="tx1"/>
                </a:solidFill>
                <a:latin typeface="Times New Roman" pitchFamily="-1" charset="0"/>
                <a:ea typeface="+mn-ea"/>
                <a:cs typeface="+mn-cs"/>
              </a:rPr>
              <a:t>Programs written in assembly language (assembly programs) are translated into machine language by an </a:t>
            </a:r>
            <a:r>
              <a:rPr lang="en-US" sz="1200" i="1" kern="1200" dirty="0">
                <a:solidFill>
                  <a:schemeClr val="tx1"/>
                </a:solidFill>
                <a:latin typeface="Times New Roman" pitchFamily="-1" charset="0"/>
                <a:ea typeface="+mn-ea"/>
                <a:cs typeface="+mn-cs"/>
              </a:rPr>
              <a:t>assembler. </a:t>
            </a:r>
            <a:r>
              <a:rPr lang="en-US" sz="1200" kern="1200" dirty="0">
                <a:solidFill>
                  <a:schemeClr val="tx1"/>
                </a:solidFill>
                <a:latin typeface="Times New Roman" pitchFamily="-1" charset="0"/>
                <a:ea typeface="+mn-ea"/>
                <a:cs typeface="+mn-cs"/>
              </a:rPr>
              <a:t>This program must not only do the symbolic translation discussed earlier but also assign some form of memory addresses to symbolic addresses.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development of assembly language was a major milestone in the evolution of computer technology. It was the first step to the high-level languages in use today. Although few programmers use assembly language, virtually all machines provide one. They are used, if at all, for systems programs such as compilers and I/O routines. </a:t>
            </a:r>
            <a:endParaRPr lang="en-US" dirty="0"/>
          </a:p>
          <a:p>
            <a:endParaRPr lang="en-US" dirty="0"/>
          </a:p>
        </p:txBody>
      </p:sp>
    </p:spTree>
    <p:extLst>
      <p:ext uri="{BB962C8B-B14F-4D97-AF65-F5344CB8AC3E}">
        <p14:creationId xmlns:p14="http://schemas.microsoft.com/office/powerpoint/2010/main" val="900012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The address field or fields in a typical instruction format are relatively small. We would like to be able to reference a large range of locations in main memory or, for some systems, virtual memory. To achieve this objective, a variety of addressing techniques has been employed. They all involve some trade-off between address range and/or addressing flexibility, on the one hand, and the number of memory references in the instruction and/or the complexity of address calculation, on the other. In this section, we examine the most common addressing techniques, or modes: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Immediate </a:t>
            </a:r>
          </a:p>
          <a:p>
            <a:r>
              <a:rPr lang="en-US" sz="1200" kern="1200" dirty="0">
                <a:solidFill>
                  <a:schemeClr val="tx1"/>
                </a:solidFill>
                <a:latin typeface="Times New Roman" pitchFamily="-1" charset="0"/>
                <a:ea typeface="+mn-ea"/>
                <a:cs typeface="+mn-cs"/>
              </a:rPr>
              <a:t>• Direct</a:t>
            </a:r>
            <a:br>
              <a:rPr lang="en-US" sz="1200" kern="1200" dirty="0">
                <a:solidFill>
                  <a:schemeClr val="tx1"/>
                </a:solidFill>
                <a:latin typeface="Times New Roman" pitchFamily="-1" charset="0"/>
                <a:ea typeface="+mn-ea"/>
                <a:cs typeface="+mn-cs"/>
              </a:rPr>
            </a:br>
            <a:r>
              <a:rPr lang="en-US" sz="1200" kern="1200" dirty="0">
                <a:solidFill>
                  <a:schemeClr val="tx1"/>
                </a:solidFill>
                <a:latin typeface="Times New Roman" pitchFamily="-1" charset="0"/>
                <a:ea typeface="+mn-ea"/>
                <a:cs typeface="+mn-cs"/>
              </a:rPr>
              <a:t>• Indirect</a:t>
            </a:r>
            <a:br>
              <a:rPr lang="en-US" sz="1200" kern="1200" dirty="0">
                <a:solidFill>
                  <a:schemeClr val="tx1"/>
                </a:solidFill>
                <a:latin typeface="Times New Roman" pitchFamily="-1" charset="0"/>
                <a:ea typeface="+mn-ea"/>
                <a:cs typeface="+mn-cs"/>
              </a:rPr>
            </a:br>
            <a:r>
              <a:rPr lang="en-US" sz="1200" kern="1200" dirty="0">
                <a:solidFill>
                  <a:schemeClr val="tx1"/>
                </a:solidFill>
                <a:latin typeface="Times New Roman" pitchFamily="-1" charset="0"/>
                <a:ea typeface="+mn-ea"/>
                <a:cs typeface="+mn-cs"/>
              </a:rPr>
              <a:t>• Register </a:t>
            </a:r>
            <a:endParaRPr lang="en-US" dirty="0"/>
          </a:p>
          <a:p>
            <a:r>
              <a:rPr lang="en-US" sz="1200" kern="1200" dirty="0">
                <a:solidFill>
                  <a:schemeClr val="tx1"/>
                </a:solidFill>
                <a:latin typeface="Times New Roman" pitchFamily="-1" charset="0"/>
                <a:ea typeface="+mn-ea"/>
                <a:cs typeface="+mn-cs"/>
              </a:rPr>
              <a:t>• Register indirect </a:t>
            </a:r>
          </a:p>
          <a:p>
            <a:r>
              <a:rPr lang="en-US" sz="1200" kern="1200" dirty="0">
                <a:solidFill>
                  <a:schemeClr val="tx1"/>
                </a:solidFill>
                <a:latin typeface="Times New Roman" pitchFamily="-1" charset="0"/>
                <a:ea typeface="+mn-ea"/>
                <a:cs typeface="+mn-cs"/>
              </a:rPr>
              <a:t>• Displacement</a:t>
            </a:r>
            <a:br>
              <a:rPr lang="en-US" sz="1200" kern="1200" dirty="0">
                <a:solidFill>
                  <a:schemeClr val="tx1"/>
                </a:solidFill>
                <a:latin typeface="Times New Roman" pitchFamily="-1" charset="0"/>
                <a:ea typeface="+mn-ea"/>
                <a:cs typeface="+mn-cs"/>
              </a:rPr>
            </a:br>
            <a:r>
              <a:rPr lang="en-US" sz="1200" kern="1200" dirty="0">
                <a:solidFill>
                  <a:schemeClr val="tx1"/>
                </a:solidFill>
                <a:latin typeface="Times New Roman" pitchFamily="-1" charset="0"/>
                <a:ea typeface="+mn-ea"/>
                <a:cs typeface="+mn-cs"/>
              </a:rPr>
              <a:t>• Stack </a:t>
            </a:r>
            <a:endParaRPr lang="en-US" dirty="0"/>
          </a:p>
          <a:p>
            <a:endParaRPr lang="en-US" dirty="0"/>
          </a:p>
        </p:txBody>
      </p:sp>
    </p:spTree>
    <p:extLst>
      <p:ext uri="{BB962C8B-B14F-4D97-AF65-F5344CB8AC3E}">
        <p14:creationId xmlns:p14="http://schemas.microsoft.com/office/powerpoint/2010/main" val="661255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These modes are illustrated in Figure 13.1. In this section, we use the following notation: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 = contents of an address field in the instruction</a:t>
            </a:r>
            <a:br>
              <a:rPr lang="en-US" sz="1200" kern="1200" dirty="0">
                <a:solidFill>
                  <a:schemeClr val="tx1"/>
                </a:solidFill>
                <a:latin typeface="Times New Roman" pitchFamily="-1" charset="0"/>
                <a:ea typeface="+mn-ea"/>
                <a:cs typeface="+mn-cs"/>
              </a:rPr>
            </a:br>
            <a:r>
              <a:rPr lang="en-US" sz="1200" kern="1200" dirty="0">
                <a:solidFill>
                  <a:schemeClr val="tx1"/>
                </a:solidFill>
                <a:latin typeface="Times New Roman" pitchFamily="-1" charset="0"/>
                <a:ea typeface="+mn-ea"/>
                <a:cs typeface="+mn-cs"/>
              </a:rPr>
              <a:t>R = contents of an address field in the instruction that refers to a register </a:t>
            </a:r>
            <a:endParaRPr lang="en-US" dirty="0"/>
          </a:p>
          <a:p>
            <a:r>
              <a:rPr lang="en-US" sz="1200" kern="1200" dirty="0">
                <a:solidFill>
                  <a:schemeClr val="tx1"/>
                </a:solidFill>
                <a:latin typeface="Times New Roman" pitchFamily="-1" charset="0"/>
                <a:ea typeface="+mn-ea"/>
                <a:cs typeface="+mn-cs"/>
              </a:rPr>
              <a:t>EA = actual (effective) address of the location containing the referenced operand </a:t>
            </a:r>
            <a:endParaRPr lang="en-US" dirty="0"/>
          </a:p>
          <a:p>
            <a:r>
              <a:rPr lang="en-US" sz="1200" kern="1200" dirty="0">
                <a:solidFill>
                  <a:schemeClr val="tx1"/>
                </a:solidFill>
                <a:latin typeface="Times New Roman" pitchFamily="-1" charset="0"/>
                <a:ea typeface="+mn-ea"/>
                <a:cs typeface="+mn-cs"/>
              </a:rPr>
              <a:t>(X) = contents of memory location X or register X</a:t>
            </a:r>
            <a:br>
              <a:rPr lang="en-US" sz="1200" kern="1200" dirty="0">
                <a:solidFill>
                  <a:schemeClr val="tx1"/>
                </a:solidFill>
                <a:latin typeface="Times New Roman" pitchFamily="-1" charset="0"/>
                <a:ea typeface="+mn-ea"/>
                <a:cs typeface="+mn-cs"/>
              </a:rPr>
            </a:br>
            <a:endParaRPr lang="en-US" dirty="0"/>
          </a:p>
          <a:p>
            <a:endParaRPr lang="en-US" dirty="0"/>
          </a:p>
        </p:txBody>
      </p:sp>
    </p:spTree>
    <p:extLst>
      <p:ext uri="{BB962C8B-B14F-4D97-AF65-F5344CB8AC3E}">
        <p14:creationId xmlns:p14="http://schemas.microsoft.com/office/powerpoint/2010/main" val="497466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Table 13.1 indicates the address calculation performed for each addressing </a:t>
            </a:r>
            <a:endParaRPr lang="en-US" dirty="0"/>
          </a:p>
          <a:p>
            <a:r>
              <a:rPr lang="en-US" sz="1200" kern="1200" dirty="0">
                <a:solidFill>
                  <a:schemeClr val="tx1"/>
                </a:solidFill>
                <a:latin typeface="Times New Roman" pitchFamily="-1" charset="0"/>
                <a:ea typeface="+mn-ea"/>
                <a:cs typeface="+mn-cs"/>
              </a:rPr>
              <a:t>mode. </a:t>
            </a:r>
            <a:endParaRPr lang="en-US" dirty="0"/>
          </a:p>
          <a:p>
            <a:endParaRPr lang="en-US" dirty="0"/>
          </a:p>
          <a:p>
            <a:r>
              <a:rPr lang="en-US" sz="1200" kern="1200" dirty="0">
                <a:solidFill>
                  <a:schemeClr val="tx1"/>
                </a:solidFill>
                <a:latin typeface="Times New Roman" pitchFamily="-1" charset="0"/>
                <a:ea typeface="+mn-ea"/>
                <a:cs typeface="+mn-cs"/>
              </a:rPr>
              <a:t>Before beginning this discussion, two comments need to be made. First, virtually all computer architectures provide more than one of these addressing modes. The question arises as to how the processor can determine which address mode is being used in a particular instruction. Several approaches are taken. Often, different opcodes will use different addressing modes. Also, one or more bits in the instruction format can be used as a </a:t>
            </a:r>
            <a:r>
              <a:rPr lang="en-US" sz="1200" i="1" kern="1200" dirty="0">
                <a:solidFill>
                  <a:schemeClr val="tx1"/>
                </a:solidFill>
                <a:latin typeface="Times New Roman" pitchFamily="-1" charset="0"/>
                <a:ea typeface="+mn-ea"/>
                <a:cs typeface="+mn-cs"/>
              </a:rPr>
              <a:t>mode field. </a:t>
            </a:r>
            <a:r>
              <a:rPr lang="en-US" sz="1200" kern="1200" dirty="0">
                <a:solidFill>
                  <a:schemeClr val="tx1"/>
                </a:solidFill>
                <a:latin typeface="Times New Roman" pitchFamily="-1" charset="0"/>
                <a:ea typeface="+mn-ea"/>
                <a:cs typeface="+mn-cs"/>
              </a:rPr>
              <a:t>The value of the mode field deter- mines which addressing mode is to be used.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second comment concerns the interpretation of the effective address (EA). In a system without virtual memory, the </a:t>
            </a:r>
            <a:r>
              <a:rPr lang="en-US" sz="1200" b="1" kern="1200" dirty="0">
                <a:solidFill>
                  <a:schemeClr val="tx1"/>
                </a:solidFill>
                <a:latin typeface="Times New Roman" pitchFamily="-1" charset="0"/>
                <a:ea typeface="+mn-ea"/>
                <a:cs typeface="+mn-cs"/>
              </a:rPr>
              <a:t>effective address </a:t>
            </a:r>
            <a:r>
              <a:rPr lang="en-US" sz="1200" kern="1200" dirty="0">
                <a:solidFill>
                  <a:schemeClr val="tx1"/>
                </a:solidFill>
                <a:latin typeface="Times New Roman" pitchFamily="-1" charset="0"/>
                <a:ea typeface="+mn-ea"/>
                <a:cs typeface="+mn-cs"/>
              </a:rPr>
              <a:t>will be either a main memory address or a register. In a virtual memory system, the effective address is a virtual address or a register. The actual mapping to a physical address is a function of the memory management unit (MMU) and is invisible to the programmer. </a:t>
            </a:r>
            <a:endParaRPr lang="en-US" dirty="0"/>
          </a:p>
          <a:p>
            <a:endParaRPr lang="en-US" dirty="0"/>
          </a:p>
        </p:txBody>
      </p:sp>
    </p:spTree>
    <p:extLst>
      <p:ext uri="{BB962C8B-B14F-4D97-AF65-F5344CB8AC3E}">
        <p14:creationId xmlns:p14="http://schemas.microsoft.com/office/powerpoint/2010/main" val="767375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a:t>
            </a:r>
          </a:p>
        </p:txBody>
      </p:sp>
      <p:sp>
        <p:nvSpPr>
          <p:cNvPr id="922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2" name="Rectangle 6"/>
          <p:cNvSpPr>
            <a:spLocks noGrp="1" noRot="1" noChangeAspect="1" noChangeArrowheads="1" noTextEdit="1"/>
          </p:cNvSpPr>
          <p:nvPr>
            <p:ph type="sldImg"/>
          </p:nvPr>
        </p:nvSpPr>
        <p:spPr>
          <a:xfrm>
            <a:off x="1150938" y="692150"/>
            <a:ext cx="4556125" cy="3416300"/>
          </a:xfrm>
          <a:ln cap="flat"/>
        </p:spPr>
      </p:sp>
      <p:sp>
        <p:nvSpPr>
          <p:cNvPr id="9223"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The simplest form of addressing is </a:t>
            </a:r>
            <a:r>
              <a:rPr lang="en-US" sz="1200" b="1" kern="1200" dirty="0">
                <a:solidFill>
                  <a:schemeClr val="tx1"/>
                </a:solidFill>
                <a:latin typeface="Times New Roman" pitchFamily="-1" charset="0"/>
                <a:ea typeface="+mn-ea"/>
                <a:cs typeface="+mn-cs"/>
              </a:rPr>
              <a:t>immediate addressing, </a:t>
            </a:r>
            <a:r>
              <a:rPr lang="en-US" sz="1200" kern="1200" dirty="0">
                <a:solidFill>
                  <a:schemeClr val="tx1"/>
                </a:solidFill>
                <a:latin typeface="Times New Roman" pitchFamily="-1" charset="0"/>
                <a:ea typeface="+mn-ea"/>
                <a:cs typeface="+mn-cs"/>
              </a:rPr>
              <a:t>in which the operand value is present in the instruction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Operand = A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This mode can be used to define and use constants or set initial values of variables. Typically, the number will be stored in twos complement form; the leftmost bit of the operand field is used as a sign bit. When the operand is loaded into a data register, the sign bit is extended to the left to the full data </a:t>
            </a:r>
            <a:r>
              <a:rPr lang="en-US" sz="1200" b="1" kern="1200" dirty="0">
                <a:solidFill>
                  <a:schemeClr val="tx1"/>
                </a:solidFill>
                <a:latin typeface="Times New Roman" pitchFamily="-1" charset="0"/>
                <a:ea typeface="+mn-ea"/>
                <a:cs typeface="+mn-cs"/>
              </a:rPr>
              <a:t>word </a:t>
            </a:r>
            <a:r>
              <a:rPr lang="en-US" sz="1200" kern="1200" dirty="0">
                <a:solidFill>
                  <a:schemeClr val="tx1"/>
                </a:solidFill>
                <a:latin typeface="Times New Roman" pitchFamily="-1" charset="0"/>
                <a:ea typeface="+mn-ea"/>
                <a:cs typeface="+mn-cs"/>
              </a:rPr>
              <a:t>size. In some cases, the immediate binary value is interpreted as an unsigned nonnegative integer.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advantage of immediate addressing is that no memory reference other than the instruction fetch is required to obtain the operand, thus saving one memory or cache cycle in the instruction cycle. The disadvantage is that the size of the number is restricted to the size of the address field, which, in most instruction sets, is small compared with the word length. </a:t>
            </a:r>
            <a:endParaRPr lang="en-US" dirty="0"/>
          </a:p>
          <a:p>
            <a:endParaRPr lang="en-GB" dirty="0"/>
          </a:p>
        </p:txBody>
      </p:sp>
    </p:spTree>
    <p:extLst>
      <p:ext uri="{BB962C8B-B14F-4D97-AF65-F5344CB8AC3E}">
        <p14:creationId xmlns:p14="http://schemas.microsoft.com/office/powerpoint/2010/main" val="1643366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5</a:t>
            </a:r>
          </a:p>
        </p:txBody>
      </p:sp>
      <p:sp>
        <p:nvSpPr>
          <p:cNvPr id="133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8" name="Rectangle 6"/>
          <p:cNvSpPr>
            <a:spLocks noGrp="1" noRot="1" noChangeAspect="1" noChangeArrowheads="1" noTextEdit="1"/>
          </p:cNvSpPr>
          <p:nvPr>
            <p:ph type="sldImg"/>
          </p:nvPr>
        </p:nvSpPr>
        <p:spPr>
          <a:xfrm>
            <a:off x="1150938" y="692150"/>
            <a:ext cx="4556125" cy="3416300"/>
          </a:xfrm>
          <a:ln cap="flat"/>
        </p:spPr>
      </p:sp>
      <p:sp>
        <p:nvSpPr>
          <p:cNvPr id="13319"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A very simple form of addressing is direct addressing, in which the address field contains the effective address of the operand: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EA = A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technique was common in earlier generations of computers but is not common on contemporary architectures. It requires only one memory reference and no special calculation. The obvious limitation is that it provides only a limited address space. </a:t>
            </a:r>
            <a:endParaRPr lang="en-US" dirty="0"/>
          </a:p>
          <a:p>
            <a:endParaRPr lang="en-GB" dirty="0"/>
          </a:p>
        </p:txBody>
      </p:sp>
    </p:spTree>
    <p:extLst>
      <p:ext uri="{BB962C8B-B14F-4D97-AF65-F5344CB8AC3E}">
        <p14:creationId xmlns:p14="http://schemas.microsoft.com/office/powerpoint/2010/main" val="1281379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7</a:t>
            </a:r>
          </a:p>
        </p:txBody>
      </p:sp>
      <p:sp>
        <p:nvSpPr>
          <p:cNvPr id="1741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4" name="Rectangle 6"/>
          <p:cNvSpPr>
            <a:spLocks noGrp="1" noRot="1" noChangeAspect="1" noChangeArrowheads="1" noTextEdit="1"/>
          </p:cNvSpPr>
          <p:nvPr>
            <p:ph type="sldImg"/>
          </p:nvPr>
        </p:nvSpPr>
        <p:spPr>
          <a:xfrm>
            <a:off x="1150938" y="692150"/>
            <a:ext cx="4556125" cy="3416300"/>
          </a:xfrm>
          <a:ln cap="flat"/>
        </p:spPr>
      </p:sp>
      <p:sp>
        <p:nvSpPr>
          <p:cNvPr id="17415"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With direct addressing, the length of the address field is usually less than the word length, thus limiting the address range. One solution is to have the address field refer to the address of a word in memory, which in turn contains a full-length address of the operand. This is known as </a:t>
            </a:r>
            <a:r>
              <a:rPr lang="en-US" sz="1200" b="1" kern="1200" dirty="0">
                <a:solidFill>
                  <a:schemeClr val="tx1"/>
                </a:solidFill>
                <a:latin typeface="Times New Roman" pitchFamily="-1" charset="0"/>
                <a:ea typeface="+mn-ea"/>
                <a:cs typeface="+mn-cs"/>
              </a:rPr>
              <a:t>indirect addressing: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EA = (A)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As defined earlier, the parentheses are to be interpreted as meaning </a:t>
            </a:r>
            <a:r>
              <a:rPr lang="en-US" sz="1200" i="1" kern="1200" dirty="0">
                <a:solidFill>
                  <a:schemeClr val="tx1"/>
                </a:solidFill>
                <a:latin typeface="Times New Roman" pitchFamily="-1" charset="0"/>
                <a:ea typeface="+mn-ea"/>
                <a:cs typeface="+mn-cs"/>
              </a:rPr>
              <a:t>contents of. </a:t>
            </a:r>
            <a:r>
              <a:rPr lang="en-US" sz="1200" kern="1200" dirty="0">
                <a:solidFill>
                  <a:schemeClr val="tx1"/>
                </a:solidFill>
                <a:latin typeface="Times New Roman" pitchFamily="-1" charset="0"/>
                <a:ea typeface="+mn-ea"/>
                <a:cs typeface="+mn-cs"/>
              </a:rPr>
              <a:t>The obvious advantage of this approach is that for a word length of </a:t>
            </a:r>
            <a:r>
              <a:rPr lang="en-US" sz="1200" i="1" kern="1200" dirty="0">
                <a:solidFill>
                  <a:schemeClr val="tx1"/>
                </a:solidFill>
                <a:latin typeface="Times New Roman" pitchFamily="-1" charset="0"/>
                <a:ea typeface="+mn-ea"/>
                <a:cs typeface="+mn-cs"/>
              </a:rPr>
              <a:t>N, </a:t>
            </a:r>
            <a:r>
              <a:rPr lang="en-US" sz="1200" kern="1200" dirty="0">
                <a:solidFill>
                  <a:schemeClr val="tx1"/>
                </a:solidFill>
                <a:latin typeface="Times New Roman" pitchFamily="-1" charset="0"/>
                <a:ea typeface="+mn-ea"/>
                <a:cs typeface="+mn-cs"/>
              </a:rPr>
              <a:t>an address space of 2</a:t>
            </a:r>
            <a:r>
              <a:rPr lang="en-US" sz="1200" kern="1200" baseline="30000" dirty="0">
                <a:solidFill>
                  <a:schemeClr val="tx1"/>
                </a:solidFill>
                <a:latin typeface="Times New Roman" pitchFamily="-1" charset="0"/>
                <a:ea typeface="+mn-ea"/>
                <a:cs typeface="+mn-cs"/>
              </a:rPr>
              <a:t>N</a:t>
            </a:r>
            <a:r>
              <a:rPr lang="en-US" sz="1200" kern="1200" dirty="0">
                <a:solidFill>
                  <a:schemeClr val="tx1"/>
                </a:solidFill>
                <a:latin typeface="Times New Roman" pitchFamily="-1" charset="0"/>
                <a:ea typeface="+mn-ea"/>
                <a:cs typeface="+mn-cs"/>
              </a:rPr>
              <a:t> is now available. The disadvantage is that instruction execution requires two memory references to fetch the operand: one to get its address and a second to get its value.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Although the number of words that can be addressed is now equal to 2</a:t>
            </a:r>
            <a:r>
              <a:rPr lang="en-US" sz="1200" kern="1200" baseline="30000" dirty="0">
                <a:solidFill>
                  <a:schemeClr val="tx1"/>
                </a:solidFill>
                <a:latin typeface="Times New Roman" pitchFamily="-1" charset="0"/>
                <a:ea typeface="+mn-ea"/>
                <a:cs typeface="+mn-cs"/>
              </a:rPr>
              <a:t>N</a:t>
            </a:r>
            <a:r>
              <a:rPr lang="en-US" sz="1200" kern="1200" dirty="0">
                <a:solidFill>
                  <a:schemeClr val="tx1"/>
                </a:solidFill>
                <a:latin typeface="Times New Roman" pitchFamily="-1" charset="0"/>
                <a:ea typeface="+mn-ea"/>
                <a:cs typeface="+mn-cs"/>
              </a:rPr>
              <a:t>, the number of different effective addresses that may be referenced at any one time is limited to 2</a:t>
            </a:r>
            <a:r>
              <a:rPr lang="en-US" sz="1200" kern="1200" baseline="30000" dirty="0">
                <a:solidFill>
                  <a:schemeClr val="tx1"/>
                </a:solidFill>
                <a:latin typeface="Times New Roman" pitchFamily="-1" charset="0"/>
                <a:ea typeface="+mn-ea"/>
                <a:cs typeface="+mn-cs"/>
              </a:rPr>
              <a:t>K</a:t>
            </a:r>
            <a:r>
              <a:rPr lang="en-US" sz="1200" kern="1200" dirty="0">
                <a:solidFill>
                  <a:schemeClr val="tx1"/>
                </a:solidFill>
                <a:latin typeface="Times New Roman" pitchFamily="-1" charset="0"/>
                <a:ea typeface="+mn-ea"/>
                <a:cs typeface="+mn-cs"/>
              </a:rPr>
              <a:t>, where </a:t>
            </a:r>
            <a:r>
              <a:rPr lang="en-US" sz="1200" i="1" kern="1200" dirty="0">
                <a:solidFill>
                  <a:schemeClr val="tx1"/>
                </a:solidFill>
                <a:latin typeface="Times New Roman" pitchFamily="-1" charset="0"/>
                <a:ea typeface="+mn-ea"/>
                <a:cs typeface="+mn-cs"/>
              </a:rPr>
              <a:t>K </a:t>
            </a:r>
            <a:r>
              <a:rPr lang="en-US" sz="1200" kern="1200" dirty="0">
                <a:solidFill>
                  <a:schemeClr val="tx1"/>
                </a:solidFill>
                <a:latin typeface="Times New Roman" pitchFamily="-1" charset="0"/>
                <a:ea typeface="+mn-ea"/>
                <a:cs typeface="+mn-cs"/>
              </a:rPr>
              <a:t>is the length of the address field. Typically, this is not a burdensome restriction, and it can be an asset. In a virtual memory environment, all the effective address locations can be confined to page 0 of any process. Because the address field of an instruction is small, it will naturally produce low-numbered direct addresses, which would appear in page 0. (The only restriction is that the page size must be greater than or equal to 2</a:t>
            </a:r>
            <a:r>
              <a:rPr lang="en-US" sz="1200" kern="1200" baseline="30000" dirty="0">
                <a:solidFill>
                  <a:schemeClr val="tx1"/>
                </a:solidFill>
                <a:latin typeface="Times New Roman" pitchFamily="-1" charset="0"/>
                <a:ea typeface="+mn-ea"/>
                <a:cs typeface="+mn-cs"/>
              </a:rPr>
              <a:t>K</a:t>
            </a:r>
            <a:r>
              <a:rPr lang="en-US" sz="1200" kern="1200" dirty="0">
                <a:solidFill>
                  <a:schemeClr val="tx1"/>
                </a:solidFill>
                <a:latin typeface="Times New Roman" pitchFamily="-1" charset="0"/>
                <a:ea typeface="+mn-ea"/>
                <a:cs typeface="+mn-cs"/>
              </a:rPr>
              <a:t>.) When a process is active, there will be repeated references to page 0, causing it to remain in real memory. Thus, an indirect memory reference will involve, at most, one page fault rather than two.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rarely used variant of indirect addressing is multilevel or cascaded indirect addressing: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EA = (</a:t>
            </a:r>
            <a:r>
              <a:rPr lang="en-US" sz="1200" kern="1200" baseline="0" dirty="0">
                <a:solidFill>
                  <a:schemeClr val="tx1"/>
                </a:solidFill>
                <a:latin typeface="Times New Roman" pitchFamily="-1" charset="0"/>
                <a:ea typeface="+mn-ea"/>
                <a:cs typeface="+mn-cs"/>
              </a:rPr>
              <a:t> . . . </a:t>
            </a:r>
            <a:r>
              <a:rPr lang="en-US" sz="1200" kern="1200" dirty="0">
                <a:solidFill>
                  <a:schemeClr val="tx1"/>
                </a:solidFill>
                <a:latin typeface="Times New Roman" pitchFamily="-1" charset="0"/>
                <a:ea typeface="+mn-ea"/>
                <a:cs typeface="+mn-cs"/>
              </a:rPr>
              <a:t>(A)</a:t>
            </a:r>
            <a:r>
              <a:rPr lang="en-US" sz="1200" kern="1200" baseline="0" dirty="0">
                <a:solidFill>
                  <a:schemeClr val="tx1"/>
                </a:solidFill>
                <a:latin typeface="Times New Roman" pitchFamily="-1" charset="0"/>
                <a:ea typeface="+mn-ea"/>
                <a:cs typeface="+mn-cs"/>
              </a:rPr>
              <a:t> . . . </a:t>
            </a:r>
            <a:r>
              <a:rPr lang="en-US" sz="1200" kern="1200" dirty="0">
                <a:solidFill>
                  <a:schemeClr val="tx1"/>
                </a:solidFill>
                <a:latin typeface="Times New Roman" pitchFamily="-1" charset="0"/>
                <a:ea typeface="+mn-ea"/>
                <a:cs typeface="+mn-cs"/>
              </a:rPr>
              <a:t>)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In this case, one bit of a full-word address is an indirect flag (I). If the I bit is 0, then the word contains the EA. If the I bit is 1, then another level of indirection is invoked. There does not appear to be any particular advantage to this approach, and its disadvantage is that three or more memory references could be required to fetch an operand. </a:t>
            </a:r>
            <a:endParaRPr lang="en-US" dirty="0"/>
          </a:p>
          <a:p>
            <a:endParaRPr lang="en-GB" dirty="0"/>
          </a:p>
        </p:txBody>
      </p:sp>
    </p:spTree>
    <p:extLst>
      <p:ext uri="{BB962C8B-B14F-4D97-AF65-F5344CB8AC3E}">
        <p14:creationId xmlns:p14="http://schemas.microsoft.com/office/powerpoint/2010/main" val="1185647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355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10</a:t>
            </a:r>
          </a:p>
        </p:txBody>
      </p:sp>
      <p:sp>
        <p:nvSpPr>
          <p:cNvPr id="2355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355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3558" name="Rectangle 6"/>
          <p:cNvSpPr>
            <a:spLocks noGrp="1" noRot="1" noChangeAspect="1" noChangeArrowheads="1" noTextEdit="1"/>
          </p:cNvSpPr>
          <p:nvPr>
            <p:ph type="sldImg"/>
          </p:nvPr>
        </p:nvSpPr>
        <p:spPr>
          <a:xfrm>
            <a:off x="1150938" y="692150"/>
            <a:ext cx="4556125" cy="3416300"/>
          </a:xfrm>
          <a:ln cap="flat"/>
        </p:spPr>
      </p:sp>
      <p:sp>
        <p:nvSpPr>
          <p:cNvPr id="23559" name="Rectangle 7"/>
          <p:cNvSpPr>
            <a:spLocks noGrp="1" noChangeArrowheads="1"/>
          </p:cNvSpPr>
          <p:nvPr>
            <p:ph type="body" idx="1"/>
          </p:nvPr>
        </p:nvSpPr>
        <p:spPr>
          <a:ln/>
        </p:spPr>
        <p:txBody>
          <a:bodyPr/>
          <a:lstStyle/>
          <a:p>
            <a:r>
              <a:rPr lang="en-US" sz="1200" b="1" kern="1200" dirty="0">
                <a:solidFill>
                  <a:schemeClr val="tx1"/>
                </a:solidFill>
                <a:latin typeface="Times New Roman" pitchFamily="-1" charset="0"/>
                <a:ea typeface="+mn-ea"/>
                <a:cs typeface="+mn-cs"/>
              </a:rPr>
              <a:t>Register addressing </a:t>
            </a:r>
            <a:r>
              <a:rPr lang="en-US" sz="1200" kern="1200" dirty="0">
                <a:solidFill>
                  <a:schemeClr val="tx1"/>
                </a:solidFill>
                <a:latin typeface="Times New Roman" pitchFamily="-1" charset="0"/>
                <a:ea typeface="+mn-ea"/>
                <a:cs typeface="+mn-cs"/>
              </a:rPr>
              <a:t>is similar to direct addressing. The only difference is that the address field refers to a register rather than a main memory address: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EA = 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To clarify, if the contents of a register address field in an instruction is 5, then register R5 is the intended address, and the operand value is contained in R5. Typically, an address field that references registers will have from 3 to 5 bits, so that a total of from 8 to 32 general-purpose registers can be referenced. </a:t>
            </a:r>
            <a:endParaRPr lang="en-US" dirty="0"/>
          </a:p>
          <a:p>
            <a:endParaRPr lang="en-GB" dirty="0"/>
          </a:p>
          <a:p>
            <a:r>
              <a:rPr lang="en-US" sz="1200" kern="1200" dirty="0">
                <a:solidFill>
                  <a:schemeClr val="tx1"/>
                </a:solidFill>
                <a:latin typeface="Times New Roman" pitchFamily="-1" charset="0"/>
                <a:ea typeface="+mn-ea"/>
                <a:cs typeface="+mn-cs"/>
              </a:rPr>
              <a:t>The advantages of register addressing are that (1) only a small address field is needed in the instruction, and (2) no time-consuming memory references are required. As was discussed in Chapter 4, the memory access time for a register internal to the processor is much less than that for a main memory address. The disadvantage of register addressing is that the address space is very limited.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If register addressing is heavily used in an instruction set, this implies that the processor registers will be heavily used. Because of the severely limited number of registers (compared with main memory locations), their use in this fashion makes sense only if they are employed efficiently. If every operand is brought into a register from main memory, operated on once, and then returned to main memory, then a wasteful intermediate step has been added. If, instead, the operand in a register remains in use for multiple operations, then a real savings is achieved. An example is the intermediate result in a calculation. In particular, suppose that the algorithm for twos complement multiplication were to be implemented in software. The location labeled A in the flowchart (Figure 10.12) is referenced many times and should be implemented in a register rather than a main memory location.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It is up to the programmer or compiler to decide which values should remain in registers and which should be stored in main memory. Most modern processors employ multiple general-purpose registers, placing a burden for efficient execution on the assembly-language programmer (e.g., compiler writer). </a:t>
            </a:r>
            <a:endParaRPr lang="en-US" dirty="0"/>
          </a:p>
          <a:p>
            <a:endParaRPr lang="en-GB" dirty="0"/>
          </a:p>
        </p:txBody>
      </p:sp>
    </p:spTree>
    <p:extLst>
      <p:ext uri="{BB962C8B-B14F-4D97-AF65-F5344CB8AC3E}">
        <p14:creationId xmlns:p14="http://schemas.microsoft.com/office/powerpoint/2010/main" val="1797955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969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13</a:t>
            </a:r>
          </a:p>
        </p:txBody>
      </p:sp>
      <p:sp>
        <p:nvSpPr>
          <p:cNvPr id="2970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970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9702" name="Rectangle 6"/>
          <p:cNvSpPr>
            <a:spLocks noGrp="1" noRot="1" noChangeAspect="1" noChangeArrowheads="1" noTextEdit="1"/>
          </p:cNvSpPr>
          <p:nvPr>
            <p:ph type="sldImg"/>
          </p:nvPr>
        </p:nvSpPr>
        <p:spPr>
          <a:xfrm>
            <a:off x="1150938" y="692150"/>
            <a:ext cx="4556125" cy="3416300"/>
          </a:xfrm>
          <a:ln cap="flat"/>
        </p:spPr>
      </p:sp>
      <p:sp>
        <p:nvSpPr>
          <p:cNvPr id="29703"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Just as register addressing is analogous to direct addressing, </a:t>
            </a:r>
            <a:r>
              <a:rPr lang="en-US" sz="1200" b="1" kern="1200" dirty="0">
                <a:solidFill>
                  <a:schemeClr val="tx1"/>
                </a:solidFill>
                <a:latin typeface="Times New Roman" pitchFamily="-1" charset="0"/>
                <a:ea typeface="+mn-ea"/>
                <a:cs typeface="+mn-cs"/>
              </a:rPr>
              <a:t>register indirect addressing </a:t>
            </a:r>
            <a:r>
              <a:rPr lang="en-US" sz="1200" kern="1200" dirty="0">
                <a:solidFill>
                  <a:schemeClr val="tx1"/>
                </a:solidFill>
                <a:latin typeface="Times New Roman" pitchFamily="-1" charset="0"/>
                <a:ea typeface="+mn-ea"/>
                <a:cs typeface="+mn-cs"/>
              </a:rPr>
              <a:t>is analogous to indirect addressing. In both cases, the only difference is whether the address field refers to a memory location or a register. Thus, for register indirect address,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EA = (R)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advantages and limitations of register indirect addressing are basically the same as for indirect addressing. In both cases, the address space limitation (limited range of addresses) of the address field is overcome by having that field refer to a word- length location containing an address. In addition, register indirect addressing uses one less memory reference than indirect addressing. </a:t>
            </a:r>
            <a:endParaRPr lang="en-US" dirty="0"/>
          </a:p>
          <a:p>
            <a:endParaRPr lang="en-GB" dirty="0"/>
          </a:p>
        </p:txBody>
      </p:sp>
    </p:spTree>
    <p:extLst>
      <p:ext uri="{BB962C8B-B14F-4D97-AF65-F5344CB8AC3E}">
        <p14:creationId xmlns:p14="http://schemas.microsoft.com/office/powerpoint/2010/main" val="997943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lang="en-GB" dirty="0"/>
              <a:t>© 2016 Pearson Education, Inc., Hoboken, NJ. All rights reserved.</a:t>
            </a: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dirty="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r>
              <a:rPr lang="en-US" dirty="0"/>
              <a:t>© 2016 Pearson Education, Inc., Hoboken, NJ. All rights reserved.</a:t>
            </a:r>
            <a:endParaRPr dirty="0"/>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r>
              <a:rPr lang="en-US" dirty="0"/>
              <a:t>© 2016 Pearson Education, Inc., Hoboken, NJ. All rights reserved.</a:t>
            </a:r>
            <a:endParaRPr dirty="0"/>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3859305" y="6423585"/>
            <a:ext cx="3316941" cy="365125"/>
          </a:xfrm>
        </p:spPr>
        <p:txBody>
          <a:bodyPr/>
          <a:lstStyle/>
          <a:p>
            <a:r>
              <a:rPr lang="en-US" dirty="0"/>
              <a:t>© 2016 Pearson Education, Inc., Hoboken, NJ. All rights reserved.</a:t>
            </a:r>
            <a:endParaRPr dirty="0"/>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4191000" y="6423585"/>
            <a:ext cx="3005138" cy="365125"/>
          </a:xfrm>
        </p:spPr>
        <p:txBody>
          <a:bodyPr/>
          <a:lstStyle/>
          <a:p>
            <a:r>
              <a:rPr lang="en-US" dirty="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dirty="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rPr lang="en-US" dirty="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rPr lang="en-US" dirty="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4191000" y="6423585"/>
            <a:ext cx="3005138" cy="365125"/>
          </a:xfrm>
        </p:spPr>
        <p:txBody>
          <a:bodyPr/>
          <a:lstStyle/>
          <a:p>
            <a:r>
              <a:rPr lang="en-US" dirty="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lang="en-US" dirty="0"/>
              <a:t>© 2016 Pearson Education, Inc., Hoboken, NJ. All rights reserved.</a:t>
            </a:r>
            <a:endParaRPr dirty="0"/>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lang="en-US" dirty="0"/>
              <a:t>© 2016 Pearson Education, Inc., Hoboken, NJ. All rights reserved.</a:t>
            </a:r>
            <a:endParaRPr dirty="0"/>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lang="en-US" dirty="0"/>
              <a:t>© 2016 Pearson Education, Inc., Hoboken, NJ. All rights reserved.</a:t>
            </a:r>
            <a:endParaRPr dirty="0"/>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lang="en-US" dirty="0"/>
              <a:t>© 2016 Pearson Education, Inc., Hoboken, NJ. All rights reserved.</a:t>
            </a:r>
            <a:endParaRPr dirty="0"/>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lang="en-US" dirty="0"/>
              <a:t>© 2016 Pearson Education, Inc., Hoboken, NJ. All rights reserved.</a:t>
            </a:r>
            <a:endParaRPr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rPr lang="en-US" dirty="0"/>
              <a:t>© 2016 Pearson Education, Inc., Hoboken, NJ. All rights reserved.</a:t>
            </a:r>
            <a:endParaRPr dirty="0"/>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dirty="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r>
              <a:rPr lang="en-US" dirty="0"/>
              <a:t>© 2016 Pearson Education, Inc., Hoboken, NJ. All rights reserved.</a:t>
            </a:r>
            <a:endParaRPr dirty="0"/>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dirty="0"/>
              <a:t>© 2016 Pearson Education, Inc., Hoboken, NJ. All rights reserved.</a:t>
            </a:r>
            <a:endParaRPr dirty="0"/>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dirty="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lang="en-US" dirty="0"/>
              <a:t>© 2016 Pearson Education, Inc., Hoboken, NJ. All rights reserved.</a:t>
            </a:r>
            <a:endParaRPr dirty="0"/>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Lst>
  <p:hf sldNum="0" hdr="0" ft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83568" y="4221088"/>
            <a:ext cx="6191157" cy="833718"/>
          </a:xfrm>
        </p:spPr>
        <p:txBody>
          <a:bodyPr>
            <a:noAutofit/>
          </a:bodyPr>
          <a:lstStyle/>
          <a:p>
            <a:r>
              <a:rPr lang="en-US" sz="5400" dirty="0">
                <a:effectLst>
                  <a:outerShdw blurRad="38100" dist="38100" dir="2700000" algn="tl">
                    <a:srgbClr val="000000">
                      <a:alpha val="43137"/>
                    </a:srgbClr>
                  </a:outerShdw>
                </a:effectLst>
              </a:rPr>
              <a:t>Chapter 13</a:t>
            </a:r>
          </a:p>
        </p:txBody>
      </p:sp>
      <p:sp>
        <p:nvSpPr>
          <p:cNvPr id="11" name="Text Placeholder 10"/>
          <p:cNvSpPr>
            <a:spLocks noGrp="1"/>
          </p:cNvSpPr>
          <p:nvPr>
            <p:ph type="body" sz="half" idx="2"/>
          </p:nvPr>
        </p:nvSpPr>
        <p:spPr>
          <a:xfrm>
            <a:off x="683568" y="5157192"/>
            <a:ext cx="6191157" cy="885825"/>
          </a:xfrm>
        </p:spPr>
        <p:txBody>
          <a:bodyPr>
            <a:normAutofit fontScale="70000" lnSpcReduction="20000"/>
          </a:bodyPr>
          <a:lstStyle/>
          <a:p>
            <a:r>
              <a:rPr lang="en-US" sz="4400" dirty="0"/>
              <a:t>Instruction Sets:  Addressing Modes and Formats</a:t>
            </a:r>
          </a:p>
        </p:txBody>
      </p:sp>
      <p:sp>
        <p:nvSpPr>
          <p:cNvPr id="5" name="TextBox 4"/>
          <p:cNvSpPr txBox="1"/>
          <p:nvPr/>
        </p:nvSpPr>
        <p:spPr>
          <a:xfrm>
            <a:off x="5486400" y="1371600"/>
            <a:ext cx="2286000" cy="1938992"/>
          </a:xfrm>
          <a:prstGeom prst="rect">
            <a:avLst/>
          </a:prstGeom>
          <a:solidFill>
            <a:schemeClr val="accent3"/>
          </a:solidFill>
        </p:spPr>
        <p:txBody>
          <a:bodyPr wrap="square" rtlCol="0">
            <a:spAutoFit/>
          </a:bodyPr>
          <a:lstStyle/>
          <a:p>
            <a:endParaRPr lang="en-US" dirty="0"/>
          </a:p>
          <a:p>
            <a:endParaRPr lang="en-US" dirty="0"/>
          </a:p>
          <a:p>
            <a:endParaRPr lang="en-US" dirty="0"/>
          </a:p>
          <a:p>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277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2772"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Displacement Addressing</a:t>
            </a:r>
          </a:p>
        </p:txBody>
      </p:sp>
      <p:sp>
        <p:nvSpPr>
          <p:cNvPr id="32773" name="Rectangle 5"/>
          <p:cNvSpPr>
            <a:spLocks noGrp="1" noChangeArrowheads="1"/>
          </p:cNvSpPr>
          <p:nvPr>
            <p:ph idx="1"/>
          </p:nvPr>
        </p:nvSpPr>
        <p:spPr>
          <a:noFill/>
          <a:ln/>
        </p:spPr>
        <p:txBody>
          <a:bodyPr lIns="90488" tIns="44450" rIns="90488" bIns="44450">
            <a:normAutofit fontScale="92500" lnSpcReduction="20000"/>
          </a:bodyPr>
          <a:lstStyle/>
          <a:p>
            <a:r>
              <a:rPr lang="en-US" dirty="0"/>
              <a:t>Combines the capabilities of direct addressing and register indirect addressing</a:t>
            </a:r>
          </a:p>
          <a:p>
            <a:r>
              <a:rPr lang="en-US" dirty="0"/>
              <a:t>EA = A + (R)</a:t>
            </a:r>
          </a:p>
          <a:p>
            <a:r>
              <a:rPr lang="en-US" dirty="0"/>
              <a:t>Requires that the instruction have two address fields, at least one of which is explicit</a:t>
            </a:r>
            <a:endParaRPr lang="en-US" sz="2400" dirty="0"/>
          </a:p>
          <a:p>
            <a:pPr lvl="1"/>
            <a:r>
              <a:rPr lang="en-US" dirty="0"/>
              <a:t>The value contained in one address field (value = A) is used directly</a:t>
            </a:r>
          </a:p>
          <a:p>
            <a:pPr lvl="1"/>
            <a:r>
              <a:rPr lang="en-US" dirty="0"/>
              <a:t>The other address field refers to a register whose contents are added to A to produce the effective address</a:t>
            </a:r>
          </a:p>
          <a:p>
            <a:pPr marL="228600" lvl="1">
              <a:spcBef>
                <a:spcPts val="2000"/>
              </a:spcBef>
              <a:buClr>
                <a:schemeClr val="accent1"/>
              </a:buClr>
            </a:pPr>
            <a:r>
              <a:rPr lang="en-US" sz="2054" dirty="0"/>
              <a:t>Most common uses:</a:t>
            </a:r>
          </a:p>
          <a:p>
            <a:pPr lvl="1"/>
            <a:r>
              <a:rPr lang="en-US" sz="1838" dirty="0"/>
              <a:t>Relative addressing</a:t>
            </a:r>
          </a:p>
          <a:p>
            <a:pPr lvl="1"/>
            <a:r>
              <a:rPr lang="en-US" sz="1838" dirty="0"/>
              <a:t>Base-register addressing</a:t>
            </a:r>
          </a:p>
          <a:p>
            <a:pPr lvl="1"/>
            <a:r>
              <a:rPr lang="en-US" sz="1838" dirty="0"/>
              <a:t>Indexing </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686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6868" name="Rectangle 4"/>
          <p:cNvSpPr>
            <a:spLocks noGrp="1" noChangeArrowheads="1"/>
          </p:cNvSpPr>
          <p:nvPr>
            <p:ph type="title" idx="4294967295"/>
          </p:nvPr>
        </p:nvSpPr>
        <p:spPr>
          <a:xfrm>
            <a:off x="395536" y="260648"/>
            <a:ext cx="7556500" cy="1116012"/>
          </a:xfrm>
          <a:noFill/>
          <a:ln/>
        </p:spPr>
        <p:txBody>
          <a:bodyPr lIns="90488" tIns="44450" rIns="90488" bIns="44450"/>
          <a:lstStyle/>
          <a:p>
            <a:r>
              <a:rPr lang="en-US" dirty="0">
                <a:effectLst>
                  <a:outerShdw blurRad="38100" dist="38100" dir="2700000" algn="tl">
                    <a:srgbClr val="000000">
                      <a:alpha val="43137"/>
                    </a:srgbClr>
                  </a:outerShdw>
                </a:effectLst>
              </a:rPr>
              <a:t>Relative Addressing</a:t>
            </a:r>
          </a:p>
        </p:txBody>
      </p:sp>
      <p:graphicFrame>
        <p:nvGraphicFramePr>
          <p:cNvPr id="3" name="Content Placeholder 2"/>
          <p:cNvGraphicFramePr>
            <a:graphicFrameLocks noGrp="1"/>
          </p:cNvGraphicFramePr>
          <p:nvPr>
            <p:ph idx="4294967295"/>
            <p:extLst>
              <p:ext uri="{D42A27DB-BD31-4B8C-83A1-F6EECF244321}">
                <p14:modId xmlns:p14="http://schemas.microsoft.com/office/powerpoint/2010/main" val="3094752632"/>
              </p:ext>
            </p:extLst>
          </p:nvPr>
        </p:nvGraphicFramePr>
        <p:xfrm>
          <a:off x="107504" y="1315222"/>
          <a:ext cx="8928992" cy="51381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6"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Base-Register Addressing</a:t>
            </a:r>
          </a:p>
        </p:txBody>
      </p:sp>
      <p:sp>
        <p:nvSpPr>
          <p:cNvPr id="38917" name="Rectangle 5"/>
          <p:cNvSpPr>
            <a:spLocks noGrp="1" noChangeArrowheads="1"/>
          </p:cNvSpPr>
          <p:nvPr>
            <p:ph idx="1"/>
          </p:nvPr>
        </p:nvSpPr>
        <p:spPr>
          <a:noFill/>
          <a:ln/>
        </p:spPr>
        <p:txBody>
          <a:bodyPr lIns="90488" tIns="44450" rIns="90488" bIns="44450">
            <a:normAutofit fontScale="92500" lnSpcReduction="10000"/>
          </a:bodyPr>
          <a:lstStyle/>
          <a:p>
            <a:r>
              <a:rPr lang="en-US" dirty="0"/>
              <a:t>The referenced register contains a main memory address and the address field contains a displacement from that address</a:t>
            </a:r>
          </a:p>
          <a:p>
            <a:r>
              <a:rPr lang="en-US" dirty="0"/>
              <a:t>The register reference may be explicit or implicit</a:t>
            </a:r>
          </a:p>
          <a:p>
            <a:r>
              <a:rPr lang="en-US" dirty="0"/>
              <a:t>Exploits the locality of memory references</a:t>
            </a:r>
          </a:p>
          <a:p>
            <a:r>
              <a:rPr lang="en-US" dirty="0"/>
              <a:t>Convenient means of implementing segmentation</a:t>
            </a:r>
          </a:p>
          <a:p>
            <a:r>
              <a:rPr lang="en-US" dirty="0"/>
              <a:t>In some implementations a single segment base register is employed and is used implicitly</a:t>
            </a:r>
          </a:p>
          <a:p>
            <a:r>
              <a:rPr lang="en-US" dirty="0"/>
              <a:t>In others the programmer may choose a register to hold the base address of a segment and the instruction must reference it explicitly</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096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0964" name="Rectangle 4"/>
          <p:cNvSpPr>
            <a:spLocks noGrp="1" noChangeArrowheads="1"/>
          </p:cNvSpPr>
          <p:nvPr>
            <p:ph type="title" idx="4294967295"/>
          </p:nvPr>
        </p:nvSpPr>
        <p:spPr>
          <a:xfrm>
            <a:off x="539552" y="332656"/>
            <a:ext cx="7556500" cy="1116013"/>
          </a:xfrm>
          <a:noFill/>
          <a:ln/>
        </p:spPr>
        <p:txBody>
          <a:bodyPr lIns="90488" tIns="44450" rIns="90488" bIns="44450"/>
          <a:lstStyle/>
          <a:p>
            <a:r>
              <a:rPr lang="en-US" dirty="0">
                <a:effectLst>
                  <a:outerShdw blurRad="38100" dist="38100" dir="2700000" algn="tl">
                    <a:srgbClr val="000000">
                      <a:alpha val="43137"/>
                    </a:srgbClr>
                  </a:outerShdw>
                </a:effectLst>
              </a:rPr>
              <a:t>Indexing</a:t>
            </a:r>
          </a:p>
        </p:txBody>
      </p:sp>
      <p:sp>
        <p:nvSpPr>
          <p:cNvPr id="40965" name="Rectangle 5"/>
          <p:cNvSpPr>
            <a:spLocks noGrp="1" noChangeArrowheads="1"/>
          </p:cNvSpPr>
          <p:nvPr>
            <p:ph idx="4294967295"/>
          </p:nvPr>
        </p:nvSpPr>
        <p:spPr>
          <a:xfrm>
            <a:off x="539552" y="1268760"/>
            <a:ext cx="7554913" cy="5029200"/>
          </a:xfrm>
          <a:noFill/>
          <a:ln/>
        </p:spPr>
        <p:txBody>
          <a:bodyPr lIns="90488" tIns="44450" rIns="90488" bIns="44450">
            <a:normAutofit fontScale="77500" lnSpcReduction="20000"/>
          </a:bodyPr>
          <a:lstStyle/>
          <a:p>
            <a:r>
              <a:rPr lang="en-US" dirty="0"/>
              <a:t>The address field references a main memory address and the referenced register contains a positive displacement from that address</a:t>
            </a:r>
          </a:p>
          <a:p>
            <a:r>
              <a:rPr lang="en-US" dirty="0"/>
              <a:t>The method of calculating the EA is the same as for base-register addressing</a:t>
            </a:r>
          </a:p>
          <a:p>
            <a:r>
              <a:rPr lang="en-US" dirty="0"/>
              <a:t>An important use is to provide an efficient mechanism for performing iterative operations</a:t>
            </a:r>
          </a:p>
          <a:p>
            <a:r>
              <a:rPr lang="en-US" dirty="0"/>
              <a:t>Autoindexing</a:t>
            </a:r>
          </a:p>
          <a:p>
            <a:pPr lvl="1"/>
            <a:r>
              <a:rPr lang="en-US" dirty="0"/>
              <a:t>Automatically increment or decrement the index register after each reference to it</a:t>
            </a:r>
          </a:p>
          <a:p>
            <a:pPr lvl="1"/>
            <a:r>
              <a:rPr lang="en-US" dirty="0"/>
              <a:t>EA = A + (R)</a:t>
            </a:r>
          </a:p>
          <a:p>
            <a:pPr lvl="1"/>
            <a:r>
              <a:rPr lang="en-US" dirty="0"/>
              <a:t>(R) </a:t>
            </a:r>
            <a:r>
              <a:rPr lang="en-US" dirty="0">
                <a:latin typeface="Wingdings"/>
                <a:ea typeface="Wingdings"/>
                <a:cs typeface="Wingdings"/>
              </a:rPr>
              <a:t> </a:t>
            </a:r>
            <a:r>
              <a:rPr lang="en-US" dirty="0">
                <a:ea typeface="Wingdings"/>
                <a:cs typeface="Wingdings"/>
              </a:rPr>
              <a:t>(R) + 1</a:t>
            </a:r>
            <a:endParaRPr lang="en-US" dirty="0"/>
          </a:p>
          <a:p>
            <a:r>
              <a:rPr lang="en-US" dirty="0"/>
              <a:t>Postindexing</a:t>
            </a:r>
          </a:p>
          <a:p>
            <a:pPr lvl="1"/>
            <a:r>
              <a:rPr lang="en-US" dirty="0"/>
              <a:t>Indexing is performed after the indirection</a:t>
            </a:r>
          </a:p>
          <a:p>
            <a:pPr lvl="1"/>
            <a:r>
              <a:rPr lang="en-US" dirty="0"/>
              <a:t>EA = (A) + (R)</a:t>
            </a:r>
          </a:p>
          <a:p>
            <a:r>
              <a:rPr lang="en-US" dirty="0"/>
              <a:t>Preindexing</a:t>
            </a:r>
          </a:p>
          <a:p>
            <a:pPr lvl="1"/>
            <a:r>
              <a:rPr lang="en-US" dirty="0"/>
              <a:t>Indexing is performed before the indirection</a:t>
            </a:r>
          </a:p>
          <a:p>
            <a:pPr lvl="1"/>
            <a:r>
              <a:rPr lang="en-US" dirty="0"/>
              <a:t>EA = (A + (R))</a:t>
            </a:r>
          </a:p>
          <a:p>
            <a:endParaRPr lang="en-US" dirty="0"/>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ackgroundRemoval t="4000" b="94476" l="10000" r="90000"/>
                    </a14:imgEffect>
                  </a14:imgLayer>
                </a14:imgProps>
              </a:ext>
            </a:extLst>
          </a:blip>
          <a:stretch>
            <a:fillRect/>
          </a:stretch>
        </p:blipFill>
        <p:spPr>
          <a:xfrm>
            <a:off x="6444208" y="4149080"/>
            <a:ext cx="2552328" cy="2552328"/>
          </a:xfrm>
          <a:prstGeom prst="rect">
            <a:avLst/>
          </a:prstGeom>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5059"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5060"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Stack Addressing</a:t>
            </a:r>
          </a:p>
        </p:txBody>
      </p:sp>
      <p:sp>
        <p:nvSpPr>
          <p:cNvPr id="45061" name="Rectangle 5"/>
          <p:cNvSpPr>
            <a:spLocks noGrp="1" noChangeArrowheads="1"/>
          </p:cNvSpPr>
          <p:nvPr>
            <p:ph idx="1"/>
          </p:nvPr>
        </p:nvSpPr>
        <p:spPr>
          <a:noFill/>
          <a:ln/>
        </p:spPr>
        <p:txBody>
          <a:bodyPr lIns="90488" tIns="44450" rIns="90488" bIns="44450">
            <a:normAutofit/>
          </a:bodyPr>
          <a:lstStyle/>
          <a:p>
            <a:pPr>
              <a:lnSpc>
                <a:spcPct val="80000"/>
              </a:lnSpc>
            </a:pPr>
            <a:r>
              <a:rPr lang="en-US" sz="1600" dirty="0"/>
              <a:t>A stack is a linear array of locations</a:t>
            </a:r>
          </a:p>
          <a:p>
            <a:pPr lvl="1">
              <a:lnSpc>
                <a:spcPct val="80000"/>
              </a:lnSpc>
            </a:pPr>
            <a:r>
              <a:rPr lang="en-US" sz="1400" dirty="0"/>
              <a:t>Sometimes referred to as a </a:t>
            </a:r>
            <a:r>
              <a:rPr lang="en-US" sz="1400" i="1" dirty="0"/>
              <a:t>pushdown list </a:t>
            </a:r>
            <a:r>
              <a:rPr lang="en-US" sz="1400" dirty="0"/>
              <a:t>or </a:t>
            </a:r>
            <a:r>
              <a:rPr lang="en-US" sz="1400" i="1" dirty="0"/>
              <a:t>last-in-first-out queue</a:t>
            </a:r>
          </a:p>
          <a:p>
            <a:pPr>
              <a:lnSpc>
                <a:spcPct val="80000"/>
              </a:lnSpc>
            </a:pPr>
            <a:r>
              <a:rPr lang="en-US" sz="1600" dirty="0"/>
              <a:t>A stack is a reserved block of locations</a:t>
            </a:r>
          </a:p>
          <a:p>
            <a:pPr lvl="1">
              <a:lnSpc>
                <a:spcPct val="80000"/>
              </a:lnSpc>
            </a:pPr>
            <a:r>
              <a:rPr lang="en-US" sz="1400" dirty="0"/>
              <a:t>Items are appended to the top of the stack so that the block is partially filled</a:t>
            </a:r>
          </a:p>
          <a:p>
            <a:pPr>
              <a:lnSpc>
                <a:spcPct val="80000"/>
              </a:lnSpc>
            </a:pPr>
            <a:r>
              <a:rPr lang="en-US" sz="1600" dirty="0"/>
              <a:t>Associated with the stack is a pointer whose value is the address of the top of the stack</a:t>
            </a:r>
          </a:p>
          <a:p>
            <a:pPr lvl="1">
              <a:lnSpc>
                <a:spcPct val="80000"/>
              </a:lnSpc>
            </a:pPr>
            <a:r>
              <a:rPr lang="en-US" sz="1400" dirty="0"/>
              <a:t>The stack pointer is maintained in a register</a:t>
            </a:r>
          </a:p>
          <a:p>
            <a:pPr lvl="1">
              <a:lnSpc>
                <a:spcPct val="80000"/>
              </a:lnSpc>
            </a:pPr>
            <a:r>
              <a:rPr lang="en-US" sz="1400" dirty="0"/>
              <a:t>Thus references to stack locations in memory are in fact register indirect addresses</a:t>
            </a:r>
          </a:p>
          <a:p>
            <a:pPr marL="228600" lvl="1">
              <a:lnSpc>
                <a:spcPct val="80000"/>
              </a:lnSpc>
              <a:spcBef>
                <a:spcPts val="2000"/>
              </a:spcBef>
              <a:buClr>
                <a:schemeClr val="accent1"/>
              </a:buClr>
            </a:pPr>
            <a:r>
              <a:rPr lang="en-US" sz="1600" dirty="0"/>
              <a:t>Is a form of implied addressing</a:t>
            </a:r>
          </a:p>
          <a:p>
            <a:pPr marL="228600" lvl="1">
              <a:lnSpc>
                <a:spcPct val="80000"/>
              </a:lnSpc>
              <a:spcBef>
                <a:spcPts val="2000"/>
              </a:spcBef>
              <a:buClr>
                <a:schemeClr val="accent1"/>
              </a:buClr>
            </a:pPr>
            <a:r>
              <a:rPr lang="en-US" sz="1600" dirty="0"/>
              <a:t>The machine instructions need not include a memory                           reference but implicitly operate on the top of the stack</a:t>
            </a:r>
          </a:p>
        </p:txBody>
      </p:sp>
      <p:pic>
        <p:nvPicPr>
          <p:cNvPr id="3" name="Picture 2"/>
          <p:cNvPicPr>
            <a:picLocks noChangeAspect="1"/>
          </p:cNvPicPr>
          <p:nvPr/>
        </p:nvPicPr>
        <p:blipFill>
          <a:blip r:embed="rId3">
            <a:lum bright="20000" contrast="-40000"/>
          </a:blip>
          <a:stretch>
            <a:fillRect/>
          </a:stretch>
        </p:blipFill>
        <p:spPr>
          <a:xfrm>
            <a:off x="6853883" y="4610100"/>
            <a:ext cx="2311400" cy="2247900"/>
          </a:xfrm>
          <a:prstGeom prst="rect">
            <a:avLst/>
          </a:prstGeom>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idx="4294967295"/>
          </p:nvPr>
        </p:nvSpPr>
        <p:spPr>
          <a:xfrm>
            <a:off x="304800" y="228600"/>
            <a:ext cx="7556500" cy="1116013"/>
          </a:xfrm>
        </p:spPr>
        <p:txBody>
          <a:bodyPr/>
          <a:lstStyle/>
          <a:p>
            <a:r>
              <a:rPr lang="en-US" dirty="0">
                <a:effectLst>
                  <a:outerShdw blurRad="38100" dist="38100" dir="2700000" algn="tl">
                    <a:srgbClr val="000000">
                      <a:alpha val="43137"/>
                    </a:srgbClr>
                  </a:outerShdw>
                </a:effectLst>
              </a:rPr>
              <a:t>Instruction Formats</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603428657"/>
              </p:ext>
            </p:extLst>
          </p:nvPr>
        </p:nvGraphicFramePr>
        <p:xfrm>
          <a:off x="539552" y="1268760"/>
          <a:ext cx="8077200" cy="4906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050"/>
          <p:cNvSpPr>
            <a:spLocks noGrp="1" noChangeArrowheads="1"/>
          </p:cNvSpPr>
          <p:nvPr>
            <p:ph type="title"/>
          </p:nvPr>
        </p:nvSpPr>
        <p:spPr>
          <a:xfrm>
            <a:off x="762000" y="533400"/>
            <a:ext cx="7556313" cy="1116106"/>
          </a:xfrm>
        </p:spPr>
        <p:txBody>
          <a:bodyPr/>
          <a:lstStyle/>
          <a:p>
            <a:r>
              <a:rPr lang="en-US" dirty="0">
                <a:effectLst>
                  <a:outerShdw blurRad="38100" dist="38100" dir="2700000" algn="tl">
                    <a:srgbClr val="000000">
                      <a:alpha val="43137"/>
                    </a:srgbClr>
                  </a:outerShdw>
                </a:effectLst>
              </a:rPr>
              <a:t>Instruction Length</a:t>
            </a:r>
          </a:p>
        </p:txBody>
      </p:sp>
      <p:sp>
        <p:nvSpPr>
          <p:cNvPr id="107523" name="Rectangle 2051"/>
          <p:cNvSpPr>
            <a:spLocks noGrp="1" noChangeArrowheads="1"/>
          </p:cNvSpPr>
          <p:nvPr>
            <p:ph idx="1"/>
          </p:nvPr>
        </p:nvSpPr>
        <p:spPr>
          <a:xfrm>
            <a:off x="498474" y="1600200"/>
            <a:ext cx="7556313" cy="4525963"/>
          </a:xfrm>
        </p:spPr>
        <p:txBody>
          <a:bodyPr>
            <a:normAutofit/>
          </a:bodyPr>
          <a:lstStyle/>
          <a:p>
            <a:r>
              <a:rPr lang="en-US" dirty="0"/>
              <a:t>Most basic design issue</a:t>
            </a:r>
          </a:p>
          <a:p>
            <a:r>
              <a:rPr lang="en-US" dirty="0"/>
              <a:t>Affects, and is affected by:</a:t>
            </a:r>
          </a:p>
          <a:p>
            <a:pPr lvl="1"/>
            <a:r>
              <a:rPr lang="en-US" dirty="0"/>
              <a:t>Memory size</a:t>
            </a:r>
          </a:p>
          <a:p>
            <a:pPr lvl="1"/>
            <a:r>
              <a:rPr lang="en-US" dirty="0"/>
              <a:t>Memory organization</a:t>
            </a:r>
          </a:p>
          <a:p>
            <a:pPr lvl="1"/>
            <a:r>
              <a:rPr lang="en-US" dirty="0"/>
              <a:t>Bus structure</a:t>
            </a:r>
          </a:p>
          <a:p>
            <a:pPr lvl="1"/>
            <a:r>
              <a:rPr lang="en-US" dirty="0"/>
              <a:t>Processor complexity</a:t>
            </a:r>
          </a:p>
          <a:p>
            <a:pPr lvl="1"/>
            <a:r>
              <a:rPr lang="en-US" dirty="0"/>
              <a:t>Processor speed</a:t>
            </a:r>
          </a:p>
          <a:p>
            <a:pPr marL="228600" lvl="1">
              <a:spcBef>
                <a:spcPts val="2000"/>
              </a:spcBef>
              <a:buClr>
                <a:schemeClr val="accent1"/>
              </a:buClr>
            </a:pPr>
            <a:r>
              <a:rPr lang="en-US" sz="2000" dirty="0"/>
              <a:t>Should be equal to the memory-transfer length or one should be a multiple of the other</a:t>
            </a:r>
          </a:p>
          <a:p>
            <a:pPr marL="228600" lvl="1">
              <a:spcBef>
                <a:spcPts val="2000"/>
              </a:spcBef>
              <a:buClr>
                <a:schemeClr val="accent1"/>
              </a:buClr>
            </a:pPr>
            <a:r>
              <a:rPr lang="en-US" sz="2000" dirty="0"/>
              <a:t>Should be a multiple of the character length, which is usually 8 bits, and of the length of fixed-point numbers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idx="4294967295"/>
          </p:nvPr>
        </p:nvSpPr>
        <p:spPr>
          <a:xfrm>
            <a:off x="395536" y="260648"/>
            <a:ext cx="7556500" cy="1116013"/>
          </a:xfrm>
        </p:spPr>
        <p:txBody>
          <a:bodyPr/>
          <a:lstStyle/>
          <a:p>
            <a:r>
              <a:rPr lang="en-US" sz="4400" dirty="0">
                <a:effectLst>
                  <a:outerShdw blurRad="38100" dist="38100" dir="2700000" algn="tl">
                    <a:srgbClr val="000000">
                      <a:alpha val="43137"/>
                    </a:srgbClr>
                  </a:outerShdw>
                </a:effectLst>
              </a:rPr>
              <a:t>Allocation of Bits</a:t>
            </a:r>
          </a:p>
        </p:txBody>
      </p:sp>
      <p:graphicFrame>
        <p:nvGraphicFramePr>
          <p:cNvPr id="11" name="Content Placeholder 10"/>
          <p:cNvGraphicFramePr>
            <a:graphicFrameLocks noGrp="1"/>
          </p:cNvGraphicFramePr>
          <p:nvPr>
            <p:ph idx="4294967295"/>
            <p:extLst>
              <p:ext uri="{D42A27DB-BD31-4B8C-83A1-F6EECF244321}">
                <p14:modId xmlns:p14="http://schemas.microsoft.com/office/powerpoint/2010/main" val="3765616690"/>
              </p:ext>
            </p:extLst>
          </p:nvPr>
        </p:nvGraphicFramePr>
        <p:xfrm>
          <a:off x="198086" y="1084082"/>
          <a:ext cx="8694394" cy="50092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14.pdf"/>
          <p:cNvPicPr>
            <a:picLocks noChangeAspect="1"/>
          </p:cNvPicPr>
          <p:nvPr/>
        </p:nvPicPr>
        <p:blipFill rotWithShape="1">
          <a:blip r:embed="rId3">
            <a:extLst>
              <a:ext uri="{28A0092B-C50C-407E-A947-70E740481C1C}">
                <a14:useLocalDpi xmlns:a14="http://schemas.microsoft.com/office/drawing/2010/main" val="0"/>
              </a:ext>
            </a:extLst>
          </a:blip>
          <a:srcRect l="16032" t="9683" r="14910" b="9960"/>
          <a:stretch/>
        </p:blipFill>
        <p:spPr>
          <a:xfrm>
            <a:off x="611560" y="375131"/>
            <a:ext cx="7560840" cy="6798285"/>
          </a:xfrm>
          <a:prstGeom prst="rect">
            <a:avLst/>
          </a:prstGeom>
        </p:spPr>
      </p:pic>
      <p:sp>
        <p:nvSpPr>
          <p:cNvPr id="2" name="Title 1">
            <a:extLst>
              <a:ext uri="{FF2B5EF4-FFF2-40B4-BE49-F238E27FC236}">
                <a16:creationId xmlns:a16="http://schemas.microsoft.com/office/drawing/2014/main" id="{8AAE71E5-83A4-EE48-B16F-F08A454BD7FB}"/>
              </a:ext>
            </a:extLst>
          </p:cNvPr>
          <p:cNvSpPr>
            <a:spLocks noGrp="1"/>
          </p:cNvSpPr>
          <p:nvPr>
            <p:ph type="title"/>
          </p:nvPr>
        </p:nvSpPr>
        <p:spPr>
          <a:xfrm>
            <a:off x="498474" y="116632"/>
            <a:ext cx="7556313" cy="1116106"/>
          </a:xfrm>
        </p:spPr>
        <p:txBody>
          <a:bodyPr/>
          <a:lstStyle/>
          <a:p>
            <a:r>
              <a:rPr lang="en-US" dirty="0"/>
              <a:t>Assembly Language</a:t>
            </a:r>
          </a:p>
        </p:txBody>
      </p:sp>
      <p:sp>
        <p:nvSpPr>
          <p:cNvPr id="4" name="Content Placeholder 3">
            <a:extLst>
              <a:ext uri="{FF2B5EF4-FFF2-40B4-BE49-F238E27FC236}">
                <a16:creationId xmlns:a16="http://schemas.microsoft.com/office/drawing/2014/main" id="{AA773862-7445-AD4C-8D87-30CE2400604E}"/>
              </a:ext>
            </a:extLst>
          </p:cNvPr>
          <p:cNvSpPr>
            <a:spLocks noGrp="1"/>
          </p:cNvSpPr>
          <p:nvPr>
            <p:ph idx="1"/>
          </p:nvPr>
        </p:nvSpPr>
        <p:spPr>
          <a:xfrm>
            <a:off x="498474" y="1981200"/>
            <a:ext cx="7556313" cy="4144963"/>
          </a:xfrm>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67544" y="188640"/>
            <a:ext cx="7556500" cy="1116012"/>
          </a:xfrm>
        </p:spPr>
        <p:txBody>
          <a:bodyPr/>
          <a:lstStyle/>
          <a:p>
            <a:r>
              <a:rPr lang="en-US" dirty="0">
                <a:effectLst>
                  <a:outerShdw blurRad="38100" dist="38100" dir="2700000" algn="tl">
                    <a:srgbClr val="000000">
                      <a:alpha val="43137"/>
                    </a:srgbClr>
                  </a:outerShdw>
                </a:effectLst>
              </a:rPr>
              <a:t>Addressing Modes</a:t>
            </a:r>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57391826"/>
              </p:ext>
            </p:extLst>
          </p:nvPr>
        </p:nvGraphicFramePr>
        <p:xfrm>
          <a:off x="467544" y="980728"/>
          <a:ext cx="6588224" cy="5400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pdf"/>
          <p:cNvPicPr>
            <a:picLocks noChangeAspect="1"/>
          </p:cNvPicPr>
          <p:nvPr/>
        </p:nvPicPr>
        <p:blipFill rotWithShape="1">
          <a:blip r:embed="rId3">
            <a:extLst>
              <a:ext uri="{28A0092B-C50C-407E-A947-70E740481C1C}">
                <a14:useLocalDpi xmlns:a14="http://schemas.microsoft.com/office/drawing/2010/main" val="0"/>
              </a:ext>
            </a:extLst>
          </a:blip>
          <a:srcRect l="7569" t="8154" r="6239" b="23041"/>
          <a:stretch/>
        </p:blipFill>
        <p:spPr>
          <a:xfrm>
            <a:off x="1475656" y="-99392"/>
            <a:ext cx="6624736" cy="684370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434" y="2420888"/>
            <a:ext cx="9137566" cy="3312368"/>
          </a:xfrm>
          <a:prstGeom prst="rect">
            <a:avLst/>
          </a:prstGeom>
        </p:spPr>
      </p:pic>
      <p:sp>
        <p:nvSpPr>
          <p:cNvPr id="4" name="TextBox 3"/>
          <p:cNvSpPr txBox="1"/>
          <p:nvPr/>
        </p:nvSpPr>
        <p:spPr>
          <a:xfrm>
            <a:off x="0" y="815562"/>
            <a:ext cx="9144000" cy="1200329"/>
          </a:xfrm>
          <a:prstGeom prst="rect">
            <a:avLst/>
          </a:prstGeom>
          <a:noFill/>
        </p:spPr>
        <p:txBody>
          <a:bodyPr wrap="square" rtlCol="0">
            <a:spAutoFit/>
          </a:bodyPr>
          <a:lstStyle/>
          <a:p>
            <a:pPr algn="ctr"/>
            <a:r>
              <a:rPr lang="en-US" sz="3600" dirty="0">
                <a:latin typeface="+mn-lt"/>
              </a:rPr>
              <a:t>Table 13.1  </a:t>
            </a:r>
          </a:p>
          <a:p>
            <a:pPr algn="ctr"/>
            <a:r>
              <a:rPr lang="en-US" sz="3600" dirty="0">
                <a:latin typeface="+mn-lt"/>
              </a:rPr>
              <a:t>Basic Addressing Modes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8" name="Rectangle 6"/>
          <p:cNvSpPr>
            <a:spLocks noGrp="1" noChangeArrowheads="1"/>
          </p:cNvSpPr>
          <p:nvPr>
            <p:ph type="title"/>
          </p:nvPr>
        </p:nvSpPr>
        <p:spPr>
          <a:xfrm>
            <a:off x="683568" y="404664"/>
            <a:ext cx="7556313" cy="1116106"/>
          </a:xfrm>
        </p:spPr>
        <p:txBody>
          <a:bodyPr/>
          <a:lstStyle/>
          <a:p>
            <a:r>
              <a:rPr lang="en-US" dirty="0">
                <a:effectLst>
                  <a:outerShdw blurRad="38100" dist="38100" dir="2700000" algn="tl">
                    <a:srgbClr val="000000">
                      <a:alpha val="43137"/>
                    </a:srgbClr>
                  </a:outerShdw>
                </a:effectLst>
              </a:rPr>
              <a:t>Immediate Addressing</a:t>
            </a:r>
          </a:p>
        </p:txBody>
      </p:sp>
      <p:sp>
        <p:nvSpPr>
          <p:cNvPr id="8199" name="Rectangle 7"/>
          <p:cNvSpPr>
            <a:spLocks noGrp="1" noChangeArrowheads="1"/>
          </p:cNvSpPr>
          <p:nvPr>
            <p:ph idx="1"/>
          </p:nvPr>
        </p:nvSpPr>
        <p:spPr>
          <a:xfrm>
            <a:off x="539552" y="1556792"/>
            <a:ext cx="7556313" cy="4680520"/>
          </a:xfrm>
        </p:spPr>
        <p:txBody>
          <a:bodyPr>
            <a:normAutofit fontScale="92500" lnSpcReduction="10000"/>
          </a:bodyPr>
          <a:lstStyle/>
          <a:p>
            <a:r>
              <a:rPr lang="en-US" dirty="0"/>
              <a:t>Simplest form of addressing</a:t>
            </a:r>
          </a:p>
          <a:p>
            <a:r>
              <a:rPr lang="en-US" dirty="0"/>
              <a:t>Operand = A</a:t>
            </a:r>
          </a:p>
          <a:p>
            <a:r>
              <a:rPr lang="en-US" dirty="0"/>
              <a:t>This mode can be used to define and use constants or set initial values of variables</a:t>
            </a:r>
          </a:p>
          <a:p>
            <a:pPr lvl="1"/>
            <a:r>
              <a:rPr lang="en-US" dirty="0"/>
              <a:t>Typically the number will be stored in twos complement form</a:t>
            </a:r>
          </a:p>
          <a:p>
            <a:pPr lvl="1"/>
            <a:r>
              <a:rPr lang="en-US" dirty="0"/>
              <a:t>The leftmost bit of the operand field is used as a sign bit</a:t>
            </a:r>
          </a:p>
          <a:p>
            <a:r>
              <a:rPr lang="en-US" dirty="0"/>
              <a:t>Advantage:</a:t>
            </a:r>
          </a:p>
          <a:p>
            <a:pPr lvl="1"/>
            <a:r>
              <a:rPr lang="en-US" dirty="0"/>
              <a:t>No memory reference other than the instruction fetch is required to obtain the operand, thus saving one memory or cache cycle in the instruction cycle</a:t>
            </a:r>
          </a:p>
          <a:p>
            <a:pPr marL="228600" lvl="1">
              <a:spcBef>
                <a:spcPts val="2000"/>
              </a:spcBef>
              <a:buClr>
                <a:schemeClr val="accent1"/>
              </a:buClr>
            </a:pPr>
            <a:r>
              <a:rPr lang="en-US" sz="2000" dirty="0"/>
              <a:t>Disadvantage:</a:t>
            </a:r>
          </a:p>
          <a:p>
            <a:pPr lvl="1"/>
            <a:r>
              <a:rPr lang="en-US" sz="1765" dirty="0"/>
              <a:t>The size of the number is restricted to the size of the address field, which, in most instruction sets, is small compared with the word length</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229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2294" name="Rectangle 6"/>
          <p:cNvSpPr>
            <a:spLocks noGrp="1" noChangeArrowheads="1"/>
          </p:cNvSpPr>
          <p:nvPr>
            <p:ph type="title" idx="4294967295"/>
          </p:nvPr>
        </p:nvSpPr>
        <p:spPr>
          <a:xfrm>
            <a:off x="457200" y="228600"/>
            <a:ext cx="7556500" cy="1116013"/>
          </a:xfrm>
        </p:spPr>
        <p:txBody>
          <a:bodyPr/>
          <a:lstStyle/>
          <a:p>
            <a:r>
              <a:rPr lang="en-US" dirty="0">
                <a:effectLst>
                  <a:outerShdw blurRad="38100" dist="38100" dir="2700000" algn="tl">
                    <a:srgbClr val="000000">
                      <a:alpha val="43137"/>
                    </a:srgbClr>
                  </a:outerShdw>
                </a:effectLst>
              </a:rPr>
              <a:t>Direct Addressing</a:t>
            </a:r>
          </a:p>
        </p:txBody>
      </p:sp>
      <p:graphicFrame>
        <p:nvGraphicFramePr>
          <p:cNvPr id="7" name="Content Placeholder 6"/>
          <p:cNvGraphicFramePr>
            <a:graphicFrameLocks noGrp="1"/>
          </p:cNvGraphicFramePr>
          <p:nvPr>
            <p:ph idx="4294967295"/>
            <p:extLst>
              <p:ext uri="{D42A27DB-BD31-4B8C-83A1-F6EECF244321}">
                <p14:modId xmlns:p14="http://schemas.microsoft.com/office/powerpoint/2010/main" val="3382432027"/>
              </p:ext>
            </p:extLst>
          </p:nvPr>
        </p:nvGraphicFramePr>
        <p:xfrm>
          <a:off x="304800" y="1066800"/>
          <a:ext cx="86106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p:cNvPicPr>
            <a:picLocks noChangeAspect="1"/>
          </p:cNvPicPr>
          <p:nvPr/>
        </p:nvPicPr>
        <p:blipFill>
          <a:blip r:embed="rId8">
            <a:duotone>
              <a:schemeClr val="accent2">
                <a:shade val="45000"/>
                <a:satMod val="135000"/>
              </a:schemeClr>
              <a:prstClr val="white"/>
            </a:duotone>
          </a:blip>
          <a:stretch>
            <a:fillRect/>
          </a:stretch>
        </p:blipFill>
        <p:spPr>
          <a:xfrm>
            <a:off x="1043608" y="4077071"/>
            <a:ext cx="1728192" cy="1990877"/>
          </a:xfrm>
          <a:prstGeom prst="rect">
            <a:avLst/>
          </a:prstGeom>
          <a:scene3d>
            <a:camera prst="orthographicFront">
              <a:rot lat="0" lon="10799978" rev="0"/>
            </a:camera>
            <a:lightRig rig="threePt" dir="t"/>
          </a:scene3d>
        </p:spPr>
      </p:pic>
      <p:pic>
        <p:nvPicPr>
          <p:cNvPr id="4" name="Picture 3"/>
          <p:cNvPicPr>
            <a:picLocks noChangeAspect="1"/>
          </p:cNvPicPr>
          <p:nvPr/>
        </p:nvPicPr>
        <p:blipFill>
          <a:blip r:embed="rId8">
            <a:duotone>
              <a:schemeClr val="accent2">
                <a:shade val="45000"/>
                <a:satMod val="135000"/>
              </a:schemeClr>
              <a:prstClr val="white"/>
            </a:duotone>
          </a:blip>
          <a:stretch>
            <a:fillRect/>
          </a:stretch>
        </p:blipFill>
        <p:spPr>
          <a:xfrm>
            <a:off x="6156176" y="1196752"/>
            <a:ext cx="1587500" cy="1828800"/>
          </a:xfrm>
          <a:prstGeom prst="rect">
            <a:avLst/>
          </a:prstGeom>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638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6388"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Indirect Addressing</a:t>
            </a:r>
          </a:p>
        </p:txBody>
      </p:sp>
      <p:sp>
        <p:nvSpPr>
          <p:cNvPr id="16389" name="Rectangle 5"/>
          <p:cNvSpPr>
            <a:spLocks noGrp="1" noChangeArrowheads="1"/>
          </p:cNvSpPr>
          <p:nvPr>
            <p:ph idx="1"/>
          </p:nvPr>
        </p:nvSpPr>
        <p:spPr>
          <a:xfrm>
            <a:off x="467544" y="1700808"/>
            <a:ext cx="7556313" cy="4648200"/>
          </a:xfrm>
          <a:noFill/>
          <a:ln/>
        </p:spPr>
        <p:txBody>
          <a:bodyPr lIns="90488" tIns="44450" rIns="90488" bIns="44450">
            <a:normAutofit fontScale="85000" lnSpcReduction="20000"/>
          </a:bodyPr>
          <a:lstStyle/>
          <a:p>
            <a:r>
              <a:rPr lang="en-US" dirty="0"/>
              <a:t>Reference to the address of a word in memory which contains a          full-length address of the operand</a:t>
            </a:r>
          </a:p>
          <a:p>
            <a:r>
              <a:rPr lang="en-US" dirty="0"/>
              <a:t>EA = (A)</a:t>
            </a:r>
          </a:p>
          <a:p>
            <a:pPr lvl="1"/>
            <a:r>
              <a:rPr lang="en-US" dirty="0"/>
              <a:t>Parentheses are to be interpreted as meaning </a:t>
            </a:r>
            <a:r>
              <a:rPr lang="en-US" i="1" dirty="0"/>
              <a:t>contents of</a:t>
            </a:r>
          </a:p>
          <a:p>
            <a:r>
              <a:rPr lang="en-US" dirty="0"/>
              <a:t>Advantage:</a:t>
            </a:r>
          </a:p>
          <a:p>
            <a:pPr lvl="1"/>
            <a:r>
              <a:rPr lang="en-US" dirty="0"/>
              <a:t>For a word length of </a:t>
            </a:r>
            <a:r>
              <a:rPr lang="en-US" i="1" dirty="0"/>
              <a:t>N</a:t>
            </a:r>
            <a:r>
              <a:rPr lang="en-US" dirty="0"/>
              <a:t> an address space of 2</a:t>
            </a:r>
            <a:r>
              <a:rPr lang="en-US" baseline="30000" dirty="0"/>
              <a:t>N </a:t>
            </a:r>
            <a:r>
              <a:rPr lang="en-US" dirty="0"/>
              <a:t>is now available</a:t>
            </a:r>
          </a:p>
          <a:p>
            <a:r>
              <a:rPr lang="en-US" dirty="0"/>
              <a:t>Disadvantage:</a:t>
            </a:r>
          </a:p>
          <a:p>
            <a:pPr lvl="1"/>
            <a:r>
              <a:rPr lang="en-US" dirty="0"/>
              <a:t>Instruction execution requires two memory references to fetch the operand</a:t>
            </a:r>
          </a:p>
          <a:p>
            <a:pPr lvl="2"/>
            <a:r>
              <a:rPr lang="en-US" dirty="0"/>
              <a:t>One to get its address and a second to get its value</a:t>
            </a:r>
          </a:p>
          <a:p>
            <a:pPr marL="228600" lvl="2">
              <a:spcBef>
                <a:spcPts val="2000"/>
              </a:spcBef>
            </a:pPr>
            <a:r>
              <a:rPr lang="en-US" sz="2054" dirty="0"/>
              <a:t>A rarely used variant of indirect addressing is multilevel or cascaded indirect addressing</a:t>
            </a:r>
          </a:p>
          <a:p>
            <a:pPr lvl="1"/>
            <a:r>
              <a:rPr lang="en-US" sz="1838" dirty="0"/>
              <a:t>EA = ( . . . (A) . . . )</a:t>
            </a:r>
          </a:p>
          <a:p>
            <a:pPr lvl="1"/>
            <a:r>
              <a:rPr lang="en-US" sz="1838" dirty="0"/>
              <a:t>Disadvantage is that three or more memory references could be required to fetch an operand</a:t>
            </a:r>
          </a:p>
          <a:p>
            <a:endParaRPr lang="en-US" dirty="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253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2532" name="Rectangle 4"/>
          <p:cNvSpPr>
            <a:spLocks noGrp="1" noChangeArrowheads="1"/>
          </p:cNvSpPr>
          <p:nvPr>
            <p:ph type="title" idx="4294967295"/>
          </p:nvPr>
        </p:nvSpPr>
        <p:spPr>
          <a:xfrm>
            <a:off x="395536" y="332656"/>
            <a:ext cx="7554913" cy="1116013"/>
          </a:xfrm>
          <a:noFill/>
          <a:ln/>
        </p:spPr>
        <p:txBody>
          <a:bodyPr lIns="90488" tIns="44450" rIns="90488" bIns="44450"/>
          <a:lstStyle/>
          <a:p>
            <a:r>
              <a:rPr lang="en-US" dirty="0">
                <a:effectLst>
                  <a:outerShdw blurRad="38100" dist="38100" dir="2700000" algn="tl">
                    <a:srgbClr val="000000">
                      <a:alpha val="43137"/>
                    </a:srgbClr>
                  </a:outerShdw>
                </a:effectLst>
              </a:rPr>
              <a:t>Register Addressing</a:t>
            </a:r>
            <a:endParaRPr lang="en-US" dirty="0"/>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855945755"/>
              </p:ext>
            </p:extLst>
          </p:nvPr>
        </p:nvGraphicFramePr>
        <p:xfrm>
          <a:off x="396172" y="1268760"/>
          <a:ext cx="8064260" cy="504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867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8676"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Register Indirect Addressing</a:t>
            </a:r>
          </a:p>
        </p:txBody>
      </p:sp>
      <p:sp>
        <p:nvSpPr>
          <p:cNvPr id="28677" name="Rectangle 5"/>
          <p:cNvSpPr>
            <a:spLocks noGrp="1" noChangeArrowheads="1"/>
          </p:cNvSpPr>
          <p:nvPr>
            <p:ph idx="1"/>
          </p:nvPr>
        </p:nvSpPr>
        <p:spPr>
          <a:noFill/>
          <a:ln/>
        </p:spPr>
        <p:txBody>
          <a:bodyPr lIns="90488" tIns="44450" rIns="90488" bIns="44450"/>
          <a:lstStyle/>
          <a:p>
            <a:r>
              <a:rPr lang="en-US" dirty="0"/>
              <a:t>Analogous to indirect addressing</a:t>
            </a:r>
          </a:p>
          <a:p>
            <a:pPr lvl="1"/>
            <a:r>
              <a:rPr lang="en-US" dirty="0"/>
              <a:t>The only difference is whether the address field refers to a memory location or a register</a:t>
            </a:r>
          </a:p>
          <a:p>
            <a:r>
              <a:rPr lang="en-US" dirty="0"/>
              <a:t>EA = (R)</a:t>
            </a:r>
          </a:p>
          <a:p>
            <a:r>
              <a:rPr lang="en-US" dirty="0"/>
              <a:t>Address space limitation of the address field is overcome by having that field refer to a word-length location containing an address</a:t>
            </a:r>
          </a:p>
          <a:p>
            <a:r>
              <a:rPr lang="en-US" dirty="0"/>
              <a:t>Uses one less memory reference than indirect addressing</a:t>
            </a:r>
          </a:p>
          <a:p>
            <a:endParaRPr lang="en-US" dirty="0"/>
          </a:p>
        </p:txBody>
      </p:sp>
    </p:spTree>
  </p:cSld>
  <p:clrMapOvr>
    <a:masterClrMapping/>
  </p:clrMapOvr>
  <p:transition spd="slow"/>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5457</TotalTime>
  <Words>5458</Words>
  <Application>Microsoft Macintosh PowerPoint</Application>
  <PresentationFormat>On-screen Show (4:3)</PresentationFormat>
  <Paragraphs>301</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Rockwell</vt:lpstr>
      <vt:lpstr>Times New Roman</vt:lpstr>
      <vt:lpstr>Wingdings</vt:lpstr>
      <vt:lpstr>Advantage</vt:lpstr>
      <vt:lpstr>Chapter 13</vt:lpstr>
      <vt:lpstr>Addressing Modes</vt:lpstr>
      <vt:lpstr>PowerPoint Presentation</vt:lpstr>
      <vt:lpstr>PowerPoint Presentation</vt:lpstr>
      <vt:lpstr>Immediate Addressing</vt:lpstr>
      <vt:lpstr>Direct Addressing</vt:lpstr>
      <vt:lpstr>Indirect Addressing</vt:lpstr>
      <vt:lpstr>Register Addressing</vt:lpstr>
      <vt:lpstr>Register Indirect Addressing</vt:lpstr>
      <vt:lpstr>Displacement Addressing</vt:lpstr>
      <vt:lpstr>Relative Addressing</vt:lpstr>
      <vt:lpstr>Base-Register Addressing</vt:lpstr>
      <vt:lpstr>Indexing</vt:lpstr>
      <vt:lpstr>Stack Addressing</vt:lpstr>
      <vt:lpstr>Instruction Formats</vt:lpstr>
      <vt:lpstr>Instruction Length</vt:lpstr>
      <vt:lpstr>Allocation of Bits</vt:lpstr>
      <vt:lpstr>Assembly Language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Addressing Modes</dc:title>
  <dc:creator>Adrian &amp; Wendy</dc:creator>
  <cp:lastModifiedBy>Irfan Ud-Din</cp:lastModifiedBy>
  <cp:revision>89</cp:revision>
  <dcterms:created xsi:type="dcterms:W3CDTF">2012-07-21T04:30:17Z</dcterms:created>
  <dcterms:modified xsi:type="dcterms:W3CDTF">2019-06-13T04:40:58Z</dcterms:modified>
</cp:coreProperties>
</file>