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316" r:id="rId2"/>
    <p:sldId id="258" r:id="rId3"/>
    <p:sldId id="296" r:id="rId4"/>
    <p:sldId id="259" r:id="rId5"/>
    <p:sldId id="297" r:id="rId6"/>
    <p:sldId id="264" r:id="rId7"/>
    <p:sldId id="345" r:id="rId8"/>
    <p:sldId id="346" r:id="rId9"/>
    <p:sldId id="323" r:id="rId10"/>
    <p:sldId id="267" r:id="rId11"/>
    <p:sldId id="270" r:id="rId12"/>
    <p:sldId id="34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 autoAdjust="0"/>
    <p:restoredTop sz="80969" autoAdjust="0"/>
  </p:normalViewPr>
  <p:slideViewPr>
    <p:cSldViewPr>
      <p:cViewPr>
        <p:scale>
          <a:sx n="63" d="100"/>
          <a:sy n="63" d="100"/>
        </p:scale>
        <p:origin x="2136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10.xml"/><Relationship Id="rId6" Type="http://schemas.openxmlformats.org/officeDocument/2006/relationships/slide" Target="slides/slide11.xml"/><Relationship Id="rId1" Type="http://schemas.openxmlformats.org/officeDocument/2006/relationships/slide" Target="slides/slide2.xml"/><Relationship Id="rId2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3E0E5-FB8F-334C-8FE5-62A44FA30DE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3262AA-24DB-9D42-BA49-DFEA9DCEA11E}">
      <dgm:prSet/>
      <dgm:spPr/>
      <dgm:t>
        <a:bodyPr/>
        <a:lstStyle/>
        <a:p>
          <a:pPr rtl="0"/>
          <a:r>
            <a:rPr lang="en-US" dirty="0" smtClean="0"/>
            <a:t>There are several alternative conventions used to represent negative as well as positive integers</a:t>
          </a:r>
          <a:endParaRPr lang="en-US" dirty="0"/>
        </a:p>
      </dgm:t>
    </dgm:pt>
    <dgm:pt modelId="{E1AE39EB-9D06-F54A-8B72-CF80C5205387}" type="parTrans" cxnId="{E351E063-CBB2-5C45-88B7-5DFC7C063C58}">
      <dgm:prSet/>
      <dgm:spPr/>
      <dgm:t>
        <a:bodyPr/>
        <a:lstStyle/>
        <a:p>
          <a:endParaRPr lang="en-US"/>
        </a:p>
      </dgm:t>
    </dgm:pt>
    <dgm:pt modelId="{50F1CEAA-FF30-954B-8964-4E6B2EA0FA15}" type="sibTrans" cxnId="{E351E063-CBB2-5C45-88B7-5DFC7C063C58}">
      <dgm:prSet/>
      <dgm:spPr/>
      <dgm:t>
        <a:bodyPr/>
        <a:lstStyle/>
        <a:p>
          <a:endParaRPr lang="en-US"/>
        </a:p>
      </dgm:t>
    </dgm:pt>
    <dgm:pt modelId="{D421B331-5FF1-894D-BC17-510CC556518C}">
      <dgm:prSet/>
      <dgm:spPr/>
      <dgm:t>
        <a:bodyPr/>
        <a:lstStyle/>
        <a:p>
          <a:pPr rtl="0"/>
          <a:r>
            <a:rPr lang="en-US" dirty="0" smtClean="0"/>
            <a:t>All of these alternatives involve treating the most significant (leftmost) bit in the word as a sign bit</a:t>
          </a:r>
          <a:endParaRPr lang="en-US" dirty="0"/>
        </a:p>
      </dgm:t>
    </dgm:pt>
    <dgm:pt modelId="{F08812C2-D4C2-1D44-B7C3-919E1DF10143}" type="parTrans" cxnId="{C4C79A9E-E948-D343-AD5A-A2169147BC37}">
      <dgm:prSet/>
      <dgm:spPr/>
      <dgm:t>
        <a:bodyPr/>
        <a:lstStyle/>
        <a:p>
          <a:endParaRPr lang="en-US"/>
        </a:p>
      </dgm:t>
    </dgm:pt>
    <dgm:pt modelId="{B998553F-C21F-A245-90B3-D8A962712F85}" type="sibTrans" cxnId="{C4C79A9E-E948-D343-AD5A-A2169147BC37}">
      <dgm:prSet/>
      <dgm:spPr/>
      <dgm:t>
        <a:bodyPr/>
        <a:lstStyle/>
        <a:p>
          <a:endParaRPr lang="en-US"/>
        </a:p>
      </dgm:t>
    </dgm:pt>
    <dgm:pt modelId="{911F3139-331A-9041-947D-2D8029CBE0EE}">
      <dgm:prSet/>
      <dgm:spPr/>
      <dgm:t>
        <a:bodyPr/>
        <a:lstStyle/>
        <a:p>
          <a:pPr rtl="0"/>
          <a:r>
            <a:rPr lang="en-US" dirty="0" smtClean="0"/>
            <a:t>If the sign bit is 0 the number is positive</a:t>
          </a:r>
          <a:endParaRPr lang="en-US" dirty="0"/>
        </a:p>
      </dgm:t>
    </dgm:pt>
    <dgm:pt modelId="{E2DAEE02-3EF1-D541-9387-EEF1F08CEED9}" type="parTrans" cxnId="{8A0E2ECC-F287-3446-8D89-40787812DADB}">
      <dgm:prSet/>
      <dgm:spPr/>
      <dgm:t>
        <a:bodyPr/>
        <a:lstStyle/>
        <a:p>
          <a:endParaRPr lang="en-US"/>
        </a:p>
      </dgm:t>
    </dgm:pt>
    <dgm:pt modelId="{9EE2FA17-EDB9-C341-B441-2C1ABF5FF487}" type="sibTrans" cxnId="{8A0E2ECC-F287-3446-8D89-40787812DADB}">
      <dgm:prSet/>
      <dgm:spPr/>
      <dgm:t>
        <a:bodyPr/>
        <a:lstStyle/>
        <a:p>
          <a:endParaRPr lang="en-US"/>
        </a:p>
      </dgm:t>
    </dgm:pt>
    <dgm:pt modelId="{9AFCBC0B-96A4-474E-96E6-E21053505CD4}">
      <dgm:prSet/>
      <dgm:spPr/>
      <dgm:t>
        <a:bodyPr/>
        <a:lstStyle/>
        <a:p>
          <a:pPr rtl="0"/>
          <a:r>
            <a:rPr lang="en-US" dirty="0" smtClean="0"/>
            <a:t>If the sign bit is 1 the number is negative</a:t>
          </a:r>
          <a:endParaRPr lang="en-US" dirty="0"/>
        </a:p>
      </dgm:t>
    </dgm:pt>
    <dgm:pt modelId="{5BAE50B4-1F31-1144-B548-966D89249933}" type="parTrans" cxnId="{A39C2DDB-0E9A-BE4E-B655-8FB6B5CAD655}">
      <dgm:prSet/>
      <dgm:spPr/>
      <dgm:t>
        <a:bodyPr/>
        <a:lstStyle/>
        <a:p>
          <a:endParaRPr lang="en-US"/>
        </a:p>
      </dgm:t>
    </dgm:pt>
    <dgm:pt modelId="{6D51E86B-54A7-D045-A8BA-7ADC2CFEFEEE}" type="sibTrans" cxnId="{A39C2DDB-0E9A-BE4E-B655-8FB6B5CAD655}">
      <dgm:prSet/>
      <dgm:spPr/>
      <dgm:t>
        <a:bodyPr/>
        <a:lstStyle/>
        <a:p>
          <a:endParaRPr lang="en-US"/>
        </a:p>
      </dgm:t>
    </dgm:pt>
    <dgm:pt modelId="{A70A6160-FC13-2848-AED3-12D569DBABD9}">
      <dgm:prSet/>
      <dgm:spPr/>
      <dgm:t>
        <a:bodyPr/>
        <a:lstStyle/>
        <a:p>
          <a:pPr rtl="0"/>
          <a:r>
            <a:rPr lang="en-US" dirty="0" smtClean="0"/>
            <a:t>Sign-magnitude representation is the simplest form that employs a sign bit</a:t>
          </a:r>
          <a:endParaRPr lang="en-US" dirty="0"/>
        </a:p>
      </dgm:t>
    </dgm:pt>
    <dgm:pt modelId="{86A8D559-4BE4-F946-82B7-23A4E19B377B}" type="parTrans" cxnId="{7D4A7DF4-872E-154D-AE8F-07E2ED4B8CA2}">
      <dgm:prSet/>
      <dgm:spPr/>
      <dgm:t>
        <a:bodyPr/>
        <a:lstStyle/>
        <a:p>
          <a:endParaRPr lang="en-US"/>
        </a:p>
      </dgm:t>
    </dgm:pt>
    <dgm:pt modelId="{6A9AB68E-CE3C-1C46-BF77-B7B1A6791E53}" type="sibTrans" cxnId="{7D4A7DF4-872E-154D-AE8F-07E2ED4B8CA2}">
      <dgm:prSet/>
      <dgm:spPr/>
      <dgm:t>
        <a:bodyPr/>
        <a:lstStyle/>
        <a:p>
          <a:endParaRPr lang="en-US"/>
        </a:p>
      </dgm:t>
    </dgm:pt>
    <dgm:pt modelId="{EA19E746-087D-5747-BD84-D0BDB4D1B743}">
      <dgm:prSet/>
      <dgm:spPr/>
      <dgm:t>
        <a:bodyPr/>
        <a:lstStyle/>
        <a:p>
          <a:pPr rtl="0"/>
          <a:r>
            <a:rPr lang="en-US" dirty="0" smtClean="0"/>
            <a:t>Drawbacks:</a:t>
          </a:r>
          <a:endParaRPr lang="en-US" dirty="0"/>
        </a:p>
      </dgm:t>
    </dgm:pt>
    <dgm:pt modelId="{509BE407-9AF8-1F4F-BE0E-66AD5658203E}" type="parTrans" cxnId="{C96B6C18-59CC-6C4C-B7AE-C3814D3EEC58}">
      <dgm:prSet/>
      <dgm:spPr/>
      <dgm:t>
        <a:bodyPr/>
        <a:lstStyle/>
        <a:p>
          <a:endParaRPr lang="en-US"/>
        </a:p>
      </dgm:t>
    </dgm:pt>
    <dgm:pt modelId="{625E866C-E9D2-A148-8FDD-3BE0CFDA96B9}" type="sibTrans" cxnId="{C96B6C18-59CC-6C4C-B7AE-C3814D3EEC58}">
      <dgm:prSet/>
      <dgm:spPr/>
      <dgm:t>
        <a:bodyPr/>
        <a:lstStyle/>
        <a:p>
          <a:endParaRPr lang="en-US"/>
        </a:p>
      </dgm:t>
    </dgm:pt>
    <dgm:pt modelId="{78BBE99E-AE62-174F-8840-FE9100F0377A}">
      <dgm:prSet/>
      <dgm:spPr/>
      <dgm:t>
        <a:bodyPr/>
        <a:lstStyle/>
        <a:p>
          <a:pPr rtl="0"/>
          <a:r>
            <a:rPr lang="en-US" dirty="0" smtClean="0"/>
            <a:t>Addition and subtraction require a consideration of both the signs of the numbers and their relative magnitudes to carry out the required operation</a:t>
          </a:r>
          <a:endParaRPr lang="en-US" dirty="0"/>
        </a:p>
      </dgm:t>
    </dgm:pt>
    <dgm:pt modelId="{A0D81AF6-D6D6-2E44-B9F4-0468DEA92C8D}" type="parTrans" cxnId="{E3D02617-B661-984E-A8FD-78837F464085}">
      <dgm:prSet/>
      <dgm:spPr/>
      <dgm:t>
        <a:bodyPr/>
        <a:lstStyle/>
        <a:p>
          <a:endParaRPr lang="en-US"/>
        </a:p>
      </dgm:t>
    </dgm:pt>
    <dgm:pt modelId="{7767C167-0AE8-0445-BD5F-1A9B7BB8BEC2}" type="sibTrans" cxnId="{E3D02617-B661-984E-A8FD-78837F464085}">
      <dgm:prSet/>
      <dgm:spPr/>
      <dgm:t>
        <a:bodyPr/>
        <a:lstStyle/>
        <a:p>
          <a:endParaRPr lang="en-US"/>
        </a:p>
      </dgm:t>
    </dgm:pt>
    <dgm:pt modelId="{AFBFAF41-3241-B94E-B5EC-BF583F9BE04B}">
      <dgm:prSet/>
      <dgm:spPr/>
      <dgm:t>
        <a:bodyPr/>
        <a:lstStyle/>
        <a:p>
          <a:pPr rtl="0"/>
          <a:r>
            <a:rPr lang="en-US" dirty="0" smtClean="0"/>
            <a:t>There are two representations of 0</a:t>
          </a:r>
          <a:endParaRPr lang="en-US" dirty="0"/>
        </a:p>
      </dgm:t>
    </dgm:pt>
    <dgm:pt modelId="{B6CC9165-E2A8-DF47-B63D-A92650E204E0}" type="parTrans" cxnId="{12C01CDA-3F30-2B4D-9420-9374A4913455}">
      <dgm:prSet/>
      <dgm:spPr/>
      <dgm:t>
        <a:bodyPr/>
        <a:lstStyle/>
        <a:p>
          <a:endParaRPr lang="en-US"/>
        </a:p>
      </dgm:t>
    </dgm:pt>
    <dgm:pt modelId="{22DD4469-73CD-B949-9383-4B96151B199A}" type="sibTrans" cxnId="{12C01CDA-3F30-2B4D-9420-9374A4913455}">
      <dgm:prSet/>
      <dgm:spPr/>
      <dgm:t>
        <a:bodyPr/>
        <a:lstStyle/>
        <a:p>
          <a:endParaRPr lang="en-US"/>
        </a:p>
      </dgm:t>
    </dgm:pt>
    <dgm:pt modelId="{50457B50-2595-E94F-993C-E177E314EAD1}">
      <dgm:prSet/>
      <dgm:spPr/>
      <dgm:t>
        <a:bodyPr/>
        <a:lstStyle/>
        <a:p>
          <a:pPr rtl="0"/>
          <a:r>
            <a:rPr lang="en-US" dirty="0" smtClean="0"/>
            <a:t>Because of these drawbacks, sign-magnitude representation is rarely used in implementing the integer portion of the ALU</a:t>
          </a:r>
          <a:endParaRPr lang="en-US" dirty="0"/>
        </a:p>
      </dgm:t>
    </dgm:pt>
    <dgm:pt modelId="{91CC0228-9A2F-C44A-B1D9-A5008F223FA6}" type="parTrans" cxnId="{583FB138-40CE-864F-A1A2-B3C03CD737BB}">
      <dgm:prSet/>
      <dgm:spPr/>
      <dgm:t>
        <a:bodyPr/>
        <a:lstStyle/>
        <a:p>
          <a:endParaRPr lang="en-US"/>
        </a:p>
      </dgm:t>
    </dgm:pt>
    <dgm:pt modelId="{703DCEC5-BE7B-B844-A88E-646907E8DD42}" type="sibTrans" cxnId="{583FB138-40CE-864F-A1A2-B3C03CD737BB}">
      <dgm:prSet/>
      <dgm:spPr/>
      <dgm:t>
        <a:bodyPr/>
        <a:lstStyle/>
        <a:p>
          <a:endParaRPr lang="en-US"/>
        </a:p>
      </dgm:t>
    </dgm:pt>
    <dgm:pt modelId="{6D8D805C-8E27-5546-979C-2760A25D2E93}" type="pres">
      <dgm:prSet presAssocID="{13A3E0E5-FB8F-334C-8FE5-62A44FA30DE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DB6DD2-519E-7446-8772-54D198A49389}" type="pres">
      <dgm:prSet presAssocID="{183262AA-24DB-9D42-BA49-DFEA9DCEA11E}" presName="circle1" presStyleLbl="node1" presStyleIdx="0" presStyleCnt="4"/>
      <dgm:spPr>
        <a:ln>
          <a:solidFill>
            <a:schemeClr val="accent1"/>
          </a:solidFill>
        </a:ln>
      </dgm:spPr>
    </dgm:pt>
    <dgm:pt modelId="{56542A31-4B1D-9F45-8815-EDDE66040362}" type="pres">
      <dgm:prSet presAssocID="{183262AA-24DB-9D42-BA49-DFEA9DCEA11E}" presName="space" presStyleCnt="0"/>
      <dgm:spPr/>
    </dgm:pt>
    <dgm:pt modelId="{E2A66267-F3CA-834C-8E92-73974C118495}" type="pres">
      <dgm:prSet presAssocID="{183262AA-24DB-9D42-BA49-DFEA9DCEA11E}" presName="rect1" presStyleLbl="alignAcc1" presStyleIdx="0" presStyleCnt="4"/>
      <dgm:spPr/>
      <dgm:t>
        <a:bodyPr/>
        <a:lstStyle/>
        <a:p>
          <a:endParaRPr lang="en-US"/>
        </a:p>
      </dgm:t>
    </dgm:pt>
    <dgm:pt modelId="{0A4D27A1-7560-5740-BE3A-A4E5BD4614A0}" type="pres">
      <dgm:prSet presAssocID="{A70A6160-FC13-2848-AED3-12D569DBABD9}" presName="vertSpace2" presStyleLbl="node1" presStyleIdx="0" presStyleCnt="4"/>
      <dgm:spPr/>
    </dgm:pt>
    <dgm:pt modelId="{0C739B3D-50AE-C948-B1FB-A51F669FD8C3}" type="pres">
      <dgm:prSet presAssocID="{A70A6160-FC13-2848-AED3-12D569DBABD9}" presName="circle2" presStyleLbl="node1" presStyleIdx="1" presStyleCnt="4"/>
      <dgm:spPr>
        <a:solidFill>
          <a:schemeClr val="accent4"/>
        </a:solidFill>
        <a:ln>
          <a:solidFill>
            <a:schemeClr val="accent4"/>
          </a:solidFill>
        </a:ln>
      </dgm:spPr>
    </dgm:pt>
    <dgm:pt modelId="{878DAEEC-84D0-1944-9838-89F9AF5AF114}" type="pres">
      <dgm:prSet presAssocID="{A70A6160-FC13-2848-AED3-12D569DBABD9}" presName="rect2" presStyleLbl="alignAcc1" presStyleIdx="1" presStyleCnt="4"/>
      <dgm:spPr/>
      <dgm:t>
        <a:bodyPr/>
        <a:lstStyle/>
        <a:p>
          <a:endParaRPr lang="en-US"/>
        </a:p>
      </dgm:t>
    </dgm:pt>
    <dgm:pt modelId="{4BBC67E4-19A9-A948-A2C9-4DFBC2C7C256}" type="pres">
      <dgm:prSet presAssocID="{EA19E746-087D-5747-BD84-D0BDB4D1B743}" presName="vertSpace3" presStyleLbl="node1" presStyleIdx="1" presStyleCnt="4"/>
      <dgm:spPr/>
    </dgm:pt>
    <dgm:pt modelId="{7D370A6D-C41B-1044-8DE0-4F85455A5416}" type="pres">
      <dgm:prSet presAssocID="{EA19E746-087D-5747-BD84-D0BDB4D1B743}" presName="circle3" presStyleLbl="node1" presStyleIdx="2" presStyleCnt="4"/>
      <dgm:spPr>
        <a:solidFill>
          <a:schemeClr val="accent3"/>
        </a:solidFill>
        <a:ln>
          <a:solidFill>
            <a:schemeClr val="accent3"/>
          </a:solidFill>
        </a:ln>
      </dgm:spPr>
    </dgm:pt>
    <dgm:pt modelId="{653CC4B6-86EE-DA43-B711-756C2A688905}" type="pres">
      <dgm:prSet presAssocID="{EA19E746-087D-5747-BD84-D0BDB4D1B743}" presName="rect3" presStyleLbl="alignAcc1" presStyleIdx="2" presStyleCnt="4"/>
      <dgm:spPr/>
      <dgm:t>
        <a:bodyPr/>
        <a:lstStyle/>
        <a:p>
          <a:endParaRPr lang="en-US"/>
        </a:p>
      </dgm:t>
    </dgm:pt>
    <dgm:pt modelId="{696C117B-0E32-BE4E-9874-CF9A36F4D455}" type="pres">
      <dgm:prSet presAssocID="{50457B50-2595-E94F-993C-E177E314EAD1}" presName="vertSpace4" presStyleLbl="node1" presStyleIdx="2" presStyleCnt="4"/>
      <dgm:spPr/>
    </dgm:pt>
    <dgm:pt modelId="{6AE7970F-AF50-6847-84A4-AC3F27104EDB}" type="pres">
      <dgm:prSet presAssocID="{50457B50-2595-E94F-993C-E177E314EAD1}" presName="circle4" presStyleLbl="node1" presStyleIdx="3" presStyleCnt="4"/>
      <dgm:spPr>
        <a:ln>
          <a:solidFill>
            <a:schemeClr val="accent1"/>
          </a:solidFill>
        </a:ln>
      </dgm:spPr>
    </dgm:pt>
    <dgm:pt modelId="{C5B53DDF-528D-9E4D-BA41-F8C8C0867C49}" type="pres">
      <dgm:prSet presAssocID="{50457B50-2595-E94F-993C-E177E314EAD1}" presName="rect4" presStyleLbl="alignAcc1" presStyleIdx="3" presStyleCnt="4"/>
      <dgm:spPr/>
      <dgm:t>
        <a:bodyPr/>
        <a:lstStyle/>
        <a:p>
          <a:endParaRPr lang="en-US"/>
        </a:p>
      </dgm:t>
    </dgm:pt>
    <dgm:pt modelId="{9DBFECD6-8A3D-8547-8DAB-53D12B7D2327}" type="pres">
      <dgm:prSet presAssocID="{183262AA-24DB-9D42-BA49-DFEA9DCEA11E}" presName="rect1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67836C-3F36-8843-BBCE-92D425CCDC28}" type="pres">
      <dgm:prSet presAssocID="{183262AA-24DB-9D42-BA49-DFEA9DCEA11E}" presName="rect1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5B29A-FC1E-424A-9747-0E0CC8A6C14B}" type="pres">
      <dgm:prSet presAssocID="{A70A6160-FC13-2848-AED3-12D569DBABD9}" presName="rect2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F3D320-B9E4-D14E-B4C6-590BF47411BC}" type="pres">
      <dgm:prSet presAssocID="{A70A6160-FC13-2848-AED3-12D569DBABD9}" presName="rect2ChTx" presStyleLbl="alignAcc1" presStyleIdx="3" presStyleCnt="4">
        <dgm:presLayoutVars>
          <dgm:bulletEnabled val="1"/>
        </dgm:presLayoutVars>
      </dgm:prSet>
      <dgm:spPr/>
    </dgm:pt>
    <dgm:pt modelId="{1AB44C3C-2B6E-7B4A-B079-9E44E58D790F}" type="pres">
      <dgm:prSet presAssocID="{EA19E746-087D-5747-BD84-D0BDB4D1B743}" presName="rect3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14997-96B0-7948-A8A1-B4F21AD740E0}" type="pres">
      <dgm:prSet presAssocID="{EA19E746-087D-5747-BD84-D0BDB4D1B743}" presName="rect3ChTx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2C070-D570-C24E-B8EC-576E04E7C5D5}" type="pres">
      <dgm:prSet presAssocID="{50457B50-2595-E94F-993C-E177E314EAD1}" presName="rect4ParTx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1F3FBC-96BA-9F4F-9EA1-DAE7432D5E3C}" type="pres">
      <dgm:prSet presAssocID="{50457B50-2595-E94F-993C-E177E314EAD1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98B0A377-8AF4-B94D-A42A-74CD9E12A765}" type="presOf" srcId="{EA19E746-087D-5747-BD84-D0BDB4D1B743}" destId="{1AB44C3C-2B6E-7B4A-B079-9E44E58D790F}" srcOrd="1" destOrd="0" presId="urn:microsoft.com/office/officeart/2005/8/layout/target3"/>
    <dgm:cxn modelId="{C4C79A9E-E948-D343-AD5A-A2169147BC37}" srcId="{183262AA-24DB-9D42-BA49-DFEA9DCEA11E}" destId="{D421B331-5FF1-894D-BC17-510CC556518C}" srcOrd="0" destOrd="0" parTransId="{F08812C2-D4C2-1D44-B7C3-919E1DF10143}" sibTransId="{B998553F-C21F-A245-90B3-D8A962712F85}"/>
    <dgm:cxn modelId="{8A0E2ECC-F287-3446-8D89-40787812DADB}" srcId="{183262AA-24DB-9D42-BA49-DFEA9DCEA11E}" destId="{911F3139-331A-9041-947D-2D8029CBE0EE}" srcOrd="1" destOrd="0" parTransId="{E2DAEE02-3EF1-D541-9387-EEF1F08CEED9}" sibTransId="{9EE2FA17-EDB9-C341-B441-2C1ABF5FF487}"/>
    <dgm:cxn modelId="{173E3261-9FCB-8840-AC4C-D3798FFB7C6D}" type="presOf" srcId="{183262AA-24DB-9D42-BA49-DFEA9DCEA11E}" destId="{E2A66267-F3CA-834C-8E92-73974C118495}" srcOrd="0" destOrd="0" presId="urn:microsoft.com/office/officeart/2005/8/layout/target3"/>
    <dgm:cxn modelId="{A39C2DDB-0E9A-BE4E-B655-8FB6B5CAD655}" srcId="{183262AA-24DB-9D42-BA49-DFEA9DCEA11E}" destId="{9AFCBC0B-96A4-474E-96E6-E21053505CD4}" srcOrd="2" destOrd="0" parTransId="{5BAE50B4-1F31-1144-B548-966D89249933}" sibTransId="{6D51E86B-54A7-D045-A8BA-7ADC2CFEFEEE}"/>
    <dgm:cxn modelId="{5F299CED-45E9-E145-B9FC-2ABC6D53E6BF}" type="presOf" srcId="{A70A6160-FC13-2848-AED3-12D569DBABD9}" destId="{878DAEEC-84D0-1944-9838-89F9AF5AF114}" srcOrd="0" destOrd="0" presId="urn:microsoft.com/office/officeart/2005/8/layout/target3"/>
    <dgm:cxn modelId="{2854C699-79B5-434C-BEFB-49F66AF01A4E}" type="presOf" srcId="{911F3139-331A-9041-947D-2D8029CBE0EE}" destId="{9F67836C-3F36-8843-BBCE-92D425CCDC28}" srcOrd="0" destOrd="1" presId="urn:microsoft.com/office/officeart/2005/8/layout/target3"/>
    <dgm:cxn modelId="{0831772D-BBE5-1240-B42A-90CACA6F6225}" type="presOf" srcId="{A70A6160-FC13-2848-AED3-12D569DBABD9}" destId="{0D15B29A-FC1E-424A-9747-0E0CC8A6C14B}" srcOrd="1" destOrd="0" presId="urn:microsoft.com/office/officeart/2005/8/layout/target3"/>
    <dgm:cxn modelId="{4C0E6F1F-0BDF-0A47-AF91-C5822679907C}" type="presOf" srcId="{13A3E0E5-FB8F-334C-8FE5-62A44FA30DEC}" destId="{6D8D805C-8E27-5546-979C-2760A25D2E93}" srcOrd="0" destOrd="0" presId="urn:microsoft.com/office/officeart/2005/8/layout/target3"/>
    <dgm:cxn modelId="{7D4A7DF4-872E-154D-AE8F-07E2ED4B8CA2}" srcId="{13A3E0E5-FB8F-334C-8FE5-62A44FA30DEC}" destId="{A70A6160-FC13-2848-AED3-12D569DBABD9}" srcOrd="1" destOrd="0" parTransId="{86A8D559-4BE4-F946-82B7-23A4E19B377B}" sibTransId="{6A9AB68E-CE3C-1C46-BF77-B7B1A6791E53}"/>
    <dgm:cxn modelId="{8D0AF183-B5D3-514A-A693-3DF3E4222E10}" type="presOf" srcId="{78BBE99E-AE62-174F-8840-FE9100F0377A}" destId="{51514997-96B0-7948-A8A1-B4F21AD740E0}" srcOrd="0" destOrd="0" presId="urn:microsoft.com/office/officeart/2005/8/layout/target3"/>
    <dgm:cxn modelId="{C96B6C18-59CC-6C4C-B7AE-C3814D3EEC58}" srcId="{13A3E0E5-FB8F-334C-8FE5-62A44FA30DEC}" destId="{EA19E746-087D-5747-BD84-D0BDB4D1B743}" srcOrd="2" destOrd="0" parTransId="{509BE407-9AF8-1F4F-BE0E-66AD5658203E}" sibTransId="{625E866C-E9D2-A148-8FDD-3BE0CFDA96B9}"/>
    <dgm:cxn modelId="{199D0F62-8FDE-C04B-B7DD-001C96FFBF73}" type="presOf" srcId="{AFBFAF41-3241-B94E-B5EC-BF583F9BE04B}" destId="{51514997-96B0-7948-A8A1-B4F21AD740E0}" srcOrd="0" destOrd="1" presId="urn:microsoft.com/office/officeart/2005/8/layout/target3"/>
    <dgm:cxn modelId="{583FB138-40CE-864F-A1A2-B3C03CD737BB}" srcId="{13A3E0E5-FB8F-334C-8FE5-62A44FA30DEC}" destId="{50457B50-2595-E94F-993C-E177E314EAD1}" srcOrd="3" destOrd="0" parTransId="{91CC0228-9A2F-C44A-B1D9-A5008F223FA6}" sibTransId="{703DCEC5-BE7B-B844-A88E-646907E8DD42}"/>
    <dgm:cxn modelId="{E3D02617-B661-984E-A8FD-78837F464085}" srcId="{EA19E746-087D-5747-BD84-D0BDB4D1B743}" destId="{78BBE99E-AE62-174F-8840-FE9100F0377A}" srcOrd="0" destOrd="0" parTransId="{A0D81AF6-D6D6-2E44-B9F4-0468DEA92C8D}" sibTransId="{7767C167-0AE8-0445-BD5F-1A9B7BB8BEC2}"/>
    <dgm:cxn modelId="{452416F5-301B-2048-BFCC-28097B667DB1}" type="presOf" srcId="{9AFCBC0B-96A4-474E-96E6-E21053505CD4}" destId="{9F67836C-3F36-8843-BBCE-92D425CCDC28}" srcOrd="0" destOrd="2" presId="urn:microsoft.com/office/officeart/2005/8/layout/target3"/>
    <dgm:cxn modelId="{E3518208-23F7-FE47-8B93-064D11ACD622}" type="presOf" srcId="{183262AA-24DB-9D42-BA49-DFEA9DCEA11E}" destId="{9DBFECD6-8A3D-8547-8DAB-53D12B7D2327}" srcOrd="1" destOrd="0" presId="urn:microsoft.com/office/officeart/2005/8/layout/target3"/>
    <dgm:cxn modelId="{CE575017-5A7C-6847-9B3C-E9EC789A63E9}" type="presOf" srcId="{EA19E746-087D-5747-BD84-D0BDB4D1B743}" destId="{653CC4B6-86EE-DA43-B711-756C2A688905}" srcOrd="0" destOrd="0" presId="urn:microsoft.com/office/officeart/2005/8/layout/target3"/>
    <dgm:cxn modelId="{12C01CDA-3F30-2B4D-9420-9374A4913455}" srcId="{EA19E746-087D-5747-BD84-D0BDB4D1B743}" destId="{AFBFAF41-3241-B94E-B5EC-BF583F9BE04B}" srcOrd="1" destOrd="0" parTransId="{B6CC9165-E2A8-DF47-B63D-A92650E204E0}" sibTransId="{22DD4469-73CD-B949-9383-4B96151B199A}"/>
    <dgm:cxn modelId="{C6E35C7F-9695-304E-A304-65B1C2D424DA}" type="presOf" srcId="{50457B50-2595-E94F-993C-E177E314EAD1}" destId="{C5B53DDF-528D-9E4D-BA41-F8C8C0867C49}" srcOrd="0" destOrd="0" presId="urn:microsoft.com/office/officeart/2005/8/layout/target3"/>
    <dgm:cxn modelId="{E54593CB-2DF0-9E49-9142-45B03E28C977}" type="presOf" srcId="{50457B50-2595-E94F-993C-E177E314EAD1}" destId="{7DB2C070-D570-C24E-B8EC-576E04E7C5D5}" srcOrd="1" destOrd="0" presId="urn:microsoft.com/office/officeart/2005/8/layout/target3"/>
    <dgm:cxn modelId="{4E37E628-3543-8841-AD05-754D241D14D6}" type="presOf" srcId="{D421B331-5FF1-894D-BC17-510CC556518C}" destId="{9F67836C-3F36-8843-BBCE-92D425CCDC28}" srcOrd="0" destOrd="0" presId="urn:microsoft.com/office/officeart/2005/8/layout/target3"/>
    <dgm:cxn modelId="{E351E063-CBB2-5C45-88B7-5DFC7C063C58}" srcId="{13A3E0E5-FB8F-334C-8FE5-62A44FA30DEC}" destId="{183262AA-24DB-9D42-BA49-DFEA9DCEA11E}" srcOrd="0" destOrd="0" parTransId="{E1AE39EB-9D06-F54A-8B72-CF80C5205387}" sibTransId="{50F1CEAA-FF30-954B-8964-4E6B2EA0FA15}"/>
    <dgm:cxn modelId="{6BAEBFCC-D099-5549-A5AB-B2DA3478F324}" type="presParOf" srcId="{6D8D805C-8E27-5546-979C-2760A25D2E93}" destId="{25DB6DD2-519E-7446-8772-54D198A49389}" srcOrd="0" destOrd="0" presId="urn:microsoft.com/office/officeart/2005/8/layout/target3"/>
    <dgm:cxn modelId="{965AF599-0EED-F746-BD6C-C80801E57FC3}" type="presParOf" srcId="{6D8D805C-8E27-5546-979C-2760A25D2E93}" destId="{56542A31-4B1D-9F45-8815-EDDE66040362}" srcOrd="1" destOrd="0" presId="urn:microsoft.com/office/officeart/2005/8/layout/target3"/>
    <dgm:cxn modelId="{F64A5443-C7BD-3A43-AD47-6E170711ABBB}" type="presParOf" srcId="{6D8D805C-8E27-5546-979C-2760A25D2E93}" destId="{E2A66267-F3CA-834C-8E92-73974C118495}" srcOrd="2" destOrd="0" presId="urn:microsoft.com/office/officeart/2005/8/layout/target3"/>
    <dgm:cxn modelId="{9A76D587-83C8-4642-A1A8-8CA88B9FDB5D}" type="presParOf" srcId="{6D8D805C-8E27-5546-979C-2760A25D2E93}" destId="{0A4D27A1-7560-5740-BE3A-A4E5BD4614A0}" srcOrd="3" destOrd="0" presId="urn:microsoft.com/office/officeart/2005/8/layout/target3"/>
    <dgm:cxn modelId="{F03CC62C-614A-9E4B-9560-707F0A2A5F7E}" type="presParOf" srcId="{6D8D805C-8E27-5546-979C-2760A25D2E93}" destId="{0C739B3D-50AE-C948-B1FB-A51F669FD8C3}" srcOrd="4" destOrd="0" presId="urn:microsoft.com/office/officeart/2005/8/layout/target3"/>
    <dgm:cxn modelId="{DA19C3E8-A544-444F-BBBC-ED4BD3CEDC6B}" type="presParOf" srcId="{6D8D805C-8E27-5546-979C-2760A25D2E93}" destId="{878DAEEC-84D0-1944-9838-89F9AF5AF114}" srcOrd="5" destOrd="0" presId="urn:microsoft.com/office/officeart/2005/8/layout/target3"/>
    <dgm:cxn modelId="{1A17D897-2CC3-614D-8E05-9E3C725FEC26}" type="presParOf" srcId="{6D8D805C-8E27-5546-979C-2760A25D2E93}" destId="{4BBC67E4-19A9-A948-A2C9-4DFBC2C7C256}" srcOrd="6" destOrd="0" presId="urn:microsoft.com/office/officeart/2005/8/layout/target3"/>
    <dgm:cxn modelId="{AF8E2E1C-4031-3949-9DD1-D2DC1BA8948A}" type="presParOf" srcId="{6D8D805C-8E27-5546-979C-2760A25D2E93}" destId="{7D370A6D-C41B-1044-8DE0-4F85455A5416}" srcOrd="7" destOrd="0" presId="urn:microsoft.com/office/officeart/2005/8/layout/target3"/>
    <dgm:cxn modelId="{C1213226-0B34-D14E-AB60-B2ED85BE30B8}" type="presParOf" srcId="{6D8D805C-8E27-5546-979C-2760A25D2E93}" destId="{653CC4B6-86EE-DA43-B711-756C2A688905}" srcOrd="8" destOrd="0" presId="urn:microsoft.com/office/officeart/2005/8/layout/target3"/>
    <dgm:cxn modelId="{46C4F7EF-E57E-954C-B64A-86E896345325}" type="presParOf" srcId="{6D8D805C-8E27-5546-979C-2760A25D2E93}" destId="{696C117B-0E32-BE4E-9874-CF9A36F4D455}" srcOrd="9" destOrd="0" presId="urn:microsoft.com/office/officeart/2005/8/layout/target3"/>
    <dgm:cxn modelId="{AB3D7F3F-F0A3-DF47-B58C-9DA111E474BD}" type="presParOf" srcId="{6D8D805C-8E27-5546-979C-2760A25D2E93}" destId="{6AE7970F-AF50-6847-84A4-AC3F27104EDB}" srcOrd="10" destOrd="0" presId="urn:microsoft.com/office/officeart/2005/8/layout/target3"/>
    <dgm:cxn modelId="{615929F9-442E-5740-8C4B-30F1987816C9}" type="presParOf" srcId="{6D8D805C-8E27-5546-979C-2760A25D2E93}" destId="{C5B53DDF-528D-9E4D-BA41-F8C8C0867C49}" srcOrd="11" destOrd="0" presId="urn:microsoft.com/office/officeart/2005/8/layout/target3"/>
    <dgm:cxn modelId="{11805A27-0355-EA40-9665-E416E4FC1644}" type="presParOf" srcId="{6D8D805C-8E27-5546-979C-2760A25D2E93}" destId="{9DBFECD6-8A3D-8547-8DAB-53D12B7D2327}" srcOrd="12" destOrd="0" presId="urn:microsoft.com/office/officeart/2005/8/layout/target3"/>
    <dgm:cxn modelId="{B060024A-40B9-0E46-8686-91B55739A448}" type="presParOf" srcId="{6D8D805C-8E27-5546-979C-2760A25D2E93}" destId="{9F67836C-3F36-8843-BBCE-92D425CCDC28}" srcOrd="13" destOrd="0" presId="urn:microsoft.com/office/officeart/2005/8/layout/target3"/>
    <dgm:cxn modelId="{0859485A-C564-114B-A257-E1DD1597832D}" type="presParOf" srcId="{6D8D805C-8E27-5546-979C-2760A25D2E93}" destId="{0D15B29A-FC1E-424A-9747-0E0CC8A6C14B}" srcOrd="14" destOrd="0" presId="urn:microsoft.com/office/officeart/2005/8/layout/target3"/>
    <dgm:cxn modelId="{F3D17011-4FFB-7647-8CCD-E40F82C51A76}" type="presParOf" srcId="{6D8D805C-8E27-5546-979C-2760A25D2E93}" destId="{DEF3D320-B9E4-D14E-B4C6-590BF47411BC}" srcOrd="15" destOrd="0" presId="urn:microsoft.com/office/officeart/2005/8/layout/target3"/>
    <dgm:cxn modelId="{130659E2-9B03-4446-B7C1-44A4F3DF9F77}" type="presParOf" srcId="{6D8D805C-8E27-5546-979C-2760A25D2E93}" destId="{1AB44C3C-2B6E-7B4A-B079-9E44E58D790F}" srcOrd="16" destOrd="0" presId="urn:microsoft.com/office/officeart/2005/8/layout/target3"/>
    <dgm:cxn modelId="{5E00DA5B-B80E-0542-B3DF-83D69684C7E7}" type="presParOf" srcId="{6D8D805C-8E27-5546-979C-2760A25D2E93}" destId="{51514997-96B0-7948-A8A1-B4F21AD740E0}" srcOrd="17" destOrd="0" presId="urn:microsoft.com/office/officeart/2005/8/layout/target3"/>
    <dgm:cxn modelId="{326D7280-5C82-1B4E-B49A-904BCCC4ACCB}" type="presParOf" srcId="{6D8D805C-8E27-5546-979C-2760A25D2E93}" destId="{7DB2C070-D570-C24E-B8EC-576E04E7C5D5}" srcOrd="18" destOrd="0" presId="urn:microsoft.com/office/officeart/2005/8/layout/target3"/>
    <dgm:cxn modelId="{0FDB77B1-2748-6F40-94F0-D8C338D63983}" type="presParOf" srcId="{6D8D805C-8E27-5546-979C-2760A25D2E93}" destId="{5C1F3FBC-96BA-9F4F-9EA1-DAE7432D5E3C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B6DD2-519E-7446-8772-54D198A49389}">
      <dsp:nvSpPr>
        <dsp:cNvPr id="0" name=""/>
        <dsp:cNvSpPr/>
      </dsp:nvSpPr>
      <dsp:spPr>
        <a:xfrm>
          <a:off x="0" y="0"/>
          <a:ext cx="4830762" cy="4830762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A66267-F3CA-834C-8E92-73974C118495}">
      <dsp:nvSpPr>
        <dsp:cNvPr id="0" name=""/>
        <dsp:cNvSpPr/>
      </dsp:nvSpPr>
      <dsp:spPr>
        <a:xfrm>
          <a:off x="2415381" y="0"/>
          <a:ext cx="6119018" cy="48307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There are several alternative conventions used to represent negative as well as positive integers</a:t>
          </a:r>
          <a:endParaRPr lang="en-US" sz="1500" kern="1200" dirty="0"/>
        </a:p>
      </dsp:txBody>
      <dsp:txXfrm>
        <a:off x="2415381" y="0"/>
        <a:ext cx="3059509" cy="1026537"/>
      </dsp:txXfrm>
    </dsp:sp>
    <dsp:sp modelId="{0C739B3D-50AE-C948-B1FB-A51F669FD8C3}">
      <dsp:nvSpPr>
        <dsp:cNvPr id="0" name=""/>
        <dsp:cNvSpPr/>
      </dsp:nvSpPr>
      <dsp:spPr>
        <a:xfrm>
          <a:off x="634037" y="1026537"/>
          <a:ext cx="3562687" cy="3562687"/>
        </a:xfrm>
        <a:prstGeom prst="pie">
          <a:avLst>
            <a:gd name="adj1" fmla="val 5400000"/>
            <a:gd name="adj2" fmla="val 1620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DAEEC-84D0-1944-9838-89F9AF5AF114}">
      <dsp:nvSpPr>
        <dsp:cNvPr id="0" name=""/>
        <dsp:cNvSpPr/>
      </dsp:nvSpPr>
      <dsp:spPr>
        <a:xfrm>
          <a:off x="2415381" y="1026537"/>
          <a:ext cx="6119018" cy="35626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Sign-magnitude representation is the simplest form that employs a sign bit</a:t>
          </a:r>
          <a:endParaRPr lang="en-US" sz="1500" kern="1200" dirty="0"/>
        </a:p>
      </dsp:txBody>
      <dsp:txXfrm>
        <a:off x="2415381" y="1026537"/>
        <a:ext cx="3059509" cy="1026537"/>
      </dsp:txXfrm>
    </dsp:sp>
    <dsp:sp modelId="{7D370A6D-C41B-1044-8DE0-4F85455A5416}">
      <dsp:nvSpPr>
        <dsp:cNvPr id="0" name=""/>
        <dsp:cNvSpPr/>
      </dsp:nvSpPr>
      <dsp:spPr>
        <a:xfrm>
          <a:off x="1268075" y="2053074"/>
          <a:ext cx="2294612" cy="2294612"/>
        </a:xfrm>
        <a:prstGeom prst="pie">
          <a:avLst>
            <a:gd name="adj1" fmla="val 5400000"/>
            <a:gd name="adj2" fmla="val 1620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3CC4B6-86EE-DA43-B711-756C2A688905}">
      <dsp:nvSpPr>
        <dsp:cNvPr id="0" name=""/>
        <dsp:cNvSpPr/>
      </dsp:nvSpPr>
      <dsp:spPr>
        <a:xfrm>
          <a:off x="2415381" y="2053074"/>
          <a:ext cx="6119018" cy="22946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Drawbacks:</a:t>
          </a:r>
          <a:endParaRPr lang="en-US" sz="1500" kern="1200" dirty="0"/>
        </a:p>
      </dsp:txBody>
      <dsp:txXfrm>
        <a:off x="2415381" y="2053074"/>
        <a:ext cx="3059509" cy="1026537"/>
      </dsp:txXfrm>
    </dsp:sp>
    <dsp:sp modelId="{6AE7970F-AF50-6847-84A4-AC3F27104EDB}">
      <dsp:nvSpPr>
        <dsp:cNvPr id="0" name=""/>
        <dsp:cNvSpPr/>
      </dsp:nvSpPr>
      <dsp:spPr>
        <a:xfrm>
          <a:off x="1902112" y="3079611"/>
          <a:ext cx="1026537" cy="102653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B53DDF-528D-9E4D-BA41-F8C8C0867C49}">
      <dsp:nvSpPr>
        <dsp:cNvPr id="0" name=""/>
        <dsp:cNvSpPr/>
      </dsp:nvSpPr>
      <dsp:spPr>
        <a:xfrm>
          <a:off x="2415381" y="3079611"/>
          <a:ext cx="6119018" cy="10265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Because of these drawbacks, sign-magnitude representation is rarely used in implementing the integer portion of the ALU</a:t>
          </a:r>
          <a:endParaRPr lang="en-US" sz="1500" kern="1200" dirty="0"/>
        </a:p>
      </dsp:txBody>
      <dsp:txXfrm>
        <a:off x="2415381" y="3079611"/>
        <a:ext cx="3059509" cy="1026537"/>
      </dsp:txXfrm>
    </dsp:sp>
    <dsp:sp modelId="{9F67836C-3F36-8843-BBCE-92D425CCDC28}">
      <dsp:nvSpPr>
        <dsp:cNvPr id="0" name=""/>
        <dsp:cNvSpPr/>
      </dsp:nvSpPr>
      <dsp:spPr>
        <a:xfrm>
          <a:off x="5474890" y="0"/>
          <a:ext cx="3059509" cy="102653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All of these alternatives involve treating the most significant (leftmost) bit in the word as a sign bit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If the sign bit is 0 the number is positive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If the sign bit is 1 the number is negative</a:t>
          </a:r>
          <a:endParaRPr lang="en-US" sz="1100" kern="1200" dirty="0"/>
        </a:p>
      </dsp:txBody>
      <dsp:txXfrm>
        <a:off x="5474890" y="0"/>
        <a:ext cx="3059509" cy="1026537"/>
      </dsp:txXfrm>
    </dsp:sp>
    <dsp:sp modelId="{51514997-96B0-7948-A8A1-B4F21AD740E0}">
      <dsp:nvSpPr>
        <dsp:cNvPr id="0" name=""/>
        <dsp:cNvSpPr/>
      </dsp:nvSpPr>
      <dsp:spPr>
        <a:xfrm>
          <a:off x="5474890" y="2053074"/>
          <a:ext cx="3059509" cy="102653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Addition and subtraction require a consideration of both the signs of the numbers and their relative magnitudes to carry out the required operation</a:t>
          </a:r>
          <a:endParaRPr 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There are two representations of 0</a:t>
          </a:r>
          <a:endParaRPr lang="en-US" sz="1100" kern="1200" dirty="0"/>
        </a:p>
      </dsp:txBody>
      <dsp:txXfrm>
        <a:off x="5474890" y="2053074"/>
        <a:ext cx="3059509" cy="1026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822172-E39A-944B-933D-3AEB13A92A8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4853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AE27EA-A634-9140-BAF9-5BB17D98E5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633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our examination of the processor with an overview of the arithmetic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 unit (ALU). The chapter then focuses on the most complex aspect of the ALU,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arithmetic. The logic functions that are part of the ALU are described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Chapter 12, and implementations of simple logic and arithmetic functions in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 are described in Chapter 11.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arithmetic is commonly performed on two very different types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numbers: integer and floating point. In both cases, the representation chosen is a crucial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design issue and is treated first, followed by a discussion of arithmetic operations.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includes a number of examples, each of which is highlighted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shaded 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6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C514E-DDFD-0E4A-B3F8-829B0E7F37A1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ALU is that part of the computer that actually performs arithmetic and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operations on data. All of the other elements of the computer system—control unit,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registers, memory, I/O—are there mainly to bring data into the ALU for it to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to take the results back out. We have, in a sense, reached the core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essence of a computer when we consider the ALU.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ALU and, indeed, all electronic components in the computer are based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simple digital logic devices that can store binary digits and perform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Boolean logic operations.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40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051D3E-919C-AB48-B297-5EAA28E5280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10.1 indicates, in general terms, how the ALU is interconnected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rest of the processor. Operands for arithmetic and logic operations are presented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ALU in registers, and the results of an operation are stored in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registers are temporary storage locations within the processor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connected by signal paths to the ALU (e.g., see Figure 2.3). The ALU may also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flags as the result of an operation. For example, an overflow flag is set to 1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 of a computation exceeds the length of the register into which it is to be stored.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flag values are also stored in registers within the processor.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provides signals that control the operation of the ALU and the movement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into and out of the ALU.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flag values are also stored in registers within the processor. The processor provides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 that control the operation of the ALU and the movement of the data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into and out of the ALU.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2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521C9-180F-994B-8A62-96D4CD2B6058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binary number system, arbitrary numbers can be represented with just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digits zero and one, the minus sign (for negative numbers), and the period, 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radix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(for numbers with a fractional component).</a:t>
            </a:r>
            <a:endParaRPr lang="en-GB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GB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purposes of computer storage and processing, however, we do not have the benefit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special symbols for the minus sign and radix point. Only binary digits (0 and 1)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used to represent numbers. If we are limited to nonnegative integers,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 is straightforward.</a:t>
            </a:r>
            <a:endParaRPr lang="en-GB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F448AC-8E1C-CC4C-BFB1-A0EEFAD70676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several alternative conventions used to represent negative as well as positive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integers, all of which involve treating the most significant (leftmost) bit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as a sign bit. If the sign bit is 0, the number is positive; if the sign bit is 1,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is negative.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simplest form of representation that employs a sign bit is the sign-magnitude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representation. 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word, the rightmost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magnitude of the integer.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several drawbacks to sign-magnitude representation. One is that addition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subtraction require a consideration of both the signs of the numbers and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magnitudes to carry out the required operation. This should become clear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 in Section 10.3. Another drawback is that there are two representations of 0: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is inconvenient because it is slightly more difficult to test for 0 (an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performed frequently on computers) than if there were a single representation.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of these drawbacks, sign-magnitude representation is rarely used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implementing the integer portion of the ALU. Instead, the most common scheme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twos complement representation.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75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322CD-B268-9C4D-A0E6-532DCE695FA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sign-magnitude representation, the rule for forming the negation of an integer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simple: invert the sign bit. In twos complement notation, the negation of an integer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formed with the following rules: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Take the Boolean complement of each bit of the integer (including the 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bit). That is, set each 1 to 0 and each 0 to 1.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Treating the result as an unsigned binary integer, add 1.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two-step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twos complement operation,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the taking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twos complement of an integer.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expected, the negative of the negative of that number is itself: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0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Subtraction rule.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E27EA-A634-9140-BAF9-5BB17D98E5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4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DB81AD-687E-184A-BB1E-1687D0D8A52A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addition and subtraction, multiplication is a complex operation,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whether performed in hardware or software. A wide variety of algorithms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in various computers. The purpose of this subsection is to give the reader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feel for the type of approach typically taken. We begin with the simpler problem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multiplying two unsigned (nonnegative) integers, and then we look at one of the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techniques for multiplication of numbers in twos complement representation.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10.7 illustrates the multiplication of unsigned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binary integers, as might be carried out using paper and pencil. Several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observations can be made: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Multiplication involves the generation of partial products, one for each digit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multiplier. These partial products are then summed to produce the final product.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partial products are easily defined. When the multiplier bit is 0, the partial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 is 0. When the multiplier is 1, the partial product is the multiplicand.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total product is produced by summing the partial products. For this operation,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successive partial product is shifted one position to the left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preceding partial product.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multiplication of two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n-bit binary integers results in a product of up to 2n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in length (e.g., 11 * 11 = 1001).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the pencil-and-paper approach, there are several things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 to make computerized multiplication more efficient. First, we can perform a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 on the partial products rather than waiting until the end. This eliminates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storage of all the partial products; fewer registers are needed. Second,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save some time on the generation of partial products. For each 1 on the multiplier,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add and a shift operation are required; but for each 0, only a shift is required.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73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CDA33-A84D-B442-90D7-954600C6F1E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Division is somewhat more complex than multiplication but is based on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principles. As before, the basis for the algorithm is the paper-and-pencil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approach, and the operation involves repetitive shifting and addition or subtraction.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10.15 shows an example of the long division of unsigned binary integers.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instructive to describe the process in detail. First, the bits of the dividend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examined from left to right, until the set of bits examined represents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greater than or equal to the divisor; this is referred to as the divisor being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divide the number. Until this event occurs, 0s are placed in the quotient from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right. When the event occurs, a 1 is placed in the quotient and the divisor is subtracted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partial dividend. The result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partial remainder.</a:t>
            </a:r>
          </a:p>
          <a:p>
            <a:endParaRPr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this point on, the division follows a cyclic pattern. At each cycle,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bits from the dividend are appended to the partial remainder until the result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greater than or equal to the divisor. As before, the divisor is subtracted from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to produce a new partial remainder. The process continues until all the bits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dividend are exhausted.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2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GB" dirty="0" smtClean="0"/>
              <a:t>© 2016 Pearson Education, Inc., Hoboken, NJ. All rights reserved.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© 2016 Pearson Education, Inc., Hoboken, NJ. All rights reserved.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9552" y="4221088"/>
            <a:ext cx="6191157" cy="833718"/>
          </a:xfrm>
        </p:spPr>
        <p:txBody>
          <a:bodyPr>
            <a:noAutofit/>
          </a:bodyPr>
          <a:lstStyle/>
          <a:p>
            <a:r>
              <a:rPr 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Chapter 10</a:t>
            </a:r>
            <a:endParaRPr 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533400" y="5085184"/>
            <a:ext cx="8610600" cy="8382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Computer Arithmetic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286000" cy="193899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Box 4"/>
          <p:cNvSpPr txBox="1"/>
          <p:nvPr/>
        </p:nvSpPr>
        <p:spPr>
          <a:xfrm>
            <a:off x="7955522" y="158770"/>
            <a:ext cx="1188477" cy="5270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179512" y="228600"/>
            <a:ext cx="1656184" cy="1760240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f7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25" b="28040"/>
          <a:stretch/>
        </p:blipFill>
        <p:spPr>
          <a:xfrm>
            <a:off x="-468560" y="908720"/>
            <a:ext cx="10529184" cy="5400600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TextBox 5"/>
          <p:cNvSpPr txBox="1"/>
          <p:nvPr/>
        </p:nvSpPr>
        <p:spPr>
          <a:xfrm>
            <a:off x="7920242" y="141129"/>
            <a:ext cx="1223757" cy="69707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Division 6"/>
          <p:cNvSpPr/>
          <p:nvPr/>
        </p:nvSpPr>
        <p:spPr>
          <a:xfrm>
            <a:off x="609600" y="304800"/>
            <a:ext cx="1600200" cy="1447800"/>
          </a:xfrm>
          <a:prstGeom prst="mathDivid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f15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62" b="29502"/>
          <a:stretch/>
        </p:blipFill>
        <p:spPr>
          <a:xfrm>
            <a:off x="-396552" y="1340768"/>
            <a:ext cx="10663410" cy="5290121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Arithmetic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84" y="4943128"/>
            <a:ext cx="1968500" cy="179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916" y="3431828"/>
            <a:ext cx="2527300" cy="330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980728"/>
            <a:ext cx="2501900" cy="5753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4216" y="4879628"/>
            <a:ext cx="2044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&amp; Logic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 (ALU)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700808"/>
            <a:ext cx="7556313" cy="4144963"/>
          </a:xfrm>
        </p:spPr>
        <p:txBody>
          <a:bodyPr/>
          <a:lstStyle/>
          <a:p>
            <a:r>
              <a:rPr lang="en-US" dirty="0" smtClean="0"/>
              <a:t>Part of the computer that actually performs arithmetic and logical operations on data</a:t>
            </a:r>
          </a:p>
          <a:p>
            <a:r>
              <a:rPr lang="en-US" dirty="0" smtClean="0"/>
              <a:t>All of the other elements of the computer system are there mainly to bring data into the ALU for it to process and then to take the results back out</a:t>
            </a:r>
          </a:p>
          <a:p>
            <a:r>
              <a:rPr lang="en-US" dirty="0" smtClean="0"/>
              <a:t>Based on the use of simple digital logic devices that can store binary digits and perform simple Boolean logic operations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725144"/>
            <a:ext cx="2082800" cy="1485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90" b="25604"/>
          <a:stretch/>
        </p:blipFill>
        <p:spPr>
          <a:xfrm>
            <a:off x="-252536" y="390483"/>
            <a:ext cx="9649072" cy="6044485"/>
          </a:xfrm>
          <a:prstGeom prst="rect">
            <a:avLst/>
          </a:prstGeom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Representation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828800"/>
            <a:ext cx="7556313" cy="4297363"/>
          </a:xfrm>
        </p:spPr>
        <p:txBody>
          <a:bodyPr/>
          <a:lstStyle/>
          <a:p>
            <a:r>
              <a:rPr lang="en-US" dirty="0" smtClean="0"/>
              <a:t>In the binary number system arbitrary numbers can be represented with: </a:t>
            </a:r>
          </a:p>
          <a:p>
            <a:pPr lvl="1"/>
            <a:r>
              <a:rPr lang="en-US" dirty="0" smtClean="0"/>
              <a:t>The digits zero and one</a:t>
            </a:r>
          </a:p>
          <a:p>
            <a:pPr lvl="1"/>
            <a:r>
              <a:rPr lang="en-US" dirty="0" smtClean="0"/>
              <a:t>The minus sign (for negative numbers)</a:t>
            </a:r>
          </a:p>
          <a:p>
            <a:pPr lvl="1"/>
            <a:r>
              <a:rPr lang="en-US" dirty="0" smtClean="0"/>
              <a:t>The period, or </a:t>
            </a:r>
            <a:r>
              <a:rPr lang="en-US" b="1" i="1" dirty="0" smtClean="0"/>
              <a:t>radix point </a:t>
            </a:r>
            <a:r>
              <a:rPr lang="en-US" dirty="0" smtClean="0"/>
              <a:t>(for numbers with a fractional component)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For purposes of computer storage and processing we do not have the benefit of special symbols for the minus sign and radix point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Only binary digits (0,1) may be used to represent numbers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28600"/>
            <a:ext cx="1816100" cy="17208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7556500" cy="111601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Sign-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Magnitude Representation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304800" y="1600200"/>
          <a:ext cx="85344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628800"/>
            <a:ext cx="7556313" cy="4800600"/>
          </a:xfrm>
        </p:spPr>
        <p:txBody>
          <a:bodyPr/>
          <a:lstStyle/>
          <a:p>
            <a:r>
              <a:rPr lang="en-US" dirty="0" smtClean="0"/>
              <a:t> Twos complement operation</a:t>
            </a:r>
          </a:p>
          <a:p>
            <a:pPr lvl="1"/>
            <a:r>
              <a:rPr lang="en-US" dirty="0" smtClean="0"/>
              <a:t>Take the Boolean complement of each bit of the integer (including the sign bit)</a:t>
            </a:r>
          </a:p>
          <a:p>
            <a:pPr lvl="1"/>
            <a:r>
              <a:rPr lang="en-US" dirty="0" smtClean="0"/>
              <a:t>Treating the result as an unsigned binary integer, add 1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/>
              <a:t>The negative of the negative of that number is itself: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32766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                             +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18 = 00010010 (twos complement)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bitwise complement = 11101101</a:t>
            </a:r>
            <a:endParaRPr lang="en-US" sz="1800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                                        </a:t>
            </a:r>
            <a:r>
              <a:rPr lang="en-US" sz="1800" u="sng" dirty="0" smtClean="0">
                <a:solidFill>
                  <a:schemeClr val="accent1"/>
                </a:solidFill>
                <a:latin typeface="+mn-lt"/>
              </a:rPr>
              <a:t>+              1</a:t>
            </a:r>
          </a:p>
          <a:p>
            <a:r>
              <a:rPr lang="en-US" sz="1800" dirty="0" smtClean="0">
                <a:solidFill>
                  <a:schemeClr val="accent1"/>
                </a:solidFill>
                <a:latin typeface="+mn-lt"/>
              </a:rPr>
              <a:t>                                          11101110 </a:t>
            </a:r>
            <a:r>
              <a:rPr lang="en-US" sz="1800" dirty="0">
                <a:solidFill>
                  <a:schemeClr val="accent1"/>
                </a:solidFill>
                <a:latin typeface="+mn-lt"/>
              </a:rPr>
              <a:t>= -18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4600" y="525780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                                -18 =  11101110 (twos complement)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bitwise complement =  00010001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                                         </a:t>
            </a:r>
            <a:r>
              <a:rPr lang="en-US" sz="1800" u="sng" dirty="0">
                <a:solidFill>
                  <a:schemeClr val="accent1"/>
                </a:solidFill>
                <a:latin typeface="+mn-lt"/>
              </a:rPr>
              <a:t>+               1</a:t>
            </a:r>
          </a:p>
          <a:p>
            <a:r>
              <a:rPr lang="en-US" sz="1800" dirty="0">
                <a:solidFill>
                  <a:schemeClr val="accent1"/>
                </a:solidFill>
                <a:latin typeface="+mn-lt"/>
              </a:rPr>
              <a:t>                                            00010010 = +18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04864"/>
            <a:ext cx="5089240" cy="357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 of binary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26" y="1981200"/>
            <a:ext cx="5846608" cy="329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87624" y="1484784"/>
            <a:ext cx="54585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SUBTRACTION  by two’s complement addition </a:t>
            </a:r>
          </a:p>
          <a:p>
            <a:endParaRPr lang="en-US" sz="3200" b="1" dirty="0" smtClean="0">
              <a:solidFill>
                <a:schemeClr val="accent1"/>
              </a:solidFill>
              <a:latin typeface="+mn-lt"/>
            </a:endParaRPr>
          </a:p>
          <a:p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To 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subtract one number (subtrahend) from </a:t>
            </a:r>
            <a:r>
              <a:rPr lang="en-US" sz="3200" dirty="0" smtClean="0">
                <a:solidFill>
                  <a:schemeClr val="accent1"/>
                </a:solidFill>
                <a:latin typeface="+mn-lt"/>
              </a:rPr>
              <a:t>another (</a:t>
            </a:r>
            <a:r>
              <a:rPr lang="en-US" sz="3200" dirty="0">
                <a:solidFill>
                  <a:schemeClr val="accent1"/>
                </a:solidFill>
                <a:latin typeface="+mn-lt"/>
              </a:rPr>
              <a:t>minuend), take the twos complement (negation) of the subtrahend and add it</a:t>
            </a:r>
          </a:p>
          <a:p>
            <a:r>
              <a:rPr lang="en-US" sz="3200" dirty="0">
                <a:solidFill>
                  <a:schemeClr val="accent1"/>
                </a:solidFill>
                <a:latin typeface="+mn-lt"/>
              </a:rPr>
              <a:t>to the minuend.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990600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Subtraction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600" y="3200400"/>
            <a:ext cx="152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n-lt"/>
              </a:rPr>
              <a:t>Rule</a:t>
            </a:r>
          </a:p>
        </p:txBody>
      </p:sp>
      <p:sp useBgFill="1">
        <p:nvSpPr>
          <p:cNvPr id="9" name="TextBox 8"/>
          <p:cNvSpPr txBox="1"/>
          <p:nvPr/>
        </p:nvSpPr>
        <p:spPr>
          <a:xfrm>
            <a:off x="228600" y="4569060"/>
            <a:ext cx="381000" cy="688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919999" cy="1931161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4931</TotalTime>
  <Words>1959</Words>
  <Application>Microsoft Macintosh PowerPoint</Application>
  <PresentationFormat>On-screen Show (4:3)</PresentationFormat>
  <Paragraphs>194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ＭＳ Ｐゴシック</vt:lpstr>
      <vt:lpstr>Rockwell</vt:lpstr>
      <vt:lpstr>Times New Roman</vt:lpstr>
      <vt:lpstr>Wingdings</vt:lpstr>
      <vt:lpstr>Advantage</vt:lpstr>
      <vt:lpstr>Chapter 10</vt:lpstr>
      <vt:lpstr>Arithmetic &amp; Logic Unit (ALU)</vt:lpstr>
      <vt:lpstr>PowerPoint Presentation</vt:lpstr>
      <vt:lpstr>Integer Representation</vt:lpstr>
      <vt:lpstr>Sign-Magnitude Representation</vt:lpstr>
      <vt:lpstr>Negation</vt:lpstr>
      <vt:lpstr>Addition of binary numbers</vt:lpstr>
      <vt:lpstr>Subtraction of binary numbers</vt:lpstr>
      <vt:lpstr>PowerPoint Presentation</vt:lpstr>
      <vt:lpstr>PowerPoint Presentation</vt:lpstr>
      <vt:lpstr>PowerPoint Presentation</vt:lpstr>
      <vt:lpstr>Floating-Point Arithmetic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 Arithmetic</dc:title>
  <dc:creator>Adrian J Pullin</dc:creator>
  <cp:lastModifiedBy>Dr. Irfan Uddin</cp:lastModifiedBy>
  <cp:revision>114</cp:revision>
  <dcterms:created xsi:type="dcterms:W3CDTF">2012-07-03T02:46:08Z</dcterms:created>
  <dcterms:modified xsi:type="dcterms:W3CDTF">2016-04-10T07:18:50Z</dcterms:modified>
</cp:coreProperties>
</file>