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30"/>
  </p:notesMasterIdLst>
  <p:handoutMasterIdLst>
    <p:handoutMasterId r:id="rId31"/>
  </p:handoutMasterIdLst>
  <p:sldIdLst>
    <p:sldId id="314" r:id="rId2"/>
    <p:sldId id="259" r:id="rId3"/>
    <p:sldId id="316" r:id="rId4"/>
    <p:sldId id="317" r:id="rId5"/>
    <p:sldId id="318" r:id="rId6"/>
    <p:sldId id="321" r:id="rId7"/>
    <p:sldId id="322" r:id="rId8"/>
    <p:sldId id="325" r:id="rId9"/>
    <p:sldId id="328" r:id="rId10"/>
    <p:sldId id="329" r:id="rId11"/>
    <p:sldId id="320" r:id="rId12"/>
    <p:sldId id="330" r:id="rId13"/>
    <p:sldId id="347" r:id="rId14"/>
    <p:sldId id="332" r:id="rId15"/>
    <p:sldId id="333" r:id="rId16"/>
    <p:sldId id="334" r:id="rId17"/>
    <p:sldId id="335" r:id="rId18"/>
    <p:sldId id="336" r:id="rId19"/>
    <p:sldId id="337" r:id="rId20"/>
    <p:sldId id="338" r:id="rId21"/>
    <p:sldId id="339" r:id="rId22"/>
    <p:sldId id="340" r:id="rId23"/>
    <p:sldId id="341" r:id="rId24"/>
    <p:sldId id="342" r:id="rId25"/>
    <p:sldId id="343" r:id="rId26"/>
    <p:sldId id="344" r:id="rId27"/>
    <p:sldId id="345" r:id="rId28"/>
    <p:sldId id="346" r:id="rId2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91" autoAdjust="0"/>
    <p:restoredTop sz="85640" autoAdjust="0"/>
  </p:normalViewPr>
  <p:slideViewPr>
    <p:cSldViewPr>
      <p:cViewPr varScale="1">
        <p:scale>
          <a:sx n="84" d="100"/>
          <a:sy n="84" d="100"/>
        </p:scale>
        <p:origin x="1520"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B48A5F-8F2E-854C-AFE4-8C8C91953F2A}"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286C2A99-2183-9247-8F0D-5515E65B2C72}">
      <dgm:prSet/>
      <dgm:spPr/>
      <dgm:t>
        <a:bodyPr/>
        <a:lstStyle/>
        <a:p>
          <a:pPr rtl="0"/>
          <a:r>
            <a:rPr lang="en-US" dirty="0" smtClean="0"/>
            <a:t>Not only used for representing integers but also as a concise notation for representing any sequence of binary digits</a:t>
          </a:r>
          <a:endParaRPr lang="en-US" dirty="0"/>
        </a:p>
      </dgm:t>
    </dgm:pt>
    <dgm:pt modelId="{5951A6DA-99AF-C14A-BC14-BB066AC1FDFB}" type="parTrans" cxnId="{A0387B61-44D1-574A-B80B-E0AAF6FE1F11}">
      <dgm:prSet/>
      <dgm:spPr/>
      <dgm:t>
        <a:bodyPr/>
        <a:lstStyle/>
        <a:p>
          <a:endParaRPr lang="en-US"/>
        </a:p>
      </dgm:t>
    </dgm:pt>
    <dgm:pt modelId="{51FDC2ED-856C-1E4A-8A10-0A9EBB881973}" type="sibTrans" cxnId="{A0387B61-44D1-574A-B80B-E0AAF6FE1F11}">
      <dgm:prSet/>
      <dgm:spPr/>
      <dgm:t>
        <a:bodyPr/>
        <a:lstStyle/>
        <a:p>
          <a:endParaRPr lang="en-US"/>
        </a:p>
      </dgm:t>
    </dgm:pt>
    <dgm:pt modelId="{D1064496-D9CC-E548-8CD2-477694173F8A}">
      <dgm:prSet/>
      <dgm:spPr/>
      <dgm:t>
        <a:bodyPr/>
        <a:lstStyle/>
        <a:p>
          <a:pPr rtl="0"/>
          <a:r>
            <a:rPr lang="en-US" dirty="0" smtClean="0"/>
            <a:t>Reasons for using hexadecimal notation are:</a:t>
          </a:r>
          <a:endParaRPr lang="en-US" dirty="0"/>
        </a:p>
      </dgm:t>
    </dgm:pt>
    <dgm:pt modelId="{4B8820EF-8F1B-114E-A4A6-D0FDD23F8D8F}" type="parTrans" cxnId="{5636A36B-9208-8046-9F8E-911DF97EF634}">
      <dgm:prSet/>
      <dgm:spPr/>
      <dgm:t>
        <a:bodyPr/>
        <a:lstStyle/>
        <a:p>
          <a:endParaRPr lang="en-US"/>
        </a:p>
      </dgm:t>
    </dgm:pt>
    <dgm:pt modelId="{7DB4B415-7AEC-B044-A5EE-6071A79B8090}" type="sibTrans" cxnId="{5636A36B-9208-8046-9F8E-911DF97EF634}">
      <dgm:prSet/>
      <dgm:spPr/>
      <dgm:t>
        <a:bodyPr/>
        <a:lstStyle/>
        <a:p>
          <a:endParaRPr lang="en-US"/>
        </a:p>
      </dgm:t>
    </dgm:pt>
    <dgm:pt modelId="{BE4F66D8-4FE5-974B-9B7C-5CC6D751E268}">
      <dgm:prSet/>
      <dgm:spPr/>
      <dgm:t>
        <a:bodyPr/>
        <a:lstStyle/>
        <a:p>
          <a:pPr rtl="0"/>
          <a:r>
            <a:rPr lang="en-US" dirty="0" smtClean="0"/>
            <a:t>It is more compact than binary notation</a:t>
          </a:r>
          <a:endParaRPr lang="en-US" dirty="0"/>
        </a:p>
      </dgm:t>
    </dgm:pt>
    <dgm:pt modelId="{17D17644-89D1-3641-BC49-99B7C4F47C40}" type="parTrans" cxnId="{3DECA9F2-5913-714E-B31E-4064B2B97F81}">
      <dgm:prSet/>
      <dgm:spPr/>
      <dgm:t>
        <a:bodyPr/>
        <a:lstStyle/>
        <a:p>
          <a:endParaRPr lang="en-US" dirty="0"/>
        </a:p>
      </dgm:t>
    </dgm:pt>
    <dgm:pt modelId="{B6B6EC4B-4F1E-6243-A6FA-02A438786558}" type="sibTrans" cxnId="{3DECA9F2-5913-714E-B31E-4064B2B97F81}">
      <dgm:prSet/>
      <dgm:spPr/>
      <dgm:t>
        <a:bodyPr/>
        <a:lstStyle/>
        <a:p>
          <a:endParaRPr lang="en-US"/>
        </a:p>
      </dgm:t>
    </dgm:pt>
    <dgm:pt modelId="{0E209786-87AF-6E48-9B07-6D38543ED4A1}">
      <dgm:prSet/>
      <dgm:spPr/>
      <dgm:t>
        <a:bodyPr/>
        <a:lstStyle/>
        <a:p>
          <a:pPr rtl="0"/>
          <a:r>
            <a:rPr lang="en-US" dirty="0" smtClean="0"/>
            <a:t>In most computers, binary data occupy some multiple of 4 bits, and hence some multiple of a single hexadecimal digit</a:t>
          </a:r>
          <a:endParaRPr lang="en-US" dirty="0"/>
        </a:p>
      </dgm:t>
    </dgm:pt>
    <dgm:pt modelId="{872AA1E8-F3BF-2340-AB7B-7A8B6AC2740F}" type="parTrans" cxnId="{E330A9DA-65C5-934B-A15B-FF6E396DFCFF}">
      <dgm:prSet/>
      <dgm:spPr/>
      <dgm:t>
        <a:bodyPr/>
        <a:lstStyle/>
        <a:p>
          <a:endParaRPr lang="en-US" dirty="0"/>
        </a:p>
      </dgm:t>
    </dgm:pt>
    <dgm:pt modelId="{326BCE05-F9D6-8E40-81CA-C7EFCE74AC98}" type="sibTrans" cxnId="{E330A9DA-65C5-934B-A15B-FF6E396DFCFF}">
      <dgm:prSet/>
      <dgm:spPr/>
      <dgm:t>
        <a:bodyPr/>
        <a:lstStyle/>
        <a:p>
          <a:endParaRPr lang="en-US"/>
        </a:p>
      </dgm:t>
    </dgm:pt>
    <dgm:pt modelId="{7FA1CFBF-46BB-4447-BB6F-B2F6FDC5D6B4}">
      <dgm:prSet/>
      <dgm:spPr/>
      <dgm:t>
        <a:bodyPr/>
        <a:lstStyle/>
        <a:p>
          <a:pPr rtl="0"/>
          <a:r>
            <a:rPr lang="en-US" dirty="0" smtClean="0"/>
            <a:t>It is extremely easy to convert between binary and hexadecimal notation</a:t>
          </a:r>
          <a:endParaRPr lang="en-US" dirty="0"/>
        </a:p>
      </dgm:t>
    </dgm:pt>
    <dgm:pt modelId="{97BEB6BC-F1A5-4449-87D4-421D4D52B5C3}" type="parTrans" cxnId="{DFDF6B0C-9838-964A-A653-58AD6DEC5AF1}">
      <dgm:prSet/>
      <dgm:spPr/>
      <dgm:t>
        <a:bodyPr/>
        <a:lstStyle/>
        <a:p>
          <a:endParaRPr lang="en-US" dirty="0"/>
        </a:p>
      </dgm:t>
    </dgm:pt>
    <dgm:pt modelId="{BB3C020D-F860-C34F-9305-FA3C304546CA}" type="sibTrans" cxnId="{DFDF6B0C-9838-964A-A653-58AD6DEC5AF1}">
      <dgm:prSet/>
      <dgm:spPr/>
      <dgm:t>
        <a:bodyPr/>
        <a:lstStyle/>
        <a:p>
          <a:endParaRPr lang="en-US"/>
        </a:p>
      </dgm:t>
    </dgm:pt>
    <dgm:pt modelId="{16BA9AE2-EF78-CB42-A23C-E8BE3D56196C}" type="pres">
      <dgm:prSet presAssocID="{96B48A5F-8F2E-854C-AFE4-8C8C91953F2A}" presName="hierChild1" presStyleCnt="0">
        <dgm:presLayoutVars>
          <dgm:chPref val="1"/>
          <dgm:dir/>
          <dgm:animOne val="branch"/>
          <dgm:animLvl val="lvl"/>
          <dgm:resizeHandles/>
        </dgm:presLayoutVars>
      </dgm:prSet>
      <dgm:spPr/>
      <dgm:t>
        <a:bodyPr/>
        <a:lstStyle/>
        <a:p>
          <a:endParaRPr lang="en-US"/>
        </a:p>
      </dgm:t>
    </dgm:pt>
    <dgm:pt modelId="{1B1804AE-AB30-F044-B3F1-9B0C82976E25}" type="pres">
      <dgm:prSet presAssocID="{286C2A99-2183-9247-8F0D-5515E65B2C72}" presName="hierRoot1" presStyleCnt="0"/>
      <dgm:spPr/>
    </dgm:pt>
    <dgm:pt modelId="{A7F60236-6874-B34A-8F60-917566300BBA}" type="pres">
      <dgm:prSet presAssocID="{286C2A99-2183-9247-8F0D-5515E65B2C72}" presName="composite" presStyleCnt="0"/>
      <dgm:spPr/>
    </dgm:pt>
    <dgm:pt modelId="{B3A8E406-B174-824F-8B27-21E97F827568}" type="pres">
      <dgm:prSet presAssocID="{286C2A99-2183-9247-8F0D-5515E65B2C72}" presName="background" presStyleLbl="node0" presStyleIdx="0" presStyleCnt="2"/>
      <dgm:spPr/>
    </dgm:pt>
    <dgm:pt modelId="{1D84E48B-B187-2C44-A266-2E665C4DA52A}" type="pres">
      <dgm:prSet presAssocID="{286C2A99-2183-9247-8F0D-5515E65B2C72}" presName="text" presStyleLbl="fgAcc0" presStyleIdx="0" presStyleCnt="2" custLinFactNeighborX="-4646" custLinFactNeighborY="-30484">
        <dgm:presLayoutVars>
          <dgm:chPref val="3"/>
        </dgm:presLayoutVars>
      </dgm:prSet>
      <dgm:spPr/>
      <dgm:t>
        <a:bodyPr/>
        <a:lstStyle/>
        <a:p>
          <a:endParaRPr lang="en-US"/>
        </a:p>
      </dgm:t>
    </dgm:pt>
    <dgm:pt modelId="{0AD1C674-2A5F-FA4F-AF94-A37B3A280A9C}" type="pres">
      <dgm:prSet presAssocID="{286C2A99-2183-9247-8F0D-5515E65B2C72}" presName="hierChild2" presStyleCnt="0"/>
      <dgm:spPr/>
    </dgm:pt>
    <dgm:pt modelId="{5C8F3D71-A247-F142-A9AB-D8D7010AB32D}" type="pres">
      <dgm:prSet presAssocID="{D1064496-D9CC-E548-8CD2-477694173F8A}" presName="hierRoot1" presStyleCnt="0"/>
      <dgm:spPr/>
    </dgm:pt>
    <dgm:pt modelId="{BD451146-8366-A840-8AFD-B1C03FF2294C}" type="pres">
      <dgm:prSet presAssocID="{D1064496-D9CC-E548-8CD2-477694173F8A}" presName="composite" presStyleCnt="0"/>
      <dgm:spPr/>
    </dgm:pt>
    <dgm:pt modelId="{DC093A72-9023-1941-A02C-4E8954FF02D9}" type="pres">
      <dgm:prSet presAssocID="{D1064496-D9CC-E548-8CD2-477694173F8A}" presName="background" presStyleLbl="node0" presStyleIdx="1" presStyleCnt="2"/>
      <dgm:spPr/>
    </dgm:pt>
    <dgm:pt modelId="{D862E485-7B17-0D49-9472-B6A2763C74E9}" type="pres">
      <dgm:prSet presAssocID="{D1064496-D9CC-E548-8CD2-477694173F8A}" presName="text" presStyleLbl="fgAcc0" presStyleIdx="1" presStyleCnt="2">
        <dgm:presLayoutVars>
          <dgm:chPref val="3"/>
        </dgm:presLayoutVars>
      </dgm:prSet>
      <dgm:spPr/>
      <dgm:t>
        <a:bodyPr/>
        <a:lstStyle/>
        <a:p>
          <a:endParaRPr lang="en-US"/>
        </a:p>
      </dgm:t>
    </dgm:pt>
    <dgm:pt modelId="{26041FA2-076D-BC4A-81AA-243B6CA7DADA}" type="pres">
      <dgm:prSet presAssocID="{D1064496-D9CC-E548-8CD2-477694173F8A}" presName="hierChild2" presStyleCnt="0"/>
      <dgm:spPr/>
    </dgm:pt>
    <dgm:pt modelId="{5BE66221-C073-364A-A516-B91CD1FF47AD}" type="pres">
      <dgm:prSet presAssocID="{17D17644-89D1-3641-BC49-99B7C4F47C40}" presName="Name10" presStyleLbl="parChTrans1D2" presStyleIdx="0" presStyleCnt="3"/>
      <dgm:spPr/>
      <dgm:t>
        <a:bodyPr/>
        <a:lstStyle/>
        <a:p>
          <a:endParaRPr lang="en-US"/>
        </a:p>
      </dgm:t>
    </dgm:pt>
    <dgm:pt modelId="{6EE4146B-22DA-D248-9CE7-7EB6D7A373D2}" type="pres">
      <dgm:prSet presAssocID="{BE4F66D8-4FE5-974B-9B7C-5CC6D751E268}" presName="hierRoot2" presStyleCnt="0"/>
      <dgm:spPr/>
    </dgm:pt>
    <dgm:pt modelId="{F6FE0A11-69E2-EB46-BF3F-26D060AF4D12}" type="pres">
      <dgm:prSet presAssocID="{BE4F66D8-4FE5-974B-9B7C-5CC6D751E268}" presName="composite2" presStyleCnt="0"/>
      <dgm:spPr/>
    </dgm:pt>
    <dgm:pt modelId="{FBD54A9A-2BFC-5442-8D3F-011B4E85D950}" type="pres">
      <dgm:prSet presAssocID="{BE4F66D8-4FE5-974B-9B7C-5CC6D751E268}" presName="background2" presStyleLbl="node2" presStyleIdx="0" presStyleCnt="3"/>
      <dgm:spPr/>
    </dgm:pt>
    <dgm:pt modelId="{546206ED-D55F-D947-9F3B-7C80570FC408}" type="pres">
      <dgm:prSet presAssocID="{BE4F66D8-4FE5-974B-9B7C-5CC6D751E268}" presName="text2" presStyleLbl="fgAcc2" presStyleIdx="0" presStyleCnt="3">
        <dgm:presLayoutVars>
          <dgm:chPref val="3"/>
        </dgm:presLayoutVars>
      </dgm:prSet>
      <dgm:spPr/>
      <dgm:t>
        <a:bodyPr/>
        <a:lstStyle/>
        <a:p>
          <a:endParaRPr lang="en-US"/>
        </a:p>
      </dgm:t>
    </dgm:pt>
    <dgm:pt modelId="{AD21835B-1FF6-3148-A98F-688F84552229}" type="pres">
      <dgm:prSet presAssocID="{BE4F66D8-4FE5-974B-9B7C-5CC6D751E268}" presName="hierChild3" presStyleCnt="0"/>
      <dgm:spPr/>
    </dgm:pt>
    <dgm:pt modelId="{FACD0070-B33B-C149-944D-16CA2BF6301D}" type="pres">
      <dgm:prSet presAssocID="{872AA1E8-F3BF-2340-AB7B-7A8B6AC2740F}" presName="Name10" presStyleLbl="parChTrans1D2" presStyleIdx="1" presStyleCnt="3"/>
      <dgm:spPr/>
      <dgm:t>
        <a:bodyPr/>
        <a:lstStyle/>
        <a:p>
          <a:endParaRPr lang="en-US"/>
        </a:p>
      </dgm:t>
    </dgm:pt>
    <dgm:pt modelId="{3CD6EE8D-C86A-0B4B-AC4C-143439782C4B}" type="pres">
      <dgm:prSet presAssocID="{0E209786-87AF-6E48-9B07-6D38543ED4A1}" presName="hierRoot2" presStyleCnt="0"/>
      <dgm:spPr/>
    </dgm:pt>
    <dgm:pt modelId="{2DBE5E65-79A7-D844-B4DD-8056702D1FA5}" type="pres">
      <dgm:prSet presAssocID="{0E209786-87AF-6E48-9B07-6D38543ED4A1}" presName="composite2" presStyleCnt="0"/>
      <dgm:spPr/>
    </dgm:pt>
    <dgm:pt modelId="{B3F42B07-3F2B-8F4F-B03D-5CB1B1E1A98D}" type="pres">
      <dgm:prSet presAssocID="{0E209786-87AF-6E48-9B07-6D38543ED4A1}" presName="background2" presStyleLbl="node2" presStyleIdx="1" presStyleCnt="3"/>
      <dgm:spPr/>
    </dgm:pt>
    <dgm:pt modelId="{1E1DB3F8-33D7-4542-8625-4F033D926142}" type="pres">
      <dgm:prSet presAssocID="{0E209786-87AF-6E48-9B07-6D38543ED4A1}" presName="text2" presStyleLbl="fgAcc2" presStyleIdx="1" presStyleCnt="3">
        <dgm:presLayoutVars>
          <dgm:chPref val="3"/>
        </dgm:presLayoutVars>
      </dgm:prSet>
      <dgm:spPr/>
      <dgm:t>
        <a:bodyPr/>
        <a:lstStyle/>
        <a:p>
          <a:endParaRPr lang="en-US"/>
        </a:p>
      </dgm:t>
    </dgm:pt>
    <dgm:pt modelId="{B7BCEDC2-6E54-1749-B22F-797BDE687598}" type="pres">
      <dgm:prSet presAssocID="{0E209786-87AF-6E48-9B07-6D38543ED4A1}" presName="hierChild3" presStyleCnt="0"/>
      <dgm:spPr/>
    </dgm:pt>
    <dgm:pt modelId="{882DE9B9-B8BF-5448-90F0-9928C5A8ED3E}" type="pres">
      <dgm:prSet presAssocID="{97BEB6BC-F1A5-4449-87D4-421D4D52B5C3}" presName="Name10" presStyleLbl="parChTrans1D2" presStyleIdx="2" presStyleCnt="3"/>
      <dgm:spPr/>
      <dgm:t>
        <a:bodyPr/>
        <a:lstStyle/>
        <a:p>
          <a:endParaRPr lang="en-US"/>
        </a:p>
      </dgm:t>
    </dgm:pt>
    <dgm:pt modelId="{9E018986-7A6B-0A42-B041-17142971E42E}" type="pres">
      <dgm:prSet presAssocID="{7FA1CFBF-46BB-4447-BB6F-B2F6FDC5D6B4}" presName="hierRoot2" presStyleCnt="0"/>
      <dgm:spPr/>
    </dgm:pt>
    <dgm:pt modelId="{7A747BCD-29B7-194C-BEAF-8D408B8EB603}" type="pres">
      <dgm:prSet presAssocID="{7FA1CFBF-46BB-4447-BB6F-B2F6FDC5D6B4}" presName="composite2" presStyleCnt="0"/>
      <dgm:spPr/>
    </dgm:pt>
    <dgm:pt modelId="{41164F4A-44E0-694B-8ADA-72C8436A7DEB}" type="pres">
      <dgm:prSet presAssocID="{7FA1CFBF-46BB-4447-BB6F-B2F6FDC5D6B4}" presName="background2" presStyleLbl="node2" presStyleIdx="2" presStyleCnt="3"/>
      <dgm:spPr/>
    </dgm:pt>
    <dgm:pt modelId="{10790D25-B198-3C4B-BF8D-4B8686C25E15}" type="pres">
      <dgm:prSet presAssocID="{7FA1CFBF-46BB-4447-BB6F-B2F6FDC5D6B4}" presName="text2" presStyleLbl="fgAcc2" presStyleIdx="2" presStyleCnt="3">
        <dgm:presLayoutVars>
          <dgm:chPref val="3"/>
        </dgm:presLayoutVars>
      </dgm:prSet>
      <dgm:spPr/>
      <dgm:t>
        <a:bodyPr/>
        <a:lstStyle/>
        <a:p>
          <a:endParaRPr lang="en-US"/>
        </a:p>
      </dgm:t>
    </dgm:pt>
    <dgm:pt modelId="{C2B03972-09DE-7F4F-9A1D-4B147134EC93}" type="pres">
      <dgm:prSet presAssocID="{7FA1CFBF-46BB-4447-BB6F-B2F6FDC5D6B4}" presName="hierChild3" presStyleCnt="0"/>
      <dgm:spPr/>
    </dgm:pt>
  </dgm:ptLst>
  <dgm:cxnLst>
    <dgm:cxn modelId="{A3E6BE24-888F-C04B-98B6-60A634611A74}" type="presOf" srcId="{872AA1E8-F3BF-2340-AB7B-7A8B6AC2740F}" destId="{FACD0070-B33B-C149-944D-16CA2BF6301D}" srcOrd="0" destOrd="0" presId="urn:microsoft.com/office/officeart/2005/8/layout/hierarchy1"/>
    <dgm:cxn modelId="{C0423863-057D-B34C-9C15-44567CE118D8}" type="presOf" srcId="{D1064496-D9CC-E548-8CD2-477694173F8A}" destId="{D862E485-7B17-0D49-9472-B6A2763C74E9}" srcOrd="0" destOrd="0" presId="urn:microsoft.com/office/officeart/2005/8/layout/hierarchy1"/>
    <dgm:cxn modelId="{8667F9AF-E2C7-B842-82FD-05E78834D875}" type="presOf" srcId="{97BEB6BC-F1A5-4449-87D4-421D4D52B5C3}" destId="{882DE9B9-B8BF-5448-90F0-9928C5A8ED3E}" srcOrd="0" destOrd="0" presId="urn:microsoft.com/office/officeart/2005/8/layout/hierarchy1"/>
    <dgm:cxn modelId="{808C6B7E-1DDE-0644-A477-982703485DAE}" type="presOf" srcId="{BE4F66D8-4FE5-974B-9B7C-5CC6D751E268}" destId="{546206ED-D55F-D947-9F3B-7C80570FC408}" srcOrd="0" destOrd="0" presId="urn:microsoft.com/office/officeart/2005/8/layout/hierarchy1"/>
    <dgm:cxn modelId="{8B64452A-A5D0-E34F-BEC4-81E3AC6DF37C}" type="presOf" srcId="{96B48A5F-8F2E-854C-AFE4-8C8C91953F2A}" destId="{16BA9AE2-EF78-CB42-A23C-E8BE3D56196C}" srcOrd="0" destOrd="0" presId="urn:microsoft.com/office/officeart/2005/8/layout/hierarchy1"/>
    <dgm:cxn modelId="{8CAA4CAC-AEB7-804A-AE19-0260CCC20890}" type="presOf" srcId="{17D17644-89D1-3641-BC49-99B7C4F47C40}" destId="{5BE66221-C073-364A-A516-B91CD1FF47AD}" srcOrd="0" destOrd="0" presId="urn:microsoft.com/office/officeart/2005/8/layout/hierarchy1"/>
    <dgm:cxn modelId="{3DECA9F2-5913-714E-B31E-4064B2B97F81}" srcId="{D1064496-D9CC-E548-8CD2-477694173F8A}" destId="{BE4F66D8-4FE5-974B-9B7C-5CC6D751E268}" srcOrd="0" destOrd="0" parTransId="{17D17644-89D1-3641-BC49-99B7C4F47C40}" sibTransId="{B6B6EC4B-4F1E-6243-A6FA-02A438786558}"/>
    <dgm:cxn modelId="{E330A9DA-65C5-934B-A15B-FF6E396DFCFF}" srcId="{D1064496-D9CC-E548-8CD2-477694173F8A}" destId="{0E209786-87AF-6E48-9B07-6D38543ED4A1}" srcOrd="1" destOrd="0" parTransId="{872AA1E8-F3BF-2340-AB7B-7A8B6AC2740F}" sibTransId="{326BCE05-F9D6-8E40-81CA-C7EFCE74AC98}"/>
    <dgm:cxn modelId="{E1E00C2E-D54F-B343-82C4-A6DB9720104B}" type="presOf" srcId="{7FA1CFBF-46BB-4447-BB6F-B2F6FDC5D6B4}" destId="{10790D25-B198-3C4B-BF8D-4B8686C25E15}" srcOrd="0" destOrd="0" presId="urn:microsoft.com/office/officeart/2005/8/layout/hierarchy1"/>
    <dgm:cxn modelId="{DFDF6B0C-9838-964A-A653-58AD6DEC5AF1}" srcId="{D1064496-D9CC-E548-8CD2-477694173F8A}" destId="{7FA1CFBF-46BB-4447-BB6F-B2F6FDC5D6B4}" srcOrd="2" destOrd="0" parTransId="{97BEB6BC-F1A5-4449-87D4-421D4D52B5C3}" sibTransId="{BB3C020D-F860-C34F-9305-FA3C304546CA}"/>
    <dgm:cxn modelId="{4100BB13-7A17-7643-864B-CADFD4BE2C4F}" type="presOf" srcId="{286C2A99-2183-9247-8F0D-5515E65B2C72}" destId="{1D84E48B-B187-2C44-A266-2E665C4DA52A}" srcOrd="0" destOrd="0" presId="urn:microsoft.com/office/officeart/2005/8/layout/hierarchy1"/>
    <dgm:cxn modelId="{68662EF4-DD33-784B-89D9-E2E8C5D87894}" type="presOf" srcId="{0E209786-87AF-6E48-9B07-6D38543ED4A1}" destId="{1E1DB3F8-33D7-4542-8625-4F033D926142}" srcOrd="0" destOrd="0" presId="urn:microsoft.com/office/officeart/2005/8/layout/hierarchy1"/>
    <dgm:cxn modelId="{5636A36B-9208-8046-9F8E-911DF97EF634}" srcId="{96B48A5F-8F2E-854C-AFE4-8C8C91953F2A}" destId="{D1064496-D9CC-E548-8CD2-477694173F8A}" srcOrd="1" destOrd="0" parTransId="{4B8820EF-8F1B-114E-A4A6-D0FDD23F8D8F}" sibTransId="{7DB4B415-7AEC-B044-A5EE-6071A79B8090}"/>
    <dgm:cxn modelId="{A0387B61-44D1-574A-B80B-E0AAF6FE1F11}" srcId="{96B48A5F-8F2E-854C-AFE4-8C8C91953F2A}" destId="{286C2A99-2183-9247-8F0D-5515E65B2C72}" srcOrd="0" destOrd="0" parTransId="{5951A6DA-99AF-C14A-BC14-BB066AC1FDFB}" sibTransId="{51FDC2ED-856C-1E4A-8A10-0A9EBB881973}"/>
    <dgm:cxn modelId="{68C3FDE1-0CF8-584C-B8DE-46D7D3526281}" type="presParOf" srcId="{16BA9AE2-EF78-CB42-A23C-E8BE3D56196C}" destId="{1B1804AE-AB30-F044-B3F1-9B0C82976E25}" srcOrd="0" destOrd="0" presId="urn:microsoft.com/office/officeart/2005/8/layout/hierarchy1"/>
    <dgm:cxn modelId="{BC09FF68-A47C-7A4A-ADE0-50A2E2A4F5CC}" type="presParOf" srcId="{1B1804AE-AB30-F044-B3F1-9B0C82976E25}" destId="{A7F60236-6874-B34A-8F60-917566300BBA}" srcOrd="0" destOrd="0" presId="urn:microsoft.com/office/officeart/2005/8/layout/hierarchy1"/>
    <dgm:cxn modelId="{53CF6FE6-ED43-2F41-AB90-F5B0DE28C6B3}" type="presParOf" srcId="{A7F60236-6874-B34A-8F60-917566300BBA}" destId="{B3A8E406-B174-824F-8B27-21E97F827568}" srcOrd="0" destOrd="0" presId="urn:microsoft.com/office/officeart/2005/8/layout/hierarchy1"/>
    <dgm:cxn modelId="{36471FC1-F4CE-5447-A3C8-9564804B6F0E}" type="presParOf" srcId="{A7F60236-6874-B34A-8F60-917566300BBA}" destId="{1D84E48B-B187-2C44-A266-2E665C4DA52A}" srcOrd="1" destOrd="0" presId="urn:microsoft.com/office/officeart/2005/8/layout/hierarchy1"/>
    <dgm:cxn modelId="{DC801340-FBDA-A64C-80F6-AB4EC672500A}" type="presParOf" srcId="{1B1804AE-AB30-F044-B3F1-9B0C82976E25}" destId="{0AD1C674-2A5F-FA4F-AF94-A37B3A280A9C}" srcOrd="1" destOrd="0" presId="urn:microsoft.com/office/officeart/2005/8/layout/hierarchy1"/>
    <dgm:cxn modelId="{6D57EB5C-F794-1F41-8AE6-2A3530A919AC}" type="presParOf" srcId="{16BA9AE2-EF78-CB42-A23C-E8BE3D56196C}" destId="{5C8F3D71-A247-F142-A9AB-D8D7010AB32D}" srcOrd="1" destOrd="0" presId="urn:microsoft.com/office/officeart/2005/8/layout/hierarchy1"/>
    <dgm:cxn modelId="{BBD24C47-3AC0-7549-994E-E52258046136}" type="presParOf" srcId="{5C8F3D71-A247-F142-A9AB-D8D7010AB32D}" destId="{BD451146-8366-A840-8AFD-B1C03FF2294C}" srcOrd="0" destOrd="0" presId="urn:microsoft.com/office/officeart/2005/8/layout/hierarchy1"/>
    <dgm:cxn modelId="{5ECE4B09-41A4-4546-87A9-D384420A41B3}" type="presParOf" srcId="{BD451146-8366-A840-8AFD-B1C03FF2294C}" destId="{DC093A72-9023-1941-A02C-4E8954FF02D9}" srcOrd="0" destOrd="0" presId="urn:microsoft.com/office/officeart/2005/8/layout/hierarchy1"/>
    <dgm:cxn modelId="{0E9DD5DF-E24C-DA49-AF3B-B0D70E8D8B77}" type="presParOf" srcId="{BD451146-8366-A840-8AFD-B1C03FF2294C}" destId="{D862E485-7B17-0D49-9472-B6A2763C74E9}" srcOrd="1" destOrd="0" presId="urn:microsoft.com/office/officeart/2005/8/layout/hierarchy1"/>
    <dgm:cxn modelId="{E75AFEFC-4A2F-DB43-89B8-89B6C7DB3669}" type="presParOf" srcId="{5C8F3D71-A247-F142-A9AB-D8D7010AB32D}" destId="{26041FA2-076D-BC4A-81AA-243B6CA7DADA}" srcOrd="1" destOrd="0" presId="urn:microsoft.com/office/officeart/2005/8/layout/hierarchy1"/>
    <dgm:cxn modelId="{76EFB83D-FCB7-4F4B-BD50-E7DBBB9ED1D2}" type="presParOf" srcId="{26041FA2-076D-BC4A-81AA-243B6CA7DADA}" destId="{5BE66221-C073-364A-A516-B91CD1FF47AD}" srcOrd="0" destOrd="0" presId="urn:microsoft.com/office/officeart/2005/8/layout/hierarchy1"/>
    <dgm:cxn modelId="{A0DFBAF6-72EE-534E-A54D-5D9A556C66E8}" type="presParOf" srcId="{26041FA2-076D-BC4A-81AA-243B6CA7DADA}" destId="{6EE4146B-22DA-D248-9CE7-7EB6D7A373D2}" srcOrd="1" destOrd="0" presId="urn:microsoft.com/office/officeart/2005/8/layout/hierarchy1"/>
    <dgm:cxn modelId="{53468484-D584-B44E-AD9E-1DB7B61E48B0}" type="presParOf" srcId="{6EE4146B-22DA-D248-9CE7-7EB6D7A373D2}" destId="{F6FE0A11-69E2-EB46-BF3F-26D060AF4D12}" srcOrd="0" destOrd="0" presId="urn:microsoft.com/office/officeart/2005/8/layout/hierarchy1"/>
    <dgm:cxn modelId="{A8503485-4833-9D48-8B68-6BA00FCDD610}" type="presParOf" srcId="{F6FE0A11-69E2-EB46-BF3F-26D060AF4D12}" destId="{FBD54A9A-2BFC-5442-8D3F-011B4E85D950}" srcOrd="0" destOrd="0" presId="urn:microsoft.com/office/officeart/2005/8/layout/hierarchy1"/>
    <dgm:cxn modelId="{AD1B7E94-52AE-564C-882E-DFC257FBA8E8}" type="presParOf" srcId="{F6FE0A11-69E2-EB46-BF3F-26D060AF4D12}" destId="{546206ED-D55F-D947-9F3B-7C80570FC408}" srcOrd="1" destOrd="0" presId="urn:microsoft.com/office/officeart/2005/8/layout/hierarchy1"/>
    <dgm:cxn modelId="{8747B058-D843-5A43-9704-42B9CE0FA3B7}" type="presParOf" srcId="{6EE4146B-22DA-D248-9CE7-7EB6D7A373D2}" destId="{AD21835B-1FF6-3148-A98F-688F84552229}" srcOrd="1" destOrd="0" presId="urn:microsoft.com/office/officeart/2005/8/layout/hierarchy1"/>
    <dgm:cxn modelId="{6F0D03B4-9307-8948-A979-6DE00A42D9D8}" type="presParOf" srcId="{26041FA2-076D-BC4A-81AA-243B6CA7DADA}" destId="{FACD0070-B33B-C149-944D-16CA2BF6301D}" srcOrd="2" destOrd="0" presId="urn:microsoft.com/office/officeart/2005/8/layout/hierarchy1"/>
    <dgm:cxn modelId="{9D7FB81B-6F89-6B49-A8A3-1C20B751B678}" type="presParOf" srcId="{26041FA2-076D-BC4A-81AA-243B6CA7DADA}" destId="{3CD6EE8D-C86A-0B4B-AC4C-143439782C4B}" srcOrd="3" destOrd="0" presId="urn:microsoft.com/office/officeart/2005/8/layout/hierarchy1"/>
    <dgm:cxn modelId="{BB839765-24CF-C44B-B783-850880F96A6C}" type="presParOf" srcId="{3CD6EE8D-C86A-0B4B-AC4C-143439782C4B}" destId="{2DBE5E65-79A7-D844-B4DD-8056702D1FA5}" srcOrd="0" destOrd="0" presId="urn:microsoft.com/office/officeart/2005/8/layout/hierarchy1"/>
    <dgm:cxn modelId="{33011824-4936-BE41-85C7-A097EF310F4E}" type="presParOf" srcId="{2DBE5E65-79A7-D844-B4DD-8056702D1FA5}" destId="{B3F42B07-3F2B-8F4F-B03D-5CB1B1E1A98D}" srcOrd="0" destOrd="0" presId="urn:microsoft.com/office/officeart/2005/8/layout/hierarchy1"/>
    <dgm:cxn modelId="{EBEA7ABA-C7EE-EE41-A108-B3D251F80163}" type="presParOf" srcId="{2DBE5E65-79A7-D844-B4DD-8056702D1FA5}" destId="{1E1DB3F8-33D7-4542-8625-4F033D926142}" srcOrd="1" destOrd="0" presId="urn:microsoft.com/office/officeart/2005/8/layout/hierarchy1"/>
    <dgm:cxn modelId="{655E4E78-1AB7-764F-8092-433D887D9726}" type="presParOf" srcId="{3CD6EE8D-C86A-0B4B-AC4C-143439782C4B}" destId="{B7BCEDC2-6E54-1749-B22F-797BDE687598}" srcOrd="1" destOrd="0" presId="urn:microsoft.com/office/officeart/2005/8/layout/hierarchy1"/>
    <dgm:cxn modelId="{2581CC74-37DE-6147-A1FC-D18C58A24AF1}" type="presParOf" srcId="{26041FA2-076D-BC4A-81AA-243B6CA7DADA}" destId="{882DE9B9-B8BF-5448-90F0-9928C5A8ED3E}" srcOrd="4" destOrd="0" presId="urn:microsoft.com/office/officeart/2005/8/layout/hierarchy1"/>
    <dgm:cxn modelId="{A083E720-3FE9-A24D-A17B-8B40C25E6DDF}" type="presParOf" srcId="{26041FA2-076D-BC4A-81AA-243B6CA7DADA}" destId="{9E018986-7A6B-0A42-B041-17142971E42E}" srcOrd="5" destOrd="0" presId="urn:microsoft.com/office/officeart/2005/8/layout/hierarchy1"/>
    <dgm:cxn modelId="{7FB0B584-5173-2C43-83EA-393058B9F98E}" type="presParOf" srcId="{9E018986-7A6B-0A42-B041-17142971E42E}" destId="{7A747BCD-29B7-194C-BEAF-8D408B8EB603}" srcOrd="0" destOrd="0" presId="urn:microsoft.com/office/officeart/2005/8/layout/hierarchy1"/>
    <dgm:cxn modelId="{F8D6B01E-C89B-FB46-A346-E1DB93C606CA}" type="presParOf" srcId="{7A747BCD-29B7-194C-BEAF-8D408B8EB603}" destId="{41164F4A-44E0-694B-8ADA-72C8436A7DEB}" srcOrd="0" destOrd="0" presId="urn:microsoft.com/office/officeart/2005/8/layout/hierarchy1"/>
    <dgm:cxn modelId="{54000E4A-B4D7-8940-A428-26752E576465}" type="presParOf" srcId="{7A747BCD-29B7-194C-BEAF-8D408B8EB603}" destId="{10790D25-B198-3C4B-BF8D-4B8686C25E15}" srcOrd="1" destOrd="0" presId="urn:microsoft.com/office/officeart/2005/8/layout/hierarchy1"/>
    <dgm:cxn modelId="{8C64E4CC-1D13-634B-AB54-45D66B5CD66C}" type="presParOf" srcId="{9E018986-7A6B-0A42-B041-17142971E42E}" destId="{C2B03972-09DE-7F4F-9A1D-4B147134EC9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2DE9B9-B8BF-5448-90F0-9928C5A8ED3E}">
      <dsp:nvSpPr>
        <dsp:cNvPr id="0" name=""/>
        <dsp:cNvSpPr/>
      </dsp:nvSpPr>
      <dsp:spPr>
        <a:xfrm>
          <a:off x="4255222" y="2246610"/>
          <a:ext cx="3019835" cy="718583"/>
        </a:xfrm>
        <a:custGeom>
          <a:avLst/>
          <a:gdLst/>
          <a:ahLst/>
          <a:cxnLst/>
          <a:rect l="0" t="0" r="0" b="0"/>
          <a:pathLst>
            <a:path>
              <a:moveTo>
                <a:pt x="0" y="0"/>
              </a:moveTo>
              <a:lnTo>
                <a:pt x="0" y="489693"/>
              </a:lnTo>
              <a:lnTo>
                <a:pt x="3019835" y="489693"/>
              </a:lnTo>
              <a:lnTo>
                <a:pt x="3019835" y="71858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CD0070-B33B-C149-944D-16CA2BF6301D}">
      <dsp:nvSpPr>
        <dsp:cNvPr id="0" name=""/>
        <dsp:cNvSpPr/>
      </dsp:nvSpPr>
      <dsp:spPr>
        <a:xfrm>
          <a:off x="4209502" y="2246610"/>
          <a:ext cx="91440" cy="718583"/>
        </a:xfrm>
        <a:custGeom>
          <a:avLst/>
          <a:gdLst/>
          <a:ahLst/>
          <a:cxnLst/>
          <a:rect l="0" t="0" r="0" b="0"/>
          <a:pathLst>
            <a:path>
              <a:moveTo>
                <a:pt x="45720" y="0"/>
              </a:moveTo>
              <a:lnTo>
                <a:pt x="45720" y="71858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BE66221-C073-364A-A516-B91CD1FF47AD}">
      <dsp:nvSpPr>
        <dsp:cNvPr id="0" name=""/>
        <dsp:cNvSpPr/>
      </dsp:nvSpPr>
      <dsp:spPr>
        <a:xfrm>
          <a:off x="1235387" y="2246610"/>
          <a:ext cx="3019835" cy="718583"/>
        </a:xfrm>
        <a:custGeom>
          <a:avLst/>
          <a:gdLst/>
          <a:ahLst/>
          <a:cxnLst/>
          <a:rect l="0" t="0" r="0" b="0"/>
          <a:pathLst>
            <a:path>
              <a:moveTo>
                <a:pt x="3019835" y="0"/>
              </a:moveTo>
              <a:lnTo>
                <a:pt x="3019835" y="489693"/>
              </a:lnTo>
              <a:lnTo>
                <a:pt x="0" y="489693"/>
              </a:lnTo>
              <a:lnTo>
                <a:pt x="0" y="718583"/>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3A8E406-B174-824F-8B27-21E97F827568}">
      <dsp:nvSpPr>
        <dsp:cNvPr id="0" name=""/>
        <dsp:cNvSpPr/>
      </dsp:nvSpPr>
      <dsp:spPr>
        <a:xfrm>
          <a:off x="-114792" y="199392"/>
          <a:ext cx="2470774" cy="1568941"/>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D84E48B-B187-2C44-A266-2E665C4DA52A}">
      <dsp:nvSpPr>
        <dsp:cNvPr id="0" name=""/>
        <dsp:cNvSpPr/>
      </dsp:nvSpPr>
      <dsp:spPr>
        <a:xfrm>
          <a:off x="159738" y="460196"/>
          <a:ext cx="2470774" cy="15689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Not only used for representing integers but also as a concise notation for representing any sequence of binary digits</a:t>
          </a:r>
          <a:endParaRPr lang="en-US" sz="1500" kern="1200" dirty="0"/>
        </a:p>
      </dsp:txBody>
      <dsp:txXfrm>
        <a:off x="205691" y="506149"/>
        <a:ext cx="2378868" cy="1477035"/>
      </dsp:txXfrm>
    </dsp:sp>
    <dsp:sp modelId="{DC093A72-9023-1941-A02C-4E8954FF02D9}">
      <dsp:nvSpPr>
        <dsp:cNvPr id="0" name=""/>
        <dsp:cNvSpPr/>
      </dsp:nvSpPr>
      <dsp:spPr>
        <a:xfrm>
          <a:off x="3019835" y="677668"/>
          <a:ext cx="2470774" cy="1568941"/>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D862E485-7B17-0D49-9472-B6A2763C74E9}">
      <dsp:nvSpPr>
        <dsp:cNvPr id="0" name=""/>
        <dsp:cNvSpPr/>
      </dsp:nvSpPr>
      <dsp:spPr>
        <a:xfrm>
          <a:off x="3294366" y="938472"/>
          <a:ext cx="2470774" cy="15689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Reasons for using hexadecimal notation are:</a:t>
          </a:r>
          <a:endParaRPr lang="en-US" sz="1500" kern="1200" dirty="0"/>
        </a:p>
      </dsp:txBody>
      <dsp:txXfrm>
        <a:off x="3340319" y="984425"/>
        <a:ext cx="2378868" cy="1477035"/>
      </dsp:txXfrm>
    </dsp:sp>
    <dsp:sp modelId="{FBD54A9A-2BFC-5442-8D3F-011B4E85D950}">
      <dsp:nvSpPr>
        <dsp:cNvPr id="0" name=""/>
        <dsp:cNvSpPr/>
      </dsp:nvSpPr>
      <dsp:spPr>
        <a:xfrm>
          <a:off x="0" y="2965193"/>
          <a:ext cx="2470774" cy="1568941"/>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546206ED-D55F-D947-9F3B-7C80570FC408}">
      <dsp:nvSpPr>
        <dsp:cNvPr id="0" name=""/>
        <dsp:cNvSpPr/>
      </dsp:nvSpPr>
      <dsp:spPr>
        <a:xfrm>
          <a:off x="274530" y="3225997"/>
          <a:ext cx="2470774" cy="15689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It is more compact than binary notation</a:t>
          </a:r>
          <a:endParaRPr lang="en-US" sz="1500" kern="1200" dirty="0"/>
        </a:p>
      </dsp:txBody>
      <dsp:txXfrm>
        <a:off x="320483" y="3271950"/>
        <a:ext cx="2378868" cy="1477035"/>
      </dsp:txXfrm>
    </dsp:sp>
    <dsp:sp modelId="{B3F42B07-3F2B-8F4F-B03D-5CB1B1E1A98D}">
      <dsp:nvSpPr>
        <dsp:cNvPr id="0" name=""/>
        <dsp:cNvSpPr/>
      </dsp:nvSpPr>
      <dsp:spPr>
        <a:xfrm>
          <a:off x="3019835" y="2965193"/>
          <a:ext cx="2470774" cy="1568941"/>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E1DB3F8-33D7-4542-8625-4F033D926142}">
      <dsp:nvSpPr>
        <dsp:cNvPr id="0" name=""/>
        <dsp:cNvSpPr/>
      </dsp:nvSpPr>
      <dsp:spPr>
        <a:xfrm>
          <a:off x="3294366" y="3225997"/>
          <a:ext cx="2470774" cy="15689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In most computers, binary data occupy some multiple of 4 bits, and hence some multiple of a single hexadecimal digit</a:t>
          </a:r>
          <a:endParaRPr lang="en-US" sz="1500" kern="1200" dirty="0"/>
        </a:p>
      </dsp:txBody>
      <dsp:txXfrm>
        <a:off x="3340319" y="3271950"/>
        <a:ext cx="2378868" cy="1477035"/>
      </dsp:txXfrm>
    </dsp:sp>
    <dsp:sp modelId="{41164F4A-44E0-694B-8ADA-72C8436A7DEB}">
      <dsp:nvSpPr>
        <dsp:cNvPr id="0" name=""/>
        <dsp:cNvSpPr/>
      </dsp:nvSpPr>
      <dsp:spPr>
        <a:xfrm>
          <a:off x="6039670" y="2965193"/>
          <a:ext cx="2470774" cy="1568941"/>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0790D25-B198-3C4B-BF8D-4B8686C25E15}">
      <dsp:nvSpPr>
        <dsp:cNvPr id="0" name=""/>
        <dsp:cNvSpPr/>
      </dsp:nvSpPr>
      <dsp:spPr>
        <a:xfrm>
          <a:off x="6314201" y="3225997"/>
          <a:ext cx="2470774" cy="15689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It is extremely easy to convert between binary and hexadecimal notation</a:t>
          </a:r>
          <a:endParaRPr lang="en-US" sz="1500" kern="1200" dirty="0"/>
        </a:p>
      </dsp:txBody>
      <dsp:txXfrm>
        <a:off x="6360154" y="3271950"/>
        <a:ext cx="2378868" cy="14770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491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491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r>
              <a:rPr lang="en-US" dirty="0" smtClean="0"/>
              <a:t>© 2016 Pearson Education, Inc., Hoboken, NJ. All rights reserved.</a:t>
            </a:r>
            <a:endParaRPr lang="en-US" dirty="0"/>
          </a:p>
        </p:txBody>
      </p:sp>
      <p:sp>
        <p:nvSpPr>
          <p:cNvPr id="491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84A63070-95B0-C841-848B-70D964604024}" type="slidenum">
              <a:rPr lang="en-US"/>
              <a:pPr/>
              <a:t>‹#›</a:t>
            </a:fld>
            <a:endParaRPr lang="en-US" dirty="0"/>
          </a:p>
        </p:txBody>
      </p:sp>
    </p:spTree>
    <p:extLst>
      <p:ext uri="{BB962C8B-B14F-4D97-AF65-F5344CB8AC3E}">
        <p14:creationId xmlns:p14="http://schemas.microsoft.com/office/powerpoint/2010/main" val="164508990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r>
              <a:rPr lang="en-US" dirty="0" smtClean="0"/>
              <a:t>© 2016 Pearson Education, Inc., Hoboken, NJ. All rights reserved.</a:t>
            </a:r>
            <a:endParaRPr lang="en-US" dirty="0"/>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D1D245E4-CB43-F844-B5DA-3C7BAF45101A}" type="slidenum">
              <a:rPr lang="en-US"/>
              <a:pPr/>
              <a:t>‹#›</a:t>
            </a:fld>
            <a:endParaRPr lang="en-US" dirty="0"/>
          </a:p>
        </p:txBody>
      </p:sp>
    </p:spTree>
    <p:extLst>
      <p:ext uri="{BB962C8B-B14F-4D97-AF65-F5344CB8AC3E}">
        <p14:creationId xmlns:p14="http://schemas.microsoft.com/office/powerpoint/2010/main" val="131102483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After studying this chapter, you should be able to:</a:t>
            </a:r>
          </a:p>
          <a:p>
            <a:pPr marL="228600" indent="-228600">
              <a:buAutoNum type="arabicPeriod"/>
            </a:pPr>
            <a:r>
              <a:rPr lang="en-US" sz="1200" kern="1200" baseline="0" dirty="0" smtClean="0">
                <a:solidFill>
                  <a:schemeClr val="tx1"/>
                </a:solidFill>
                <a:latin typeface="Times New Roman" pitchFamily="-110" charset="0"/>
                <a:ea typeface="+mn-ea"/>
                <a:cs typeface="+mn-cs"/>
              </a:rPr>
              <a:t>Understand the basic concepts and terminology of positional number systems.</a:t>
            </a:r>
          </a:p>
          <a:p>
            <a:pPr marL="228600" indent="-228600">
              <a:buAutoNum type="arabicPeriod"/>
            </a:pPr>
            <a:r>
              <a:rPr lang="en-US" sz="1200" kern="1200" baseline="0" dirty="0" smtClean="0">
                <a:solidFill>
                  <a:schemeClr val="tx1"/>
                </a:solidFill>
                <a:latin typeface="Times New Roman" pitchFamily="-110" charset="0"/>
                <a:ea typeface="+mn-ea"/>
                <a:cs typeface="+mn-cs"/>
              </a:rPr>
              <a:t>Explain the techniques for converting between digital and binary for both</a:t>
            </a:r>
          </a:p>
          <a:p>
            <a:r>
              <a:rPr lang="en-US" sz="1200" kern="1200" baseline="0" dirty="0" smtClean="0">
                <a:solidFill>
                  <a:schemeClr val="tx1"/>
                </a:solidFill>
                <a:latin typeface="Times New Roman" pitchFamily="-110" charset="0"/>
                <a:ea typeface="+mn-ea"/>
                <a:cs typeface="+mn-cs"/>
              </a:rPr>
              <a:t>integers and fractions.</a:t>
            </a:r>
          </a:p>
          <a:p>
            <a:r>
              <a:rPr lang="en-US" sz="1200" kern="1200" baseline="0" dirty="0" smtClean="0">
                <a:solidFill>
                  <a:schemeClr val="tx1"/>
                </a:solidFill>
                <a:latin typeface="Times New Roman" pitchFamily="-110" charset="0"/>
                <a:ea typeface="+mn-ea"/>
                <a:cs typeface="+mn-cs"/>
              </a:rPr>
              <a:t>3. Explain the rationale for using hexadecimal notation.</a:t>
            </a:r>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1145828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mn-ea"/>
                <a:cs typeface="+mn-cs"/>
              </a:rPr>
              <a:t>Because of the inherent binary nature of digital computer components, all forms of</a:t>
            </a:r>
          </a:p>
          <a:p>
            <a:r>
              <a:rPr lang="en-US" sz="1200" kern="1200" baseline="0" dirty="0" smtClean="0">
                <a:solidFill>
                  <a:schemeClr val="tx1"/>
                </a:solidFill>
                <a:latin typeface="Times New Roman" pitchFamily="-110" charset="0"/>
                <a:ea typeface="+mn-ea"/>
                <a:cs typeface="+mn-cs"/>
              </a:rPr>
              <a:t>data within computers are represented by various binary codes. However, no matter</a:t>
            </a:r>
          </a:p>
          <a:p>
            <a:r>
              <a:rPr lang="en-US" sz="1200" kern="1200" baseline="0" dirty="0" smtClean="0">
                <a:solidFill>
                  <a:schemeClr val="tx1"/>
                </a:solidFill>
                <a:latin typeface="Times New Roman" pitchFamily="-110" charset="0"/>
                <a:ea typeface="+mn-ea"/>
                <a:cs typeface="+mn-cs"/>
              </a:rPr>
              <a:t>how convenient the binary system is for computers, it is exceedingly cumbersome</a:t>
            </a:r>
          </a:p>
          <a:p>
            <a:r>
              <a:rPr lang="en-US" sz="1200" kern="1200" baseline="0" dirty="0" smtClean="0">
                <a:solidFill>
                  <a:schemeClr val="tx1"/>
                </a:solidFill>
                <a:latin typeface="Times New Roman" pitchFamily="-110" charset="0"/>
                <a:ea typeface="+mn-ea"/>
                <a:cs typeface="+mn-cs"/>
              </a:rPr>
              <a:t>for human beings. Consequently, most computer professionals who must spend time</a:t>
            </a:r>
          </a:p>
          <a:p>
            <a:r>
              <a:rPr lang="en-US" sz="1200" kern="1200" baseline="0" dirty="0" smtClean="0">
                <a:solidFill>
                  <a:schemeClr val="tx1"/>
                </a:solidFill>
                <a:latin typeface="Times New Roman" pitchFamily="-110" charset="0"/>
                <a:ea typeface="+mn-ea"/>
                <a:cs typeface="+mn-cs"/>
              </a:rPr>
              <a:t>working with the actual raw data in the computer prefer a more compact notation.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What notation to use? One possibility is the decimal notation. This is certainly</a:t>
            </a:r>
          </a:p>
          <a:p>
            <a:r>
              <a:rPr lang="en-US" sz="1200" kern="1200" baseline="0" dirty="0" smtClean="0">
                <a:solidFill>
                  <a:schemeClr val="tx1"/>
                </a:solidFill>
                <a:latin typeface="Times New Roman" pitchFamily="-110" charset="0"/>
                <a:ea typeface="+mn-ea"/>
                <a:cs typeface="+mn-cs"/>
              </a:rPr>
              <a:t>more compact than binary notation, but it is awkward because of the tediousness of</a:t>
            </a:r>
          </a:p>
          <a:p>
            <a:r>
              <a:rPr lang="en-US" sz="1200" kern="1200" baseline="0" dirty="0" smtClean="0">
                <a:solidFill>
                  <a:schemeClr val="tx1"/>
                </a:solidFill>
                <a:latin typeface="Times New Roman" pitchFamily="-110" charset="0"/>
                <a:ea typeface="+mn-ea"/>
                <a:cs typeface="+mn-cs"/>
              </a:rPr>
              <a:t>converting between base 2 and base 10.</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Instead, a notation known as hexadecimal has been adopted. Binary digits are</a:t>
            </a:r>
          </a:p>
          <a:p>
            <a:r>
              <a:rPr lang="en-US" sz="1200" kern="1200" baseline="0" dirty="0" smtClean="0">
                <a:solidFill>
                  <a:schemeClr val="tx1"/>
                </a:solidFill>
                <a:latin typeface="Times New Roman" pitchFamily="-110" charset="0"/>
                <a:ea typeface="+mn-ea"/>
                <a:cs typeface="+mn-cs"/>
              </a:rPr>
              <a:t>grouped into sets of four bits, called a </a:t>
            </a:r>
            <a:r>
              <a:rPr lang="en-US" sz="1200" b="1" kern="1200" baseline="0" dirty="0" smtClean="0">
                <a:solidFill>
                  <a:schemeClr val="tx1"/>
                </a:solidFill>
                <a:latin typeface="Times New Roman" pitchFamily="-110" charset="0"/>
                <a:ea typeface="+mn-ea"/>
                <a:cs typeface="+mn-cs"/>
              </a:rPr>
              <a:t>nibble. </a:t>
            </a:r>
            <a:r>
              <a:rPr lang="en-US" sz="1200" b="0" kern="1200" baseline="0" dirty="0" smtClean="0">
                <a:solidFill>
                  <a:schemeClr val="tx1"/>
                </a:solidFill>
                <a:latin typeface="Times New Roman" pitchFamily="-110" charset="0"/>
                <a:ea typeface="+mn-ea"/>
                <a:cs typeface="+mn-cs"/>
              </a:rPr>
              <a:t>Each possible combination of four</a:t>
            </a:r>
          </a:p>
          <a:p>
            <a:r>
              <a:rPr lang="en-US" sz="1200" kern="1200" baseline="0" dirty="0" smtClean="0">
                <a:solidFill>
                  <a:schemeClr val="tx1"/>
                </a:solidFill>
                <a:latin typeface="Times New Roman" pitchFamily="-110" charset="0"/>
                <a:ea typeface="+mn-ea"/>
                <a:cs typeface="+mn-cs"/>
              </a:rPr>
              <a:t>binary digits is given a symbol.</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Because 16 symbols are used, the notation is called </a:t>
            </a:r>
            <a:r>
              <a:rPr lang="en-US" sz="1200" b="1" kern="1200" baseline="0" dirty="0" smtClean="0">
                <a:solidFill>
                  <a:schemeClr val="tx1"/>
                </a:solidFill>
                <a:latin typeface="Times New Roman" pitchFamily="-110" charset="0"/>
                <a:ea typeface="+mn-ea"/>
                <a:cs typeface="+mn-cs"/>
              </a:rPr>
              <a:t>hexadecimal, </a:t>
            </a:r>
            <a:r>
              <a:rPr lang="en-US" sz="1200" b="0" kern="1200" baseline="0" dirty="0" smtClean="0">
                <a:solidFill>
                  <a:schemeClr val="tx1"/>
                </a:solidFill>
                <a:latin typeface="Times New Roman" pitchFamily="-110" charset="0"/>
                <a:ea typeface="+mn-ea"/>
                <a:cs typeface="+mn-cs"/>
              </a:rPr>
              <a:t>and the 16 symbols</a:t>
            </a:r>
          </a:p>
          <a:p>
            <a:r>
              <a:rPr lang="en-US" sz="1200" kern="1200" baseline="0" dirty="0" smtClean="0">
                <a:solidFill>
                  <a:schemeClr val="tx1"/>
                </a:solidFill>
                <a:latin typeface="Times New Roman" pitchFamily="-110" charset="0"/>
                <a:ea typeface="+mn-ea"/>
                <a:cs typeface="+mn-cs"/>
              </a:rPr>
              <a:t>are the </a:t>
            </a:r>
            <a:r>
              <a:rPr lang="en-US" sz="1200" b="1" kern="1200" baseline="0" dirty="0" smtClean="0">
                <a:solidFill>
                  <a:schemeClr val="tx1"/>
                </a:solidFill>
                <a:latin typeface="Times New Roman" pitchFamily="-110" charset="0"/>
                <a:ea typeface="+mn-ea"/>
                <a:cs typeface="+mn-cs"/>
              </a:rPr>
              <a:t>hexadecimal digits.</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1335683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A sequence of hexadecimal digits can be thought of as representing an integer</a:t>
            </a:r>
          </a:p>
          <a:p>
            <a:r>
              <a:rPr lang="en-US" sz="1200" kern="1200" baseline="0" dirty="0" smtClean="0">
                <a:solidFill>
                  <a:schemeClr val="tx1"/>
                </a:solidFill>
                <a:latin typeface="Times New Roman" pitchFamily="-110" charset="0"/>
                <a:ea typeface="+mn-ea"/>
                <a:cs typeface="+mn-cs"/>
              </a:rPr>
              <a:t>in base 16 (Table 9.3).</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1184408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Hexadecimal notation is not only used for representing integers but also used</a:t>
            </a:r>
          </a:p>
          <a:p>
            <a:r>
              <a:rPr lang="en-US" sz="1200" kern="1200" baseline="0" dirty="0" smtClean="0">
                <a:solidFill>
                  <a:schemeClr val="tx1"/>
                </a:solidFill>
                <a:latin typeface="Times New Roman" pitchFamily="-110" charset="0"/>
                <a:ea typeface="+mn-ea"/>
                <a:cs typeface="+mn-cs"/>
              </a:rPr>
              <a:t>as a concise notation for representing any sequence of binary digits, whether they</a:t>
            </a:r>
          </a:p>
          <a:p>
            <a:r>
              <a:rPr lang="en-US" sz="1200" kern="1200" baseline="0" dirty="0" smtClean="0">
                <a:solidFill>
                  <a:schemeClr val="tx1"/>
                </a:solidFill>
                <a:latin typeface="Times New Roman" pitchFamily="-110" charset="0"/>
                <a:ea typeface="+mn-ea"/>
                <a:cs typeface="+mn-cs"/>
              </a:rPr>
              <a:t>represent text, numbers, or some other type of data. The reasons for using hexadecimal</a:t>
            </a:r>
          </a:p>
          <a:p>
            <a:r>
              <a:rPr lang="en-US" sz="1200" kern="1200" baseline="0" dirty="0" smtClean="0">
                <a:solidFill>
                  <a:schemeClr val="tx1"/>
                </a:solidFill>
                <a:latin typeface="Times New Roman" pitchFamily="-110" charset="0"/>
                <a:ea typeface="+mn-ea"/>
                <a:cs typeface="+mn-cs"/>
              </a:rPr>
              <a:t>notation are as follows:</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1. It is more compact than binary notation</a:t>
            </a:r>
            <a:r>
              <a:rPr lang="en-US" sz="1200" b="1" kern="1200" baseline="0" dirty="0" smtClean="0">
                <a:solidFill>
                  <a:schemeClr val="tx1"/>
                </a:solidFill>
                <a:latin typeface="Times New Roman" pitchFamily="-110" charset="0"/>
                <a:ea typeface="+mn-ea"/>
                <a:cs typeface="+mn-cs"/>
              </a:rPr>
              <a:t>.</a:t>
            </a:r>
          </a:p>
          <a:p>
            <a:endParaRPr lang="en-US" sz="1200" b="1"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2. In most computers, binary data occupy some multiple of 4 bits, and hence</a:t>
            </a:r>
          </a:p>
          <a:p>
            <a:r>
              <a:rPr lang="en-US" sz="1200" kern="1200" baseline="0" dirty="0" smtClean="0">
                <a:solidFill>
                  <a:schemeClr val="tx1"/>
                </a:solidFill>
                <a:latin typeface="Times New Roman" pitchFamily="-110" charset="0"/>
                <a:ea typeface="+mn-ea"/>
                <a:cs typeface="+mn-cs"/>
              </a:rPr>
              <a:t>some multiple of a single hexadecimal digit.</a:t>
            </a:r>
          </a:p>
          <a:p>
            <a:endParaRPr lang="en-US" sz="1200" b="1"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3. It is extremely easy to convert between binary and hexadecimal notation.</a:t>
            </a:r>
            <a:endParaRPr lang="en-US" b="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1335080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104403-97C8-424F-9205-9E80F543074F}" type="slidenum">
              <a:rPr lang="en-US"/>
              <a:pPr/>
              <a:t>2</a:t>
            </a:fld>
            <a:endParaRPr lang="en-US" dirty="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In everyday life we use a system based on decimal digits (0, 1, 2, 3, 4, 5, 6, 7, 8, 9) to</a:t>
            </a:r>
          </a:p>
          <a:p>
            <a:r>
              <a:rPr lang="en-US" sz="1200" kern="1200" baseline="0" dirty="0" smtClean="0">
                <a:solidFill>
                  <a:schemeClr val="tx1"/>
                </a:solidFill>
                <a:latin typeface="Times New Roman" pitchFamily="-110" charset="0"/>
                <a:ea typeface="+mn-ea"/>
                <a:cs typeface="+mn-cs"/>
              </a:rPr>
              <a:t>represent numbers, and refer to the system as the decimal system. Consider what</a:t>
            </a:r>
          </a:p>
          <a:p>
            <a:r>
              <a:rPr lang="en-US" sz="1200" kern="1200" baseline="0" dirty="0" smtClean="0">
                <a:solidFill>
                  <a:schemeClr val="tx1"/>
                </a:solidFill>
                <a:latin typeface="Times New Roman" pitchFamily="-110" charset="0"/>
                <a:ea typeface="+mn-ea"/>
                <a:cs typeface="+mn-cs"/>
              </a:rPr>
              <a:t>the number 83 means. It means eight tens plus three: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83 = (8 * 10) + 3</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number 4728 means four thousands, seven hundreds, two tens, plus eight:</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4728 = (4 * 1000) + (7 * 100) + (2 * 10) + 8</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decimal system is said to have a </a:t>
            </a:r>
            <a:r>
              <a:rPr lang="en-US" sz="1200" b="1" kern="1200" baseline="0" dirty="0" smtClean="0">
                <a:solidFill>
                  <a:schemeClr val="tx1"/>
                </a:solidFill>
                <a:latin typeface="Times New Roman" pitchFamily="-110" charset="0"/>
                <a:ea typeface="+mn-ea"/>
                <a:cs typeface="+mn-cs"/>
              </a:rPr>
              <a:t>base, </a:t>
            </a:r>
            <a:r>
              <a:rPr lang="en-US" sz="1200" b="0" kern="1200" baseline="0" dirty="0" smtClean="0">
                <a:solidFill>
                  <a:schemeClr val="tx1"/>
                </a:solidFill>
                <a:latin typeface="Times New Roman" pitchFamily="-110" charset="0"/>
                <a:ea typeface="+mn-ea"/>
                <a:cs typeface="+mn-cs"/>
              </a:rPr>
              <a:t>or</a:t>
            </a:r>
            <a:r>
              <a:rPr lang="en-US" sz="1200" b="1" kern="1200" baseline="0" dirty="0" smtClean="0">
                <a:solidFill>
                  <a:schemeClr val="tx1"/>
                </a:solidFill>
                <a:latin typeface="Times New Roman" pitchFamily="-110" charset="0"/>
                <a:ea typeface="+mn-ea"/>
                <a:cs typeface="+mn-cs"/>
              </a:rPr>
              <a:t> radix, of 10. </a:t>
            </a:r>
            <a:r>
              <a:rPr lang="en-US" sz="1200" b="0" kern="1200" baseline="0" dirty="0" smtClean="0">
                <a:solidFill>
                  <a:schemeClr val="tx1"/>
                </a:solidFill>
                <a:latin typeface="Times New Roman" pitchFamily="-110" charset="0"/>
                <a:ea typeface="+mn-ea"/>
                <a:cs typeface="+mn-cs"/>
              </a:rPr>
              <a:t>This means that each digit</a:t>
            </a:r>
          </a:p>
          <a:p>
            <a:r>
              <a:rPr lang="en-US" sz="1200" kern="1200" baseline="0" dirty="0" smtClean="0">
                <a:solidFill>
                  <a:schemeClr val="tx1"/>
                </a:solidFill>
                <a:latin typeface="Times New Roman" pitchFamily="-110" charset="0"/>
                <a:ea typeface="+mn-ea"/>
                <a:cs typeface="+mn-cs"/>
              </a:rPr>
              <a:t>in the number is multiplied by 10 raised to a power corresponding to that digit’s</a:t>
            </a:r>
          </a:p>
          <a:p>
            <a:r>
              <a:rPr lang="en-US" sz="1200" kern="1200" baseline="0" dirty="0" smtClean="0">
                <a:solidFill>
                  <a:schemeClr val="tx1"/>
                </a:solidFill>
                <a:latin typeface="Times New Roman" pitchFamily="-110" charset="0"/>
                <a:ea typeface="+mn-ea"/>
                <a:cs typeface="+mn-cs"/>
              </a:rPr>
              <a:t>position: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83 = (8 * 10</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(3 * 10</a:t>
            </a:r>
            <a:r>
              <a:rPr lang="en-US" sz="1200" kern="1200" baseline="30000" dirty="0" smtClean="0">
                <a:solidFill>
                  <a:schemeClr val="tx1"/>
                </a:solidFill>
                <a:latin typeface="Times New Roman" pitchFamily="-110" charset="0"/>
                <a:ea typeface="+mn-ea"/>
                <a:cs typeface="+mn-cs"/>
              </a:rPr>
              <a:t>0</a:t>
            </a:r>
            <a:r>
              <a:rPr lang="en-US" sz="1200" kern="1200" baseline="0" dirty="0" smtClean="0">
                <a:solidFill>
                  <a:schemeClr val="tx1"/>
                </a:solidFill>
                <a:latin typeface="Times New Roman" pitchFamily="-110" charset="0"/>
                <a:ea typeface="+mn-ea"/>
                <a:cs typeface="+mn-cs"/>
              </a:rPr>
              <a:t>)</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4728 = (4 * 10</a:t>
            </a:r>
            <a:r>
              <a:rPr lang="en-US" sz="1200" kern="1200" baseline="30000" dirty="0" smtClean="0">
                <a:solidFill>
                  <a:schemeClr val="tx1"/>
                </a:solidFill>
                <a:latin typeface="Times New Roman" pitchFamily="-110" charset="0"/>
                <a:ea typeface="+mn-ea"/>
                <a:cs typeface="+mn-cs"/>
              </a:rPr>
              <a:t>3</a:t>
            </a:r>
            <a:r>
              <a:rPr lang="en-US" sz="1200" kern="1200" baseline="0" dirty="0" smtClean="0">
                <a:solidFill>
                  <a:schemeClr val="tx1"/>
                </a:solidFill>
                <a:latin typeface="Times New Roman" pitchFamily="-110" charset="0"/>
                <a:ea typeface="+mn-ea"/>
                <a:cs typeface="+mn-cs"/>
              </a:rPr>
              <a:t>) + (7 * 10</a:t>
            </a:r>
            <a:r>
              <a:rPr lang="en-US" sz="1200" kern="1200" baseline="30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(2 * 10</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(8 * 10</a:t>
            </a:r>
            <a:r>
              <a:rPr lang="en-US" sz="1200" kern="1200" baseline="30000" dirty="0" smtClean="0">
                <a:solidFill>
                  <a:schemeClr val="tx1"/>
                </a:solidFill>
                <a:latin typeface="Times New Roman" pitchFamily="-110" charset="0"/>
                <a:ea typeface="+mn-ea"/>
                <a:cs typeface="+mn-cs"/>
              </a:rPr>
              <a:t>0</a:t>
            </a:r>
            <a:r>
              <a:rPr lang="en-US" sz="1200" kern="1200" baseline="0" dirty="0" smtClean="0">
                <a:solidFill>
                  <a:schemeClr val="tx1"/>
                </a:solidFill>
                <a:latin typeface="Times New Roman" pitchFamily="-110" charset="0"/>
                <a:ea typeface="+mn-ea"/>
                <a:cs typeface="+mn-cs"/>
              </a:rPr>
              <a:t>)</a:t>
            </a:r>
            <a:endParaRPr lang="en-GB" dirty="0"/>
          </a:p>
        </p:txBody>
      </p:sp>
      <p:sp>
        <p:nvSpPr>
          <p:cNvPr id="2" name="Footer Placeholder 1"/>
          <p:cNvSpPr>
            <a:spLocks noGrp="1"/>
          </p:cNvSpPr>
          <p:nvPr>
            <p:ph type="ftr" sz="quarter" idx="10"/>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1456930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smtClean="0">
                <a:solidFill>
                  <a:schemeClr val="tx1"/>
                </a:solidFill>
                <a:latin typeface="Times New Roman" pitchFamily="-110" charset="0"/>
                <a:ea typeface="+mn-ea"/>
                <a:cs typeface="+mn-cs"/>
              </a:rPr>
              <a:t>The same principle holds for decimal fractions, but negative powers of 10 are</a:t>
            </a:r>
          </a:p>
          <a:p>
            <a:r>
              <a:rPr lang="en-US" sz="1200" kern="1200" baseline="0" dirty="0" smtClean="0">
                <a:solidFill>
                  <a:schemeClr val="tx1"/>
                </a:solidFill>
                <a:latin typeface="Times New Roman" pitchFamily="-110" charset="0"/>
                <a:ea typeface="+mn-ea"/>
                <a:cs typeface="+mn-cs"/>
              </a:rPr>
              <a:t>used. Thus, the decimal fraction 0.256 stands for 2 tenths plus 5 hundredths plus</a:t>
            </a:r>
          </a:p>
          <a:p>
            <a:r>
              <a:rPr lang="en-US" sz="1200" kern="1200" baseline="0" dirty="0" smtClean="0">
                <a:solidFill>
                  <a:schemeClr val="tx1"/>
                </a:solidFill>
                <a:latin typeface="Times New Roman" pitchFamily="-110" charset="0"/>
                <a:ea typeface="+mn-ea"/>
                <a:cs typeface="+mn-cs"/>
              </a:rPr>
              <a:t>6 thousandths: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0.256 = (2 * 10</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(5 * 10-</a:t>
            </a:r>
            <a:r>
              <a:rPr lang="en-US" sz="1200" kern="1200" baseline="30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(6 * 10-</a:t>
            </a:r>
            <a:r>
              <a:rPr lang="en-US" sz="1200" kern="1200" baseline="30000" dirty="0" smtClean="0">
                <a:solidFill>
                  <a:schemeClr val="tx1"/>
                </a:solidFill>
                <a:latin typeface="Times New Roman" pitchFamily="-110" charset="0"/>
                <a:ea typeface="+mn-ea"/>
                <a:cs typeface="+mn-cs"/>
              </a:rPr>
              <a:t>3</a:t>
            </a:r>
            <a:r>
              <a:rPr lang="en-US" sz="1200" kern="1200" baseline="0" dirty="0" smtClean="0">
                <a:solidFill>
                  <a:schemeClr val="tx1"/>
                </a:solidFill>
                <a:latin typeface="Times New Roman" pitchFamily="-110" charset="0"/>
                <a:ea typeface="+mn-ea"/>
                <a:cs typeface="+mn-cs"/>
              </a:rPr>
              <a:t>)</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 number with both an integer and fractional part has digits raised to both</a:t>
            </a:r>
          </a:p>
          <a:p>
            <a:r>
              <a:rPr lang="en-US" sz="1200" kern="1200" baseline="0" dirty="0" smtClean="0">
                <a:solidFill>
                  <a:schemeClr val="tx1"/>
                </a:solidFill>
                <a:latin typeface="Times New Roman" pitchFamily="-110" charset="0"/>
                <a:ea typeface="+mn-ea"/>
                <a:cs typeface="+mn-cs"/>
              </a:rPr>
              <a:t>positive and negative powers of 10:</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442.256 = (4 * 10</a:t>
            </a:r>
            <a:r>
              <a:rPr lang="en-US" sz="1200" kern="1200" baseline="30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(4 + 10</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(2 * 10</a:t>
            </a:r>
            <a:r>
              <a:rPr lang="en-US" sz="1200" kern="1200" baseline="30000" dirty="0" smtClean="0">
                <a:solidFill>
                  <a:schemeClr val="tx1"/>
                </a:solidFill>
                <a:latin typeface="Times New Roman" pitchFamily="-110" charset="0"/>
                <a:ea typeface="+mn-ea"/>
                <a:cs typeface="+mn-cs"/>
              </a:rPr>
              <a:t>0</a:t>
            </a:r>
            <a:r>
              <a:rPr lang="en-US" sz="1200" kern="1200" baseline="0" dirty="0" smtClean="0">
                <a:solidFill>
                  <a:schemeClr val="tx1"/>
                </a:solidFill>
                <a:latin typeface="Times New Roman" pitchFamily="-110" charset="0"/>
                <a:ea typeface="+mn-ea"/>
                <a:cs typeface="+mn-cs"/>
              </a:rPr>
              <a:t>) + (2 * 10</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(5 * 10</a:t>
            </a:r>
            <a:r>
              <a:rPr lang="en-US" sz="1200" kern="1200" baseline="30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a:t>
            </a:r>
          </a:p>
          <a:p>
            <a:r>
              <a:rPr lang="en-US" sz="1200" kern="1200" baseline="0" dirty="0" smtClean="0">
                <a:solidFill>
                  <a:schemeClr val="tx1"/>
                </a:solidFill>
                <a:latin typeface="Times New Roman" pitchFamily="-110" charset="0"/>
                <a:ea typeface="+mn-ea"/>
                <a:cs typeface="+mn-cs"/>
              </a:rPr>
              <a:t>+ (6 * 10</a:t>
            </a:r>
            <a:r>
              <a:rPr lang="en-US" sz="1200" kern="1200" baseline="30000" dirty="0" smtClean="0">
                <a:solidFill>
                  <a:schemeClr val="tx1"/>
                </a:solidFill>
                <a:latin typeface="Times New Roman" pitchFamily="-110" charset="0"/>
                <a:ea typeface="+mn-ea"/>
                <a:cs typeface="+mn-cs"/>
              </a:rPr>
              <a:t>-3</a:t>
            </a:r>
            <a:r>
              <a:rPr lang="en-US" sz="1200" kern="1200" baseline="0" dirty="0" smtClean="0">
                <a:solidFill>
                  <a:schemeClr val="tx1"/>
                </a:solidFill>
                <a:latin typeface="Times New Roman" pitchFamily="-110" charset="0"/>
                <a:ea typeface="+mn-ea"/>
                <a:cs typeface="+mn-cs"/>
              </a:rPr>
              <a:t>)</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any number, the leftmost digit is referred to as the </a:t>
            </a:r>
            <a:r>
              <a:rPr lang="en-US" sz="1200" b="1" kern="1200" baseline="0" dirty="0" smtClean="0">
                <a:solidFill>
                  <a:schemeClr val="tx1"/>
                </a:solidFill>
                <a:latin typeface="Times New Roman" pitchFamily="-110" charset="0"/>
                <a:ea typeface="+mn-ea"/>
                <a:cs typeface="+mn-cs"/>
              </a:rPr>
              <a:t>most significant digit,</a:t>
            </a:r>
          </a:p>
          <a:p>
            <a:r>
              <a:rPr lang="en-US" sz="1200" kern="1200" baseline="0" dirty="0" smtClean="0">
                <a:solidFill>
                  <a:schemeClr val="tx1"/>
                </a:solidFill>
                <a:latin typeface="Times New Roman" pitchFamily="-110" charset="0"/>
                <a:ea typeface="+mn-ea"/>
                <a:cs typeface="+mn-cs"/>
              </a:rPr>
              <a:t>because it carries the highest value. The rightmost digit is called the </a:t>
            </a:r>
            <a:r>
              <a:rPr lang="en-US" sz="1200" b="1" kern="1200" baseline="0" dirty="0" smtClean="0">
                <a:solidFill>
                  <a:schemeClr val="tx1"/>
                </a:solidFill>
                <a:latin typeface="Times New Roman" pitchFamily="-110" charset="0"/>
                <a:ea typeface="+mn-ea"/>
                <a:cs typeface="+mn-cs"/>
              </a:rPr>
              <a:t>least significant</a:t>
            </a:r>
          </a:p>
          <a:p>
            <a:r>
              <a:rPr lang="en-US" sz="1200" b="1" kern="1200" baseline="0" dirty="0" smtClean="0">
                <a:solidFill>
                  <a:schemeClr val="tx1"/>
                </a:solidFill>
                <a:latin typeface="Times New Roman" pitchFamily="-110" charset="0"/>
                <a:ea typeface="+mn-ea"/>
                <a:cs typeface="+mn-cs"/>
              </a:rPr>
              <a:t>digit. </a:t>
            </a:r>
            <a:r>
              <a:rPr lang="en-US" sz="1200" b="0" kern="1200" baseline="0" dirty="0" smtClean="0">
                <a:solidFill>
                  <a:schemeClr val="tx1"/>
                </a:solidFill>
                <a:latin typeface="Times New Roman" pitchFamily="-110" charset="0"/>
                <a:ea typeface="+mn-ea"/>
                <a:cs typeface="+mn-cs"/>
              </a:rPr>
              <a:t>In the preceding decimal number, the 4 on the left is the most significant digit</a:t>
            </a:r>
          </a:p>
          <a:p>
            <a:r>
              <a:rPr lang="en-US" sz="1200" kern="1200" baseline="0" dirty="0" smtClean="0">
                <a:solidFill>
                  <a:schemeClr val="tx1"/>
                </a:solidFill>
                <a:latin typeface="Times New Roman" pitchFamily="-110" charset="0"/>
                <a:ea typeface="+mn-ea"/>
                <a:cs typeface="+mn-cs"/>
              </a:rPr>
              <a:t>and the 6 on the right is the least significant digit.</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1017008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mn-ea"/>
                <a:cs typeface="+mn-cs"/>
              </a:rPr>
              <a:t>Table 9.1 shows the relationship between each digit position and the value</a:t>
            </a:r>
          </a:p>
          <a:p>
            <a:r>
              <a:rPr lang="en-US" sz="1200" kern="1200" baseline="0" dirty="0" smtClean="0">
                <a:solidFill>
                  <a:schemeClr val="tx1"/>
                </a:solidFill>
                <a:latin typeface="Times New Roman" pitchFamily="-110" charset="0"/>
                <a:ea typeface="+mn-ea"/>
                <a:cs typeface="+mn-cs"/>
              </a:rPr>
              <a:t>assigned to that position. Each position is weighted 10 times the value of the position</a:t>
            </a:r>
          </a:p>
          <a:p>
            <a:r>
              <a:rPr lang="en-US" sz="1200" kern="1200" baseline="0" dirty="0" smtClean="0">
                <a:solidFill>
                  <a:schemeClr val="tx1"/>
                </a:solidFill>
                <a:latin typeface="Times New Roman" pitchFamily="-110" charset="0"/>
                <a:ea typeface="+mn-ea"/>
                <a:cs typeface="+mn-cs"/>
              </a:rPr>
              <a:t>to the right and one-tenth the value of the position to the left. Thus, positions represent</a:t>
            </a:r>
          </a:p>
          <a:p>
            <a:r>
              <a:rPr lang="en-US" sz="1200" kern="1200" baseline="0" dirty="0" smtClean="0">
                <a:solidFill>
                  <a:schemeClr val="tx1"/>
                </a:solidFill>
                <a:latin typeface="Times New Roman" pitchFamily="-110" charset="0"/>
                <a:ea typeface="+mn-ea"/>
                <a:cs typeface="+mn-cs"/>
              </a:rPr>
              <a:t>successive powers of 10. If we number the positions as indicated in Table 9.1,</a:t>
            </a:r>
          </a:p>
          <a:p>
            <a:r>
              <a:rPr lang="en-US" sz="1200" kern="1200" baseline="0" dirty="0" smtClean="0">
                <a:solidFill>
                  <a:schemeClr val="tx1"/>
                </a:solidFill>
                <a:latin typeface="Times New Roman" pitchFamily="-110" charset="0"/>
                <a:ea typeface="+mn-ea"/>
                <a:cs typeface="+mn-cs"/>
              </a:rPr>
              <a:t>then position </a:t>
            </a:r>
            <a:r>
              <a:rPr lang="en-US" sz="1200" i="1" kern="1200" baseline="0" dirty="0" smtClean="0">
                <a:solidFill>
                  <a:schemeClr val="tx1"/>
                </a:solidFill>
                <a:latin typeface="Times New Roman" pitchFamily="-110" charset="0"/>
                <a:ea typeface="+mn-ea"/>
                <a:cs typeface="+mn-cs"/>
              </a:rPr>
              <a:t>i </a:t>
            </a:r>
            <a:r>
              <a:rPr lang="en-US" sz="1200" i="0" kern="1200" baseline="0" dirty="0" smtClean="0">
                <a:solidFill>
                  <a:schemeClr val="tx1"/>
                </a:solidFill>
                <a:latin typeface="Times New Roman" pitchFamily="-110" charset="0"/>
                <a:ea typeface="+mn-ea"/>
                <a:cs typeface="+mn-cs"/>
              </a:rPr>
              <a:t>is weighted by the value 10</a:t>
            </a:r>
            <a:r>
              <a:rPr lang="en-US" sz="1200" b="0" i="1" kern="1200" baseline="30000" dirty="0" smtClean="0">
                <a:solidFill>
                  <a:schemeClr val="tx1"/>
                </a:solidFill>
                <a:latin typeface="Times New Roman" pitchFamily="-110" charset="0"/>
                <a:ea typeface="+mn-ea"/>
                <a:cs typeface="+mn-cs"/>
              </a:rPr>
              <a:t>i</a:t>
            </a:r>
            <a:r>
              <a:rPr lang="en-US" sz="1200" i="1" kern="1200" baseline="0" dirty="0" smtClean="0">
                <a:solidFill>
                  <a:schemeClr val="tx1"/>
                </a:solidFill>
                <a:latin typeface="Times New Roman" pitchFamily="-110" charset="0"/>
                <a:ea typeface="+mn-ea"/>
                <a:cs typeface="+mn-cs"/>
              </a:rPr>
              <a:t>.</a:t>
            </a:r>
          </a:p>
          <a:p>
            <a:endParaRPr lang="en-US" sz="1200" i="1" kern="1200" baseline="0" dirty="0" smtClean="0">
              <a:solidFill>
                <a:schemeClr val="tx1"/>
              </a:solidFill>
              <a:latin typeface="Times New Roman" pitchFamily="-110" charset="0"/>
              <a:ea typeface="+mn-ea"/>
              <a:cs typeface="+mn-cs"/>
            </a:endParaRPr>
          </a:p>
          <a:p>
            <a:r>
              <a:rPr lang="en-US" sz="1200" b="0" i="0" u="none" strike="noStrike" kern="1200" baseline="0" dirty="0" smtClean="0">
                <a:solidFill>
                  <a:schemeClr val="tx1"/>
                </a:solidFill>
                <a:latin typeface="Times New Roman" pitchFamily="-110" charset="0"/>
                <a:ea typeface="+mn-ea"/>
                <a:cs typeface="+mn-cs"/>
              </a:rPr>
              <a:t>One other observation is worth making. Consider the number 509 and ask</a:t>
            </a:r>
          </a:p>
          <a:p>
            <a:r>
              <a:rPr lang="en-US" sz="1200" b="0" i="0" u="none" strike="noStrike" kern="1200" baseline="0" dirty="0" smtClean="0">
                <a:solidFill>
                  <a:schemeClr val="tx1"/>
                </a:solidFill>
                <a:latin typeface="Times New Roman" pitchFamily="-110" charset="0"/>
                <a:ea typeface="+mn-ea"/>
                <a:cs typeface="+mn-cs"/>
              </a:rPr>
              <a:t>how many tens are in the number. Because there is a 0 in the tens position, you</a:t>
            </a:r>
          </a:p>
          <a:p>
            <a:r>
              <a:rPr lang="en-US" sz="1200" b="0" i="0" u="none" strike="noStrike" kern="1200" baseline="0" dirty="0" smtClean="0">
                <a:solidFill>
                  <a:schemeClr val="tx1"/>
                </a:solidFill>
                <a:latin typeface="Times New Roman" pitchFamily="-110" charset="0"/>
                <a:ea typeface="+mn-ea"/>
                <a:cs typeface="+mn-cs"/>
              </a:rPr>
              <a:t>might be tempted to say there are no tens. But there are in fact 50 tens. What the 0</a:t>
            </a:r>
          </a:p>
          <a:p>
            <a:r>
              <a:rPr lang="en-US" sz="1200" b="0" i="0" u="none" strike="noStrike" kern="1200" baseline="0" dirty="0" smtClean="0">
                <a:solidFill>
                  <a:schemeClr val="tx1"/>
                </a:solidFill>
                <a:latin typeface="Times New Roman" pitchFamily="-110" charset="0"/>
                <a:ea typeface="+mn-ea"/>
                <a:cs typeface="+mn-cs"/>
              </a:rPr>
              <a:t>in the tens position means is that there are no tens left over that cannot be lumped</a:t>
            </a:r>
          </a:p>
          <a:p>
            <a:r>
              <a:rPr lang="en-US" sz="1200" b="0" i="0" u="none" strike="noStrike" kern="1200" baseline="0" dirty="0" smtClean="0">
                <a:solidFill>
                  <a:schemeClr val="tx1"/>
                </a:solidFill>
                <a:latin typeface="Times New Roman" pitchFamily="-110" charset="0"/>
                <a:ea typeface="+mn-ea"/>
                <a:cs typeface="+mn-cs"/>
              </a:rPr>
              <a:t>into the hundreds, or thousands, and so on. Therefore, because each position holds</a:t>
            </a:r>
          </a:p>
          <a:p>
            <a:r>
              <a:rPr lang="en-US" sz="1200" b="0" i="0" u="none" strike="noStrike" kern="1200" baseline="0" dirty="0" smtClean="0">
                <a:solidFill>
                  <a:schemeClr val="tx1"/>
                </a:solidFill>
                <a:latin typeface="Times New Roman" pitchFamily="-110" charset="0"/>
                <a:ea typeface="+mn-ea"/>
                <a:cs typeface="+mn-cs"/>
              </a:rPr>
              <a:t>only the leftover numbers that cannot be lumped into higher positions, each digit</a:t>
            </a:r>
          </a:p>
          <a:p>
            <a:r>
              <a:rPr lang="en-US" sz="1200" b="0" i="0" u="none" strike="noStrike" kern="1200" baseline="0" dirty="0" smtClean="0">
                <a:solidFill>
                  <a:schemeClr val="tx1"/>
                </a:solidFill>
                <a:latin typeface="Times New Roman" pitchFamily="-110" charset="0"/>
                <a:ea typeface="+mn-ea"/>
                <a:cs typeface="+mn-cs"/>
              </a:rPr>
              <a:t>position needs to have a value of no greater than 9. Nine is the maximum value that</a:t>
            </a:r>
          </a:p>
          <a:p>
            <a:r>
              <a:rPr lang="en-US" sz="1200" b="0" i="0" u="none" strike="noStrike" kern="1200" baseline="0" dirty="0" smtClean="0">
                <a:solidFill>
                  <a:schemeClr val="tx1"/>
                </a:solidFill>
                <a:latin typeface="Times New Roman" pitchFamily="-110" charset="0"/>
                <a:ea typeface="+mn-ea"/>
                <a:cs typeface="+mn-cs"/>
              </a:rPr>
              <a:t>a position can hold before it flips over into the next higher position.</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1047462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In a positional number system, each number is represented by a string of digits in</a:t>
            </a:r>
          </a:p>
          <a:p>
            <a:r>
              <a:rPr lang="en-US" sz="1200" kern="1200" baseline="0" dirty="0" smtClean="0">
                <a:solidFill>
                  <a:schemeClr val="tx1"/>
                </a:solidFill>
                <a:latin typeface="Times New Roman" pitchFamily="-110" charset="0"/>
                <a:ea typeface="+mn-ea"/>
                <a:cs typeface="+mn-cs"/>
              </a:rPr>
              <a:t>which each digit position </a:t>
            </a:r>
            <a:r>
              <a:rPr lang="en-US" sz="1200" i="1" kern="1200" baseline="0" dirty="0" smtClean="0">
                <a:solidFill>
                  <a:schemeClr val="tx1"/>
                </a:solidFill>
                <a:latin typeface="Times New Roman" pitchFamily="-110" charset="0"/>
                <a:ea typeface="+mn-ea"/>
                <a:cs typeface="+mn-cs"/>
              </a:rPr>
              <a:t>i </a:t>
            </a:r>
            <a:r>
              <a:rPr lang="en-US" sz="1200" i="0" kern="1200" baseline="0" dirty="0" smtClean="0">
                <a:solidFill>
                  <a:schemeClr val="tx1"/>
                </a:solidFill>
                <a:latin typeface="Times New Roman" pitchFamily="-110" charset="0"/>
                <a:ea typeface="+mn-ea"/>
                <a:cs typeface="+mn-cs"/>
              </a:rPr>
              <a:t>has an associated weight </a:t>
            </a:r>
            <a:r>
              <a:rPr lang="en-US" sz="1200" i="1" kern="1200" baseline="0" dirty="0" smtClean="0">
                <a:solidFill>
                  <a:schemeClr val="tx1"/>
                </a:solidFill>
                <a:latin typeface="Times New Roman" pitchFamily="-110" charset="0"/>
                <a:ea typeface="+mn-ea"/>
                <a:cs typeface="+mn-cs"/>
              </a:rPr>
              <a:t>r</a:t>
            </a:r>
            <a:r>
              <a:rPr lang="en-US" sz="1200" i="1" kern="1200" baseline="30000" dirty="0" smtClean="0">
                <a:solidFill>
                  <a:schemeClr val="tx1"/>
                </a:solidFill>
                <a:latin typeface="Times New Roman" pitchFamily="-110" charset="0"/>
                <a:ea typeface="+mn-ea"/>
                <a:cs typeface="+mn-cs"/>
              </a:rPr>
              <a:t>i</a:t>
            </a:r>
            <a:r>
              <a:rPr lang="en-US" sz="1200" i="1" kern="1200" baseline="0" dirty="0" smtClean="0">
                <a:solidFill>
                  <a:schemeClr val="tx1"/>
                </a:solidFill>
                <a:latin typeface="Times New Roman" pitchFamily="-110" charset="0"/>
                <a:ea typeface="+mn-ea"/>
                <a:cs typeface="+mn-cs"/>
              </a:rPr>
              <a:t>, </a:t>
            </a:r>
            <a:r>
              <a:rPr lang="en-US" sz="1200" i="0" kern="1200" baseline="0" dirty="0" smtClean="0">
                <a:solidFill>
                  <a:schemeClr val="tx1"/>
                </a:solidFill>
                <a:latin typeface="Times New Roman" pitchFamily="-110" charset="0"/>
                <a:ea typeface="+mn-ea"/>
                <a:cs typeface="+mn-cs"/>
              </a:rPr>
              <a:t>where</a:t>
            </a:r>
            <a:r>
              <a:rPr lang="en-US" sz="1200" i="1" kern="1200" baseline="0" dirty="0" smtClean="0">
                <a:solidFill>
                  <a:schemeClr val="tx1"/>
                </a:solidFill>
                <a:latin typeface="Times New Roman" pitchFamily="-110" charset="0"/>
                <a:ea typeface="+mn-ea"/>
                <a:cs typeface="+mn-cs"/>
              </a:rPr>
              <a:t> r </a:t>
            </a:r>
            <a:r>
              <a:rPr lang="en-US" sz="1200" i="0" kern="1200" baseline="0" dirty="0" smtClean="0">
                <a:solidFill>
                  <a:schemeClr val="tx1"/>
                </a:solidFill>
                <a:latin typeface="Times New Roman" pitchFamily="-110" charset="0"/>
                <a:ea typeface="+mn-ea"/>
                <a:cs typeface="+mn-cs"/>
              </a:rPr>
              <a:t>is the radix, or base,</a:t>
            </a:r>
          </a:p>
          <a:p>
            <a:r>
              <a:rPr lang="en-US" sz="1200" kern="1200" baseline="0" dirty="0" smtClean="0">
                <a:solidFill>
                  <a:schemeClr val="tx1"/>
                </a:solidFill>
                <a:latin typeface="Times New Roman" pitchFamily="-110" charset="0"/>
                <a:ea typeface="+mn-ea"/>
                <a:cs typeface="+mn-cs"/>
              </a:rPr>
              <a:t>of the number system. The general form of a number in such a system with radix </a:t>
            </a:r>
            <a:r>
              <a:rPr lang="en-US" sz="1200" i="1" kern="1200" baseline="0" dirty="0" smtClean="0">
                <a:solidFill>
                  <a:schemeClr val="tx1"/>
                </a:solidFill>
                <a:latin typeface="Times New Roman" pitchFamily="-110" charset="0"/>
                <a:ea typeface="+mn-ea"/>
                <a:cs typeface="+mn-cs"/>
              </a:rPr>
              <a:t>r </a:t>
            </a:r>
            <a:r>
              <a:rPr lang="en-US" sz="1200" i="0" kern="1200" baseline="0" dirty="0" smtClean="0">
                <a:solidFill>
                  <a:schemeClr val="tx1"/>
                </a:solidFill>
                <a:latin typeface="Times New Roman" pitchFamily="-110" charset="0"/>
                <a:ea typeface="+mn-ea"/>
                <a:cs typeface="+mn-cs"/>
              </a:rPr>
              <a:t>is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 . </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3</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0</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-1</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-2</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-3 </a:t>
            </a:r>
            <a:r>
              <a:rPr lang="en-US" sz="1200" i="1" kern="1200" baseline="0" dirty="0" smtClean="0">
                <a:solidFill>
                  <a:schemeClr val="tx1"/>
                </a:solidFill>
                <a:latin typeface="Times New Roman" pitchFamily="-110" charset="0"/>
                <a:ea typeface="+mn-ea"/>
                <a:cs typeface="+mn-cs"/>
              </a:rPr>
              <a:t>. . .)</a:t>
            </a:r>
            <a:r>
              <a:rPr lang="en-US" sz="1200" i="1" kern="1200" baseline="-25000" dirty="0" smtClean="0">
                <a:solidFill>
                  <a:schemeClr val="tx1"/>
                </a:solidFill>
                <a:latin typeface="Times New Roman" pitchFamily="-110" charset="0"/>
                <a:ea typeface="+mn-ea"/>
                <a:cs typeface="+mn-cs"/>
              </a:rPr>
              <a:t>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where the value of any digit </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i</a:t>
            </a:r>
            <a:r>
              <a:rPr lang="en-US" sz="1200" i="1" kern="1200" baseline="0" dirty="0" smtClean="0">
                <a:solidFill>
                  <a:schemeClr val="tx1"/>
                </a:solidFill>
                <a:latin typeface="Times New Roman" pitchFamily="-110" charset="0"/>
                <a:ea typeface="+mn-ea"/>
                <a:cs typeface="+mn-cs"/>
              </a:rPr>
              <a:t> </a:t>
            </a:r>
            <a:r>
              <a:rPr lang="en-US" sz="1200" i="0" kern="1200" baseline="0" dirty="0" smtClean="0">
                <a:solidFill>
                  <a:schemeClr val="tx1"/>
                </a:solidFill>
                <a:latin typeface="Times New Roman" pitchFamily="-110" charset="0"/>
                <a:ea typeface="+mn-ea"/>
                <a:cs typeface="+mn-cs"/>
              </a:rPr>
              <a:t>is an integer in the range </a:t>
            </a:r>
            <a:r>
              <a:rPr lang="en-US" sz="1200" i="1" kern="1200" baseline="0" dirty="0" smtClean="0">
                <a:solidFill>
                  <a:schemeClr val="tx1"/>
                </a:solidFill>
                <a:latin typeface="Times New Roman" pitchFamily="-110" charset="0"/>
                <a:ea typeface="+mn-ea"/>
                <a:cs typeface="+mn-cs"/>
              </a:rPr>
              <a:t>0</a:t>
            </a:r>
            <a:r>
              <a:rPr lang="en-US" sz="1200" i="1" u="sng" kern="1200" baseline="0" dirty="0" smtClean="0">
                <a:solidFill>
                  <a:schemeClr val="tx1"/>
                </a:solidFill>
                <a:latin typeface="Times New Roman" pitchFamily="-110" charset="0"/>
                <a:ea typeface="+mn-ea"/>
                <a:cs typeface="+mn-cs"/>
              </a:rPr>
              <a:t> &lt; </a:t>
            </a:r>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i</a:t>
            </a:r>
            <a:r>
              <a:rPr lang="en-US" sz="1200" i="1" kern="1200" baseline="0" dirty="0" smtClean="0">
                <a:solidFill>
                  <a:schemeClr val="tx1"/>
                </a:solidFill>
                <a:latin typeface="Times New Roman" pitchFamily="-110" charset="0"/>
                <a:ea typeface="+mn-ea"/>
                <a:cs typeface="+mn-cs"/>
              </a:rPr>
              <a:t> &lt; r. </a:t>
            </a:r>
            <a:r>
              <a:rPr lang="en-US" sz="1200" i="0" kern="1200" baseline="0" dirty="0" smtClean="0">
                <a:solidFill>
                  <a:schemeClr val="tx1"/>
                </a:solidFill>
                <a:latin typeface="Times New Roman" pitchFamily="-110" charset="0"/>
                <a:ea typeface="+mn-ea"/>
                <a:cs typeface="+mn-cs"/>
              </a:rPr>
              <a:t>The dot between</a:t>
            </a:r>
          </a:p>
          <a:p>
            <a:r>
              <a:rPr lang="en-US" sz="1200" i="1" kern="1200" baseline="0" dirty="0" smtClean="0">
                <a:solidFill>
                  <a:schemeClr val="tx1"/>
                </a:solidFill>
                <a:latin typeface="Times New Roman" pitchFamily="-110" charset="0"/>
                <a:ea typeface="+mn-ea"/>
                <a:cs typeface="+mn-cs"/>
              </a:rPr>
              <a:t>a</a:t>
            </a:r>
            <a:r>
              <a:rPr lang="en-US" sz="1200" i="1" kern="1200" baseline="-25000" dirty="0" smtClean="0">
                <a:solidFill>
                  <a:schemeClr val="tx1"/>
                </a:solidFill>
                <a:latin typeface="Times New Roman" pitchFamily="-110" charset="0"/>
                <a:ea typeface="+mn-ea"/>
                <a:cs typeface="+mn-cs"/>
              </a:rPr>
              <a:t>0</a:t>
            </a:r>
            <a:r>
              <a:rPr lang="en-US" sz="1200" i="1" kern="1200" baseline="0" dirty="0" smtClean="0">
                <a:solidFill>
                  <a:schemeClr val="tx1"/>
                </a:solidFill>
                <a:latin typeface="Times New Roman" pitchFamily="-110" charset="0"/>
                <a:ea typeface="+mn-ea"/>
                <a:cs typeface="+mn-cs"/>
              </a:rPr>
              <a:t> and a</a:t>
            </a:r>
            <a:r>
              <a:rPr lang="en-US" sz="1200" i="1" kern="1200" baseline="-25000" dirty="0" smtClean="0">
                <a:solidFill>
                  <a:schemeClr val="tx1"/>
                </a:solidFill>
                <a:latin typeface="Times New Roman" pitchFamily="-110" charset="0"/>
                <a:ea typeface="+mn-ea"/>
                <a:cs typeface="+mn-cs"/>
              </a:rPr>
              <a:t>-1 </a:t>
            </a:r>
            <a:r>
              <a:rPr lang="en-US" sz="1200" i="0" kern="1200" baseline="0" dirty="0" smtClean="0">
                <a:solidFill>
                  <a:schemeClr val="tx1"/>
                </a:solidFill>
                <a:latin typeface="Times New Roman" pitchFamily="-110" charset="0"/>
                <a:ea typeface="+mn-ea"/>
                <a:cs typeface="+mn-cs"/>
              </a:rPr>
              <a:t>is called the </a:t>
            </a:r>
            <a:r>
              <a:rPr lang="en-US" sz="1200" b="1" i="1" kern="1200" baseline="0" dirty="0" smtClean="0">
                <a:solidFill>
                  <a:schemeClr val="tx1"/>
                </a:solidFill>
                <a:latin typeface="Times New Roman" pitchFamily="-110" charset="0"/>
                <a:ea typeface="+mn-ea"/>
                <a:cs typeface="+mn-cs"/>
              </a:rPr>
              <a:t>radix point.</a:t>
            </a:r>
          </a:p>
          <a:p>
            <a:endParaRPr lang="en-US" sz="1200" b="1" i="1"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decimal system, then, is a special case of a positional number system with</a:t>
            </a:r>
          </a:p>
          <a:p>
            <a:r>
              <a:rPr lang="en-US" sz="1200" kern="1200" baseline="0" dirty="0" smtClean="0">
                <a:solidFill>
                  <a:schemeClr val="tx1"/>
                </a:solidFill>
                <a:latin typeface="Times New Roman" pitchFamily="-110" charset="0"/>
                <a:ea typeface="+mn-ea"/>
                <a:cs typeface="+mn-cs"/>
              </a:rPr>
              <a:t>radix 10 and with digits in the range 0 through 9.</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1782783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Times New Roman" pitchFamily="-110" charset="0"/>
                <a:ea typeface="+mn-ea"/>
                <a:cs typeface="+mn-cs"/>
              </a:rPr>
              <a:t>In the decimal system, 10 different digits are used to represent numbers with a base</a:t>
            </a:r>
          </a:p>
          <a:p>
            <a:r>
              <a:rPr lang="en-US" sz="1200" kern="1200" baseline="0" dirty="0" smtClean="0">
                <a:solidFill>
                  <a:schemeClr val="tx1"/>
                </a:solidFill>
                <a:latin typeface="Times New Roman" pitchFamily="-110" charset="0"/>
                <a:ea typeface="+mn-ea"/>
                <a:cs typeface="+mn-cs"/>
              </a:rPr>
              <a:t>of 10. In the binary system, we have only two digits, 1 and 0. Thus, numbers in the</a:t>
            </a:r>
          </a:p>
          <a:p>
            <a:r>
              <a:rPr lang="en-US" sz="1200" kern="1200" baseline="0" dirty="0" smtClean="0">
                <a:solidFill>
                  <a:schemeClr val="tx1"/>
                </a:solidFill>
                <a:latin typeface="Times New Roman" pitchFamily="-110" charset="0"/>
                <a:ea typeface="+mn-ea"/>
                <a:cs typeface="+mn-cs"/>
              </a:rPr>
              <a:t>binary system are represented to the base 2.</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avoid confusion, we will sometimes put a subscript on a number to indicate</a:t>
            </a:r>
          </a:p>
          <a:p>
            <a:r>
              <a:rPr lang="en-US" sz="1200" kern="1200" baseline="0" dirty="0" smtClean="0">
                <a:solidFill>
                  <a:schemeClr val="tx1"/>
                </a:solidFill>
                <a:latin typeface="Times New Roman" pitchFamily="-110" charset="0"/>
                <a:ea typeface="+mn-ea"/>
                <a:cs typeface="+mn-cs"/>
              </a:rPr>
              <a:t>its base. For example, 83</a:t>
            </a:r>
            <a:r>
              <a:rPr lang="en-US" sz="1200" kern="1200" baseline="-25000" dirty="0" smtClean="0">
                <a:solidFill>
                  <a:schemeClr val="tx1"/>
                </a:solidFill>
                <a:latin typeface="Times New Roman" pitchFamily="-110" charset="0"/>
                <a:ea typeface="+mn-ea"/>
                <a:cs typeface="+mn-cs"/>
              </a:rPr>
              <a:t>10</a:t>
            </a:r>
            <a:r>
              <a:rPr lang="en-US" sz="1200" kern="1200" baseline="0" dirty="0" smtClean="0">
                <a:solidFill>
                  <a:schemeClr val="tx1"/>
                </a:solidFill>
                <a:latin typeface="Times New Roman" pitchFamily="-110" charset="0"/>
                <a:ea typeface="+mn-ea"/>
                <a:cs typeface="+mn-cs"/>
              </a:rPr>
              <a:t> and 4728</a:t>
            </a:r>
            <a:r>
              <a:rPr lang="en-US" sz="1200" kern="1200" baseline="-25000" dirty="0" smtClean="0">
                <a:solidFill>
                  <a:schemeClr val="tx1"/>
                </a:solidFill>
                <a:latin typeface="Times New Roman" pitchFamily="-110" charset="0"/>
                <a:ea typeface="+mn-ea"/>
                <a:cs typeface="+mn-cs"/>
              </a:rPr>
              <a:t>10</a:t>
            </a:r>
            <a:r>
              <a:rPr lang="en-US" sz="1200" kern="1200" baseline="0" dirty="0" smtClean="0">
                <a:solidFill>
                  <a:schemeClr val="tx1"/>
                </a:solidFill>
                <a:latin typeface="Times New Roman" pitchFamily="-110" charset="0"/>
                <a:ea typeface="+mn-ea"/>
                <a:cs typeface="+mn-cs"/>
              </a:rPr>
              <a:t> are numbers represented in decimal notation</a:t>
            </a:r>
          </a:p>
          <a:p>
            <a:r>
              <a:rPr lang="en-US" sz="1200" kern="1200" baseline="0" dirty="0" smtClean="0">
                <a:solidFill>
                  <a:schemeClr val="tx1"/>
                </a:solidFill>
                <a:latin typeface="Times New Roman" pitchFamily="-110" charset="0"/>
                <a:ea typeface="+mn-ea"/>
                <a:cs typeface="+mn-cs"/>
              </a:rPr>
              <a:t>or, more briefly, decimal numbers. The digits 1 and 0 in binary notation have the</a:t>
            </a:r>
          </a:p>
          <a:p>
            <a:r>
              <a:rPr lang="en-US" sz="1200" kern="1200" baseline="0" dirty="0" smtClean="0">
                <a:solidFill>
                  <a:schemeClr val="tx1"/>
                </a:solidFill>
                <a:latin typeface="Times New Roman" pitchFamily="-110" charset="0"/>
                <a:ea typeface="+mn-ea"/>
                <a:cs typeface="+mn-cs"/>
              </a:rPr>
              <a:t>same meaning as in decimal notation: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0</a:t>
            </a:r>
            <a:r>
              <a:rPr lang="en-US" sz="1200" kern="1200" baseline="-25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0</a:t>
            </a:r>
            <a:r>
              <a:rPr lang="en-US" sz="1200" kern="1200" baseline="-25000" dirty="0" smtClean="0">
                <a:solidFill>
                  <a:schemeClr val="tx1"/>
                </a:solidFill>
                <a:latin typeface="Times New Roman" pitchFamily="-110" charset="0"/>
                <a:ea typeface="+mn-ea"/>
                <a:cs typeface="+mn-cs"/>
              </a:rPr>
              <a:t>10</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1</a:t>
            </a:r>
            <a:r>
              <a:rPr lang="en-US" sz="1200" kern="1200" baseline="-25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1</a:t>
            </a:r>
            <a:r>
              <a:rPr lang="en-US" sz="1200" kern="1200" baseline="-25000" dirty="0" smtClean="0">
                <a:solidFill>
                  <a:schemeClr val="tx1"/>
                </a:solidFill>
                <a:latin typeface="Times New Roman" pitchFamily="-110" charset="0"/>
                <a:ea typeface="+mn-ea"/>
                <a:cs typeface="+mn-cs"/>
              </a:rPr>
              <a:t>10</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represent larger numbers, as with decimal notation, each digit in a binary number</a:t>
            </a:r>
          </a:p>
          <a:p>
            <a:r>
              <a:rPr lang="en-US" sz="1200" kern="1200" baseline="0" dirty="0" smtClean="0">
                <a:solidFill>
                  <a:schemeClr val="tx1"/>
                </a:solidFill>
                <a:latin typeface="Times New Roman" pitchFamily="-110" charset="0"/>
                <a:ea typeface="+mn-ea"/>
                <a:cs typeface="+mn-cs"/>
              </a:rPr>
              <a:t>has a value depending on its position: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10</a:t>
            </a:r>
            <a:r>
              <a:rPr lang="en-US" sz="1200" kern="1200" baseline="-25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(1 * 2</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(0 * 2</a:t>
            </a:r>
            <a:r>
              <a:rPr lang="en-US" sz="1200" kern="1200" baseline="30000" dirty="0" smtClean="0">
                <a:solidFill>
                  <a:schemeClr val="tx1"/>
                </a:solidFill>
                <a:latin typeface="Times New Roman" pitchFamily="-110" charset="0"/>
                <a:ea typeface="+mn-ea"/>
                <a:cs typeface="+mn-cs"/>
              </a:rPr>
              <a:t>0</a:t>
            </a:r>
            <a:r>
              <a:rPr lang="en-US" sz="1200" kern="1200" baseline="0" dirty="0" smtClean="0">
                <a:solidFill>
                  <a:schemeClr val="tx1"/>
                </a:solidFill>
                <a:latin typeface="Times New Roman" pitchFamily="-110" charset="0"/>
                <a:ea typeface="+mn-ea"/>
                <a:cs typeface="+mn-cs"/>
              </a:rPr>
              <a:t>) = 2</a:t>
            </a:r>
            <a:r>
              <a:rPr lang="en-US" sz="1200" kern="1200" baseline="-25000" dirty="0" smtClean="0">
                <a:solidFill>
                  <a:schemeClr val="tx1"/>
                </a:solidFill>
                <a:latin typeface="Times New Roman" pitchFamily="-110" charset="0"/>
                <a:ea typeface="+mn-ea"/>
                <a:cs typeface="+mn-cs"/>
              </a:rPr>
              <a:t>10</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11</a:t>
            </a:r>
            <a:r>
              <a:rPr lang="en-US" sz="1200" kern="1200" baseline="-25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(1 * 2</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(1 * 2</a:t>
            </a:r>
            <a:r>
              <a:rPr lang="en-US" sz="1200" kern="1200" baseline="30000" dirty="0" smtClean="0">
                <a:solidFill>
                  <a:schemeClr val="tx1"/>
                </a:solidFill>
                <a:latin typeface="Times New Roman" pitchFamily="-110" charset="0"/>
                <a:ea typeface="+mn-ea"/>
                <a:cs typeface="+mn-cs"/>
              </a:rPr>
              <a:t>0</a:t>
            </a:r>
            <a:r>
              <a:rPr lang="en-US" sz="1200" kern="1200" baseline="0" dirty="0" smtClean="0">
                <a:solidFill>
                  <a:schemeClr val="tx1"/>
                </a:solidFill>
                <a:latin typeface="Times New Roman" pitchFamily="-110" charset="0"/>
                <a:ea typeface="+mn-ea"/>
                <a:cs typeface="+mn-cs"/>
              </a:rPr>
              <a:t>) = 3</a:t>
            </a:r>
            <a:r>
              <a:rPr lang="en-US" sz="1200" kern="1200" baseline="-25000" dirty="0" smtClean="0">
                <a:solidFill>
                  <a:schemeClr val="tx1"/>
                </a:solidFill>
                <a:latin typeface="Times New Roman" pitchFamily="-110" charset="0"/>
                <a:ea typeface="+mn-ea"/>
                <a:cs typeface="+mn-cs"/>
              </a:rPr>
              <a:t>10</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100</a:t>
            </a:r>
            <a:r>
              <a:rPr lang="en-US" sz="1200" kern="1200" baseline="-25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(1 * 2</a:t>
            </a:r>
            <a:r>
              <a:rPr lang="en-US" sz="1200" kern="1200" baseline="30000" dirty="0" smtClean="0">
                <a:solidFill>
                  <a:schemeClr val="tx1"/>
                </a:solidFill>
                <a:latin typeface="Times New Roman" pitchFamily="-110" charset="0"/>
                <a:ea typeface="+mn-ea"/>
                <a:cs typeface="+mn-cs"/>
              </a:rPr>
              <a:t>2</a:t>
            </a:r>
            <a:r>
              <a:rPr lang="en-US" sz="1200" kern="1200" baseline="0" dirty="0" smtClean="0">
                <a:solidFill>
                  <a:schemeClr val="tx1"/>
                </a:solidFill>
                <a:latin typeface="Times New Roman" pitchFamily="-110" charset="0"/>
                <a:ea typeface="+mn-ea"/>
                <a:cs typeface="+mn-cs"/>
              </a:rPr>
              <a:t>) + (0 * 2</a:t>
            </a:r>
            <a:r>
              <a:rPr lang="en-US" sz="1200" kern="1200" baseline="30000" dirty="0" smtClean="0">
                <a:solidFill>
                  <a:schemeClr val="tx1"/>
                </a:solidFill>
                <a:latin typeface="Times New Roman" pitchFamily="-110" charset="0"/>
                <a:ea typeface="+mn-ea"/>
                <a:cs typeface="+mn-cs"/>
              </a:rPr>
              <a:t>1</a:t>
            </a:r>
            <a:r>
              <a:rPr lang="en-US" sz="1200" kern="1200" baseline="0" dirty="0" smtClean="0">
                <a:solidFill>
                  <a:schemeClr val="tx1"/>
                </a:solidFill>
                <a:latin typeface="Times New Roman" pitchFamily="-110" charset="0"/>
                <a:ea typeface="+mn-ea"/>
                <a:cs typeface="+mn-cs"/>
              </a:rPr>
              <a:t>) + (0 * 2</a:t>
            </a:r>
            <a:r>
              <a:rPr lang="en-US" sz="1200" kern="1200" baseline="30000" dirty="0" smtClean="0">
                <a:solidFill>
                  <a:schemeClr val="tx1"/>
                </a:solidFill>
                <a:latin typeface="Times New Roman" pitchFamily="-110" charset="0"/>
                <a:ea typeface="+mn-ea"/>
                <a:cs typeface="+mn-cs"/>
              </a:rPr>
              <a:t>0</a:t>
            </a:r>
            <a:r>
              <a:rPr lang="en-US" sz="1200" kern="1200" baseline="0" dirty="0" smtClean="0">
                <a:solidFill>
                  <a:schemeClr val="tx1"/>
                </a:solidFill>
                <a:latin typeface="Times New Roman" pitchFamily="-110" charset="0"/>
                <a:ea typeface="+mn-ea"/>
                <a:cs typeface="+mn-cs"/>
              </a:rPr>
              <a:t>) = 4</a:t>
            </a:r>
            <a:r>
              <a:rPr lang="en-US" sz="1200" kern="1200" baseline="-25000" dirty="0" smtClean="0">
                <a:solidFill>
                  <a:schemeClr val="tx1"/>
                </a:solidFill>
                <a:latin typeface="Times New Roman" pitchFamily="-110" charset="0"/>
                <a:ea typeface="+mn-ea"/>
                <a:cs typeface="+mn-cs"/>
              </a:rPr>
              <a:t>10</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and so on. Again, fractional values are represented with negative powers of the</a:t>
            </a:r>
          </a:p>
          <a:p>
            <a:r>
              <a:rPr lang="en-US" sz="1200" kern="1200" baseline="0" dirty="0" smtClean="0">
                <a:solidFill>
                  <a:schemeClr val="tx1"/>
                </a:solidFill>
                <a:latin typeface="Times New Roman" pitchFamily="-110" charset="0"/>
                <a:ea typeface="+mn-ea"/>
                <a:cs typeface="+mn-cs"/>
              </a:rPr>
              <a:t>radix:</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1001.101 = 2</a:t>
            </a:r>
            <a:r>
              <a:rPr lang="en-US" sz="1200" kern="1200" baseline="30000" dirty="0" smtClean="0">
                <a:solidFill>
                  <a:schemeClr val="tx1"/>
                </a:solidFill>
                <a:latin typeface="Times New Roman" pitchFamily="-110" charset="0"/>
                <a:ea typeface="+mn-ea"/>
                <a:cs typeface="+mn-cs"/>
              </a:rPr>
              <a:t>3</a:t>
            </a:r>
            <a:r>
              <a:rPr lang="en-US" sz="1200" kern="1200" baseline="0" dirty="0" smtClean="0">
                <a:solidFill>
                  <a:schemeClr val="tx1"/>
                </a:solidFill>
                <a:latin typeface="Times New Roman" pitchFamily="-110" charset="0"/>
                <a:ea typeface="+mn-ea"/>
                <a:cs typeface="+mn-cs"/>
              </a:rPr>
              <a:t> + 2</a:t>
            </a:r>
            <a:r>
              <a:rPr lang="en-US" sz="1200" kern="1200" baseline="30000" dirty="0" smtClean="0">
                <a:solidFill>
                  <a:schemeClr val="tx1"/>
                </a:solidFill>
                <a:latin typeface="Times New Roman" pitchFamily="-110" charset="0"/>
                <a:ea typeface="+mn-ea"/>
                <a:cs typeface="+mn-cs"/>
              </a:rPr>
              <a:t>0</a:t>
            </a:r>
            <a:r>
              <a:rPr lang="en-US" sz="1200" kern="1200" baseline="0" dirty="0" smtClean="0">
                <a:solidFill>
                  <a:schemeClr val="tx1"/>
                </a:solidFill>
                <a:latin typeface="Times New Roman" pitchFamily="-110" charset="0"/>
                <a:ea typeface="+mn-ea"/>
                <a:cs typeface="+mn-cs"/>
              </a:rPr>
              <a:t> + 2</a:t>
            </a:r>
            <a:r>
              <a:rPr lang="en-US" sz="1200" kern="1200" baseline="30000" dirty="0" smtClean="0">
                <a:solidFill>
                  <a:schemeClr val="tx1"/>
                </a:solidFill>
                <a:latin typeface="Times New Roman" pitchFamily="-110" charset="0"/>
                <a:ea typeface="+mn-ea"/>
                <a:cs typeface="+mn-cs"/>
              </a:rPr>
              <a:t>-1 </a:t>
            </a:r>
            <a:r>
              <a:rPr lang="en-US" sz="1200" kern="1200" baseline="0" dirty="0" smtClean="0">
                <a:solidFill>
                  <a:schemeClr val="tx1"/>
                </a:solidFill>
                <a:latin typeface="Times New Roman" pitchFamily="-110" charset="0"/>
                <a:ea typeface="+mn-ea"/>
                <a:cs typeface="+mn-cs"/>
              </a:rPr>
              <a:t>+ 2</a:t>
            </a:r>
            <a:r>
              <a:rPr lang="en-US" sz="1200" kern="1200" baseline="30000" dirty="0" smtClean="0">
                <a:solidFill>
                  <a:schemeClr val="tx1"/>
                </a:solidFill>
                <a:latin typeface="Times New Roman" pitchFamily="-110" charset="0"/>
                <a:ea typeface="+mn-ea"/>
                <a:cs typeface="+mn-cs"/>
              </a:rPr>
              <a:t>-3 </a:t>
            </a:r>
            <a:r>
              <a:rPr lang="en-US" sz="1200" kern="1200" baseline="0" dirty="0" smtClean="0">
                <a:solidFill>
                  <a:schemeClr val="tx1"/>
                </a:solidFill>
                <a:latin typeface="Times New Roman" pitchFamily="-110" charset="0"/>
                <a:ea typeface="+mn-ea"/>
                <a:cs typeface="+mn-cs"/>
              </a:rPr>
              <a:t>= 9.625</a:t>
            </a:r>
            <a:r>
              <a:rPr lang="en-US" sz="1200" kern="1200" baseline="-25000" dirty="0" smtClean="0">
                <a:solidFill>
                  <a:schemeClr val="tx1"/>
                </a:solidFill>
                <a:latin typeface="Times New Roman" pitchFamily="-110" charset="0"/>
                <a:ea typeface="+mn-ea"/>
                <a:cs typeface="+mn-cs"/>
              </a:rPr>
              <a:t>10</a:t>
            </a:r>
            <a:endParaRPr lang="en-US" baseline="-25000"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2080047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It is a simple matter to convert a number from binary notation to decimal notation.</a:t>
            </a:r>
          </a:p>
          <a:p>
            <a:r>
              <a:rPr lang="en-US" sz="1200" kern="1200" baseline="0" dirty="0" smtClean="0">
                <a:solidFill>
                  <a:schemeClr val="tx1"/>
                </a:solidFill>
                <a:latin typeface="Times New Roman" pitchFamily="-110" charset="0"/>
                <a:ea typeface="+mn-ea"/>
                <a:cs typeface="+mn-cs"/>
              </a:rPr>
              <a:t>In fact, we showed several examples in the previous subsection. All that is required</a:t>
            </a:r>
          </a:p>
          <a:p>
            <a:r>
              <a:rPr lang="en-US" sz="1200" kern="1200" baseline="0" dirty="0" smtClean="0">
                <a:solidFill>
                  <a:schemeClr val="tx1"/>
                </a:solidFill>
                <a:latin typeface="Times New Roman" pitchFamily="-110" charset="0"/>
                <a:ea typeface="+mn-ea"/>
                <a:cs typeface="+mn-cs"/>
              </a:rPr>
              <a:t>is to multiply each binary digit by the appropriate power of 2 and add the results.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convert from decimal to binary, the integer and fractional parts are handled</a:t>
            </a:r>
          </a:p>
          <a:p>
            <a:r>
              <a:rPr lang="en-US" sz="1200" kern="1200" baseline="0" dirty="0" smtClean="0">
                <a:solidFill>
                  <a:schemeClr val="tx1"/>
                </a:solidFill>
                <a:latin typeface="Times New Roman" pitchFamily="-110" charset="0"/>
                <a:ea typeface="+mn-ea"/>
                <a:cs typeface="+mn-cs"/>
              </a:rPr>
              <a:t>separately.</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7</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464815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Figure 9.1.  Examples of converting from decimal notation to binary notation for integers.</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8</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134183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This process is not necessarily exact; that is, a decimal fraction with a finite</a:t>
            </a:r>
          </a:p>
          <a:p>
            <a:r>
              <a:rPr lang="en-US" sz="1200" kern="1200" baseline="0" dirty="0" smtClean="0">
                <a:solidFill>
                  <a:schemeClr val="tx1"/>
                </a:solidFill>
                <a:latin typeface="Times New Roman" pitchFamily="-110" charset="0"/>
                <a:ea typeface="+mn-ea"/>
                <a:cs typeface="+mn-cs"/>
              </a:rPr>
              <a:t>number of digits may require a binary fraction with an infinite number of digits. In</a:t>
            </a:r>
          </a:p>
          <a:p>
            <a:r>
              <a:rPr lang="en-US" sz="1200" kern="1200" baseline="0" dirty="0" smtClean="0">
                <a:solidFill>
                  <a:schemeClr val="tx1"/>
                </a:solidFill>
                <a:latin typeface="Times New Roman" pitchFamily="-110" charset="0"/>
                <a:ea typeface="+mn-ea"/>
                <a:cs typeface="+mn-cs"/>
              </a:rPr>
              <a:t>such cases, the conversion algorithm is usually halted after a prespecified number of</a:t>
            </a:r>
          </a:p>
          <a:p>
            <a:r>
              <a:rPr lang="en-US" sz="1200" kern="1200" baseline="0" dirty="0" smtClean="0">
                <a:solidFill>
                  <a:schemeClr val="tx1"/>
                </a:solidFill>
                <a:latin typeface="Times New Roman" pitchFamily="-110" charset="0"/>
                <a:ea typeface="+mn-ea"/>
                <a:cs typeface="+mn-cs"/>
              </a:rPr>
              <a:t>steps, depending on the desired accuracy.</a:t>
            </a:r>
            <a:endParaRPr lang="en-US" dirty="0"/>
          </a:p>
        </p:txBody>
      </p:sp>
      <p:sp>
        <p:nvSpPr>
          <p:cNvPr id="4" name="Slide Number Placeholder 3"/>
          <p:cNvSpPr>
            <a:spLocks noGrp="1"/>
          </p:cNvSpPr>
          <p:nvPr>
            <p:ph type="sldNum" sz="quarter" idx="10"/>
          </p:nvPr>
        </p:nvSpPr>
        <p:spPr/>
        <p:txBody>
          <a:bodyPr/>
          <a:lstStyle/>
          <a:p>
            <a:fld id="{D1D245E4-CB43-F844-B5DA-3C7BAF45101A}"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lang="en-US" dirty="0"/>
          </a:p>
        </p:txBody>
      </p:sp>
    </p:spTree>
    <p:extLst>
      <p:ext uri="{BB962C8B-B14F-4D97-AF65-F5344CB8AC3E}">
        <p14:creationId xmlns:p14="http://schemas.microsoft.com/office/powerpoint/2010/main" val="533276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GB" dirty="0" smtClean="0"/>
              <a:t>© 2016 Pearson Education, Inc., Hoboken, NJ. All rights reserved.</a:t>
            </a:r>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smtClean="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r>
              <a:rPr lang="en-US" dirty="0" smtClean="0"/>
              <a:t>© 2016 Pearson Education, Inc., Hoboken, NJ. All rights reserved.</a:t>
            </a:r>
            <a:endParaRPr dirty="0"/>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r>
              <a:rPr lang="en-US" dirty="0" smtClean="0"/>
              <a:t>© 2016 Pearson Education, Inc., Hoboken, NJ. All rights reserved.</a:t>
            </a:r>
            <a:endParaRPr dirty="0"/>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3859305" y="6423585"/>
            <a:ext cx="3316941" cy="365125"/>
          </a:xfrm>
        </p:spPr>
        <p:txBody>
          <a:bodyPr/>
          <a:lstStyle/>
          <a:p>
            <a:r>
              <a:rPr lang="en-US" dirty="0" smtClean="0"/>
              <a:t>© 2016 Pearson Education, Inc., Hoboken, NJ. All rights reserved.</a:t>
            </a:r>
            <a:endParaRPr dirty="0"/>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r>
              <a:rPr lang="en-US" dirty="0" smtClean="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smtClean="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lang="en-US" dirty="0" smtClean="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lang="en-US" dirty="0" smtClean="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r>
              <a:rPr lang="en-US" dirty="0" smtClean="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dirty="0" smtClean="0"/>
              <a:t>© 2016 Pearson Education, Inc., Hoboken, NJ. All rights reserved.</a:t>
            </a:r>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US" dirty="0" smtClean="0"/>
              <a:t>© 2016 Pearson Education, Inc., Hoboken, NJ. All rights reserved.</a:t>
            </a:r>
            <a:endParaRPr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lang="en-US" dirty="0" smtClean="0"/>
              <a:t>© 2016 Pearson Education, Inc., Hoboken, NJ. All rights reserved.</a:t>
            </a:r>
            <a:endParaRPr dirty="0"/>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smtClean="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r>
              <a:rPr lang="en-US" dirty="0" smtClean="0"/>
              <a:t>© 2016 Pearson Education, Inc., Hoboken, NJ. All rights reserved.</a:t>
            </a:r>
            <a:endParaRPr dirty="0"/>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smtClean="0"/>
              <a:t>© 2016 Pearson Education, Inc., Hoboken, NJ. All rights reserved.</a:t>
            </a:r>
            <a:endParaRPr dirty="0"/>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smtClean="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US" dirty="0" smtClean="0"/>
              <a:t>© 2016 Pearson Education, Inc., Hoboken, NJ. All rights reserved.</a:t>
            </a:r>
            <a:endParaRPr dirty="0"/>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Lst>
  <p:hf sldNum="0"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wmf"/><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39552" y="4149080"/>
            <a:ext cx="6191157" cy="833718"/>
          </a:xfrm>
        </p:spPr>
        <p:txBody>
          <a:bodyPr>
            <a:noAutofit/>
          </a:bodyPr>
          <a:lstStyle/>
          <a:p>
            <a:r>
              <a:rPr lang="en-US" sz="5400" dirty="0" smtClean="0">
                <a:effectLst>
                  <a:outerShdw blurRad="38100" dist="38100" dir="2700000" algn="tl">
                    <a:srgbClr val="000000">
                      <a:alpha val="43137"/>
                    </a:srgbClr>
                  </a:outerShdw>
                </a:effectLst>
              </a:rPr>
              <a:t>Chapter 9</a:t>
            </a:r>
            <a:endParaRPr lang="en-US" sz="5400" dirty="0">
              <a:effectLst>
                <a:outerShdw blurRad="38100" dist="38100" dir="2700000" algn="tl">
                  <a:srgbClr val="000000">
                    <a:alpha val="43137"/>
                  </a:srgbClr>
                </a:outerShdw>
              </a:effectLst>
            </a:endParaRPr>
          </a:p>
        </p:txBody>
      </p:sp>
      <p:sp>
        <p:nvSpPr>
          <p:cNvPr id="11" name="Text Placeholder 10"/>
          <p:cNvSpPr>
            <a:spLocks noGrp="1"/>
          </p:cNvSpPr>
          <p:nvPr>
            <p:ph type="body" sz="half" idx="2"/>
          </p:nvPr>
        </p:nvSpPr>
        <p:spPr>
          <a:xfrm>
            <a:off x="539552" y="5013176"/>
            <a:ext cx="6191157" cy="885825"/>
          </a:xfrm>
        </p:spPr>
        <p:txBody>
          <a:bodyPr>
            <a:normAutofit/>
          </a:bodyPr>
          <a:lstStyle/>
          <a:p>
            <a:r>
              <a:rPr lang="en-US" sz="4400" dirty="0" smtClean="0"/>
              <a:t>Number Systems</a:t>
            </a:r>
            <a:endParaRPr lang="en-US" sz="4400" dirty="0"/>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effectLst>
                  <a:outerShdw blurRad="38100" dist="38100" dir="2700000" algn="tl">
                    <a:srgbClr val="000000">
                      <a:alpha val="43137"/>
                    </a:srgbClr>
                  </a:outerShdw>
                </a:effectLst>
              </a:rPr>
              <a:t>Hexadecimal Notation</a:t>
            </a:r>
            <a:endParaRPr lang="en-US" dirty="0">
              <a:effectLst>
                <a:outerShdw blurRad="38100" dist="38100" dir="2700000" algn="tl">
                  <a:srgbClr val="000000">
                    <a:alpha val="43137"/>
                  </a:srgbClr>
                </a:outerShdw>
              </a:effectLst>
            </a:endParaRPr>
          </a:p>
        </p:txBody>
      </p:sp>
      <p:sp>
        <p:nvSpPr>
          <p:cNvPr id="6" name="Content Placeholder 5"/>
          <p:cNvSpPr>
            <a:spLocks noGrp="1"/>
          </p:cNvSpPr>
          <p:nvPr>
            <p:ph idx="1"/>
          </p:nvPr>
        </p:nvSpPr>
        <p:spPr>
          <a:xfrm>
            <a:off x="467544" y="1412776"/>
            <a:ext cx="7560840" cy="5184576"/>
          </a:xfrm>
        </p:spPr>
        <p:txBody>
          <a:bodyPr>
            <a:normAutofit fontScale="92500" lnSpcReduction="20000"/>
          </a:bodyPr>
          <a:lstStyle/>
          <a:p>
            <a:pPr>
              <a:spcAft>
                <a:spcPts val="600"/>
              </a:spcAft>
            </a:pPr>
            <a:r>
              <a:rPr lang="en-US" dirty="0" smtClean="0"/>
              <a:t>Binary digits are grouped into sets of four bits, called a </a:t>
            </a:r>
            <a:r>
              <a:rPr lang="en-US" i="1" dirty="0" smtClean="0"/>
              <a:t>nibble</a:t>
            </a:r>
          </a:p>
          <a:p>
            <a:pPr>
              <a:spcAft>
                <a:spcPts val="600"/>
              </a:spcAft>
            </a:pPr>
            <a:r>
              <a:rPr lang="en-US" dirty="0" smtClean="0"/>
              <a:t>Each possible combination of four binary digits is given a symbol, as follows:</a:t>
            </a:r>
          </a:p>
          <a:p>
            <a:pPr>
              <a:spcBef>
                <a:spcPts val="200"/>
              </a:spcBef>
              <a:buNone/>
            </a:pPr>
            <a:r>
              <a:rPr lang="en-US" dirty="0" smtClean="0"/>
              <a:t>	</a:t>
            </a:r>
          </a:p>
          <a:p>
            <a:pPr>
              <a:spcBef>
                <a:spcPts val="200"/>
              </a:spcBef>
              <a:buNone/>
            </a:pPr>
            <a:r>
              <a:rPr lang="en-US" smtClean="0"/>
              <a:t>	0000 </a:t>
            </a:r>
            <a:r>
              <a:rPr lang="en-US" dirty="0" smtClean="0"/>
              <a:t>= 0 	0100 = 4 	1000 = 8 	1100 = C</a:t>
            </a:r>
          </a:p>
          <a:p>
            <a:pPr>
              <a:spcBef>
                <a:spcPts val="200"/>
              </a:spcBef>
              <a:buNone/>
            </a:pPr>
            <a:r>
              <a:rPr lang="en-US" dirty="0" smtClean="0"/>
              <a:t>	0001 = 1 	0101 = 5 	1001 = 9 	1101 = D</a:t>
            </a:r>
          </a:p>
          <a:p>
            <a:pPr>
              <a:spcBef>
                <a:spcPts val="200"/>
              </a:spcBef>
              <a:buNone/>
            </a:pPr>
            <a:r>
              <a:rPr lang="en-US" dirty="0" smtClean="0"/>
              <a:t>	0010 = 2 	0110 = 6 	1010 = A 	1110 = E</a:t>
            </a:r>
          </a:p>
          <a:p>
            <a:pPr>
              <a:spcBef>
                <a:spcPts val="200"/>
              </a:spcBef>
              <a:buNone/>
            </a:pPr>
            <a:r>
              <a:rPr lang="en-US" dirty="0" smtClean="0"/>
              <a:t>	0011 = 3 	0111 = 7 	1011 = B 	1111 = F</a:t>
            </a:r>
            <a:endParaRPr lang="en-US" sz="1200" dirty="0" smtClean="0"/>
          </a:p>
          <a:p>
            <a:pPr>
              <a:spcBef>
                <a:spcPts val="200"/>
              </a:spcBef>
              <a:buNone/>
            </a:pPr>
            <a:endParaRPr lang="en-US" dirty="0" smtClean="0"/>
          </a:p>
          <a:p>
            <a:r>
              <a:rPr lang="en-US" dirty="0" smtClean="0"/>
              <a:t>Because 16 symbols are used, the notation is called </a:t>
            </a:r>
            <a:r>
              <a:rPr lang="en-US" i="1" dirty="0" smtClean="0"/>
              <a:t>hexadecima</a:t>
            </a:r>
            <a:r>
              <a:rPr lang="en-US" dirty="0" smtClean="0"/>
              <a:t>l and the 16 symbols are the </a:t>
            </a:r>
            <a:r>
              <a:rPr lang="en-US" i="1" dirty="0" smtClean="0"/>
              <a:t>hexadecimal digits</a:t>
            </a:r>
          </a:p>
          <a:p>
            <a:r>
              <a:rPr lang="en-US" dirty="0" smtClean="0"/>
              <a:t>Thus</a:t>
            </a:r>
          </a:p>
          <a:p>
            <a:pPr algn="ctr">
              <a:buNone/>
            </a:pPr>
            <a:r>
              <a:rPr lang="en-US" dirty="0" smtClean="0"/>
              <a:t>2C</a:t>
            </a:r>
            <a:r>
              <a:rPr lang="en-US" baseline="-25000" dirty="0" smtClean="0"/>
              <a:t>16</a:t>
            </a:r>
            <a:r>
              <a:rPr lang="en-US" dirty="0" smtClean="0"/>
              <a:t> = (2</a:t>
            </a:r>
            <a:r>
              <a:rPr lang="en-US" sz="2054" baseline="-25000" dirty="0" smtClean="0"/>
              <a:t>16</a:t>
            </a:r>
            <a:r>
              <a:rPr lang="en-US" dirty="0" smtClean="0"/>
              <a:t> * 16</a:t>
            </a:r>
            <a:r>
              <a:rPr lang="en-US" baseline="30000" dirty="0" smtClean="0"/>
              <a:t>1</a:t>
            </a:r>
            <a:r>
              <a:rPr lang="en-US" dirty="0" smtClean="0"/>
              <a:t>) + (C</a:t>
            </a:r>
            <a:r>
              <a:rPr lang="en-US" sz="2054" baseline="-25000" dirty="0" smtClean="0"/>
              <a:t>16</a:t>
            </a:r>
            <a:r>
              <a:rPr lang="en-US" dirty="0" smtClean="0"/>
              <a:t> * 16</a:t>
            </a:r>
            <a:r>
              <a:rPr lang="en-US" sz="2054" baseline="30000" dirty="0" smtClean="0"/>
              <a:t>0</a:t>
            </a:r>
            <a:r>
              <a:rPr lang="en-US" dirty="0" smtClean="0"/>
              <a:t>)</a:t>
            </a:r>
          </a:p>
          <a:p>
            <a:pPr algn="ctr">
              <a:buNone/>
            </a:pPr>
            <a:r>
              <a:rPr lang="en-US" dirty="0" smtClean="0"/>
              <a:t>= (2</a:t>
            </a:r>
            <a:r>
              <a:rPr lang="en-US" sz="2054" baseline="-25000" dirty="0" smtClean="0"/>
              <a:t>10</a:t>
            </a:r>
            <a:r>
              <a:rPr lang="en-US" dirty="0" smtClean="0"/>
              <a:t> * 16</a:t>
            </a:r>
            <a:r>
              <a:rPr lang="en-US" sz="2054" baseline="30000" dirty="0" smtClean="0"/>
              <a:t>1</a:t>
            </a:r>
            <a:r>
              <a:rPr lang="en-US" dirty="0" smtClean="0"/>
              <a:t>) + (12</a:t>
            </a:r>
            <a:r>
              <a:rPr lang="en-US" sz="2054" baseline="-25000" dirty="0" smtClean="0"/>
              <a:t>10</a:t>
            </a:r>
            <a:r>
              <a:rPr lang="en-US" dirty="0" smtClean="0"/>
              <a:t> * 16</a:t>
            </a:r>
            <a:r>
              <a:rPr lang="en-US" sz="2054" baseline="30000" dirty="0" smtClean="0"/>
              <a:t>0</a:t>
            </a:r>
            <a:r>
              <a:rPr lang="en-US" dirty="0" smtClean="0"/>
              <a:t>) = 44</a:t>
            </a:r>
          </a:p>
        </p:txBody>
      </p:sp>
    </p:spTree>
  </p:cSld>
  <p:clrMapOvr>
    <a:masterClrMapping/>
  </p:clrMapOvr>
  <p:transition spd="med">
    <p:diamon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0555" y="1412776"/>
            <a:ext cx="3255264" cy="3096344"/>
          </a:xfrm>
        </p:spPr>
        <p:txBody>
          <a:bodyPr>
            <a:normAutofit/>
          </a:bodyPr>
          <a:lstStyle/>
          <a:p>
            <a:pPr algn="ctr"/>
            <a:r>
              <a:rPr lang="en-US" sz="3200" dirty="0" smtClean="0"/>
              <a:t>Table 9.3</a:t>
            </a:r>
            <a:br>
              <a:rPr lang="en-US" sz="3200" dirty="0" smtClean="0"/>
            </a:br>
            <a:r>
              <a:rPr lang="en-US" sz="3200" dirty="0"/>
              <a:t/>
            </a:r>
            <a:br>
              <a:rPr lang="en-US" sz="3200" dirty="0"/>
            </a:br>
            <a:r>
              <a:rPr lang="en-US" sz="3200" dirty="0"/>
              <a:t>D</a:t>
            </a:r>
            <a:r>
              <a:rPr lang="en-US" sz="3200" dirty="0" smtClean="0"/>
              <a:t>ecimal, Binary, and Hexadecimal</a:t>
            </a:r>
            <a:endParaRPr lang="en-US" sz="3200" dirty="0"/>
          </a:p>
        </p:txBody>
      </p:sp>
      <p:pic>
        <p:nvPicPr>
          <p:cNvPr id="3" name="Picture 2"/>
          <p:cNvPicPr>
            <a:picLocks noChangeAspect="1"/>
          </p:cNvPicPr>
          <p:nvPr/>
        </p:nvPicPr>
        <p:blipFill>
          <a:blip r:embed="rId3"/>
          <a:stretch>
            <a:fillRect/>
          </a:stretch>
        </p:blipFill>
        <p:spPr>
          <a:xfrm>
            <a:off x="3779912" y="116632"/>
            <a:ext cx="6083300" cy="6807200"/>
          </a:xfrm>
          <a:prstGeom prst="rect">
            <a:avLst/>
          </a:prstGeom>
        </p:spPr>
      </p:pic>
    </p:spTree>
  </p:cSld>
  <p:clrMapOvr>
    <a:masterClrMapping/>
  </p:clrMapOvr>
  <p:transition spd="med">
    <p:pull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609600" y="304800"/>
            <a:ext cx="7556500" cy="1116013"/>
          </a:xfrm>
        </p:spPr>
        <p:txBody>
          <a:bodyPr/>
          <a:lstStyle/>
          <a:p>
            <a:r>
              <a:rPr lang="en-US" dirty="0" smtClean="0">
                <a:effectLst>
                  <a:outerShdw blurRad="38100" dist="38100" dir="2700000" algn="tl">
                    <a:srgbClr val="000000">
                      <a:alpha val="43137"/>
                    </a:srgbClr>
                  </a:outerShdw>
                </a:effectLst>
              </a:rPr>
              <a:t>Hexadecimal Notation</a:t>
            </a:r>
            <a:endParaRPr lang="en-US" dirty="0">
              <a:effectLst>
                <a:outerShdw blurRad="38100" dist="38100" dir="2700000" algn="tl">
                  <a:srgbClr val="000000">
                    <a:alpha val="43137"/>
                  </a:srgbClr>
                </a:outerShdw>
              </a:effectLst>
            </a:endParaRPr>
          </a:p>
        </p:txBody>
      </p:sp>
      <p:graphicFrame>
        <p:nvGraphicFramePr>
          <p:cNvPr id="27" name="Content Placeholder 26"/>
          <p:cNvGraphicFramePr>
            <a:graphicFrameLocks noGrp="1"/>
          </p:cNvGraphicFramePr>
          <p:nvPr>
            <p:ph idx="4294967295"/>
            <p:extLst>
              <p:ext uri="{D42A27DB-BD31-4B8C-83A1-F6EECF244321}">
                <p14:modId xmlns:p14="http://schemas.microsoft.com/office/powerpoint/2010/main" val="1009660669"/>
              </p:ext>
            </p:extLst>
          </p:nvPr>
        </p:nvGraphicFramePr>
        <p:xfrm>
          <a:off x="179512" y="1268760"/>
          <a:ext cx="8784976" cy="5472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2492896"/>
            <a:ext cx="7556313" cy="2664296"/>
          </a:xfrm>
        </p:spPr>
        <p:txBody>
          <a:bodyPr/>
          <a:lstStyle/>
          <a:p>
            <a:r>
              <a:rPr lang="en-US" dirty="0" smtClean="0"/>
              <a:t>Revision from </a:t>
            </a:r>
            <a:r>
              <a:rPr lang="en-US" smtClean="0"/>
              <a:t>Discrete Mathematics</a:t>
            </a:r>
            <a:endParaRPr lang="en-US"/>
          </a:p>
        </p:txBody>
      </p:sp>
    </p:spTree>
    <p:extLst>
      <p:ext uri="{BB962C8B-B14F-4D97-AF65-F5344CB8AC3E}">
        <p14:creationId xmlns:p14="http://schemas.microsoft.com/office/powerpoint/2010/main" val="795370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800">
                <a:solidFill>
                  <a:srgbClr val="FFFF00"/>
                </a:solidFill>
                <a:latin typeface="Arial" charset="0"/>
                <a:sym typeface="Symbol" pitchFamily="18" charset="2"/>
              </a:defRPr>
            </a:lvl1pPr>
            <a:lvl2pPr marL="742950" indent="-285750" eaLnBrk="0" hangingPunct="0">
              <a:defRPr sz="2800">
                <a:solidFill>
                  <a:srgbClr val="FFFF00"/>
                </a:solidFill>
                <a:latin typeface="Arial" charset="0"/>
                <a:sym typeface="Symbol" pitchFamily="18" charset="2"/>
              </a:defRPr>
            </a:lvl2pPr>
            <a:lvl3pPr marL="1143000" indent="-228600" eaLnBrk="0" hangingPunct="0">
              <a:defRPr sz="2800">
                <a:solidFill>
                  <a:srgbClr val="FFFF00"/>
                </a:solidFill>
                <a:latin typeface="Arial" charset="0"/>
                <a:sym typeface="Symbol" pitchFamily="18" charset="2"/>
              </a:defRPr>
            </a:lvl3pPr>
            <a:lvl4pPr marL="1600200" indent="-228600" eaLnBrk="0" hangingPunct="0">
              <a:defRPr sz="2800">
                <a:solidFill>
                  <a:srgbClr val="FFFF00"/>
                </a:solidFill>
                <a:latin typeface="Arial" charset="0"/>
                <a:sym typeface="Symbol" pitchFamily="18" charset="2"/>
              </a:defRPr>
            </a:lvl4pPr>
            <a:lvl5pPr marL="2057400" indent="-228600" eaLnBrk="0" hangingPunct="0">
              <a:defRPr sz="2800">
                <a:solidFill>
                  <a:srgbClr val="FFFF00"/>
                </a:solidFill>
                <a:latin typeface="Arial" charset="0"/>
                <a:sym typeface="Symbol" pitchFamily="18" charset="2"/>
              </a:defRPr>
            </a:lvl5pPr>
            <a:lvl6pPr marL="2514600" indent="-228600" eaLnBrk="0" fontAlgn="base" hangingPunct="0">
              <a:spcBef>
                <a:spcPct val="20000"/>
              </a:spcBef>
              <a:spcAft>
                <a:spcPct val="0"/>
              </a:spcAft>
              <a:defRPr sz="2800">
                <a:solidFill>
                  <a:srgbClr val="FFFF00"/>
                </a:solidFill>
                <a:latin typeface="Arial" charset="0"/>
                <a:sym typeface="Symbol" pitchFamily="18" charset="2"/>
              </a:defRPr>
            </a:lvl6pPr>
            <a:lvl7pPr marL="2971800" indent="-228600" eaLnBrk="0" fontAlgn="base" hangingPunct="0">
              <a:spcBef>
                <a:spcPct val="20000"/>
              </a:spcBef>
              <a:spcAft>
                <a:spcPct val="0"/>
              </a:spcAft>
              <a:defRPr sz="2800">
                <a:solidFill>
                  <a:srgbClr val="FFFF00"/>
                </a:solidFill>
                <a:latin typeface="Arial" charset="0"/>
                <a:sym typeface="Symbol" pitchFamily="18" charset="2"/>
              </a:defRPr>
            </a:lvl7pPr>
            <a:lvl8pPr marL="3429000" indent="-228600" eaLnBrk="0" fontAlgn="base" hangingPunct="0">
              <a:spcBef>
                <a:spcPct val="20000"/>
              </a:spcBef>
              <a:spcAft>
                <a:spcPct val="0"/>
              </a:spcAft>
              <a:defRPr sz="2800">
                <a:solidFill>
                  <a:srgbClr val="FFFF00"/>
                </a:solidFill>
                <a:latin typeface="Arial" charset="0"/>
                <a:sym typeface="Symbol" pitchFamily="18" charset="2"/>
              </a:defRPr>
            </a:lvl8pPr>
            <a:lvl9pPr marL="3886200" indent="-228600" eaLnBrk="0" fontAlgn="base" hangingPunct="0">
              <a:spcBef>
                <a:spcPct val="20000"/>
              </a:spcBef>
              <a:spcAft>
                <a:spcPct val="0"/>
              </a:spcAft>
              <a:defRPr sz="2800">
                <a:solidFill>
                  <a:srgbClr val="FFFF00"/>
                </a:solidFill>
                <a:latin typeface="Arial" charset="0"/>
                <a:sym typeface="Symbol" pitchFamily="18" charset="2"/>
              </a:defRPr>
            </a:lvl9pPr>
          </a:lstStyle>
          <a:p>
            <a:pPr eaLnBrk="1" hangingPunct="1"/>
            <a:fld id="{4ABD4231-7D12-4417-885A-61C78CEBF1C9}" type="slidenum">
              <a:rPr lang="en-CA" sz="1400" smtClean="0">
                <a:solidFill>
                  <a:srgbClr val="000000"/>
                </a:solidFill>
                <a:latin typeface="Times New Roman" pitchFamily="18" charset="0"/>
              </a:rPr>
              <a:pPr eaLnBrk="1" hangingPunct="1"/>
              <a:t>14</a:t>
            </a:fld>
            <a:endParaRPr lang="en-CA" sz="1400" smtClean="0">
              <a:solidFill>
                <a:srgbClr val="000000"/>
              </a:solidFill>
              <a:latin typeface="Times New Roman" pitchFamily="18" charset="0"/>
            </a:endParaRPr>
          </a:p>
        </p:txBody>
      </p:sp>
      <p:sp>
        <p:nvSpPr>
          <p:cNvPr id="289794" name="Rectangle 2"/>
          <p:cNvSpPr>
            <a:spLocks noGrp="1" noChangeArrowheads="1"/>
          </p:cNvSpPr>
          <p:nvPr>
            <p:ph type="title"/>
          </p:nvPr>
        </p:nvSpPr>
        <p:spPr>
          <a:xfrm>
            <a:off x="685800" y="152400"/>
            <a:ext cx="7772400" cy="762000"/>
          </a:xfrm>
        </p:spPr>
        <p:txBody>
          <a:bodyPr/>
          <a:lstStyle/>
          <a:p>
            <a:pPr eaLnBrk="1" hangingPunct="1">
              <a:defRPr/>
            </a:pPr>
            <a:r>
              <a:rPr lang="en-US" sz="3600" smtClean="0">
                <a:solidFill>
                  <a:srgbClr val="000000"/>
                </a:solidFill>
              </a:rPr>
              <a:t>Representations of Integers</a:t>
            </a:r>
            <a:endParaRPr lang="en-CA" sz="3600" smtClean="0">
              <a:solidFill>
                <a:srgbClr val="000000"/>
              </a:solidFill>
            </a:endParaRPr>
          </a:p>
        </p:txBody>
      </p:sp>
      <p:sp>
        <p:nvSpPr>
          <p:cNvPr id="289795" name="Rectangle 3"/>
          <p:cNvSpPr>
            <a:spLocks noGrp="1" noChangeArrowheads="1"/>
          </p:cNvSpPr>
          <p:nvPr>
            <p:ph type="body" idx="1"/>
          </p:nvPr>
        </p:nvSpPr>
        <p:spPr>
          <a:xfrm>
            <a:off x="228600" y="1143000"/>
            <a:ext cx="8686800" cy="4953000"/>
          </a:xfrm>
        </p:spPr>
        <p:txBody>
          <a:bodyPr/>
          <a:lstStyle/>
          <a:p>
            <a:pPr marL="0" indent="0" eaLnBrk="1" hangingPunct="1">
              <a:lnSpc>
                <a:spcPct val="90000"/>
              </a:lnSpc>
              <a:spcBef>
                <a:spcPct val="0"/>
              </a:spcBef>
              <a:defRPr/>
            </a:pPr>
            <a:r>
              <a:rPr lang="en-US" sz="2800" dirty="0" smtClean="0">
                <a:solidFill>
                  <a:srgbClr val="000000"/>
                </a:solidFill>
                <a:sym typeface="Symbol" pitchFamily="18" charset="2"/>
              </a:rPr>
              <a:t> Let b be a positive integer greater than 1.</a:t>
            </a:r>
            <a:br>
              <a:rPr lang="en-US" sz="2800" dirty="0" smtClean="0">
                <a:solidFill>
                  <a:srgbClr val="000000"/>
                </a:solidFill>
                <a:sym typeface="Symbol" pitchFamily="18" charset="2"/>
              </a:rPr>
            </a:br>
            <a:r>
              <a:rPr lang="en-US" sz="2800" dirty="0" smtClean="0">
                <a:solidFill>
                  <a:srgbClr val="000000"/>
                </a:solidFill>
                <a:sym typeface="Symbol" pitchFamily="18" charset="2"/>
              </a:rPr>
              <a:t>Then if n is a positive integer, it can be expressed </a:t>
            </a:r>
            <a:r>
              <a:rPr lang="en-US" sz="2800" b="1" dirty="0" smtClean="0">
                <a:solidFill>
                  <a:srgbClr val="000000"/>
                </a:solidFill>
                <a:sym typeface="Symbol" pitchFamily="18" charset="2"/>
              </a:rPr>
              <a:t>uniquely</a:t>
            </a:r>
            <a:r>
              <a:rPr lang="en-US" sz="2800" dirty="0" smtClean="0">
                <a:solidFill>
                  <a:srgbClr val="000000"/>
                </a:solidFill>
                <a:sym typeface="Symbol" pitchFamily="18" charset="2"/>
              </a:rPr>
              <a:t> in the form:</a:t>
            </a:r>
          </a:p>
          <a:p>
            <a:pPr marL="0" indent="0" eaLnBrk="1" hangingPunct="1">
              <a:lnSpc>
                <a:spcPct val="90000"/>
              </a:lnSpc>
              <a:spcBef>
                <a:spcPct val="0"/>
              </a:spcBef>
              <a:defRPr/>
            </a:pPr>
            <a:endParaRPr lang="en-US" sz="2800" dirty="0" smtClean="0">
              <a:solidFill>
                <a:srgbClr val="000000"/>
              </a:solidFill>
              <a:sym typeface="Symbol" pitchFamily="18" charset="2"/>
            </a:endParaRPr>
          </a:p>
          <a:p>
            <a:pPr marL="0" indent="0" eaLnBrk="1" hangingPunct="1">
              <a:lnSpc>
                <a:spcPct val="90000"/>
              </a:lnSpc>
              <a:spcBef>
                <a:spcPct val="0"/>
              </a:spcBef>
              <a:defRPr/>
            </a:pPr>
            <a:r>
              <a:rPr lang="en-US" sz="2800" dirty="0" smtClean="0">
                <a:solidFill>
                  <a:srgbClr val="000000"/>
                </a:solidFill>
                <a:sym typeface="Symbol" pitchFamily="18" charset="2"/>
              </a:rPr>
              <a:t> n = </a:t>
            </a:r>
            <a:r>
              <a:rPr lang="en-US" sz="2800" dirty="0" err="1" smtClean="0">
                <a:solidFill>
                  <a:srgbClr val="000000"/>
                </a:solidFill>
                <a:sym typeface="Symbol" pitchFamily="18" charset="2"/>
              </a:rPr>
              <a:t>a</a:t>
            </a:r>
            <a:r>
              <a:rPr lang="en-US" sz="2800" baseline="-25000" dirty="0" err="1" smtClean="0">
                <a:solidFill>
                  <a:srgbClr val="000000"/>
                </a:solidFill>
                <a:sym typeface="Symbol" pitchFamily="18" charset="2"/>
              </a:rPr>
              <a:t>k</a:t>
            </a:r>
            <a:r>
              <a:rPr lang="en-US" sz="2800" dirty="0" err="1" smtClean="0">
                <a:solidFill>
                  <a:srgbClr val="000000"/>
                </a:solidFill>
                <a:sym typeface="Symbol" pitchFamily="18" charset="2"/>
              </a:rPr>
              <a:t>b</a:t>
            </a:r>
            <a:r>
              <a:rPr lang="en-US" sz="2800" baseline="30000" dirty="0" err="1" smtClean="0">
                <a:solidFill>
                  <a:srgbClr val="000000"/>
                </a:solidFill>
                <a:sym typeface="Symbol" pitchFamily="18" charset="2"/>
              </a:rPr>
              <a:t>k</a:t>
            </a:r>
            <a:r>
              <a:rPr lang="en-US" sz="2800" dirty="0" smtClean="0">
                <a:solidFill>
                  <a:srgbClr val="000000"/>
                </a:solidFill>
                <a:sym typeface="Symbol" pitchFamily="18" charset="2"/>
              </a:rPr>
              <a:t> + a</a:t>
            </a:r>
            <a:r>
              <a:rPr lang="en-US" sz="2800" baseline="-25000" dirty="0" smtClean="0">
                <a:solidFill>
                  <a:srgbClr val="000000"/>
                </a:solidFill>
                <a:sym typeface="Symbol" pitchFamily="18" charset="2"/>
              </a:rPr>
              <a:t>k-1</a:t>
            </a:r>
            <a:r>
              <a:rPr lang="en-US" sz="2800" dirty="0" smtClean="0">
                <a:solidFill>
                  <a:srgbClr val="000000"/>
                </a:solidFill>
                <a:sym typeface="Symbol" pitchFamily="18" charset="2"/>
              </a:rPr>
              <a:t>b</a:t>
            </a:r>
            <a:r>
              <a:rPr lang="en-US" sz="2800" baseline="30000" dirty="0" smtClean="0">
                <a:solidFill>
                  <a:srgbClr val="000000"/>
                </a:solidFill>
                <a:sym typeface="Symbol" pitchFamily="18" charset="2"/>
              </a:rPr>
              <a:t>k-1</a:t>
            </a:r>
            <a:r>
              <a:rPr lang="en-US" sz="2800" dirty="0" smtClean="0">
                <a:solidFill>
                  <a:srgbClr val="000000"/>
                </a:solidFill>
                <a:sym typeface="Symbol" pitchFamily="18" charset="2"/>
              </a:rPr>
              <a:t> + … + a</a:t>
            </a:r>
            <a:r>
              <a:rPr lang="en-US" sz="2800" baseline="-25000" dirty="0" smtClean="0">
                <a:solidFill>
                  <a:srgbClr val="000000"/>
                </a:solidFill>
                <a:sym typeface="Symbol" pitchFamily="18" charset="2"/>
              </a:rPr>
              <a:t>1</a:t>
            </a:r>
            <a:r>
              <a:rPr lang="en-US" sz="2800" dirty="0" smtClean="0">
                <a:solidFill>
                  <a:srgbClr val="000000"/>
                </a:solidFill>
                <a:sym typeface="Symbol" pitchFamily="18" charset="2"/>
              </a:rPr>
              <a:t>b + a</a:t>
            </a:r>
            <a:r>
              <a:rPr lang="en-US" sz="2800" baseline="-25000" dirty="0" smtClean="0">
                <a:solidFill>
                  <a:srgbClr val="000000"/>
                </a:solidFill>
                <a:sym typeface="Symbol" pitchFamily="18" charset="2"/>
              </a:rPr>
              <a:t>0</a:t>
            </a:r>
            <a:r>
              <a:rPr lang="en-US" sz="2800" dirty="0" smtClean="0">
                <a:solidFill>
                  <a:srgbClr val="000000"/>
                </a:solidFill>
                <a:sym typeface="Symbol" pitchFamily="18" charset="2"/>
              </a:rPr>
              <a:t>,</a:t>
            </a:r>
          </a:p>
          <a:p>
            <a:pPr marL="0" indent="0" eaLnBrk="1" hangingPunct="1">
              <a:lnSpc>
                <a:spcPct val="90000"/>
              </a:lnSpc>
              <a:spcBef>
                <a:spcPct val="0"/>
              </a:spcBef>
              <a:defRPr/>
            </a:pPr>
            <a:endParaRPr lang="en-US" sz="2800" dirty="0" smtClean="0">
              <a:solidFill>
                <a:srgbClr val="000000"/>
              </a:solidFill>
              <a:sym typeface="Symbol" pitchFamily="18" charset="2"/>
            </a:endParaRPr>
          </a:p>
          <a:p>
            <a:pPr marL="0" indent="0" eaLnBrk="1" hangingPunct="1">
              <a:lnSpc>
                <a:spcPct val="90000"/>
              </a:lnSpc>
              <a:spcBef>
                <a:spcPct val="0"/>
              </a:spcBef>
              <a:defRPr/>
            </a:pPr>
            <a:r>
              <a:rPr lang="en-US" sz="2800" dirty="0" smtClean="0">
                <a:solidFill>
                  <a:srgbClr val="000000"/>
                </a:solidFill>
                <a:sym typeface="Symbol" pitchFamily="18" charset="2"/>
              </a:rPr>
              <a:t> where k is a nonnegative integer,</a:t>
            </a:r>
          </a:p>
          <a:p>
            <a:pPr marL="0" indent="0" eaLnBrk="1" hangingPunct="1">
              <a:lnSpc>
                <a:spcPct val="90000"/>
              </a:lnSpc>
              <a:spcBef>
                <a:spcPct val="0"/>
              </a:spcBef>
              <a:defRPr/>
            </a:pPr>
            <a:r>
              <a:rPr lang="en-US" sz="2800" dirty="0" smtClean="0">
                <a:solidFill>
                  <a:srgbClr val="000000"/>
                </a:solidFill>
                <a:sym typeface="Symbol" pitchFamily="18" charset="2"/>
              </a:rPr>
              <a:t> a</a:t>
            </a:r>
            <a:r>
              <a:rPr lang="en-US" sz="2800" baseline="-25000" dirty="0" smtClean="0">
                <a:solidFill>
                  <a:srgbClr val="000000"/>
                </a:solidFill>
                <a:sym typeface="Symbol" pitchFamily="18" charset="2"/>
              </a:rPr>
              <a:t>0</a:t>
            </a:r>
            <a:r>
              <a:rPr lang="en-US" sz="2800" dirty="0" smtClean="0">
                <a:solidFill>
                  <a:srgbClr val="000000"/>
                </a:solidFill>
                <a:sym typeface="Symbol" pitchFamily="18" charset="2"/>
              </a:rPr>
              <a:t>, a</a:t>
            </a:r>
            <a:r>
              <a:rPr lang="en-US" sz="2800" baseline="-25000" dirty="0" smtClean="0">
                <a:solidFill>
                  <a:srgbClr val="000000"/>
                </a:solidFill>
                <a:sym typeface="Symbol" pitchFamily="18" charset="2"/>
              </a:rPr>
              <a:t>1</a:t>
            </a:r>
            <a:r>
              <a:rPr lang="en-US" sz="2800" dirty="0" smtClean="0">
                <a:solidFill>
                  <a:srgbClr val="000000"/>
                </a:solidFill>
                <a:sym typeface="Symbol" pitchFamily="18" charset="2"/>
              </a:rPr>
              <a:t>, …, </a:t>
            </a:r>
            <a:r>
              <a:rPr lang="en-US" sz="2800" dirty="0" err="1" smtClean="0">
                <a:solidFill>
                  <a:srgbClr val="000000"/>
                </a:solidFill>
                <a:sym typeface="Symbol" pitchFamily="18" charset="2"/>
              </a:rPr>
              <a:t>a</a:t>
            </a:r>
            <a:r>
              <a:rPr lang="en-US" sz="2800" baseline="-25000" dirty="0" err="1" smtClean="0">
                <a:solidFill>
                  <a:srgbClr val="000000"/>
                </a:solidFill>
                <a:sym typeface="Symbol" pitchFamily="18" charset="2"/>
              </a:rPr>
              <a:t>k</a:t>
            </a:r>
            <a:r>
              <a:rPr lang="en-US" sz="2800" dirty="0" smtClean="0">
                <a:solidFill>
                  <a:srgbClr val="000000"/>
                </a:solidFill>
                <a:sym typeface="Symbol" pitchFamily="18" charset="2"/>
              </a:rPr>
              <a:t> are nonnegative integers less than b,</a:t>
            </a:r>
          </a:p>
          <a:p>
            <a:pPr marL="0" indent="0" eaLnBrk="1" hangingPunct="1">
              <a:lnSpc>
                <a:spcPct val="90000"/>
              </a:lnSpc>
              <a:spcBef>
                <a:spcPct val="0"/>
              </a:spcBef>
              <a:defRPr/>
            </a:pPr>
            <a:r>
              <a:rPr lang="en-US" sz="2800" dirty="0" smtClean="0">
                <a:solidFill>
                  <a:srgbClr val="000000"/>
                </a:solidFill>
                <a:sym typeface="Symbol" pitchFamily="18" charset="2"/>
              </a:rPr>
              <a:t> and </a:t>
            </a:r>
            <a:r>
              <a:rPr lang="en-US" sz="2800" dirty="0" err="1" smtClean="0">
                <a:ln w="0"/>
                <a:gradFill>
                  <a:gsLst>
                    <a:gs pos="21000">
                      <a:srgbClr val="53575C"/>
                    </a:gs>
                    <a:gs pos="88000">
                      <a:srgbClr val="C5C7CA"/>
                    </a:gs>
                  </a:gsLst>
                  <a:lin ang="5400000"/>
                </a:gradFill>
                <a:sym typeface="Symbol" pitchFamily="18" charset="2"/>
              </a:rPr>
              <a:t>a</a:t>
            </a:r>
            <a:r>
              <a:rPr lang="en-US" sz="2800" baseline="-25000" dirty="0" err="1" smtClean="0">
                <a:ln w="0"/>
                <a:gradFill>
                  <a:gsLst>
                    <a:gs pos="21000">
                      <a:srgbClr val="53575C"/>
                    </a:gs>
                    <a:gs pos="88000">
                      <a:srgbClr val="C5C7CA"/>
                    </a:gs>
                  </a:gsLst>
                  <a:lin ang="5400000"/>
                </a:gradFill>
                <a:sym typeface="Symbol" pitchFamily="18" charset="2"/>
              </a:rPr>
              <a:t>k</a:t>
            </a:r>
            <a:r>
              <a:rPr lang="en-US" sz="2800" dirty="0" smtClean="0">
                <a:ln w="0"/>
                <a:gradFill>
                  <a:gsLst>
                    <a:gs pos="21000">
                      <a:srgbClr val="53575C"/>
                    </a:gs>
                    <a:gs pos="88000">
                      <a:srgbClr val="C5C7CA"/>
                    </a:gs>
                  </a:gsLst>
                  <a:lin ang="5400000"/>
                </a:gradFill>
                <a:sym typeface="Symbol" pitchFamily="18" charset="2"/>
              </a:rPr>
              <a:t>  0.</a:t>
            </a:r>
          </a:p>
          <a:p>
            <a:pPr marL="0" indent="0" eaLnBrk="1" hangingPunct="1">
              <a:lnSpc>
                <a:spcPct val="90000"/>
              </a:lnSpc>
              <a:spcBef>
                <a:spcPct val="0"/>
              </a:spcBef>
              <a:defRPr/>
            </a:pPr>
            <a:endParaRPr lang="en-US" sz="2800" dirty="0" smtClean="0">
              <a:solidFill>
                <a:srgbClr val="000000"/>
              </a:solidFill>
              <a:sym typeface="Symbol" pitchFamily="18" charset="2"/>
            </a:endParaRPr>
          </a:p>
          <a:p>
            <a:pPr marL="0" indent="0" eaLnBrk="1" hangingPunct="1">
              <a:lnSpc>
                <a:spcPct val="90000"/>
              </a:lnSpc>
              <a:spcBef>
                <a:spcPct val="0"/>
              </a:spcBef>
              <a:defRPr/>
            </a:pPr>
            <a:r>
              <a:rPr lang="en-US" sz="2800" b="1" dirty="0" smtClean="0">
                <a:solidFill>
                  <a:srgbClr val="000000"/>
                </a:solidFill>
                <a:sym typeface="Symbol" pitchFamily="18" charset="2"/>
              </a:rPr>
              <a:t> Example for b=10:</a:t>
            </a:r>
          </a:p>
          <a:p>
            <a:pPr marL="0" indent="0" eaLnBrk="1" hangingPunct="1">
              <a:lnSpc>
                <a:spcPct val="90000"/>
              </a:lnSpc>
              <a:spcBef>
                <a:spcPct val="0"/>
              </a:spcBef>
              <a:defRPr/>
            </a:pPr>
            <a:endParaRPr lang="en-US" sz="900" dirty="0" smtClean="0">
              <a:solidFill>
                <a:srgbClr val="000000"/>
              </a:solidFill>
              <a:sym typeface="Symbol" pitchFamily="18" charset="2"/>
            </a:endParaRPr>
          </a:p>
          <a:p>
            <a:pPr marL="0" indent="0" eaLnBrk="1" hangingPunct="1">
              <a:lnSpc>
                <a:spcPct val="90000"/>
              </a:lnSpc>
              <a:spcBef>
                <a:spcPct val="0"/>
              </a:spcBef>
              <a:defRPr/>
            </a:pPr>
            <a:r>
              <a:rPr lang="en-US" sz="2800" dirty="0" smtClean="0">
                <a:solidFill>
                  <a:srgbClr val="000000"/>
                </a:solidFill>
                <a:sym typeface="Symbol" pitchFamily="18" charset="2"/>
              </a:rPr>
              <a:t> 859 = </a:t>
            </a:r>
            <a:r>
              <a:rPr lang="en-US" sz="2800" dirty="0" smtClean="0">
                <a:ln w="0"/>
                <a:gradFill>
                  <a:gsLst>
                    <a:gs pos="21000">
                      <a:srgbClr val="53575C"/>
                    </a:gs>
                    <a:gs pos="88000">
                      <a:srgbClr val="C5C7CA"/>
                    </a:gs>
                  </a:gsLst>
                  <a:lin ang="5400000"/>
                </a:gradFill>
                <a:sym typeface="Symbol" pitchFamily="18" charset="2"/>
              </a:rPr>
              <a:t>810</a:t>
            </a:r>
            <a:r>
              <a:rPr lang="en-US" sz="2800" baseline="30000" dirty="0" smtClean="0">
                <a:ln w="0"/>
                <a:gradFill>
                  <a:gsLst>
                    <a:gs pos="21000">
                      <a:srgbClr val="53575C"/>
                    </a:gs>
                    <a:gs pos="88000">
                      <a:srgbClr val="C5C7CA"/>
                    </a:gs>
                  </a:gsLst>
                  <a:lin ang="5400000"/>
                </a:gradFill>
                <a:sym typeface="Symbol" pitchFamily="18" charset="2"/>
              </a:rPr>
              <a:t>2</a:t>
            </a:r>
            <a:r>
              <a:rPr lang="en-US" sz="2800" dirty="0" smtClean="0">
                <a:ln w="0"/>
                <a:gradFill>
                  <a:gsLst>
                    <a:gs pos="21000">
                      <a:srgbClr val="53575C"/>
                    </a:gs>
                    <a:gs pos="88000">
                      <a:srgbClr val="C5C7CA"/>
                    </a:gs>
                  </a:gsLst>
                  <a:lin ang="5400000"/>
                </a:gradFill>
                <a:sym typeface="Symbol" pitchFamily="18" charset="2"/>
              </a:rPr>
              <a:t> + 510</a:t>
            </a:r>
            <a:r>
              <a:rPr lang="en-US" sz="2800" baseline="30000" dirty="0" smtClean="0">
                <a:ln w="0"/>
                <a:gradFill>
                  <a:gsLst>
                    <a:gs pos="21000">
                      <a:srgbClr val="53575C"/>
                    </a:gs>
                    <a:gs pos="88000">
                      <a:srgbClr val="C5C7CA"/>
                    </a:gs>
                  </a:gsLst>
                  <a:lin ang="5400000"/>
                </a:gradFill>
                <a:sym typeface="Symbol" pitchFamily="18" charset="2"/>
              </a:rPr>
              <a:t>1</a:t>
            </a:r>
            <a:r>
              <a:rPr lang="en-US" sz="2800" dirty="0" smtClean="0">
                <a:ln w="0"/>
                <a:gradFill>
                  <a:gsLst>
                    <a:gs pos="21000">
                      <a:srgbClr val="53575C"/>
                    </a:gs>
                    <a:gs pos="88000">
                      <a:srgbClr val="C5C7CA"/>
                    </a:gs>
                  </a:gsLst>
                  <a:lin ang="5400000"/>
                </a:gradFill>
                <a:sym typeface="Symbol" pitchFamily="18" charset="2"/>
              </a:rPr>
              <a:t> + 910</a:t>
            </a:r>
            <a:r>
              <a:rPr lang="en-US" sz="2800" baseline="30000" dirty="0" smtClean="0">
                <a:ln w="0"/>
                <a:gradFill>
                  <a:gsLst>
                    <a:gs pos="21000">
                      <a:srgbClr val="53575C"/>
                    </a:gs>
                    <a:gs pos="88000">
                      <a:srgbClr val="C5C7CA"/>
                    </a:gs>
                  </a:gsLst>
                  <a:lin ang="5400000"/>
                </a:gradFill>
                <a:sym typeface="Symbol" pitchFamily="18" charset="2"/>
              </a:rPr>
              <a:t>0</a:t>
            </a:r>
            <a:endParaRPr lang="en-US" sz="2800" dirty="0" smtClean="0">
              <a:ln w="0"/>
              <a:gradFill>
                <a:gsLst>
                  <a:gs pos="21000">
                    <a:srgbClr val="53575C"/>
                  </a:gs>
                  <a:gs pos="88000">
                    <a:srgbClr val="C5C7CA"/>
                  </a:gs>
                </a:gsLst>
                <a:lin ang="5400000"/>
              </a:gradFill>
              <a:sym typeface="Symbol" pitchFamily="18" charset="2"/>
            </a:endParaRPr>
          </a:p>
        </p:txBody>
      </p:sp>
    </p:spTree>
    <p:extLst>
      <p:ext uri="{BB962C8B-B14F-4D97-AF65-F5344CB8AC3E}">
        <p14:creationId xmlns:p14="http://schemas.microsoft.com/office/powerpoint/2010/main" val="2484540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 representation</a:t>
            </a:r>
            <a:endParaRPr lang="en-US" dirty="0"/>
          </a:p>
        </p:txBody>
      </p:sp>
      <p:sp>
        <p:nvSpPr>
          <p:cNvPr id="3" name="Content Placeholder 2"/>
          <p:cNvSpPr>
            <a:spLocks noGrp="1"/>
          </p:cNvSpPr>
          <p:nvPr>
            <p:ph idx="1"/>
          </p:nvPr>
        </p:nvSpPr>
        <p:spPr/>
        <p:txBody>
          <a:bodyPr/>
          <a:lstStyle/>
          <a:p>
            <a:r>
              <a:rPr lang="en-US" dirty="0" smtClean="0"/>
              <a:t>We can convert a base b number to decimal</a:t>
            </a:r>
          </a:p>
          <a:p>
            <a:pPr lvl="1"/>
            <a:r>
              <a:rPr lang="en-US" dirty="0"/>
              <a:t>Binary to decimal</a:t>
            </a:r>
          </a:p>
          <a:p>
            <a:pPr lvl="1"/>
            <a:r>
              <a:rPr lang="en-US" dirty="0"/>
              <a:t>Octal to decimal</a:t>
            </a:r>
          </a:p>
          <a:p>
            <a:pPr lvl="1"/>
            <a:r>
              <a:rPr lang="en-US" dirty="0"/>
              <a:t>Hexadecimal to </a:t>
            </a:r>
            <a:r>
              <a:rPr lang="en-US" dirty="0" smtClean="0"/>
              <a:t>decimal</a:t>
            </a:r>
            <a:endParaRPr lang="en-US" dirty="0"/>
          </a:p>
        </p:txBody>
      </p:sp>
    </p:spTree>
    <p:extLst>
      <p:ext uri="{BB962C8B-B14F-4D97-AF65-F5344CB8AC3E}">
        <p14:creationId xmlns:p14="http://schemas.microsoft.com/office/powerpoint/2010/main" val="10585716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800">
                <a:solidFill>
                  <a:srgbClr val="FFFF00"/>
                </a:solidFill>
                <a:latin typeface="Arial" charset="0"/>
                <a:sym typeface="Symbol" pitchFamily="18" charset="2"/>
              </a:defRPr>
            </a:lvl1pPr>
            <a:lvl2pPr marL="742950" indent="-285750" eaLnBrk="0" hangingPunct="0">
              <a:defRPr sz="2800">
                <a:solidFill>
                  <a:srgbClr val="FFFF00"/>
                </a:solidFill>
                <a:latin typeface="Arial" charset="0"/>
                <a:sym typeface="Symbol" pitchFamily="18" charset="2"/>
              </a:defRPr>
            </a:lvl2pPr>
            <a:lvl3pPr marL="1143000" indent="-228600" eaLnBrk="0" hangingPunct="0">
              <a:defRPr sz="2800">
                <a:solidFill>
                  <a:srgbClr val="FFFF00"/>
                </a:solidFill>
                <a:latin typeface="Arial" charset="0"/>
                <a:sym typeface="Symbol" pitchFamily="18" charset="2"/>
              </a:defRPr>
            </a:lvl3pPr>
            <a:lvl4pPr marL="1600200" indent="-228600" eaLnBrk="0" hangingPunct="0">
              <a:defRPr sz="2800">
                <a:solidFill>
                  <a:srgbClr val="FFFF00"/>
                </a:solidFill>
                <a:latin typeface="Arial" charset="0"/>
                <a:sym typeface="Symbol" pitchFamily="18" charset="2"/>
              </a:defRPr>
            </a:lvl4pPr>
            <a:lvl5pPr marL="2057400" indent="-228600" eaLnBrk="0" hangingPunct="0">
              <a:defRPr sz="2800">
                <a:solidFill>
                  <a:srgbClr val="FFFF00"/>
                </a:solidFill>
                <a:latin typeface="Arial" charset="0"/>
                <a:sym typeface="Symbol" pitchFamily="18" charset="2"/>
              </a:defRPr>
            </a:lvl5pPr>
            <a:lvl6pPr marL="2514600" indent="-228600" eaLnBrk="0" fontAlgn="base" hangingPunct="0">
              <a:spcBef>
                <a:spcPct val="20000"/>
              </a:spcBef>
              <a:spcAft>
                <a:spcPct val="0"/>
              </a:spcAft>
              <a:defRPr sz="2800">
                <a:solidFill>
                  <a:srgbClr val="FFFF00"/>
                </a:solidFill>
                <a:latin typeface="Arial" charset="0"/>
                <a:sym typeface="Symbol" pitchFamily="18" charset="2"/>
              </a:defRPr>
            </a:lvl6pPr>
            <a:lvl7pPr marL="2971800" indent="-228600" eaLnBrk="0" fontAlgn="base" hangingPunct="0">
              <a:spcBef>
                <a:spcPct val="20000"/>
              </a:spcBef>
              <a:spcAft>
                <a:spcPct val="0"/>
              </a:spcAft>
              <a:defRPr sz="2800">
                <a:solidFill>
                  <a:srgbClr val="FFFF00"/>
                </a:solidFill>
                <a:latin typeface="Arial" charset="0"/>
                <a:sym typeface="Symbol" pitchFamily="18" charset="2"/>
              </a:defRPr>
            </a:lvl7pPr>
            <a:lvl8pPr marL="3429000" indent="-228600" eaLnBrk="0" fontAlgn="base" hangingPunct="0">
              <a:spcBef>
                <a:spcPct val="20000"/>
              </a:spcBef>
              <a:spcAft>
                <a:spcPct val="0"/>
              </a:spcAft>
              <a:defRPr sz="2800">
                <a:solidFill>
                  <a:srgbClr val="FFFF00"/>
                </a:solidFill>
                <a:latin typeface="Arial" charset="0"/>
                <a:sym typeface="Symbol" pitchFamily="18" charset="2"/>
              </a:defRPr>
            </a:lvl8pPr>
            <a:lvl9pPr marL="3886200" indent="-228600" eaLnBrk="0" fontAlgn="base" hangingPunct="0">
              <a:spcBef>
                <a:spcPct val="20000"/>
              </a:spcBef>
              <a:spcAft>
                <a:spcPct val="0"/>
              </a:spcAft>
              <a:defRPr sz="2800">
                <a:solidFill>
                  <a:srgbClr val="FFFF00"/>
                </a:solidFill>
                <a:latin typeface="Arial" charset="0"/>
                <a:sym typeface="Symbol" pitchFamily="18" charset="2"/>
              </a:defRPr>
            </a:lvl9pPr>
          </a:lstStyle>
          <a:p>
            <a:pPr eaLnBrk="1" hangingPunct="1"/>
            <a:fld id="{F946EB6B-6175-471B-AF60-E53EBB895B18}" type="slidenum">
              <a:rPr lang="en-CA" sz="1400" smtClean="0">
                <a:solidFill>
                  <a:srgbClr val="000000"/>
                </a:solidFill>
                <a:latin typeface="Times New Roman" pitchFamily="18" charset="0"/>
              </a:rPr>
              <a:pPr eaLnBrk="1" hangingPunct="1"/>
              <a:t>16</a:t>
            </a:fld>
            <a:endParaRPr lang="en-CA" sz="1400" smtClean="0">
              <a:solidFill>
                <a:srgbClr val="000000"/>
              </a:solidFill>
              <a:latin typeface="Times New Roman" pitchFamily="18" charset="0"/>
            </a:endParaRPr>
          </a:p>
        </p:txBody>
      </p:sp>
      <p:sp>
        <p:nvSpPr>
          <p:cNvPr id="290818" name="Rectangle 2"/>
          <p:cNvSpPr>
            <a:spLocks noGrp="1" noChangeArrowheads="1"/>
          </p:cNvSpPr>
          <p:nvPr>
            <p:ph type="title"/>
          </p:nvPr>
        </p:nvSpPr>
        <p:spPr>
          <a:xfrm>
            <a:off x="685800" y="152400"/>
            <a:ext cx="7772400" cy="762000"/>
          </a:xfrm>
        </p:spPr>
        <p:txBody>
          <a:bodyPr/>
          <a:lstStyle/>
          <a:p>
            <a:pPr eaLnBrk="1" hangingPunct="1">
              <a:defRPr/>
            </a:pPr>
            <a:r>
              <a:rPr lang="en-US" sz="3600" dirty="0" smtClean="0">
                <a:solidFill>
                  <a:srgbClr val="000000"/>
                </a:solidFill>
              </a:rPr>
              <a:t>Representations of Integers</a:t>
            </a:r>
            <a:endParaRPr lang="en-CA" sz="3600" dirty="0" smtClean="0">
              <a:solidFill>
                <a:srgbClr val="000000"/>
              </a:solidFill>
            </a:endParaRPr>
          </a:p>
        </p:txBody>
      </p:sp>
      <p:sp>
        <p:nvSpPr>
          <p:cNvPr id="290819" name="Rectangle 3"/>
          <p:cNvSpPr>
            <a:spLocks noGrp="1" noChangeArrowheads="1"/>
          </p:cNvSpPr>
          <p:nvPr>
            <p:ph type="body" idx="1"/>
          </p:nvPr>
        </p:nvSpPr>
        <p:spPr>
          <a:xfrm>
            <a:off x="228600" y="1371600"/>
            <a:ext cx="8915400" cy="4724400"/>
          </a:xfrm>
        </p:spPr>
        <p:txBody>
          <a:bodyPr>
            <a:normAutofit/>
          </a:bodyPr>
          <a:lstStyle/>
          <a:p>
            <a:pPr marL="0" indent="0" eaLnBrk="1" hangingPunct="1">
              <a:spcBef>
                <a:spcPct val="0"/>
              </a:spcBef>
              <a:defRPr/>
            </a:pPr>
            <a:r>
              <a:rPr lang="en-US" sz="2800" b="1" dirty="0" smtClean="0">
                <a:solidFill>
                  <a:srgbClr val="000000"/>
                </a:solidFill>
                <a:sym typeface="Symbol" pitchFamily="18" charset="2"/>
              </a:rPr>
              <a:t>Example for b=2 (binary expansion):</a:t>
            </a:r>
          </a:p>
          <a:p>
            <a:pPr marL="0" indent="0" eaLnBrk="1" hangingPunct="1">
              <a:spcBef>
                <a:spcPct val="0"/>
              </a:spcBef>
              <a:defRPr/>
            </a:pPr>
            <a:endParaRPr lang="en-US" sz="900" dirty="0" smtClean="0">
              <a:solidFill>
                <a:srgbClr val="000000"/>
              </a:solidFill>
              <a:sym typeface="Symbol" pitchFamily="18" charset="2"/>
            </a:endParaRPr>
          </a:p>
          <a:p>
            <a:pPr marL="0" indent="0" eaLnBrk="1" hangingPunct="1">
              <a:spcBef>
                <a:spcPct val="0"/>
              </a:spcBef>
              <a:defRPr/>
            </a:pPr>
            <a:r>
              <a:rPr lang="en-US" sz="2800" dirty="0" smtClean="0">
                <a:solidFill>
                  <a:srgbClr val="000000"/>
                </a:solidFill>
                <a:sym typeface="Symbol" pitchFamily="18" charset="2"/>
              </a:rPr>
              <a:t>(10110)</a:t>
            </a:r>
            <a:r>
              <a:rPr lang="en-US" sz="2800" baseline="-25000" dirty="0" smtClean="0">
                <a:solidFill>
                  <a:srgbClr val="000000"/>
                </a:solidFill>
                <a:sym typeface="Symbol" pitchFamily="18" charset="2"/>
              </a:rPr>
              <a:t>2</a:t>
            </a:r>
            <a:r>
              <a:rPr lang="en-US" sz="2800" dirty="0" smtClean="0">
                <a:solidFill>
                  <a:srgbClr val="000000"/>
                </a:solidFill>
                <a:sym typeface="Symbol" pitchFamily="18" charset="2"/>
              </a:rPr>
              <a:t> </a:t>
            </a:r>
            <a:r>
              <a:rPr lang="en-US" sz="2800" dirty="0" smtClean="0">
                <a:ln w="0"/>
                <a:gradFill>
                  <a:gsLst>
                    <a:gs pos="21000">
                      <a:srgbClr val="53575C"/>
                    </a:gs>
                    <a:gs pos="88000">
                      <a:srgbClr val="C5C7CA"/>
                    </a:gs>
                  </a:gsLst>
                  <a:lin ang="5400000"/>
                </a:gradFill>
                <a:sym typeface="Symbol" pitchFamily="18" charset="2"/>
              </a:rPr>
              <a:t>= 12</a:t>
            </a:r>
            <a:r>
              <a:rPr lang="en-US" sz="2800" baseline="30000" dirty="0" smtClean="0">
                <a:ln w="0"/>
                <a:gradFill>
                  <a:gsLst>
                    <a:gs pos="21000">
                      <a:srgbClr val="53575C"/>
                    </a:gs>
                    <a:gs pos="88000">
                      <a:srgbClr val="C5C7CA"/>
                    </a:gs>
                  </a:gsLst>
                  <a:lin ang="5400000"/>
                </a:gradFill>
                <a:sym typeface="Symbol" pitchFamily="18" charset="2"/>
              </a:rPr>
              <a:t>4</a:t>
            </a:r>
            <a:r>
              <a:rPr lang="en-US" sz="2800" dirty="0" smtClean="0">
                <a:ln w="0"/>
                <a:gradFill>
                  <a:gsLst>
                    <a:gs pos="21000">
                      <a:srgbClr val="53575C"/>
                    </a:gs>
                    <a:gs pos="88000">
                      <a:srgbClr val="C5C7CA"/>
                    </a:gs>
                  </a:gsLst>
                  <a:lin ang="5400000"/>
                </a:gradFill>
                <a:sym typeface="Symbol" pitchFamily="18" charset="2"/>
              </a:rPr>
              <a:t> + 0.2</a:t>
            </a:r>
            <a:r>
              <a:rPr lang="en-US" sz="2800" baseline="30000" dirty="0" smtClean="0">
                <a:ln w="0"/>
                <a:gradFill>
                  <a:gsLst>
                    <a:gs pos="21000">
                      <a:srgbClr val="53575C"/>
                    </a:gs>
                    <a:gs pos="88000">
                      <a:srgbClr val="C5C7CA"/>
                    </a:gs>
                  </a:gsLst>
                  <a:lin ang="5400000"/>
                </a:gradFill>
                <a:sym typeface="Symbol" pitchFamily="18" charset="2"/>
              </a:rPr>
              <a:t>3</a:t>
            </a:r>
            <a:r>
              <a:rPr lang="en-US" sz="2800" dirty="0" smtClean="0">
                <a:ln w="0"/>
                <a:gradFill>
                  <a:gsLst>
                    <a:gs pos="21000">
                      <a:srgbClr val="53575C"/>
                    </a:gs>
                    <a:gs pos="88000">
                      <a:srgbClr val="C5C7CA"/>
                    </a:gs>
                  </a:gsLst>
                  <a:lin ang="5400000"/>
                </a:gradFill>
                <a:sym typeface="Symbol" pitchFamily="18" charset="2"/>
              </a:rPr>
              <a:t> + 12</a:t>
            </a:r>
            <a:r>
              <a:rPr lang="en-US" sz="2800" baseline="30000" dirty="0" smtClean="0">
                <a:ln w="0"/>
                <a:gradFill>
                  <a:gsLst>
                    <a:gs pos="21000">
                      <a:srgbClr val="53575C"/>
                    </a:gs>
                    <a:gs pos="88000">
                      <a:srgbClr val="C5C7CA"/>
                    </a:gs>
                  </a:gsLst>
                  <a:lin ang="5400000"/>
                </a:gradFill>
                <a:sym typeface="Symbol" pitchFamily="18" charset="2"/>
              </a:rPr>
              <a:t>2</a:t>
            </a:r>
            <a:r>
              <a:rPr lang="en-US" sz="2800" dirty="0" smtClean="0">
                <a:ln w="0"/>
                <a:gradFill>
                  <a:gsLst>
                    <a:gs pos="21000">
                      <a:srgbClr val="53575C"/>
                    </a:gs>
                    <a:gs pos="88000">
                      <a:srgbClr val="C5C7CA"/>
                    </a:gs>
                  </a:gsLst>
                  <a:lin ang="5400000"/>
                </a:gradFill>
                <a:sym typeface="Symbol" pitchFamily="18" charset="2"/>
              </a:rPr>
              <a:t> + 12</a:t>
            </a:r>
            <a:r>
              <a:rPr lang="en-US" sz="2800" baseline="30000" dirty="0" smtClean="0">
                <a:ln w="0"/>
                <a:gradFill>
                  <a:gsLst>
                    <a:gs pos="21000">
                      <a:srgbClr val="53575C"/>
                    </a:gs>
                    <a:gs pos="88000">
                      <a:srgbClr val="C5C7CA"/>
                    </a:gs>
                  </a:gsLst>
                  <a:lin ang="5400000"/>
                </a:gradFill>
                <a:sym typeface="Symbol" pitchFamily="18" charset="2"/>
              </a:rPr>
              <a:t>1</a:t>
            </a:r>
            <a:r>
              <a:rPr lang="en-US" sz="2800" dirty="0" smtClean="0">
                <a:ln w="0"/>
                <a:gradFill>
                  <a:gsLst>
                    <a:gs pos="21000">
                      <a:srgbClr val="53575C"/>
                    </a:gs>
                    <a:gs pos="88000">
                      <a:srgbClr val="C5C7CA"/>
                    </a:gs>
                  </a:gsLst>
                  <a:lin ang="5400000"/>
                </a:gradFill>
                <a:sym typeface="Symbol" pitchFamily="18" charset="2"/>
              </a:rPr>
              <a:t> </a:t>
            </a:r>
            <a:r>
              <a:rPr lang="en-US" sz="2800" dirty="0" smtClean="0">
                <a:solidFill>
                  <a:srgbClr val="000000"/>
                </a:solidFill>
                <a:sym typeface="Symbol" pitchFamily="18" charset="2"/>
              </a:rPr>
              <a:t>= (22)</a:t>
            </a:r>
            <a:r>
              <a:rPr lang="en-US" sz="2800" baseline="-25000" dirty="0" smtClean="0">
                <a:solidFill>
                  <a:srgbClr val="000000"/>
                </a:solidFill>
                <a:sym typeface="Symbol" pitchFamily="18" charset="2"/>
              </a:rPr>
              <a:t>10</a:t>
            </a:r>
          </a:p>
          <a:p>
            <a:pPr marL="0" indent="0" eaLnBrk="1" hangingPunct="1">
              <a:spcBef>
                <a:spcPct val="0"/>
              </a:spcBef>
              <a:defRPr/>
            </a:pPr>
            <a:endParaRPr lang="en-US" sz="2800" dirty="0" smtClean="0">
              <a:solidFill>
                <a:srgbClr val="000000"/>
              </a:solidFill>
              <a:sym typeface="Symbol" pitchFamily="18" charset="2"/>
            </a:endParaRPr>
          </a:p>
          <a:p>
            <a:pPr marL="0" indent="0">
              <a:spcBef>
                <a:spcPct val="0"/>
              </a:spcBef>
              <a:defRPr/>
            </a:pPr>
            <a:r>
              <a:rPr lang="en-US" sz="2800" b="1" dirty="0">
                <a:solidFill>
                  <a:srgbClr val="000000"/>
                </a:solidFill>
                <a:sym typeface="Symbol" pitchFamily="18" charset="2"/>
              </a:rPr>
              <a:t>Example for b</a:t>
            </a:r>
            <a:r>
              <a:rPr lang="en-US" sz="2800" b="1" dirty="0" smtClean="0">
                <a:solidFill>
                  <a:srgbClr val="000000"/>
                </a:solidFill>
                <a:sym typeface="Symbol" pitchFamily="18" charset="2"/>
              </a:rPr>
              <a:t>=8 (octal expansion</a:t>
            </a:r>
            <a:r>
              <a:rPr lang="en-US" sz="2800" b="1" dirty="0">
                <a:solidFill>
                  <a:srgbClr val="000000"/>
                </a:solidFill>
                <a:sym typeface="Symbol" pitchFamily="18" charset="2"/>
              </a:rPr>
              <a:t>):</a:t>
            </a:r>
          </a:p>
          <a:p>
            <a:pPr marL="0" indent="0">
              <a:spcBef>
                <a:spcPct val="0"/>
              </a:spcBef>
              <a:defRPr/>
            </a:pPr>
            <a:endParaRPr lang="en-US" sz="900" dirty="0">
              <a:solidFill>
                <a:srgbClr val="000000"/>
              </a:solidFill>
              <a:sym typeface="Symbol" pitchFamily="18" charset="2"/>
            </a:endParaRPr>
          </a:p>
          <a:p>
            <a:pPr marL="0" indent="0">
              <a:spcBef>
                <a:spcPct val="0"/>
              </a:spcBef>
              <a:defRPr/>
            </a:pPr>
            <a:r>
              <a:rPr lang="en-US" sz="2800" dirty="0" smtClean="0">
                <a:solidFill>
                  <a:srgbClr val="000000"/>
                </a:solidFill>
                <a:sym typeface="Symbol" pitchFamily="18" charset="2"/>
              </a:rPr>
              <a:t>(765)</a:t>
            </a:r>
            <a:r>
              <a:rPr lang="en-US" sz="2800" baseline="-25000" dirty="0" smtClean="0">
                <a:solidFill>
                  <a:srgbClr val="000000"/>
                </a:solidFill>
                <a:sym typeface="Symbol" pitchFamily="18" charset="2"/>
              </a:rPr>
              <a:t>8</a:t>
            </a:r>
            <a:r>
              <a:rPr lang="en-US" sz="2800" dirty="0" smtClean="0">
                <a:solidFill>
                  <a:srgbClr val="000000"/>
                </a:solidFill>
                <a:sym typeface="Symbol" pitchFamily="18" charset="2"/>
              </a:rPr>
              <a:t> </a:t>
            </a:r>
            <a:r>
              <a:rPr lang="en-US" sz="2800" dirty="0">
                <a:solidFill>
                  <a:srgbClr val="000000"/>
                </a:solidFill>
                <a:sym typeface="Symbol" pitchFamily="18" charset="2"/>
              </a:rPr>
              <a:t>= </a:t>
            </a:r>
            <a:r>
              <a:rPr lang="en-US" sz="2800" dirty="0" smtClean="0">
                <a:ln w="0"/>
                <a:gradFill>
                  <a:gsLst>
                    <a:gs pos="21000">
                      <a:srgbClr val="53575C"/>
                    </a:gs>
                    <a:gs pos="88000">
                      <a:srgbClr val="C5C7CA"/>
                    </a:gs>
                  </a:gsLst>
                  <a:lin ang="5400000"/>
                </a:gradFill>
                <a:sym typeface="Symbol" pitchFamily="18" charset="2"/>
              </a:rPr>
              <a:t>7.8</a:t>
            </a:r>
            <a:r>
              <a:rPr lang="en-US" sz="2800" baseline="30000" dirty="0" smtClean="0">
                <a:ln w="0"/>
                <a:gradFill>
                  <a:gsLst>
                    <a:gs pos="21000">
                      <a:srgbClr val="53575C"/>
                    </a:gs>
                    <a:gs pos="88000">
                      <a:srgbClr val="C5C7CA"/>
                    </a:gs>
                  </a:gsLst>
                  <a:lin ang="5400000"/>
                </a:gradFill>
                <a:sym typeface="Symbol" pitchFamily="18" charset="2"/>
              </a:rPr>
              <a:t>2</a:t>
            </a:r>
            <a:r>
              <a:rPr lang="en-US" sz="2800" dirty="0" smtClean="0">
                <a:ln w="0"/>
                <a:gradFill>
                  <a:gsLst>
                    <a:gs pos="21000">
                      <a:srgbClr val="53575C"/>
                    </a:gs>
                    <a:gs pos="88000">
                      <a:srgbClr val="C5C7CA"/>
                    </a:gs>
                  </a:gsLst>
                  <a:lin ang="5400000"/>
                </a:gradFill>
                <a:sym typeface="Symbol" pitchFamily="18" charset="2"/>
              </a:rPr>
              <a:t> </a:t>
            </a:r>
            <a:r>
              <a:rPr lang="en-US" sz="2800" dirty="0">
                <a:ln w="0"/>
                <a:gradFill>
                  <a:gsLst>
                    <a:gs pos="21000">
                      <a:srgbClr val="53575C"/>
                    </a:gs>
                    <a:gs pos="88000">
                      <a:srgbClr val="C5C7CA"/>
                    </a:gs>
                  </a:gsLst>
                  <a:lin ang="5400000"/>
                </a:gradFill>
                <a:sym typeface="Symbol" pitchFamily="18" charset="2"/>
              </a:rPr>
              <a:t>+ 6</a:t>
            </a:r>
            <a:r>
              <a:rPr lang="en-US" sz="2800" dirty="0" smtClean="0">
                <a:ln w="0"/>
                <a:gradFill>
                  <a:gsLst>
                    <a:gs pos="21000">
                      <a:srgbClr val="53575C"/>
                    </a:gs>
                    <a:gs pos="88000">
                      <a:srgbClr val="C5C7CA"/>
                    </a:gs>
                  </a:gsLst>
                  <a:lin ang="5400000"/>
                </a:gradFill>
                <a:sym typeface="Symbol" pitchFamily="18" charset="2"/>
              </a:rPr>
              <a:t></a:t>
            </a:r>
            <a:r>
              <a:rPr lang="en-US" sz="2800" dirty="0">
                <a:ln w="0"/>
                <a:gradFill>
                  <a:gsLst>
                    <a:gs pos="21000">
                      <a:srgbClr val="53575C"/>
                    </a:gs>
                    <a:gs pos="88000">
                      <a:srgbClr val="C5C7CA"/>
                    </a:gs>
                  </a:gsLst>
                  <a:lin ang="5400000"/>
                </a:gradFill>
                <a:sym typeface="Symbol" pitchFamily="18" charset="2"/>
              </a:rPr>
              <a:t>8</a:t>
            </a:r>
            <a:r>
              <a:rPr lang="en-US" sz="2800" baseline="30000" dirty="0" smtClean="0">
                <a:ln w="0"/>
                <a:gradFill>
                  <a:gsLst>
                    <a:gs pos="21000">
                      <a:srgbClr val="53575C"/>
                    </a:gs>
                    <a:gs pos="88000">
                      <a:srgbClr val="C5C7CA"/>
                    </a:gs>
                  </a:gsLst>
                  <a:lin ang="5400000"/>
                </a:gradFill>
                <a:sym typeface="Symbol" pitchFamily="18" charset="2"/>
              </a:rPr>
              <a:t>1</a:t>
            </a:r>
            <a:r>
              <a:rPr lang="en-US" sz="2800" dirty="0" smtClean="0">
                <a:ln w="0"/>
                <a:gradFill>
                  <a:gsLst>
                    <a:gs pos="21000">
                      <a:srgbClr val="53575C"/>
                    </a:gs>
                    <a:gs pos="88000">
                      <a:srgbClr val="C5C7CA"/>
                    </a:gs>
                  </a:gsLst>
                  <a:lin ang="5400000"/>
                </a:gradFill>
                <a:sym typeface="Symbol" pitchFamily="18" charset="2"/>
              </a:rPr>
              <a:t> </a:t>
            </a:r>
            <a:r>
              <a:rPr lang="en-US" sz="2800" dirty="0">
                <a:ln w="0"/>
                <a:gradFill>
                  <a:gsLst>
                    <a:gs pos="21000">
                      <a:srgbClr val="53575C"/>
                    </a:gs>
                    <a:gs pos="88000">
                      <a:srgbClr val="C5C7CA"/>
                    </a:gs>
                  </a:gsLst>
                  <a:lin ang="5400000"/>
                </a:gradFill>
                <a:sym typeface="Symbol" pitchFamily="18" charset="2"/>
              </a:rPr>
              <a:t>+ 5</a:t>
            </a:r>
            <a:r>
              <a:rPr lang="en-US" sz="2800" dirty="0" smtClean="0">
                <a:ln w="0"/>
                <a:gradFill>
                  <a:gsLst>
                    <a:gs pos="21000">
                      <a:srgbClr val="53575C"/>
                    </a:gs>
                    <a:gs pos="88000">
                      <a:srgbClr val="C5C7CA"/>
                    </a:gs>
                  </a:gsLst>
                  <a:lin ang="5400000"/>
                </a:gradFill>
                <a:sym typeface="Symbol" pitchFamily="18" charset="2"/>
              </a:rPr>
              <a:t></a:t>
            </a:r>
            <a:r>
              <a:rPr lang="en-US" sz="2800" dirty="0">
                <a:ln w="0"/>
                <a:gradFill>
                  <a:gsLst>
                    <a:gs pos="21000">
                      <a:srgbClr val="53575C"/>
                    </a:gs>
                    <a:gs pos="88000">
                      <a:srgbClr val="C5C7CA"/>
                    </a:gs>
                  </a:gsLst>
                  <a:lin ang="5400000"/>
                </a:gradFill>
                <a:sym typeface="Symbol" pitchFamily="18" charset="2"/>
              </a:rPr>
              <a:t>8</a:t>
            </a:r>
            <a:r>
              <a:rPr lang="en-US" sz="2800" baseline="30000" dirty="0" smtClean="0">
                <a:ln w="0"/>
                <a:gradFill>
                  <a:gsLst>
                    <a:gs pos="21000">
                      <a:srgbClr val="53575C"/>
                    </a:gs>
                    <a:gs pos="88000">
                      <a:srgbClr val="C5C7CA"/>
                    </a:gs>
                  </a:gsLst>
                  <a:lin ang="5400000"/>
                </a:gradFill>
                <a:sym typeface="Symbol" pitchFamily="18" charset="2"/>
              </a:rPr>
              <a:t>0</a:t>
            </a:r>
            <a:r>
              <a:rPr lang="en-US" sz="2800" dirty="0" smtClean="0">
                <a:ln w="0"/>
                <a:gradFill>
                  <a:gsLst>
                    <a:gs pos="21000">
                      <a:srgbClr val="53575C"/>
                    </a:gs>
                    <a:gs pos="88000">
                      <a:srgbClr val="C5C7CA"/>
                    </a:gs>
                  </a:gsLst>
                  <a:lin ang="5400000"/>
                </a:gradFill>
                <a:sym typeface="Symbol" pitchFamily="18" charset="2"/>
              </a:rPr>
              <a:t> </a:t>
            </a:r>
            <a:r>
              <a:rPr lang="en-US" sz="2800" dirty="0">
                <a:solidFill>
                  <a:srgbClr val="000000"/>
                </a:solidFill>
                <a:sym typeface="Symbol" pitchFamily="18" charset="2"/>
              </a:rPr>
              <a:t>= </a:t>
            </a:r>
            <a:r>
              <a:rPr lang="en-US" sz="2800" dirty="0" smtClean="0">
                <a:solidFill>
                  <a:srgbClr val="000000"/>
                </a:solidFill>
                <a:sym typeface="Symbol" pitchFamily="18" charset="2"/>
              </a:rPr>
              <a:t>(501)</a:t>
            </a:r>
            <a:r>
              <a:rPr lang="en-US" sz="2800" baseline="-25000" dirty="0" smtClean="0">
                <a:solidFill>
                  <a:srgbClr val="000000"/>
                </a:solidFill>
                <a:sym typeface="Symbol" pitchFamily="18" charset="2"/>
              </a:rPr>
              <a:t>10</a:t>
            </a:r>
            <a:endParaRPr lang="en-US" sz="2800" baseline="-25000" dirty="0">
              <a:solidFill>
                <a:srgbClr val="000000"/>
              </a:solidFill>
              <a:sym typeface="Symbol" pitchFamily="18" charset="2"/>
            </a:endParaRPr>
          </a:p>
          <a:p>
            <a:pPr marL="0" indent="0" eaLnBrk="1" hangingPunct="1">
              <a:spcBef>
                <a:spcPct val="0"/>
              </a:spcBef>
              <a:defRPr/>
            </a:pPr>
            <a:endParaRPr lang="en-US" sz="2800" dirty="0" smtClean="0">
              <a:solidFill>
                <a:srgbClr val="000000"/>
              </a:solidFill>
              <a:sym typeface="Symbol" pitchFamily="18" charset="2"/>
            </a:endParaRPr>
          </a:p>
          <a:p>
            <a:pPr marL="0" indent="0" eaLnBrk="1" hangingPunct="1">
              <a:spcBef>
                <a:spcPct val="0"/>
              </a:spcBef>
              <a:defRPr/>
            </a:pPr>
            <a:r>
              <a:rPr lang="en-US" sz="2800" b="1" dirty="0" smtClean="0">
                <a:solidFill>
                  <a:srgbClr val="000000"/>
                </a:solidFill>
                <a:sym typeface="Symbol" pitchFamily="18" charset="2"/>
              </a:rPr>
              <a:t>Example for b=16 (hexadecimal expansion):</a:t>
            </a:r>
          </a:p>
          <a:p>
            <a:pPr marL="0" indent="0" eaLnBrk="1" hangingPunct="1">
              <a:spcBef>
                <a:spcPct val="0"/>
              </a:spcBef>
              <a:defRPr/>
            </a:pPr>
            <a:endParaRPr lang="en-US" sz="800" b="1" dirty="0" smtClean="0">
              <a:solidFill>
                <a:srgbClr val="000000"/>
              </a:solidFill>
              <a:sym typeface="Symbol" pitchFamily="18" charset="2"/>
            </a:endParaRPr>
          </a:p>
          <a:p>
            <a:pPr marL="0" indent="0" eaLnBrk="1" hangingPunct="1">
              <a:spcBef>
                <a:spcPct val="0"/>
              </a:spcBef>
              <a:defRPr/>
            </a:pPr>
            <a:r>
              <a:rPr lang="en-US" sz="2800" dirty="0" smtClean="0">
                <a:solidFill>
                  <a:srgbClr val="000000"/>
                </a:solidFill>
                <a:sym typeface="Symbol" pitchFamily="18" charset="2"/>
              </a:rPr>
              <a:t>(we use letters A to F to indicate numbers 10 to 15)</a:t>
            </a:r>
          </a:p>
          <a:p>
            <a:pPr marL="0" indent="0" eaLnBrk="1" hangingPunct="1">
              <a:spcBef>
                <a:spcPct val="0"/>
              </a:spcBef>
              <a:defRPr/>
            </a:pPr>
            <a:endParaRPr lang="en-US" sz="800" b="1" dirty="0" smtClean="0">
              <a:solidFill>
                <a:srgbClr val="000000"/>
              </a:solidFill>
              <a:sym typeface="Symbol" pitchFamily="18" charset="2"/>
            </a:endParaRPr>
          </a:p>
          <a:p>
            <a:pPr marL="0" indent="0" eaLnBrk="1" hangingPunct="1">
              <a:spcBef>
                <a:spcPct val="0"/>
              </a:spcBef>
              <a:defRPr/>
            </a:pPr>
            <a:r>
              <a:rPr lang="en-US" sz="2800" dirty="0" smtClean="0">
                <a:solidFill>
                  <a:srgbClr val="000000"/>
                </a:solidFill>
                <a:sym typeface="Symbol" pitchFamily="18" charset="2"/>
              </a:rPr>
              <a:t>(3A0F)</a:t>
            </a:r>
            <a:r>
              <a:rPr lang="en-US" sz="2800" baseline="-25000" dirty="0" smtClean="0">
                <a:solidFill>
                  <a:srgbClr val="000000"/>
                </a:solidFill>
                <a:sym typeface="Symbol" pitchFamily="18" charset="2"/>
              </a:rPr>
              <a:t>16</a:t>
            </a:r>
            <a:r>
              <a:rPr lang="en-US" sz="2800" dirty="0" smtClean="0">
                <a:solidFill>
                  <a:srgbClr val="000000"/>
                </a:solidFill>
                <a:sym typeface="Symbol" pitchFamily="18" charset="2"/>
              </a:rPr>
              <a:t> = </a:t>
            </a:r>
            <a:r>
              <a:rPr lang="en-US" sz="2800" dirty="0" smtClean="0">
                <a:ln w="0"/>
                <a:gradFill>
                  <a:gsLst>
                    <a:gs pos="21000">
                      <a:srgbClr val="53575C"/>
                    </a:gs>
                    <a:gs pos="88000">
                      <a:srgbClr val="C5C7CA"/>
                    </a:gs>
                  </a:gsLst>
                  <a:lin ang="5400000"/>
                </a:gradFill>
                <a:sym typeface="Symbol" pitchFamily="18" charset="2"/>
              </a:rPr>
              <a:t>316</a:t>
            </a:r>
            <a:r>
              <a:rPr lang="en-US" sz="2800" baseline="30000" dirty="0" smtClean="0">
                <a:ln w="0"/>
                <a:gradFill>
                  <a:gsLst>
                    <a:gs pos="21000">
                      <a:srgbClr val="53575C"/>
                    </a:gs>
                    <a:gs pos="88000">
                      <a:srgbClr val="C5C7CA"/>
                    </a:gs>
                  </a:gsLst>
                  <a:lin ang="5400000"/>
                </a:gradFill>
                <a:sym typeface="Symbol" pitchFamily="18" charset="2"/>
              </a:rPr>
              <a:t>3</a:t>
            </a:r>
            <a:r>
              <a:rPr lang="en-US" sz="2800" dirty="0" smtClean="0">
                <a:ln w="0"/>
                <a:gradFill>
                  <a:gsLst>
                    <a:gs pos="21000">
                      <a:srgbClr val="53575C"/>
                    </a:gs>
                    <a:gs pos="88000">
                      <a:srgbClr val="C5C7CA"/>
                    </a:gs>
                  </a:gsLst>
                  <a:lin ang="5400000"/>
                </a:gradFill>
                <a:sym typeface="Symbol" pitchFamily="18" charset="2"/>
              </a:rPr>
              <a:t> + 1016</a:t>
            </a:r>
            <a:r>
              <a:rPr lang="en-US" sz="2800" baseline="30000" dirty="0" smtClean="0">
                <a:ln w="0"/>
                <a:gradFill>
                  <a:gsLst>
                    <a:gs pos="21000">
                      <a:srgbClr val="53575C"/>
                    </a:gs>
                    <a:gs pos="88000">
                      <a:srgbClr val="C5C7CA"/>
                    </a:gs>
                  </a:gsLst>
                  <a:lin ang="5400000"/>
                </a:gradFill>
                <a:sym typeface="Symbol" pitchFamily="18" charset="2"/>
              </a:rPr>
              <a:t>2</a:t>
            </a:r>
            <a:r>
              <a:rPr lang="en-US" sz="2800" dirty="0" smtClean="0">
                <a:ln w="0"/>
                <a:gradFill>
                  <a:gsLst>
                    <a:gs pos="21000">
                      <a:srgbClr val="53575C"/>
                    </a:gs>
                    <a:gs pos="88000">
                      <a:srgbClr val="C5C7CA"/>
                    </a:gs>
                  </a:gsLst>
                  <a:lin ang="5400000"/>
                </a:gradFill>
                <a:sym typeface="Symbol" pitchFamily="18" charset="2"/>
              </a:rPr>
              <a:t> + 0.16</a:t>
            </a:r>
            <a:r>
              <a:rPr lang="en-US" sz="2800" baseline="30000" dirty="0" smtClean="0">
                <a:ln w="0"/>
                <a:gradFill>
                  <a:gsLst>
                    <a:gs pos="21000">
                      <a:srgbClr val="53575C"/>
                    </a:gs>
                    <a:gs pos="88000">
                      <a:srgbClr val="C5C7CA"/>
                    </a:gs>
                  </a:gsLst>
                  <a:lin ang="5400000"/>
                </a:gradFill>
                <a:sym typeface="Symbol" pitchFamily="18" charset="2"/>
              </a:rPr>
              <a:t>1</a:t>
            </a:r>
            <a:r>
              <a:rPr lang="en-US" sz="2800" dirty="0" smtClean="0">
                <a:ln w="0"/>
                <a:gradFill>
                  <a:gsLst>
                    <a:gs pos="21000">
                      <a:srgbClr val="53575C"/>
                    </a:gs>
                    <a:gs pos="88000">
                      <a:srgbClr val="C5C7CA"/>
                    </a:gs>
                  </a:gsLst>
                  <a:lin ang="5400000"/>
                </a:gradFill>
                <a:sym typeface="Symbol" pitchFamily="18" charset="2"/>
              </a:rPr>
              <a:t> + 1516</a:t>
            </a:r>
            <a:r>
              <a:rPr lang="en-US" sz="2800" baseline="30000" dirty="0" smtClean="0">
                <a:ln w="0"/>
                <a:gradFill>
                  <a:gsLst>
                    <a:gs pos="21000">
                      <a:srgbClr val="53575C"/>
                    </a:gs>
                    <a:gs pos="88000">
                      <a:srgbClr val="C5C7CA"/>
                    </a:gs>
                  </a:gsLst>
                  <a:lin ang="5400000"/>
                </a:gradFill>
                <a:sym typeface="Symbol" pitchFamily="18" charset="2"/>
              </a:rPr>
              <a:t>0</a:t>
            </a:r>
            <a:r>
              <a:rPr lang="en-US" sz="2800" dirty="0" smtClean="0">
                <a:ln w="0"/>
                <a:gradFill>
                  <a:gsLst>
                    <a:gs pos="21000">
                      <a:srgbClr val="53575C"/>
                    </a:gs>
                    <a:gs pos="88000">
                      <a:srgbClr val="C5C7CA"/>
                    </a:gs>
                  </a:gsLst>
                  <a:lin ang="5400000"/>
                </a:gradFill>
                <a:sym typeface="Symbol" pitchFamily="18" charset="2"/>
              </a:rPr>
              <a:t> </a:t>
            </a:r>
            <a:r>
              <a:rPr lang="en-US" sz="2800" dirty="0" smtClean="0">
                <a:solidFill>
                  <a:srgbClr val="000000"/>
                </a:solidFill>
                <a:sym typeface="Symbol" pitchFamily="18" charset="2"/>
              </a:rPr>
              <a:t>= (14863)</a:t>
            </a:r>
            <a:r>
              <a:rPr lang="en-US" sz="2800" baseline="-25000" dirty="0" smtClean="0">
                <a:solidFill>
                  <a:srgbClr val="000000"/>
                </a:solidFill>
                <a:sym typeface="Symbol" pitchFamily="18" charset="2"/>
              </a:rPr>
              <a:t>10</a:t>
            </a:r>
          </a:p>
        </p:txBody>
      </p:sp>
    </p:spTree>
    <p:extLst>
      <p:ext uri="{BB962C8B-B14F-4D97-AF65-F5344CB8AC3E}">
        <p14:creationId xmlns:p14="http://schemas.microsoft.com/office/powerpoint/2010/main" val="1658349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conversion</a:t>
            </a:r>
            <a:endParaRPr lang="en-US" dirty="0"/>
          </a:p>
        </p:txBody>
      </p:sp>
      <p:sp>
        <p:nvSpPr>
          <p:cNvPr id="3" name="Content Placeholder 2"/>
          <p:cNvSpPr>
            <a:spLocks noGrp="1"/>
          </p:cNvSpPr>
          <p:nvPr>
            <p:ph idx="1"/>
          </p:nvPr>
        </p:nvSpPr>
        <p:spPr/>
        <p:txBody>
          <a:bodyPr/>
          <a:lstStyle/>
          <a:p>
            <a:r>
              <a:rPr lang="en-US" dirty="0" smtClean="0"/>
              <a:t>Converting a decimal to base b</a:t>
            </a:r>
          </a:p>
          <a:p>
            <a:pPr lvl="1"/>
            <a:r>
              <a:rPr lang="en-US" dirty="0"/>
              <a:t>Decimal to Binary</a:t>
            </a:r>
          </a:p>
          <a:p>
            <a:pPr lvl="1"/>
            <a:r>
              <a:rPr lang="en-US" dirty="0"/>
              <a:t>Decimal to Octal</a:t>
            </a:r>
          </a:p>
          <a:p>
            <a:pPr lvl="1"/>
            <a:r>
              <a:rPr lang="en-US" dirty="0"/>
              <a:t>Decimal to Hexadecimal</a:t>
            </a:r>
          </a:p>
          <a:p>
            <a:endParaRPr lang="en-US" dirty="0" smtClean="0"/>
          </a:p>
        </p:txBody>
      </p:sp>
    </p:spTree>
    <p:extLst>
      <p:ext uri="{BB962C8B-B14F-4D97-AF65-F5344CB8AC3E}">
        <p14:creationId xmlns:p14="http://schemas.microsoft.com/office/powerpoint/2010/main" val="18364689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800">
                <a:solidFill>
                  <a:srgbClr val="FFFF00"/>
                </a:solidFill>
                <a:latin typeface="Arial" charset="0"/>
                <a:sym typeface="Symbol" pitchFamily="18" charset="2"/>
              </a:defRPr>
            </a:lvl1pPr>
            <a:lvl2pPr marL="742950" indent="-285750" eaLnBrk="0" hangingPunct="0">
              <a:defRPr sz="2800">
                <a:solidFill>
                  <a:srgbClr val="FFFF00"/>
                </a:solidFill>
                <a:latin typeface="Arial" charset="0"/>
                <a:sym typeface="Symbol" pitchFamily="18" charset="2"/>
              </a:defRPr>
            </a:lvl2pPr>
            <a:lvl3pPr marL="1143000" indent="-228600" eaLnBrk="0" hangingPunct="0">
              <a:defRPr sz="2800">
                <a:solidFill>
                  <a:srgbClr val="FFFF00"/>
                </a:solidFill>
                <a:latin typeface="Arial" charset="0"/>
                <a:sym typeface="Symbol" pitchFamily="18" charset="2"/>
              </a:defRPr>
            </a:lvl3pPr>
            <a:lvl4pPr marL="1600200" indent="-228600" eaLnBrk="0" hangingPunct="0">
              <a:defRPr sz="2800">
                <a:solidFill>
                  <a:srgbClr val="FFFF00"/>
                </a:solidFill>
                <a:latin typeface="Arial" charset="0"/>
                <a:sym typeface="Symbol" pitchFamily="18" charset="2"/>
              </a:defRPr>
            </a:lvl4pPr>
            <a:lvl5pPr marL="2057400" indent="-228600" eaLnBrk="0" hangingPunct="0">
              <a:defRPr sz="2800">
                <a:solidFill>
                  <a:srgbClr val="FFFF00"/>
                </a:solidFill>
                <a:latin typeface="Arial" charset="0"/>
                <a:sym typeface="Symbol" pitchFamily="18" charset="2"/>
              </a:defRPr>
            </a:lvl5pPr>
            <a:lvl6pPr marL="2514600" indent="-228600" eaLnBrk="0" fontAlgn="base" hangingPunct="0">
              <a:spcBef>
                <a:spcPct val="20000"/>
              </a:spcBef>
              <a:spcAft>
                <a:spcPct val="0"/>
              </a:spcAft>
              <a:defRPr sz="2800">
                <a:solidFill>
                  <a:srgbClr val="FFFF00"/>
                </a:solidFill>
                <a:latin typeface="Arial" charset="0"/>
                <a:sym typeface="Symbol" pitchFamily="18" charset="2"/>
              </a:defRPr>
            </a:lvl6pPr>
            <a:lvl7pPr marL="2971800" indent="-228600" eaLnBrk="0" fontAlgn="base" hangingPunct="0">
              <a:spcBef>
                <a:spcPct val="20000"/>
              </a:spcBef>
              <a:spcAft>
                <a:spcPct val="0"/>
              </a:spcAft>
              <a:defRPr sz="2800">
                <a:solidFill>
                  <a:srgbClr val="FFFF00"/>
                </a:solidFill>
                <a:latin typeface="Arial" charset="0"/>
                <a:sym typeface="Symbol" pitchFamily="18" charset="2"/>
              </a:defRPr>
            </a:lvl7pPr>
            <a:lvl8pPr marL="3429000" indent="-228600" eaLnBrk="0" fontAlgn="base" hangingPunct="0">
              <a:spcBef>
                <a:spcPct val="20000"/>
              </a:spcBef>
              <a:spcAft>
                <a:spcPct val="0"/>
              </a:spcAft>
              <a:defRPr sz="2800">
                <a:solidFill>
                  <a:srgbClr val="FFFF00"/>
                </a:solidFill>
                <a:latin typeface="Arial" charset="0"/>
                <a:sym typeface="Symbol" pitchFamily="18" charset="2"/>
              </a:defRPr>
            </a:lvl8pPr>
            <a:lvl9pPr marL="3886200" indent="-228600" eaLnBrk="0" fontAlgn="base" hangingPunct="0">
              <a:spcBef>
                <a:spcPct val="20000"/>
              </a:spcBef>
              <a:spcAft>
                <a:spcPct val="0"/>
              </a:spcAft>
              <a:defRPr sz="2800">
                <a:solidFill>
                  <a:srgbClr val="FFFF00"/>
                </a:solidFill>
                <a:latin typeface="Arial" charset="0"/>
                <a:sym typeface="Symbol" pitchFamily="18" charset="2"/>
              </a:defRPr>
            </a:lvl9pPr>
          </a:lstStyle>
          <a:p>
            <a:pPr eaLnBrk="1" hangingPunct="1"/>
            <a:fld id="{7BB435DA-E611-481D-8ACB-9BA784702F68}" type="slidenum">
              <a:rPr lang="en-CA" sz="1400" smtClean="0">
                <a:solidFill>
                  <a:srgbClr val="000000"/>
                </a:solidFill>
                <a:latin typeface="Times New Roman" pitchFamily="18" charset="0"/>
              </a:rPr>
              <a:pPr eaLnBrk="1" hangingPunct="1"/>
              <a:t>18</a:t>
            </a:fld>
            <a:endParaRPr lang="en-CA" sz="1400" smtClean="0">
              <a:solidFill>
                <a:srgbClr val="000000"/>
              </a:solidFill>
              <a:latin typeface="Times New Roman" pitchFamily="18" charset="0"/>
            </a:endParaRPr>
          </a:p>
        </p:txBody>
      </p:sp>
      <p:sp>
        <p:nvSpPr>
          <p:cNvPr id="291842" name="Rectangle 2"/>
          <p:cNvSpPr>
            <a:spLocks noGrp="1" noChangeArrowheads="1"/>
          </p:cNvSpPr>
          <p:nvPr>
            <p:ph type="title"/>
          </p:nvPr>
        </p:nvSpPr>
        <p:spPr>
          <a:xfrm>
            <a:off x="685800" y="0"/>
            <a:ext cx="7772400" cy="762000"/>
          </a:xfrm>
        </p:spPr>
        <p:txBody>
          <a:bodyPr/>
          <a:lstStyle/>
          <a:p>
            <a:pPr eaLnBrk="1" hangingPunct="1">
              <a:defRPr/>
            </a:pPr>
            <a:r>
              <a:rPr lang="en-US" sz="3600" dirty="0" smtClean="0">
                <a:solidFill>
                  <a:srgbClr val="000000"/>
                </a:solidFill>
              </a:rPr>
              <a:t>Representations of Integers</a:t>
            </a:r>
            <a:endParaRPr lang="en-CA" sz="3600" dirty="0" smtClean="0">
              <a:solidFill>
                <a:srgbClr val="000000"/>
              </a:solidFill>
            </a:endParaRPr>
          </a:p>
        </p:txBody>
      </p:sp>
      <p:sp>
        <p:nvSpPr>
          <p:cNvPr id="291843" name="Rectangle 3"/>
          <p:cNvSpPr>
            <a:spLocks noGrp="1" noChangeArrowheads="1"/>
          </p:cNvSpPr>
          <p:nvPr>
            <p:ph type="body" idx="1"/>
          </p:nvPr>
        </p:nvSpPr>
        <p:spPr>
          <a:xfrm>
            <a:off x="228600" y="762000"/>
            <a:ext cx="8915400" cy="5562600"/>
          </a:xfrm>
        </p:spPr>
        <p:txBody>
          <a:bodyPr>
            <a:normAutofit/>
          </a:bodyPr>
          <a:lstStyle/>
          <a:p>
            <a:pPr marL="0" indent="0" eaLnBrk="1" hangingPunct="1">
              <a:lnSpc>
                <a:spcPct val="90000"/>
              </a:lnSpc>
              <a:spcBef>
                <a:spcPct val="0"/>
              </a:spcBef>
              <a:defRPr/>
            </a:pPr>
            <a:r>
              <a:rPr lang="en-US" sz="2400" dirty="0" smtClean="0">
                <a:solidFill>
                  <a:srgbClr val="000000"/>
                </a:solidFill>
                <a:sym typeface="Symbol" pitchFamily="18" charset="2"/>
              </a:rPr>
              <a:t>How can we construct the base b expansion of an integer n?</a:t>
            </a:r>
          </a:p>
          <a:p>
            <a:pPr marL="0" indent="0" eaLnBrk="1" hangingPunct="1">
              <a:lnSpc>
                <a:spcPct val="90000"/>
              </a:lnSpc>
              <a:spcBef>
                <a:spcPct val="0"/>
              </a:spcBef>
              <a:defRPr/>
            </a:pPr>
            <a:endParaRPr lang="en-US" sz="2400" dirty="0">
              <a:solidFill>
                <a:srgbClr val="000000"/>
              </a:solidFill>
              <a:sym typeface="Symbol" pitchFamily="18" charset="2"/>
            </a:endParaRPr>
          </a:p>
          <a:p>
            <a:pPr marL="0" indent="0" eaLnBrk="1" hangingPunct="1">
              <a:lnSpc>
                <a:spcPct val="90000"/>
              </a:lnSpc>
              <a:spcBef>
                <a:spcPct val="0"/>
              </a:spcBef>
              <a:defRPr/>
            </a:pPr>
            <a:endParaRPr lang="en-US" sz="2400" dirty="0" smtClean="0">
              <a:solidFill>
                <a:srgbClr val="000000"/>
              </a:solidFill>
              <a:sym typeface="Symbol" pitchFamily="18" charset="2"/>
            </a:endParaRPr>
          </a:p>
          <a:p>
            <a:pPr marL="0" indent="0" eaLnBrk="1" hangingPunct="1">
              <a:lnSpc>
                <a:spcPct val="90000"/>
              </a:lnSpc>
              <a:spcBef>
                <a:spcPct val="0"/>
              </a:spcBef>
              <a:defRPr/>
            </a:pPr>
            <a:endParaRPr lang="en-US" sz="2400" dirty="0">
              <a:solidFill>
                <a:srgbClr val="000000"/>
              </a:solidFill>
              <a:sym typeface="Symbol" pitchFamily="18" charset="2"/>
            </a:endParaRPr>
          </a:p>
          <a:p>
            <a:pPr marL="0" indent="0" eaLnBrk="1" hangingPunct="1">
              <a:lnSpc>
                <a:spcPct val="90000"/>
              </a:lnSpc>
              <a:spcBef>
                <a:spcPct val="0"/>
              </a:spcBef>
              <a:defRPr/>
            </a:pPr>
            <a:endParaRPr lang="en-US" sz="800" dirty="0" smtClean="0">
              <a:solidFill>
                <a:srgbClr val="000000"/>
              </a:solidFill>
              <a:sym typeface="Symbol" pitchFamily="18" charset="2"/>
            </a:endParaRPr>
          </a:p>
          <a:p>
            <a:pPr marL="0" indent="0" eaLnBrk="1" hangingPunct="1">
              <a:lnSpc>
                <a:spcPct val="90000"/>
              </a:lnSpc>
              <a:spcBef>
                <a:spcPct val="0"/>
              </a:spcBef>
              <a:defRPr/>
            </a:pPr>
            <a:r>
              <a:rPr lang="en-US" sz="2400" dirty="0" smtClean="0">
                <a:solidFill>
                  <a:srgbClr val="000000"/>
                </a:solidFill>
                <a:sym typeface="Symbol" pitchFamily="18" charset="2"/>
              </a:rPr>
              <a:t>First, divide n by b to obtain a quotient q</a:t>
            </a:r>
            <a:r>
              <a:rPr lang="en-US" sz="2400" baseline="-25000" dirty="0" smtClean="0">
                <a:solidFill>
                  <a:srgbClr val="000000"/>
                </a:solidFill>
                <a:sym typeface="Symbol" pitchFamily="18" charset="2"/>
              </a:rPr>
              <a:t>0</a:t>
            </a:r>
            <a:r>
              <a:rPr lang="en-US" sz="2400" dirty="0" smtClean="0">
                <a:solidFill>
                  <a:srgbClr val="000000"/>
                </a:solidFill>
                <a:sym typeface="Symbol" pitchFamily="18" charset="2"/>
              </a:rPr>
              <a:t> and remainder a</a:t>
            </a:r>
            <a:r>
              <a:rPr lang="en-US" sz="2400" baseline="-25000" dirty="0" smtClean="0">
                <a:solidFill>
                  <a:srgbClr val="000000"/>
                </a:solidFill>
                <a:sym typeface="Symbol" pitchFamily="18" charset="2"/>
              </a:rPr>
              <a:t>0</a:t>
            </a:r>
            <a:r>
              <a:rPr lang="en-US" sz="2400" dirty="0" smtClean="0">
                <a:solidFill>
                  <a:srgbClr val="000000"/>
                </a:solidFill>
                <a:sym typeface="Symbol" pitchFamily="18" charset="2"/>
              </a:rPr>
              <a:t>, that is,</a:t>
            </a:r>
          </a:p>
          <a:p>
            <a:pPr marL="0" indent="0" eaLnBrk="1" hangingPunct="1">
              <a:lnSpc>
                <a:spcPct val="90000"/>
              </a:lnSpc>
              <a:spcBef>
                <a:spcPct val="0"/>
              </a:spcBef>
              <a:buNone/>
              <a:defRPr/>
            </a:pPr>
            <a:r>
              <a:rPr lang="en-US" sz="2400" dirty="0">
                <a:solidFill>
                  <a:srgbClr val="000000"/>
                </a:solidFill>
                <a:sym typeface="Symbol" pitchFamily="18" charset="2"/>
              </a:rPr>
              <a:t> </a:t>
            </a:r>
            <a:r>
              <a:rPr lang="en-US" sz="2400" dirty="0" smtClean="0">
                <a:solidFill>
                  <a:srgbClr val="000000"/>
                </a:solidFill>
                <a:sym typeface="Symbol" pitchFamily="18" charset="2"/>
              </a:rPr>
              <a:t> n = bq</a:t>
            </a:r>
            <a:r>
              <a:rPr lang="en-US" sz="2400" baseline="-25000" dirty="0" smtClean="0">
                <a:solidFill>
                  <a:srgbClr val="000000"/>
                </a:solidFill>
                <a:sym typeface="Symbol" pitchFamily="18" charset="2"/>
              </a:rPr>
              <a:t>0</a:t>
            </a:r>
            <a:r>
              <a:rPr lang="en-US" sz="2400" dirty="0" smtClean="0">
                <a:solidFill>
                  <a:srgbClr val="000000"/>
                </a:solidFill>
                <a:sym typeface="Symbol" pitchFamily="18" charset="2"/>
              </a:rPr>
              <a:t> + a</a:t>
            </a:r>
            <a:r>
              <a:rPr lang="en-US" sz="2400" baseline="-25000" dirty="0" smtClean="0">
                <a:solidFill>
                  <a:srgbClr val="000000"/>
                </a:solidFill>
                <a:sym typeface="Symbol" pitchFamily="18" charset="2"/>
              </a:rPr>
              <a:t>0</a:t>
            </a:r>
            <a:r>
              <a:rPr lang="en-US" sz="2400" dirty="0" smtClean="0">
                <a:solidFill>
                  <a:srgbClr val="000000"/>
                </a:solidFill>
                <a:sym typeface="Symbol" pitchFamily="18" charset="2"/>
              </a:rPr>
              <a:t>, where </a:t>
            </a:r>
            <a:r>
              <a:rPr lang="en-US" sz="2400" dirty="0" smtClean="0">
                <a:ln w="0"/>
                <a:gradFill>
                  <a:gsLst>
                    <a:gs pos="21000">
                      <a:srgbClr val="53575C"/>
                    </a:gs>
                    <a:gs pos="88000">
                      <a:srgbClr val="C5C7CA"/>
                    </a:gs>
                  </a:gsLst>
                  <a:lin ang="5400000"/>
                </a:gradFill>
                <a:sym typeface="Symbol" pitchFamily="18" charset="2"/>
              </a:rPr>
              <a:t>0  a</a:t>
            </a:r>
            <a:r>
              <a:rPr lang="en-US" sz="2400" baseline="-25000" dirty="0" smtClean="0">
                <a:ln w="0"/>
                <a:gradFill>
                  <a:gsLst>
                    <a:gs pos="21000">
                      <a:srgbClr val="53575C"/>
                    </a:gs>
                    <a:gs pos="88000">
                      <a:srgbClr val="C5C7CA"/>
                    </a:gs>
                  </a:gsLst>
                  <a:lin ang="5400000"/>
                </a:gradFill>
                <a:sym typeface="Symbol" pitchFamily="18" charset="2"/>
              </a:rPr>
              <a:t>0</a:t>
            </a:r>
            <a:r>
              <a:rPr lang="en-US" sz="2400" dirty="0" smtClean="0">
                <a:ln w="0"/>
                <a:gradFill>
                  <a:gsLst>
                    <a:gs pos="21000">
                      <a:srgbClr val="53575C"/>
                    </a:gs>
                    <a:gs pos="88000">
                      <a:srgbClr val="C5C7CA"/>
                    </a:gs>
                  </a:gsLst>
                  <a:lin ang="5400000"/>
                </a:gradFill>
                <a:sym typeface="Symbol" pitchFamily="18" charset="2"/>
              </a:rPr>
              <a:t> &lt; b.</a:t>
            </a:r>
          </a:p>
          <a:p>
            <a:pPr marL="0" indent="0" eaLnBrk="1" hangingPunct="1">
              <a:lnSpc>
                <a:spcPct val="90000"/>
              </a:lnSpc>
              <a:spcBef>
                <a:spcPct val="0"/>
              </a:spcBef>
              <a:defRPr/>
            </a:pPr>
            <a:endParaRPr lang="en-US" sz="800" dirty="0" smtClean="0">
              <a:solidFill>
                <a:srgbClr val="000000"/>
              </a:solidFill>
              <a:sym typeface="Symbol" pitchFamily="18" charset="2"/>
            </a:endParaRPr>
          </a:p>
          <a:p>
            <a:pPr marL="0" indent="0" eaLnBrk="1" hangingPunct="1">
              <a:lnSpc>
                <a:spcPct val="90000"/>
              </a:lnSpc>
              <a:spcBef>
                <a:spcPct val="0"/>
              </a:spcBef>
              <a:defRPr/>
            </a:pPr>
            <a:endParaRPr lang="en-US" sz="800" dirty="0" smtClean="0">
              <a:solidFill>
                <a:srgbClr val="000000"/>
              </a:solidFill>
              <a:sym typeface="Symbol" pitchFamily="18" charset="2"/>
            </a:endParaRPr>
          </a:p>
          <a:p>
            <a:pPr marL="0" indent="0" eaLnBrk="1" hangingPunct="1">
              <a:lnSpc>
                <a:spcPct val="90000"/>
              </a:lnSpc>
              <a:spcBef>
                <a:spcPct val="0"/>
              </a:spcBef>
              <a:defRPr/>
            </a:pPr>
            <a:r>
              <a:rPr lang="en-US" sz="2400" dirty="0" smtClean="0">
                <a:solidFill>
                  <a:srgbClr val="000000"/>
                </a:solidFill>
                <a:sym typeface="Symbol" pitchFamily="18" charset="2"/>
              </a:rPr>
              <a:t>The remainder a</a:t>
            </a:r>
            <a:r>
              <a:rPr lang="en-US" sz="2400" baseline="-25000" dirty="0" smtClean="0">
                <a:solidFill>
                  <a:srgbClr val="000000"/>
                </a:solidFill>
                <a:sym typeface="Symbol" pitchFamily="18" charset="2"/>
              </a:rPr>
              <a:t>0</a:t>
            </a:r>
            <a:r>
              <a:rPr lang="en-US" sz="2400" dirty="0" smtClean="0">
                <a:solidFill>
                  <a:srgbClr val="000000"/>
                </a:solidFill>
                <a:sym typeface="Symbol" pitchFamily="18" charset="2"/>
              </a:rPr>
              <a:t> is the rightmost digit in the base b expansion of n.</a:t>
            </a:r>
          </a:p>
          <a:p>
            <a:pPr marL="0" indent="0" eaLnBrk="1" hangingPunct="1">
              <a:lnSpc>
                <a:spcPct val="90000"/>
              </a:lnSpc>
              <a:spcBef>
                <a:spcPct val="0"/>
              </a:spcBef>
              <a:defRPr/>
            </a:pPr>
            <a:endParaRPr lang="en-US" sz="800" dirty="0" smtClean="0">
              <a:solidFill>
                <a:srgbClr val="000000"/>
              </a:solidFill>
              <a:sym typeface="Symbol" pitchFamily="18" charset="2"/>
            </a:endParaRPr>
          </a:p>
          <a:p>
            <a:pPr marL="0" indent="0" eaLnBrk="1" hangingPunct="1">
              <a:lnSpc>
                <a:spcPct val="90000"/>
              </a:lnSpc>
              <a:spcBef>
                <a:spcPct val="0"/>
              </a:spcBef>
              <a:defRPr/>
            </a:pPr>
            <a:endParaRPr lang="en-US" sz="800" dirty="0" smtClean="0">
              <a:solidFill>
                <a:srgbClr val="000000"/>
              </a:solidFill>
              <a:sym typeface="Symbol" pitchFamily="18" charset="2"/>
            </a:endParaRPr>
          </a:p>
          <a:p>
            <a:pPr marL="0" indent="0" eaLnBrk="1" hangingPunct="1">
              <a:lnSpc>
                <a:spcPct val="90000"/>
              </a:lnSpc>
              <a:spcBef>
                <a:spcPct val="0"/>
              </a:spcBef>
              <a:defRPr/>
            </a:pPr>
            <a:r>
              <a:rPr lang="en-US" sz="2400" dirty="0" smtClean="0">
                <a:solidFill>
                  <a:srgbClr val="000000"/>
                </a:solidFill>
                <a:sym typeface="Symbol" pitchFamily="18" charset="2"/>
              </a:rPr>
              <a:t>Next, divide q</a:t>
            </a:r>
            <a:r>
              <a:rPr lang="en-US" sz="2400" baseline="-25000" dirty="0" smtClean="0">
                <a:solidFill>
                  <a:srgbClr val="000000"/>
                </a:solidFill>
                <a:sym typeface="Symbol" pitchFamily="18" charset="2"/>
              </a:rPr>
              <a:t>0</a:t>
            </a:r>
            <a:r>
              <a:rPr lang="en-US" sz="2400" dirty="0" smtClean="0">
                <a:solidFill>
                  <a:srgbClr val="000000"/>
                </a:solidFill>
                <a:sym typeface="Symbol" pitchFamily="18" charset="2"/>
              </a:rPr>
              <a:t> by b to obtain:</a:t>
            </a:r>
          </a:p>
          <a:p>
            <a:pPr marL="0" indent="0" eaLnBrk="1" hangingPunct="1">
              <a:lnSpc>
                <a:spcPct val="90000"/>
              </a:lnSpc>
              <a:spcBef>
                <a:spcPct val="0"/>
              </a:spcBef>
              <a:buNone/>
              <a:defRPr/>
            </a:pPr>
            <a:r>
              <a:rPr lang="en-US" sz="2400" dirty="0">
                <a:solidFill>
                  <a:srgbClr val="000000"/>
                </a:solidFill>
                <a:sym typeface="Symbol" pitchFamily="18" charset="2"/>
              </a:rPr>
              <a:t> </a:t>
            </a:r>
            <a:r>
              <a:rPr lang="en-US" sz="2400" dirty="0" smtClean="0">
                <a:solidFill>
                  <a:srgbClr val="000000"/>
                </a:solidFill>
                <a:sym typeface="Symbol" pitchFamily="18" charset="2"/>
              </a:rPr>
              <a:t> q</a:t>
            </a:r>
            <a:r>
              <a:rPr lang="en-US" sz="2400" baseline="-25000" dirty="0" smtClean="0">
                <a:solidFill>
                  <a:srgbClr val="000000"/>
                </a:solidFill>
                <a:sym typeface="Symbol" pitchFamily="18" charset="2"/>
              </a:rPr>
              <a:t>0</a:t>
            </a:r>
            <a:r>
              <a:rPr lang="en-US" sz="2400" dirty="0" smtClean="0">
                <a:solidFill>
                  <a:srgbClr val="000000"/>
                </a:solidFill>
                <a:sym typeface="Symbol" pitchFamily="18" charset="2"/>
              </a:rPr>
              <a:t> = bq</a:t>
            </a:r>
            <a:r>
              <a:rPr lang="en-US" sz="2400" baseline="-25000" dirty="0" smtClean="0">
                <a:solidFill>
                  <a:srgbClr val="000000"/>
                </a:solidFill>
                <a:sym typeface="Symbol" pitchFamily="18" charset="2"/>
              </a:rPr>
              <a:t>1</a:t>
            </a:r>
            <a:r>
              <a:rPr lang="en-US" sz="2400" dirty="0" smtClean="0">
                <a:solidFill>
                  <a:srgbClr val="000000"/>
                </a:solidFill>
                <a:sym typeface="Symbol" pitchFamily="18" charset="2"/>
              </a:rPr>
              <a:t> + a</a:t>
            </a:r>
            <a:r>
              <a:rPr lang="en-US" sz="2400" baseline="-25000" dirty="0" smtClean="0">
                <a:solidFill>
                  <a:srgbClr val="000000"/>
                </a:solidFill>
                <a:sym typeface="Symbol" pitchFamily="18" charset="2"/>
              </a:rPr>
              <a:t>1</a:t>
            </a:r>
            <a:r>
              <a:rPr lang="en-US" sz="2400" dirty="0" smtClean="0">
                <a:solidFill>
                  <a:srgbClr val="000000"/>
                </a:solidFill>
                <a:sym typeface="Symbol" pitchFamily="18" charset="2"/>
              </a:rPr>
              <a:t>, where </a:t>
            </a:r>
            <a:r>
              <a:rPr lang="en-US" sz="2400" dirty="0" smtClean="0">
                <a:ln w="0"/>
                <a:gradFill>
                  <a:gsLst>
                    <a:gs pos="21000">
                      <a:srgbClr val="53575C"/>
                    </a:gs>
                    <a:gs pos="88000">
                      <a:srgbClr val="C5C7CA"/>
                    </a:gs>
                  </a:gsLst>
                  <a:lin ang="5400000"/>
                </a:gradFill>
                <a:sym typeface="Symbol" pitchFamily="18" charset="2"/>
              </a:rPr>
              <a:t>0  a</a:t>
            </a:r>
            <a:r>
              <a:rPr lang="en-US" sz="2400" baseline="-25000" dirty="0" smtClean="0">
                <a:ln w="0"/>
                <a:gradFill>
                  <a:gsLst>
                    <a:gs pos="21000">
                      <a:srgbClr val="53575C"/>
                    </a:gs>
                    <a:gs pos="88000">
                      <a:srgbClr val="C5C7CA"/>
                    </a:gs>
                  </a:gsLst>
                  <a:lin ang="5400000"/>
                </a:gradFill>
                <a:sym typeface="Symbol" pitchFamily="18" charset="2"/>
              </a:rPr>
              <a:t>1</a:t>
            </a:r>
            <a:r>
              <a:rPr lang="en-US" sz="2400" dirty="0" smtClean="0">
                <a:ln w="0"/>
                <a:gradFill>
                  <a:gsLst>
                    <a:gs pos="21000">
                      <a:srgbClr val="53575C"/>
                    </a:gs>
                    <a:gs pos="88000">
                      <a:srgbClr val="C5C7CA"/>
                    </a:gs>
                  </a:gsLst>
                  <a:lin ang="5400000"/>
                </a:gradFill>
                <a:sym typeface="Symbol" pitchFamily="18" charset="2"/>
              </a:rPr>
              <a:t> &lt; b.</a:t>
            </a:r>
          </a:p>
          <a:p>
            <a:pPr marL="0" indent="0" eaLnBrk="1" hangingPunct="1">
              <a:lnSpc>
                <a:spcPct val="90000"/>
              </a:lnSpc>
              <a:spcBef>
                <a:spcPct val="0"/>
              </a:spcBef>
              <a:defRPr/>
            </a:pPr>
            <a:endParaRPr lang="en-US" sz="800" dirty="0" smtClean="0">
              <a:solidFill>
                <a:srgbClr val="000000"/>
              </a:solidFill>
              <a:sym typeface="Symbol" pitchFamily="18" charset="2"/>
            </a:endParaRPr>
          </a:p>
          <a:p>
            <a:pPr marL="0" indent="0" eaLnBrk="1" hangingPunct="1">
              <a:lnSpc>
                <a:spcPct val="90000"/>
              </a:lnSpc>
              <a:spcBef>
                <a:spcPct val="0"/>
              </a:spcBef>
              <a:defRPr/>
            </a:pPr>
            <a:endParaRPr lang="en-US" sz="800" dirty="0" smtClean="0">
              <a:solidFill>
                <a:srgbClr val="000000"/>
              </a:solidFill>
              <a:sym typeface="Symbol" pitchFamily="18" charset="2"/>
            </a:endParaRPr>
          </a:p>
          <a:p>
            <a:pPr marL="0" indent="0" eaLnBrk="1" hangingPunct="1">
              <a:lnSpc>
                <a:spcPct val="90000"/>
              </a:lnSpc>
              <a:spcBef>
                <a:spcPct val="0"/>
              </a:spcBef>
              <a:defRPr/>
            </a:pPr>
            <a:r>
              <a:rPr lang="en-US" sz="2400" dirty="0" smtClean="0">
                <a:solidFill>
                  <a:srgbClr val="000000"/>
                </a:solidFill>
                <a:sym typeface="Symbol" pitchFamily="18" charset="2"/>
              </a:rPr>
              <a:t>a</a:t>
            </a:r>
            <a:r>
              <a:rPr lang="en-US" sz="2400" baseline="-25000" dirty="0" smtClean="0">
                <a:solidFill>
                  <a:srgbClr val="000000"/>
                </a:solidFill>
                <a:sym typeface="Symbol" pitchFamily="18" charset="2"/>
              </a:rPr>
              <a:t>1</a:t>
            </a:r>
            <a:r>
              <a:rPr lang="en-US" sz="2400" dirty="0" smtClean="0">
                <a:solidFill>
                  <a:srgbClr val="000000"/>
                </a:solidFill>
                <a:sym typeface="Symbol" pitchFamily="18" charset="2"/>
              </a:rPr>
              <a:t> is the second digit from the right in the base b expansion of n. Continue this process until you obtain a quotient equal to zero.</a:t>
            </a:r>
          </a:p>
        </p:txBody>
      </p:sp>
    </p:spTree>
    <p:extLst>
      <p:ext uri="{BB962C8B-B14F-4D97-AF65-F5344CB8AC3E}">
        <p14:creationId xmlns:p14="http://schemas.microsoft.com/office/powerpoint/2010/main" val="18994747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83732"/>
            <a:ext cx="7772400" cy="5012267"/>
          </a:xfrm>
        </p:spPr>
        <p:txBody>
          <a:bodyPr>
            <a:normAutofit fontScale="85000" lnSpcReduction="20000"/>
          </a:bodyPr>
          <a:lstStyle/>
          <a:p>
            <a:r>
              <a:rPr lang="en-US" sz="2400" dirty="0">
                <a:effectLst/>
              </a:rPr>
              <a:t>Find the binary expansion of (241)</a:t>
            </a:r>
            <a:r>
              <a:rPr lang="en-US" sz="2400" baseline="-25000" dirty="0">
                <a:effectLst/>
              </a:rPr>
              <a:t>10</a:t>
            </a:r>
            <a:r>
              <a:rPr lang="en-US" sz="2400" dirty="0">
                <a:effectLst/>
              </a:rPr>
              <a:t>. </a:t>
            </a:r>
            <a:endParaRPr lang="en-US" sz="2400" dirty="0" smtClean="0">
              <a:effectLst/>
            </a:endParaRPr>
          </a:p>
          <a:p>
            <a:endParaRPr lang="en-US" sz="2400" i="1" dirty="0" smtClean="0">
              <a:effectLst/>
            </a:endParaRPr>
          </a:p>
          <a:p>
            <a:r>
              <a:rPr lang="en-US" sz="2400" i="1" dirty="0" smtClean="0">
                <a:effectLst/>
              </a:rPr>
              <a:t>Solution</a:t>
            </a:r>
            <a:r>
              <a:rPr lang="en-US" sz="2400" i="1" dirty="0">
                <a:effectLst/>
              </a:rPr>
              <a:t>: </a:t>
            </a:r>
            <a:endParaRPr lang="en-US" sz="2400" i="1" dirty="0" smtClean="0">
              <a:effectLst/>
            </a:endParaRPr>
          </a:p>
          <a:p>
            <a:r>
              <a:rPr lang="en-US" sz="2400" dirty="0" smtClean="0">
                <a:effectLst/>
              </a:rPr>
              <a:t>First </a:t>
            </a:r>
            <a:r>
              <a:rPr lang="en-US" sz="2400" dirty="0">
                <a:effectLst/>
              </a:rPr>
              <a:t>divide 241 by 2 to obtain </a:t>
            </a:r>
            <a:r>
              <a:rPr lang="en-US" sz="2400" dirty="0" smtClean="0">
                <a:effectLst/>
              </a:rPr>
              <a:t>241 </a:t>
            </a:r>
            <a:r>
              <a:rPr lang="en-US" sz="2400" dirty="0">
                <a:effectLst/>
              </a:rPr>
              <a:t>= 2 · 120 </a:t>
            </a:r>
            <a:r>
              <a:rPr lang="en-US" sz="2400" dirty="0" smtClean="0">
                <a:effectLst/>
              </a:rPr>
              <a:t>+ 1.</a:t>
            </a:r>
            <a:endParaRPr lang="en-US" sz="2400" dirty="0">
              <a:effectLst/>
            </a:endParaRPr>
          </a:p>
          <a:p>
            <a:r>
              <a:rPr lang="en-US" sz="2400" dirty="0" smtClean="0">
                <a:effectLst/>
              </a:rPr>
              <a:t>Successively </a:t>
            </a:r>
            <a:r>
              <a:rPr lang="en-US" sz="2400" dirty="0">
                <a:effectLst/>
              </a:rPr>
              <a:t>dividing quotients by 2 gives </a:t>
            </a:r>
            <a:endParaRPr lang="en-US" sz="2400" dirty="0"/>
          </a:p>
          <a:p>
            <a:r>
              <a:rPr lang="en-US" sz="2400" dirty="0">
                <a:effectLst/>
              </a:rPr>
              <a:t>120 = 2 · 60 + 0, 60 = 2 · 30 + 0, 30 = 2 · 15 + 0, </a:t>
            </a:r>
            <a:endParaRPr lang="en-US" sz="2400" dirty="0" smtClean="0">
              <a:effectLst/>
            </a:endParaRPr>
          </a:p>
          <a:p>
            <a:r>
              <a:rPr lang="en-US" sz="2400" dirty="0" smtClean="0">
                <a:effectLst/>
              </a:rPr>
              <a:t>15 </a:t>
            </a:r>
            <a:r>
              <a:rPr lang="en-US" sz="2400" dirty="0">
                <a:effectLst/>
              </a:rPr>
              <a:t>= 2 · 7 + 1, </a:t>
            </a:r>
            <a:r>
              <a:rPr lang="en-US" sz="2400" dirty="0" smtClean="0">
                <a:effectLst/>
              </a:rPr>
              <a:t>7 </a:t>
            </a:r>
            <a:r>
              <a:rPr lang="en-US" sz="2400" dirty="0">
                <a:effectLst/>
              </a:rPr>
              <a:t>= 2 · 3 + 1, 3 = 2 · 1 + 1, 1 = 2 · 0 + 1. </a:t>
            </a:r>
            <a:endParaRPr lang="en-US" sz="2400" dirty="0"/>
          </a:p>
          <a:p>
            <a:r>
              <a:rPr lang="en-US" sz="2400" dirty="0">
                <a:effectLst/>
              </a:rPr>
              <a:t>The successive remainders that we have found, 1, 0, 0, 0, 1, 1, 1, 1, are the digits from the right to the left in the binary (base 2) expansion of (241)10. </a:t>
            </a:r>
            <a:endParaRPr lang="en-US" sz="2400" dirty="0" smtClean="0">
              <a:effectLst/>
            </a:endParaRPr>
          </a:p>
          <a:p>
            <a:r>
              <a:rPr lang="en-US" sz="2400" dirty="0" smtClean="0">
                <a:effectLst/>
              </a:rPr>
              <a:t>Hence</a:t>
            </a:r>
            <a:r>
              <a:rPr lang="en-US" sz="2400" dirty="0">
                <a:effectLst/>
              </a:rPr>
              <a:t>, </a:t>
            </a:r>
            <a:r>
              <a:rPr lang="en-US" sz="2400" dirty="0" smtClean="0">
                <a:effectLst/>
              </a:rPr>
              <a:t>(</a:t>
            </a:r>
            <a:r>
              <a:rPr lang="en-US" sz="2400" dirty="0">
                <a:effectLst/>
              </a:rPr>
              <a:t>241)10 = (1111 0001)2. </a:t>
            </a:r>
            <a:endParaRPr lang="en-US" sz="2400" dirty="0"/>
          </a:p>
        </p:txBody>
      </p:sp>
      <p:sp>
        <p:nvSpPr>
          <p:cNvPr id="5" name="Slide Number Placeholder 4"/>
          <p:cNvSpPr>
            <a:spLocks noGrp="1"/>
          </p:cNvSpPr>
          <p:nvPr>
            <p:ph type="sldNum" sz="quarter" idx="12"/>
          </p:nvPr>
        </p:nvSpPr>
        <p:spPr/>
        <p:txBody>
          <a:bodyPr/>
          <a:lstStyle/>
          <a:p>
            <a:pPr>
              <a:defRPr/>
            </a:pPr>
            <a:fld id="{DCE8C291-72F8-48A0-AC62-BEEBA7BF6BF1}" type="slidenum">
              <a:rPr lang="en-CA" smtClean="0"/>
              <a:pPr>
                <a:defRPr/>
              </a:pPr>
              <a:t>19</a:t>
            </a:fld>
            <a:endParaRPr lang="en-CA"/>
          </a:p>
        </p:txBody>
      </p:sp>
      <p:sp>
        <p:nvSpPr>
          <p:cNvPr id="6" name="Rectangle 2"/>
          <p:cNvSpPr>
            <a:spLocks noGrp="1" noChangeArrowheads="1"/>
          </p:cNvSpPr>
          <p:nvPr>
            <p:ph type="title"/>
          </p:nvPr>
        </p:nvSpPr>
        <p:spPr>
          <a:xfrm>
            <a:off x="685800" y="0"/>
            <a:ext cx="7772400" cy="762000"/>
          </a:xfrm>
        </p:spPr>
        <p:txBody>
          <a:bodyPr/>
          <a:lstStyle/>
          <a:p>
            <a:pPr eaLnBrk="1" hangingPunct="1">
              <a:defRPr/>
            </a:pPr>
            <a:r>
              <a:rPr lang="en-US" sz="3600" dirty="0" smtClean="0">
                <a:solidFill>
                  <a:srgbClr val="000000"/>
                </a:solidFill>
              </a:rPr>
              <a:t>Decimal to Binary</a:t>
            </a:r>
            <a:endParaRPr lang="en-CA" sz="3600" dirty="0" smtClean="0">
              <a:solidFill>
                <a:srgbClr val="000000"/>
              </a:solidFill>
            </a:endParaRPr>
          </a:p>
        </p:txBody>
      </p:sp>
    </p:spTree>
    <p:extLst>
      <p:ext uri="{BB962C8B-B14F-4D97-AF65-F5344CB8AC3E}">
        <p14:creationId xmlns:p14="http://schemas.microsoft.com/office/powerpoint/2010/main" val="2126903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457200"/>
            <a:ext cx="7556313" cy="1116106"/>
          </a:xfrm>
        </p:spPr>
        <p:txBody>
          <a:bodyPr/>
          <a:lstStyle/>
          <a:p>
            <a:r>
              <a:rPr lang="en-GB" dirty="0" smtClean="0">
                <a:effectLst>
                  <a:outerShdw blurRad="38100" dist="38100" dir="2700000" algn="tl">
                    <a:srgbClr val="000000">
                      <a:alpha val="43137"/>
                    </a:srgbClr>
                  </a:outerShdw>
                </a:effectLst>
              </a:rPr>
              <a:t>The Decimal System</a:t>
            </a:r>
            <a:endParaRPr lang="en-GB" dirty="0">
              <a:effectLst>
                <a:outerShdw blurRad="38100" dist="38100" dir="2700000" algn="tl">
                  <a:srgbClr val="000000">
                    <a:alpha val="43137"/>
                  </a:srgbClr>
                </a:outerShdw>
              </a:effectLst>
            </a:endParaRPr>
          </a:p>
        </p:txBody>
      </p:sp>
      <p:sp>
        <p:nvSpPr>
          <p:cNvPr id="7171" name="Rectangle 3"/>
          <p:cNvSpPr>
            <a:spLocks noGrp="1" noChangeArrowheads="1"/>
          </p:cNvSpPr>
          <p:nvPr>
            <p:ph idx="1"/>
          </p:nvPr>
        </p:nvSpPr>
        <p:spPr>
          <a:xfrm>
            <a:off x="498474" y="1447800"/>
            <a:ext cx="7556313" cy="5105400"/>
          </a:xfrm>
        </p:spPr>
        <p:txBody>
          <a:bodyPr>
            <a:normAutofit fontScale="92500" lnSpcReduction="10000"/>
          </a:bodyPr>
          <a:lstStyle/>
          <a:p>
            <a:r>
              <a:rPr lang="en-GB" dirty="0" smtClean="0"/>
              <a:t>System based on decimal digits (0, 1, 2, 3, 4, 5, 6, 7, 8, 9) to represent numbers</a:t>
            </a:r>
          </a:p>
          <a:p>
            <a:r>
              <a:rPr lang="en-US" dirty="0" smtClean="0"/>
              <a:t>For example the number 83 means eight tens plus three:</a:t>
            </a:r>
          </a:p>
          <a:p>
            <a:pPr algn="ctr">
              <a:buNone/>
            </a:pPr>
            <a:r>
              <a:rPr lang="en-US" dirty="0" smtClean="0"/>
              <a:t>83 = (8 * 10) + 3</a:t>
            </a:r>
          </a:p>
          <a:p>
            <a:r>
              <a:rPr lang="en-US" dirty="0" smtClean="0"/>
              <a:t>The number 4728 means four thousands, seven hundreds, two tens, plus eight:</a:t>
            </a:r>
          </a:p>
          <a:p>
            <a:pPr algn="ctr">
              <a:buNone/>
            </a:pPr>
            <a:r>
              <a:rPr lang="en-US" dirty="0" smtClean="0"/>
              <a:t>4728 = (4 * 1000) + (7 * 100) + (2 * 10) + 8</a:t>
            </a:r>
          </a:p>
          <a:p>
            <a:pPr>
              <a:spcBef>
                <a:spcPts val="1600"/>
              </a:spcBef>
            </a:pPr>
            <a:r>
              <a:rPr lang="en-US" dirty="0" smtClean="0"/>
              <a:t>The decimal system is said to have a </a:t>
            </a:r>
            <a:r>
              <a:rPr lang="en-US" b="1" i="1" dirty="0" smtClean="0"/>
              <a:t>base</a:t>
            </a:r>
            <a:r>
              <a:rPr lang="en-US" b="1" dirty="0" smtClean="0"/>
              <a:t>, </a:t>
            </a:r>
            <a:r>
              <a:rPr lang="en-US" dirty="0" smtClean="0"/>
              <a:t>or</a:t>
            </a:r>
            <a:r>
              <a:rPr lang="en-US" b="1" dirty="0" smtClean="0"/>
              <a:t> </a:t>
            </a:r>
            <a:r>
              <a:rPr lang="en-US" b="1" i="1" dirty="0" smtClean="0"/>
              <a:t>radix</a:t>
            </a:r>
            <a:r>
              <a:rPr lang="en-US" b="1" dirty="0" smtClean="0"/>
              <a:t>, </a:t>
            </a:r>
            <a:r>
              <a:rPr lang="en-US" dirty="0" smtClean="0"/>
              <a:t>of 10. This means that each digit in the number is multiplied by 10 raised to a power corresponding to that digit’s position:</a:t>
            </a:r>
          </a:p>
          <a:p>
            <a:pPr algn="ctr">
              <a:buNone/>
            </a:pPr>
            <a:r>
              <a:rPr lang="en-US" dirty="0" smtClean="0"/>
              <a:t>83 = (8 * 10</a:t>
            </a:r>
            <a:r>
              <a:rPr lang="en-US" baseline="30000" dirty="0" smtClean="0"/>
              <a:t>1</a:t>
            </a:r>
            <a:r>
              <a:rPr lang="en-US" dirty="0" smtClean="0"/>
              <a:t>) + (3 * 10</a:t>
            </a:r>
            <a:r>
              <a:rPr lang="en-US" sz="2054" baseline="30000" dirty="0" smtClean="0"/>
              <a:t>0</a:t>
            </a:r>
            <a:r>
              <a:rPr lang="en-US" dirty="0" smtClean="0"/>
              <a:t>)</a:t>
            </a:r>
          </a:p>
          <a:p>
            <a:pPr algn="ctr">
              <a:buNone/>
            </a:pPr>
            <a:r>
              <a:rPr lang="en-US" dirty="0" smtClean="0"/>
              <a:t>4728 = (4 * 10</a:t>
            </a:r>
            <a:r>
              <a:rPr lang="en-US" sz="2054" baseline="30000" dirty="0" smtClean="0"/>
              <a:t>3</a:t>
            </a:r>
            <a:r>
              <a:rPr lang="en-US" dirty="0" smtClean="0"/>
              <a:t>) + (7 * 10</a:t>
            </a:r>
            <a:r>
              <a:rPr lang="en-US" sz="2054" baseline="30000" dirty="0" smtClean="0"/>
              <a:t>2</a:t>
            </a:r>
            <a:r>
              <a:rPr lang="en-US" dirty="0" smtClean="0"/>
              <a:t>) + (2 * 10</a:t>
            </a:r>
            <a:r>
              <a:rPr lang="en-US" sz="2054" baseline="30000" dirty="0" smtClean="0"/>
              <a:t>1</a:t>
            </a:r>
            <a:r>
              <a:rPr lang="en-US" dirty="0" smtClean="0"/>
              <a:t>) + (8 * 10</a:t>
            </a:r>
            <a:r>
              <a:rPr lang="en-US" sz="2054" baseline="30000" dirty="0" smtClean="0"/>
              <a:t>0</a:t>
            </a:r>
            <a:r>
              <a:rPr lang="en-US" dirty="0" smtClean="0"/>
              <a:t>)</a:t>
            </a:r>
            <a:endParaRPr lang="en-GB" dirty="0"/>
          </a:p>
        </p:txBody>
      </p:sp>
    </p:spTree>
  </p:cSld>
  <p:clrMapOvr>
    <a:masterClrMapping/>
  </p:clrMapOvr>
  <p:transition spd="med">
    <p:diamon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6"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800">
                <a:solidFill>
                  <a:srgbClr val="FFFF00"/>
                </a:solidFill>
                <a:latin typeface="Arial" charset="0"/>
                <a:sym typeface="Symbol" pitchFamily="18" charset="2"/>
              </a:defRPr>
            </a:lvl1pPr>
            <a:lvl2pPr marL="742950" indent="-285750" eaLnBrk="0" hangingPunct="0">
              <a:defRPr sz="2800">
                <a:solidFill>
                  <a:srgbClr val="FFFF00"/>
                </a:solidFill>
                <a:latin typeface="Arial" charset="0"/>
                <a:sym typeface="Symbol" pitchFamily="18" charset="2"/>
              </a:defRPr>
            </a:lvl2pPr>
            <a:lvl3pPr marL="1143000" indent="-228600" eaLnBrk="0" hangingPunct="0">
              <a:defRPr sz="2800">
                <a:solidFill>
                  <a:srgbClr val="FFFF00"/>
                </a:solidFill>
                <a:latin typeface="Arial" charset="0"/>
                <a:sym typeface="Symbol" pitchFamily="18" charset="2"/>
              </a:defRPr>
            </a:lvl3pPr>
            <a:lvl4pPr marL="1600200" indent="-228600" eaLnBrk="0" hangingPunct="0">
              <a:defRPr sz="2800">
                <a:solidFill>
                  <a:srgbClr val="FFFF00"/>
                </a:solidFill>
                <a:latin typeface="Arial" charset="0"/>
                <a:sym typeface="Symbol" pitchFamily="18" charset="2"/>
              </a:defRPr>
            </a:lvl4pPr>
            <a:lvl5pPr marL="2057400" indent="-228600" eaLnBrk="0" hangingPunct="0">
              <a:defRPr sz="2800">
                <a:solidFill>
                  <a:srgbClr val="FFFF00"/>
                </a:solidFill>
                <a:latin typeface="Arial" charset="0"/>
                <a:sym typeface="Symbol" pitchFamily="18" charset="2"/>
              </a:defRPr>
            </a:lvl5pPr>
            <a:lvl6pPr marL="2514600" indent="-228600" eaLnBrk="0" fontAlgn="base" hangingPunct="0">
              <a:spcBef>
                <a:spcPct val="20000"/>
              </a:spcBef>
              <a:spcAft>
                <a:spcPct val="0"/>
              </a:spcAft>
              <a:defRPr sz="2800">
                <a:solidFill>
                  <a:srgbClr val="FFFF00"/>
                </a:solidFill>
                <a:latin typeface="Arial" charset="0"/>
                <a:sym typeface="Symbol" pitchFamily="18" charset="2"/>
              </a:defRPr>
            </a:lvl6pPr>
            <a:lvl7pPr marL="2971800" indent="-228600" eaLnBrk="0" fontAlgn="base" hangingPunct="0">
              <a:spcBef>
                <a:spcPct val="20000"/>
              </a:spcBef>
              <a:spcAft>
                <a:spcPct val="0"/>
              </a:spcAft>
              <a:defRPr sz="2800">
                <a:solidFill>
                  <a:srgbClr val="FFFF00"/>
                </a:solidFill>
                <a:latin typeface="Arial" charset="0"/>
                <a:sym typeface="Symbol" pitchFamily="18" charset="2"/>
              </a:defRPr>
            </a:lvl7pPr>
            <a:lvl8pPr marL="3429000" indent="-228600" eaLnBrk="0" fontAlgn="base" hangingPunct="0">
              <a:spcBef>
                <a:spcPct val="20000"/>
              </a:spcBef>
              <a:spcAft>
                <a:spcPct val="0"/>
              </a:spcAft>
              <a:defRPr sz="2800">
                <a:solidFill>
                  <a:srgbClr val="FFFF00"/>
                </a:solidFill>
                <a:latin typeface="Arial" charset="0"/>
                <a:sym typeface="Symbol" pitchFamily="18" charset="2"/>
              </a:defRPr>
            </a:lvl8pPr>
            <a:lvl9pPr marL="3886200" indent="-228600" eaLnBrk="0" fontAlgn="base" hangingPunct="0">
              <a:spcBef>
                <a:spcPct val="20000"/>
              </a:spcBef>
              <a:spcAft>
                <a:spcPct val="0"/>
              </a:spcAft>
              <a:defRPr sz="2800">
                <a:solidFill>
                  <a:srgbClr val="FFFF00"/>
                </a:solidFill>
                <a:latin typeface="Arial" charset="0"/>
                <a:sym typeface="Symbol" pitchFamily="18" charset="2"/>
              </a:defRPr>
            </a:lvl9pPr>
          </a:lstStyle>
          <a:p>
            <a:pPr eaLnBrk="1" hangingPunct="1"/>
            <a:fld id="{6FFEDF49-BD6B-4647-8182-B00EEE82D59F}" type="slidenum">
              <a:rPr lang="en-CA" sz="1400" smtClean="0">
                <a:solidFill>
                  <a:srgbClr val="000000"/>
                </a:solidFill>
                <a:latin typeface="Times New Roman" pitchFamily="18" charset="0"/>
              </a:rPr>
              <a:pPr eaLnBrk="1" hangingPunct="1"/>
              <a:t>20</a:t>
            </a:fld>
            <a:endParaRPr lang="en-CA" sz="1400" smtClean="0">
              <a:solidFill>
                <a:srgbClr val="000000"/>
              </a:solidFill>
              <a:latin typeface="Times New Roman" pitchFamily="18" charset="0"/>
            </a:endParaRPr>
          </a:p>
        </p:txBody>
      </p:sp>
      <p:sp>
        <p:nvSpPr>
          <p:cNvPr id="292866" name="Rectangle 2"/>
          <p:cNvSpPr>
            <a:spLocks noGrp="1" noChangeArrowheads="1"/>
          </p:cNvSpPr>
          <p:nvPr>
            <p:ph type="title"/>
          </p:nvPr>
        </p:nvSpPr>
        <p:spPr>
          <a:xfrm>
            <a:off x="685800" y="0"/>
            <a:ext cx="7772400" cy="914400"/>
          </a:xfrm>
        </p:spPr>
        <p:txBody>
          <a:bodyPr/>
          <a:lstStyle/>
          <a:p>
            <a:pPr eaLnBrk="1" hangingPunct="1">
              <a:defRPr/>
            </a:pPr>
            <a:r>
              <a:rPr lang="en-US" sz="3600" dirty="0" smtClean="0">
                <a:solidFill>
                  <a:srgbClr val="000000"/>
                </a:solidFill>
              </a:rPr>
              <a:t>Decimal to Octal</a:t>
            </a:r>
            <a:endParaRPr lang="en-CA" sz="3600" dirty="0" smtClean="0">
              <a:solidFill>
                <a:srgbClr val="000000"/>
              </a:solidFill>
            </a:endParaRPr>
          </a:p>
        </p:txBody>
      </p:sp>
      <p:sp>
        <p:nvSpPr>
          <p:cNvPr id="292867" name="Rectangle 3"/>
          <p:cNvSpPr>
            <a:spLocks noGrp="1" noChangeArrowheads="1"/>
          </p:cNvSpPr>
          <p:nvPr>
            <p:ph type="body" idx="1"/>
          </p:nvPr>
        </p:nvSpPr>
        <p:spPr>
          <a:xfrm>
            <a:off x="228600" y="1066800"/>
            <a:ext cx="8915400" cy="5257800"/>
          </a:xfrm>
        </p:spPr>
        <p:txBody>
          <a:bodyPr/>
          <a:lstStyle/>
          <a:p>
            <a:pPr marL="0" indent="0" eaLnBrk="1" hangingPunct="1">
              <a:spcBef>
                <a:spcPct val="0"/>
              </a:spcBef>
              <a:defRPr/>
            </a:pPr>
            <a:r>
              <a:rPr lang="en-US" sz="2800" b="1" dirty="0" smtClean="0">
                <a:solidFill>
                  <a:srgbClr val="000000"/>
                </a:solidFill>
                <a:sym typeface="Symbol" pitchFamily="18" charset="2"/>
              </a:rPr>
              <a:t>Example:</a:t>
            </a:r>
            <a:r>
              <a:rPr lang="en-US" sz="2800" dirty="0" smtClean="0">
                <a:solidFill>
                  <a:srgbClr val="000000"/>
                </a:solidFill>
                <a:sym typeface="Symbol" pitchFamily="18" charset="2"/>
              </a:rPr>
              <a:t> </a:t>
            </a:r>
            <a:br>
              <a:rPr lang="en-US" sz="2800" dirty="0" smtClean="0">
                <a:solidFill>
                  <a:srgbClr val="000000"/>
                </a:solidFill>
                <a:sym typeface="Symbol" pitchFamily="18" charset="2"/>
              </a:rPr>
            </a:br>
            <a:r>
              <a:rPr lang="en-US" sz="2800" dirty="0" smtClean="0">
                <a:solidFill>
                  <a:srgbClr val="000000"/>
                </a:solidFill>
                <a:sym typeface="Symbol" pitchFamily="18" charset="2"/>
              </a:rPr>
              <a:t>What is the base 8 expansion of (12345)</a:t>
            </a:r>
            <a:r>
              <a:rPr lang="en-US" sz="2800" baseline="-25000" dirty="0" smtClean="0">
                <a:solidFill>
                  <a:srgbClr val="000000"/>
                </a:solidFill>
                <a:sym typeface="Symbol" pitchFamily="18" charset="2"/>
              </a:rPr>
              <a:t>10  </a:t>
            </a:r>
            <a:r>
              <a:rPr lang="en-US" sz="2800" dirty="0" smtClean="0">
                <a:solidFill>
                  <a:srgbClr val="000000"/>
                </a:solidFill>
                <a:sym typeface="Symbol" pitchFamily="18" charset="2"/>
              </a:rPr>
              <a:t>?</a:t>
            </a:r>
          </a:p>
          <a:p>
            <a:pPr marL="0" indent="0" eaLnBrk="1" hangingPunct="1">
              <a:spcBef>
                <a:spcPct val="0"/>
              </a:spcBef>
              <a:defRPr/>
            </a:pPr>
            <a:endParaRPr lang="en-US" sz="2800" dirty="0" smtClean="0">
              <a:solidFill>
                <a:srgbClr val="000000"/>
              </a:solidFill>
              <a:sym typeface="Symbol" pitchFamily="18" charset="2"/>
            </a:endParaRPr>
          </a:p>
          <a:p>
            <a:pPr marL="0" indent="0" eaLnBrk="1" hangingPunct="1">
              <a:spcBef>
                <a:spcPct val="0"/>
              </a:spcBef>
              <a:defRPr/>
            </a:pPr>
            <a:r>
              <a:rPr lang="en-US" sz="2800" dirty="0" smtClean="0">
                <a:ln w="0"/>
                <a:gradFill>
                  <a:gsLst>
                    <a:gs pos="21000">
                      <a:srgbClr val="53575C"/>
                    </a:gs>
                    <a:gs pos="88000">
                      <a:srgbClr val="C5C7CA"/>
                    </a:gs>
                  </a:gsLst>
                  <a:lin ang="5400000"/>
                </a:gradFill>
                <a:sym typeface="Symbol" pitchFamily="18" charset="2"/>
              </a:rPr>
              <a:t>First, divide 12345 by 8:</a:t>
            </a:r>
          </a:p>
          <a:p>
            <a:pPr marL="0" indent="0" eaLnBrk="1" hangingPunct="1">
              <a:spcBef>
                <a:spcPct val="0"/>
              </a:spcBef>
              <a:defRPr/>
            </a:pPr>
            <a:r>
              <a:rPr lang="en-US" sz="2800" dirty="0" smtClean="0">
                <a:ln w="0"/>
                <a:gradFill>
                  <a:gsLst>
                    <a:gs pos="21000">
                      <a:srgbClr val="53575C"/>
                    </a:gs>
                    <a:gs pos="88000">
                      <a:srgbClr val="C5C7CA"/>
                    </a:gs>
                  </a:gsLst>
                  <a:lin ang="5400000"/>
                </a:gradFill>
                <a:sym typeface="Symbol" pitchFamily="18" charset="2"/>
              </a:rPr>
              <a:t>12345 = 81543 + 1</a:t>
            </a:r>
            <a:endParaRPr lang="en-US" sz="1600" dirty="0" smtClean="0">
              <a:ln w="0"/>
              <a:gradFill>
                <a:gsLst>
                  <a:gs pos="21000">
                    <a:srgbClr val="53575C"/>
                  </a:gs>
                  <a:gs pos="88000">
                    <a:srgbClr val="C5C7CA"/>
                  </a:gs>
                </a:gsLst>
                <a:lin ang="5400000"/>
              </a:gradFill>
              <a:sym typeface="Symbol" pitchFamily="18" charset="2"/>
            </a:endParaRPr>
          </a:p>
          <a:p>
            <a:pPr marL="0" indent="0" eaLnBrk="1" hangingPunct="1">
              <a:spcBef>
                <a:spcPct val="0"/>
              </a:spcBef>
              <a:defRPr/>
            </a:pPr>
            <a:r>
              <a:rPr lang="en-US" sz="2800" dirty="0" smtClean="0">
                <a:ln w="0"/>
                <a:gradFill>
                  <a:gsLst>
                    <a:gs pos="21000">
                      <a:srgbClr val="53575C"/>
                    </a:gs>
                    <a:gs pos="88000">
                      <a:srgbClr val="C5C7CA"/>
                    </a:gs>
                  </a:gsLst>
                  <a:lin ang="5400000"/>
                </a:gradFill>
                <a:sym typeface="Symbol" pitchFamily="18" charset="2"/>
              </a:rPr>
              <a:t>1543 = 8192 + 7</a:t>
            </a:r>
          </a:p>
          <a:p>
            <a:pPr marL="0" indent="0" eaLnBrk="1" hangingPunct="1">
              <a:spcBef>
                <a:spcPct val="0"/>
              </a:spcBef>
              <a:defRPr/>
            </a:pPr>
            <a:r>
              <a:rPr lang="en-US" sz="2800" dirty="0" smtClean="0">
                <a:ln w="0"/>
                <a:gradFill>
                  <a:gsLst>
                    <a:gs pos="21000">
                      <a:srgbClr val="53575C"/>
                    </a:gs>
                    <a:gs pos="88000">
                      <a:srgbClr val="C5C7CA"/>
                    </a:gs>
                  </a:gsLst>
                  <a:lin ang="5400000"/>
                </a:gradFill>
                <a:sym typeface="Symbol" pitchFamily="18" charset="2"/>
              </a:rPr>
              <a:t>192 = 824 + 0</a:t>
            </a:r>
          </a:p>
          <a:p>
            <a:pPr marL="0" indent="0" eaLnBrk="1" hangingPunct="1">
              <a:spcBef>
                <a:spcPct val="0"/>
              </a:spcBef>
              <a:defRPr/>
            </a:pPr>
            <a:r>
              <a:rPr lang="en-US" sz="2800" dirty="0" smtClean="0">
                <a:ln w="0"/>
                <a:gradFill>
                  <a:gsLst>
                    <a:gs pos="21000">
                      <a:srgbClr val="53575C"/>
                    </a:gs>
                    <a:gs pos="88000">
                      <a:srgbClr val="C5C7CA"/>
                    </a:gs>
                  </a:gsLst>
                  <a:lin ang="5400000"/>
                </a:gradFill>
                <a:sym typeface="Symbol" pitchFamily="18" charset="2"/>
              </a:rPr>
              <a:t>24 = 83 + 0</a:t>
            </a:r>
          </a:p>
          <a:p>
            <a:pPr marL="0" indent="0" eaLnBrk="1" hangingPunct="1">
              <a:spcBef>
                <a:spcPct val="0"/>
              </a:spcBef>
              <a:defRPr/>
            </a:pPr>
            <a:r>
              <a:rPr lang="en-US" sz="2800" dirty="0" smtClean="0">
                <a:ln w="0"/>
                <a:gradFill>
                  <a:gsLst>
                    <a:gs pos="21000">
                      <a:srgbClr val="53575C"/>
                    </a:gs>
                    <a:gs pos="88000">
                      <a:srgbClr val="C5C7CA"/>
                    </a:gs>
                  </a:gsLst>
                  <a:lin ang="5400000"/>
                </a:gradFill>
                <a:sym typeface="Symbol" pitchFamily="18" charset="2"/>
              </a:rPr>
              <a:t>3 = 80 + 3</a:t>
            </a:r>
          </a:p>
          <a:p>
            <a:pPr marL="0" indent="0" eaLnBrk="1" hangingPunct="1">
              <a:spcBef>
                <a:spcPct val="0"/>
              </a:spcBef>
              <a:defRPr/>
            </a:pPr>
            <a:endParaRPr lang="en-US" sz="1600" dirty="0" smtClean="0">
              <a:solidFill>
                <a:srgbClr val="000000"/>
              </a:solidFill>
              <a:sym typeface="Symbol" pitchFamily="18" charset="2"/>
            </a:endParaRPr>
          </a:p>
          <a:p>
            <a:pPr marL="0" indent="0" eaLnBrk="1" hangingPunct="1">
              <a:spcBef>
                <a:spcPct val="0"/>
              </a:spcBef>
              <a:defRPr/>
            </a:pPr>
            <a:r>
              <a:rPr lang="en-US" sz="2800" dirty="0" smtClean="0">
                <a:solidFill>
                  <a:srgbClr val="000000"/>
                </a:solidFill>
                <a:sym typeface="Symbol" pitchFamily="18" charset="2"/>
              </a:rPr>
              <a:t>The result is: (12345)</a:t>
            </a:r>
            <a:r>
              <a:rPr lang="en-US" sz="2800" baseline="-25000" dirty="0" smtClean="0">
                <a:solidFill>
                  <a:srgbClr val="000000"/>
                </a:solidFill>
                <a:sym typeface="Symbol" pitchFamily="18" charset="2"/>
              </a:rPr>
              <a:t>10</a:t>
            </a:r>
            <a:r>
              <a:rPr lang="en-US" sz="2800" dirty="0" smtClean="0">
                <a:solidFill>
                  <a:srgbClr val="000000"/>
                </a:solidFill>
                <a:sym typeface="Symbol" pitchFamily="18" charset="2"/>
              </a:rPr>
              <a:t> = (30071)</a:t>
            </a:r>
            <a:r>
              <a:rPr lang="en-US" sz="2800" baseline="-25000" dirty="0" smtClean="0">
                <a:solidFill>
                  <a:srgbClr val="000000"/>
                </a:solidFill>
                <a:sym typeface="Symbol" pitchFamily="18" charset="2"/>
              </a:rPr>
              <a:t>8</a:t>
            </a:r>
            <a:r>
              <a:rPr lang="en-US" sz="2800" dirty="0" smtClean="0">
                <a:solidFill>
                  <a:srgbClr val="000000"/>
                </a:solidFill>
                <a:sym typeface="Symbol" pitchFamily="18" charset="2"/>
              </a:rPr>
              <a:t>. </a:t>
            </a:r>
          </a:p>
        </p:txBody>
      </p:sp>
    </p:spTree>
    <p:extLst>
      <p:ext uri="{BB962C8B-B14F-4D97-AF65-F5344CB8AC3E}">
        <p14:creationId xmlns:p14="http://schemas.microsoft.com/office/powerpoint/2010/main" val="20078538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14400"/>
            <a:ext cx="7772400" cy="5181600"/>
          </a:xfrm>
        </p:spPr>
        <p:txBody>
          <a:bodyPr>
            <a:normAutofit fontScale="92500" lnSpcReduction="20000"/>
          </a:bodyPr>
          <a:lstStyle/>
          <a:p>
            <a:r>
              <a:rPr lang="en-US" sz="2400" dirty="0">
                <a:effectLst/>
                <a:cs typeface="Arial Narrow"/>
              </a:rPr>
              <a:t>Find the hexadecimal expansion of (177130)10</a:t>
            </a:r>
            <a:r>
              <a:rPr lang="en-US" sz="2400" dirty="0" smtClean="0">
                <a:effectLst/>
                <a:cs typeface="Arial Narrow"/>
              </a:rPr>
              <a:t>.</a:t>
            </a:r>
            <a:endParaRPr lang="en-US" sz="2400" i="1" dirty="0" smtClean="0">
              <a:effectLst/>
              <a:cs typeface="Arial Narrow"/>
            </a:endParaRPr>
          </a:p>
          <a:p>
            <a:r>
              <a:rPr lang="en-US" sz="2400" i="1" dirty="0" smtClean="0">
                <a:effectLst/>
                <a:cs typeface="Arial Narrow"/>
              </a:rPr>
              <a:t>Solution</a:t>
            </a:r>
            <a:r>
              <a:rPr lang="en-US" sz="2400" i="1" dirty="0">
                <a:effectLst/>
                <a:cs typeface="Arial Narrow"/>
              </a:rPr>
              <a:t>: </a:t>
            </a:r>
            <a:endParaRPr lang="en-US" sz="2400" i="1" dirty="0" smtClean="0">
              <a:effectLst/>
              <a:cs typeface="Arial Narrow"/>
            </a:endParaRPr>
          </a:p>
          <a:p>
            <a:r>
              <a:rPr lang="en-US" sz="2400" dirty="0" smtClean="0">
                <a:effectLst/>
                <a:cs typeface="Arial Narrow"/>
              </a:rPr>
              <a:t>First </a:t>
            </a:r>
            <a:r>
              <a:rPr lang="en-US" sz="2400" dirty="0">
                <a:effectLst/>
                <a:cs typeface="Arial Narrow"/>
              </a:rPr>
              <a:t>divide 177130 by 16 to obtain </a:t>
            </a:r>
            <a:endParaRPr lang="en-US" sz="2400" dirty="0">
              <a:cs typeface="Arial Narrow"/>
            </a:endParaRPr>
          </a:p>
          <a:p>
            <a:r>
              <a:rPr lang="en-US" sz="2400" dirty="0">
                <a:effectLst/>
                <a:cs typeface="Arial Narrow"/>
              </a:rPr>
              <a:t>177130 = 16 · 11070 + 10. </a:t>
            </a:r>
            <a:endParaRPr lang="en-US" sz="2400" dirty="0" smtClean="0">
              <a:effectLst/>
              <a:cs typeface="Arial Narrow"/>
            </a:endParaRPr>
          </a:p>
          <a:p>
            <a:r>
              <a:rPr lang="en-US" sz="2400" dirty="0" smtClean="0">
                <a:effectLst/>
                <a:cs typeface="Arial Narrow"/>
              </a:rPr>
              <a:t>Successively </a:t>
            </a:r>
            <a:r>
              <a:rPr lang="en-US" sz="2400" dirty="0">
                <a:effectLst/>
                <a:cs typeface="Arial Narrow"/>
              </a:rPr>
              <a:t>dividing quotients by 16 gives </a:t>
            </a:r>
            <a:endParaRPr lang="en-US" sz="2400" dirty="0">
              <a:cs typeface="Arial Narrow"/>
            </a:endParaRPr>
          </a:p>
          <a:p>
            <a:r>
              <a:rPr lang="en-US" sz="2400" dirty="0">
                <a:effectLst/>
                <a:cs typeface="Arial Narrow"/>
              </a:rPr>
              <a:t>11070 = 16·691+14, 691 = 16·43+3, 43 = 16 · 2 + 11, </a:t>
            </a:r>
            <a:endParaRPr lang="en-US" sz="2400" dirty="0">
              <a:cs typeface="Arial Narrow"/>
            </a:endParaRPr>
          </a:p>
          <a:p>
            <a:r>
              <a:rPr lang="en-US" sz="2400" dirty="0">
                <a:effectLst/>
                <a:cs typeface="Arial Narrow"/>
              </a:rPr>
              <a:t>2 = 16 · 0 + 2</a:t>
            </a:r>
            <a:r>
              <a:rPr lang="en-US" sz="2400" dirty="0" smtClean="0">
                <a:effectLst/>
                <a:cs typeface="Arial Narrow"/>
              </a:rPr>
              <a:t>.</a:t>
            </a:r>
          </a:p>
          <a:p>
            <a:r>
              <a:rPr lang="en-US" sz="2400" dirty="0" smtClean="0">
                <a:effectLst/>
                <a:cs typeface="Arial Narrow"/>
              </a:rPr>
              <a:t>The </a:t>
            </a:r>
            <a:r>
              <a:rPr lang="en-US" sz="2400" dirty="0">
                <a:effectLst/>
                <a:cs typeface="Arial Narrow"/>
              </a:rPr>
              <a:t>successive remainders that we have found, 10, 14, 3, 11, 2, give us the digits from the right </a:t>
            </a:r>
            <a:r>
              <a:rPr lang="en-US" sz="2400" dirty="0" smtClean="0">
                <a:effectLst/>
                <a:cs typeface="Arial Narrow"/>
              </a:rPr>
              <a:t>to </a:t>
            </a:r>
            <a:r>
              <a:rPr lang="en-US" sz="2400" dirty="0">
                <a:effectLst/>
                <a:cs typeface="Arial Narrow"/>
              </a:rPr>
              <a:t>the left of 177130 in the hexadecimal (base 16) expansion of (177130)10. </a:t>
            </a:r>
            <a:endParaRPr lang="en-US" sz="2400" dirty="0" smtClean="0">
              <a:effectLst/>
              <a:cs typeface="Arial Narrow"/>
            </a:endParaRPr>
          </a:p>
          <a:p>
            <a:r>
              <a:rPr lang="en-US" sz="2400" dirty="0" smtClean="0">
                <a:effectLst/>
                <a:cs typeface="Arial Narrow"/>
              </a:rPr>
              <a:t>It </a:t>
            </a:r>
            <a:r>
              <a:rPr lang="en-US" sz="2400" dirty="0">
                <a:effectLst/>
                <a:cs typeface="Arial Narrow"/>
              </a:rPr>
              <a:t>follows that (177130)10 = (2B3EA)16. </a:t>
            </a:r>
            <a:endParaRPr lang="en-US" sz="2400" dirty="0">
              <a:cs typeface="Arial Narrow"/>
            </a:endParaRPr>
          </a:p>
          <a:p>
            <a:endParaRPr lang="en-US" sz="2400" dirty="0">
              <a:cs typeface="Arial Narrow"/>
            </a:endParaRPr>
          </a:p>
        </p:txBody>
      </p:sp>
      <p:sp>
        <p:nvSpPr>
          <p:cNvPr id="5" name="Slide Number Placeholder 4"/>
          <p:cNvSpPr>
            <a:spLocks noGrp="1"/>
          </p:cNvSpPr>
          <p:nvPr>
            <p:ph type="sldNum" sz="quarter" idx="12"/>
          </p:nvPr>
        </p:nvSpPr>
        <p:spPr/>
        <p:txBody>
          <a:bodyPr/>
          <a:lstStyle/>
          <a:p>
            <a:pPr>
              <a:defRPr/>
            </a:pPr>
            <a:fld id="{DCE8C291-72F8-48A0-AC62-BEEBA7BF6BF1}" type="slidenum">
              <a:rPr lang="en-CA" smtClean="0"/>
              <a:pPr>
                <a:defRPr/>
              </a:pPr>
              <a:t>21</a:t>
            </a:fld>
            <a:endParaRPr lang="en-CA"/>
          </a:p>
        </p:txBody>
      </p:sp>
      <p:sp>
        <p:nvSpPr>
          <p:cNvPr id="6" name="Rectangle 2"/>
          <p:cNvSpPr>
            <a:spLocks noGrp="1" noChangeArrowheads="1"/>
          </p:cNvSpPr>
          <p:nvPr>
            <p:ph type="title"/>
          </p:nvPr>
        </p:nvSpPr>
        <p:spPr>
          <a:xfrm>
            <a:off x="685800" y="0"/>
            <a:ext cx="7772400" cy="914400"/>
          </a:xfrm>
        </p:spPr>
        <p:txBody>
          <a:bodyPr/>
          <a:lstStyle/>
          <a:p>
            <a:pPr>
              <a:defRPr/>
            </a:pPr>
            <a:r>
              <a:rPr lang="en-US" dirty="0">
                <a:solidFill>
                  <a:srgbClr val="000000"/>
                </a:solidFill>
              </a:rPr>
              <a:t>Decimal to </a:t>
            </a:r>
            <a:r>
              <a:rPr lang="en-US" dirty="0" smtClean="0">
                <a:solidFill>
                  <a:srgbClr val="000000"/>
                </a:solidFill>
              </a:rPr>
              <a:t>Hexadecimal</a:t>
            </a:r>
            <a:endParaRPr lang="en-CA" sz="3600" dirty="0" smtClean="0">
              <a:solidFill>
                <a:srgbClr val="000000"/>
              </a:solidFill>
            </a:endParaRPr>
          </a:p>
        </p:txBody>
      </p:sp>
    </p:spTree>
    <p:extLst>
      <p:ext uri="{BB962C8B-B14F-4D97-AF65-F5344CB8AC3E}">
        <p14:creationId xmlns:p14="http://schemas.microsoft.com/office/powerpoint/2010/main" val="4424347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Conversion between binary, Octal and hexadecimal expansions</a:t>
            </a:r>
            <a:endParaRPr lang="en-US" dirty="0"/>
          </a:p>
        </p:txBody>
      </p:sp>
      <p:sp>
        <p:nvSpPr>
          <p:cNvPr id="3" name="Content Placeholder 2"/>
          <p:cNvSpPr>
            <a:spLocks noGrp="1"/>
          </p:cNvSpPr>
          <p:nvPr>
            <p:ph idx="1"/>
          </p:nvPr>
        </p:nvSpPr>
        <p:spPr/>
        <p:txBody>
          <a:bodyPr/>
          <a:lstStyle/>
          <a:p>
            <a:r>
              <a:rPr lang="en-US" dirty="0"/>
              <a:t>Find the octal and hexadecimal expansions of (11 1110 1011 1100)</a:t>
            </a:r>
            <a:r>
              <a:rPr lang="en-US" baseline="-25000" dirty="0"/>
              <a:t>2</a:t>
            </a:r>
            <a:r>
              <a:rPr lang="en-US" dirty="0"/>
              <a:t> and the binary expansions of (765)</a:t>
            </a:r>
            <a:r>
              <a:rPr lang="en-US" baseline="-25000" dirty="0"/>
              <a:t>8</a:t>
            </a:r>
            <a:r>
              <a:rPr lang="en-US" dirty="0"/>
              <a:t> and (A8D)</a:t>
            </a:r>
            <a:r>
              <a:rPr lang="en-US" baseline="-25000" dirty="0"/>
              <a:t>16</a:t>
            </a:r>
            <a:r>
              <a:rPr lang="en-US" dirty="0"/>
              <a:t>. </a:t>
            </a:r>
          </a:p>
        </p:txBody>
      </p:sp>
    </p:spTree>
    <p:extLst>
      <p:ext uri="{BB962C8B-B14F-4D97-AF65-F5344CB8AC3E}">
        <p14:creationId xmlns:p14="http://schemas.microsoft.com/office/powerpoint/2010/main" val="14120875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Binary to Octal</a:t>
            </a:r>
            <a:endParaRPr lang="en-US" dirty="0"/>
          </a:p>
        </p:txBody>
      </p:sp>
      <p:sp>
        <p:nvSpPr>
          <p:cNvPr id="3" name="Content Placeholder 2"/>
          <p:cNvSpPr>
            <a:spLocks noGrp="1"/>
          </p:cNvSpPr>
          <p:nvPr>
            <p:ph idx="1"/>
          </p:nvPr>
        </p:nvSpPr>
        <p:spPr/>
        <p:txBody>
          <a:bodyPr/>
          <a:lstStyle/>
          <a:p>
            <a:r>
              <a:rPr lang="en-US" dirty="0"/>
              <a:t>To convert (11 1110 1011 1100)</a:t>
            </a:r>
            <a:r>
              <a:rPr lang="en-US" baseline="-25000" dirty="0"/>
              <a:t>2</a:t>
            </a:r>
            <a:r>
              <a:rPr lang="en-US" dirty="0"/>
              <a:t> into octal notation we group the binary </a:t>
            </a:r>
            <a:r>
              <a:rPr lang="en-US" dirty="0" smtClean="0"/>
              <a:t>digits </a:t>
            </a:r>
            <a:r>
              <a:rPr lang="en-US" dirty="0"/>
              <a:t>into blocks of three, adding initial zeros at the start of the leftmost block if necessary. These blocks, from left to right, are 011, 111, 010, 111, and 100, corresponding to 3, 7, 2, 7, and 4, respectively. Consequently, (11 1110 1011 1100)</a:t>
            </a:r>
            <a:r>
              <a:rPr lang="en-US" baseline="-25000" dirty="0"/>
              <a:t>2</a:t>
            </a:r>
            <a:r>
              <a:rPr lang="en-US" dirty="0"/>
              <a:t> = (37274)</a:t>
            </a:r>
            <a:r>
              <a:rPr lang="en-US" baseline="-25000" dirty="0"/>
              <a:t>8</a:t>
            </a:r>
            <a:r>
              <a:rPr lang="en-US" dirty="0"/>
              <a:t>. </a:t>
            </a:r>
          </a:p>
          <a:p>
            <a:endParaRPr lang="en-US" dirty="0"/>
          </a:p>
        </p:txBody>
      </p:sp>
    </p:spTree>
    <p:extLst>
      <p:ext uri="{BB962C8B-B14F-4D97-AF65-F5344CB8AC3E}">
        <p14:creationId xmlns:p14="http://schemas.microsoft.com/office/powerpoint/2010/main" val="11142076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Binary to Hexadecimal</a:t>
            </a:r>
            <a:endParaRPr lang="en-US" dirty="0"/>
          </a:p>
        </p:txBody>
      </p:sp>
      <p:sp>
        <p:nvSpPr>
          <p:cNvPr id="3" name="Content Placeholder 2"/>
          <p:cNvSpPr>
            <a:spLocks noGrp="1"/>
          </p:cNvSpPr>
          <p:nvPr>
            <p:ph idx="1"/>
          </p:nvPr>
        </p:nvSpPr>
        <p:spPr/>
        <p:txBody>
          <a:bodyPr/>
          <a:lstStyle/>
          <a:p>
            <a:r>
              <a:rPr lang="en-US" dirty="0"/>
              <a:t>To convert (11 1110 1011 1100)</a:t>
            </a:r>
            <a:r>
              <a:rPr lang="en-US" baseline="-25000" dirty="0"/>
              <a:t>2</a:t>
            </a:r>
            <a:r>
              <a:rPr lang="en-US" dirty="0"/>
              <a:t> into hexadecimal notation we group the binary digits into blocks of four, adding initial zeros at the start of the leftmost block if necessary. These blocks, from left to right, are 0011, 1110, 1011, and 1100, corresponding to the hexadecimal digits 3, E, B, and C, respectively. Consequently, (11 1110 1011 1100)</a:t>
            </a:r>
            <a:r>
              <a:rPr lang="en-US" baseline="-25000" dirty="0"/>
              <a:t>2</a:t>
            </a:r>
            <a:r>
              <a:rPr lang="en-US" dirty="0"/>
              <a:t> = (3EBC)</a:t>
            </a:r>
            <a:r>
              <a:rPr lang="en-US" baseline="-25000" dirty="0"/>
              <a:t>16</a:t>
            </a:r>
            <a:r>
              <a:rPr lang="en-US" dirty="0"/>
              <a:t>. </a:t>
            </a:r>
          </a:p>
        </p:txBody>
      </p:sp>
    </p:spTree>
    <p:extLst>
      <p:ext uri="{BB962C8B-B14F-4D97-AF65-F5344CB8AC3E}">
        <p14:creationId xmlns:p14="http://schemas.microsoft.com/office/powerpoint/2010/main" val="4310254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Octal to Binary</a:t>
            </a:r>
            <a:endParaRPr lang="en-US" dirty="0"/>
          </a:p>
        </p:txBody>
      </p:sp>
      <p:sp>
        <p:nvSpPr>
          <p:cNvPr id="3" name="Content Placeholder 2"/>
          <p:cNvSpPr>
            <a:spLocks noGrp="1"/>
          </p:cNvSpPr>
          <p:nvPr>
            <p:ph idx="1"/>
          </p:nvPr>
        </p:nvSpPr>
        <p:spPr/>
        <p:txBody>
          <a:bodyPr/>
          <a:lstStyle/>
          <a:p>
            <a:r>
              <a:rPr lang="en-US" dirty="0"/>
              <a:t>o convert (765)</a:t>
            </a:r>
            <a:r>
              <a:rPr lang="en-US" baseline="-25000" dirty="0"/>
              <a:t>8</a:t>
            </a:r>
            <a:r>
              <a:rPr lang="en-US" dirty="0"/>
              <a:t> into binary notation, we replace each octal digit by a block of three binary digits. These blocks are 111, 110, and 101. Hence, (765)</a:t>
            </a:r>
            <a:r>
              <a:rPr lang="en-US" baseline="-25000" dirty="0"/>
              <a:t>8</a:t>
            </a:r>
            <a:r>
              <a:rPr lang="en-US" dirty="0"/>
              <a:t> = (1 1111 0101)</a:t>
            </a:r>
            <a:r>
              <a:rPr lang="en-US" baseline="-25000" dirty="0"/>
              <a:t>2</a:t>
            </a:r>
            <a:r>
              <a:rPr lang="en-US" dirty="0"/>
              <a:t>. </a:t>
            </a:r>
          </a:p>
        </p:txBody>
      </p:sp>
    </p:spTree>
    <p:extLst>
      <p:ext uri="{BB962C8B-B14F-4D97-AF65-F5344CB8AC3E}">
        <p14:creationId xmlns:p14="http://schemas.microsoft.com/office/powerpoint/2010/main" val="7832203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Hexadecimal to Binary</a:t>
            </a:r>
            <a:endParaRPr lang="en-US" dirty="0"/>
          </a:p>
        </p:txBody>
      </p:sp>
      <p:sp>
        <p:nvSpPr>
          <p:cNvPr id="3" name="Content Placeholder 2"/>
          <p:cNvSpPr>
            <a:spLocks noGrp="1"/>
          </p:cNvSpPr>
          <p:nvPr>
            <p:ph idx="1"/>
          </p:nvPr>
        </p:nvSpPr>
        <p:spPr/>
        <p:txBody>
          <a:bodyPr/>
          <a:lstStyle/>
          <a:p>
            <a:r>
              <a:rPr lang="en-US" dirty="0"/>
              <a:t>To convert (A8D)</a:t>
            </a:r>
            <a:r>
              <a:rPr lang="en-US" baseline="-25000" dirty="0"/>
              <a:t>16</a:t>
            </a:r>
            <a:r>
              <a:rPr lang="en-US" dirty="0"/>
              <a:t> into binary notation, we replace each hexadecimal digit by a block of four binary digits. These blocks are 1010, 1000, and 1101. Hence, (A8D)</a:t>
            </a:r>
            <a:r>
              <a:rPr lang="en-US" baseline="-25000" dirty="0"/>
              <a:t>16</a:t>
            </a:r>
            <a:r>
              <a:rPr lang="en-US" dirty="0"/>
              <a:t> = (1010 1000 1101)</a:t>
            </a:r>
            <a:r>
              <a:rPr lang="en-US" baseline="-25000" dirty="0"/>
              <a:t>2</a:t>
            </a:r>
            <a:r>
              <a:rPr lang="en-US" dirty="0"/>
              <a:t>. </a:t>
            </a:r>
          </a:p>
          <a:p>
            <a:endParaRPr lang="en-US" dirty="0"/>
          </a:p>
        </p:txBody>
      </p:sp>
    </p:spTree>
    <p:extLst>
      <p:ext uri="{BB962C8B-B14F-4D97-AF65-F5344CB8AC3E}">
        <p14:creationId xmlns:p14="http://schemas.microsoft.com/office/powerpoint/2010/main" val="16573516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hexadecimal to octal</a:t>
            </a:r>
            <a:endParaRPr lang="en-US" dirty="0"/>
          </a:p>
        </p:txBody>
      </p:sp>
      <p:sp>
        <p:nvSpPr>
          <p:cNvPr id="3" name="Content Placeholder 2"/>
          <p:cNvSpPr>
            <a:spLocks noGrp="1"/>
          </p:cNvSpPr>
          <p:nvPr>
            <p:ph idx="1"/>
          </p:nvPr>
        </p:nvSpPr>
        <p:spPr/>
        <p:txBody>
          <a:bodyPr/>
          <a:lstStyle/>
          <a:p>
            <a:r>
              <a:rPr lang="en-US" dirty="0" smtClean="0"/>
              <a:t>It is often easier to first convert to binary and then convert to octal </a:t>
            </a:r>
          </a:p>
          <a:p>
            <a:r>
              <a:rPr lang="en-US" dirty="0" smtClean="0"/>
              <a:t>Example: </a:t>
            </a:r>
          </a:p>
          <a:p>
            <a:r>
              <a:rPr lang="en-US" dirty="0"/>
              <a:t>0</a:t>
            </a:r>
            <a:r>
              <a:rPr lang="en-US" dirty="0" smtClean="0"/>
              <a:t>xA2DE = (1010 0010 1101 1110 )</a:t>
            </a:r>
            <a:r>
              <a:rPr lang="en-US" baseline="-25000" dirty="0" smtClean="0"/>
              <a:t>2</a:t>
            </a:r>
          </a:p>
          <a:p>
            <a:r>
              <a:rPr lang="en-US" dirty="0" smtClean="0"/>
              <a:t>(001 010 001 011 011 110)</a:t>
            </a:r>
            <a:r>
              <a:rPr lang="en-US" baseline="-25000" dirty="0" smtClean="0"/>
              <a:t>2</a:t>
            </a:r>
            <a:r>
              <a:rPr lang="en-US" dirty="0" smtClean="0"/>
              <a:t> = (121336)</a:t>
            </a:r>
            <a:r>
              <a:rPr lang="en-US" baseline="-25000" dirty="0" smtClean="0"/>
              <a:t>8</a:t>
            </a:r>
            <a:endParaRPr lang="en-US" baseline="-25000" dirty="0"/>
          </a:p>
        </p:txBody>
      </p:sp>
    </p:spTree>
    <p:extLst>
      <p:ext uri="{BB962C8B-B14F-4D97-AF65-F5344CB8AC3E}">
        <p14:creationId xmlns:p14="http://schemas.microsoft.com/office/powerpoint/2010/main" val="991492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octal to hexadecimal</a:t>
            </a:r>
            <a:endParaRPr lang="en-US" dirty="0"/>
          </a:p>
        </p:txBody>
      </p:sp>
      <p:sp>
        <p:nvSpPr>
          <p:cNvPr id="3" name="Content Placeholder 2"/>
          <p:cNvSpPr>
            <a:spLocks noGrp="1"/>
          </p:cNvSpPr>
          <p:nvPr>
            <p:ph idx="1"/>
          </p:nvPr>
        </p:nvSpPr>
        <p:spPr/>
        <p:txBody>
          <a:bodyPr/>
          <a:lstStyle/>
          <a:p>
            <a:r>
              <a:rPr lang="en-US" dirty="0" smtClean="0"/>
              <a:t>It is easier to first convert to binary and then convert to hexadecimal.</a:t>
            </a:r>
          </a:p>
          <a:p>
            <a:r>
              <a:rPr lang="en-US" dirty="0" smtClean="0"/>
              <a:t>Example</a:t>
            </a:r>
          </a:p>
          <a:p>
            <a:r>
              <a:rPr lang="en-US" dirty="0" smtClean="0"/>
              <a:t>(345)</a:t>
            </a:r>
            <a:r>
              <a:rPr lang="en-US" baseline="-25000" dirty="0" smtClean="0"/>
              <a:t>8</a:t>
            </a:r>
            <a:r>
              <a:rPr lang="en-US" dirty="0" smtClean="0"/>
              <a:t> = (011 100 101)</a:t>
            </a:r>
            <a:r>
              <a:rPr lang="en-US" baseline="-25000" dirty="0" smtClean="0"/>
              <a:t>2</a:t>
            </a:r>
          </a:p>
          <a:p>
            <a:r>
              <a:rPr lang="en-US" dirty="0" smtClean="0"/>
              <a:t>(1110 0101)</a:t>
            </a:r>
            <a:r>
              <a:rPr lang="en-US" baseline="-25000" dirty="0" smtClean="0"/>
              <a:t>2</a:t>
            </a:r>
            <a:r>
              <a:rPr lang="en-US" dirty="0" smtClean="0"/>
              <a:t> = 0xE5</a:t>
            </a:r>
            <a:endParaRPr lang="en-US" dirty="0"/>
          </a:p>
        </p:txBody>
      </p:sp>
    </p:spTree>
    <p:extLst>
      <p:ext uri="{BB962C8B-B14F-4D97-AF65-F5344CB8AC3E}">
        <p14:creationId xmlns:p14="http://schemas.microsoft.com/office/powerpoint/2010/main" val="2101786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556313" cy="1116106"/>
          </a:xfrm>
        </p:spPr>
        <p:txBody>
          <a:bodyPr/>
          <a:lstStyle/>
          <a:p>
            <a:r>
              <a:rPr lang="en-US" dirty="0" smtClean="0">
                <a:effectLst>
                  <a:outerShdw blurRad="38100" dist="38100" dir="2700000" algn="tl">
                    <a:srgbClr val="000000">
                      <a:alpha val="43137"/>
                    </a:srgbClr>
                  </a:outerShdw>
                </a:effectLst>
              </a:rPr>
              <a:t>Decimal Fractions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98474" y="1700808"/>
            <a:ext cx="7556313" cy="4776192"/>
          </a:xfrm>
        </p:spPr>
        <p:txBody>
          <a:bodyPr>
            <a:normAutofit fontScale="92500" lnSpcReduction="20000"/>
          </a:bodyPr>
          <a:lstStyle/>
          <a:p>
            <a:r>
              <a:rPr lang="en-US" dirty="0" smtClean="0"/>
              <a:t>The same principle holds for decimal fractions, but negative powers of 10 are used. Thus, the decimal fraction 0.256 stands for 2 tenths plus 5 hundredths plus 6 thousandths:</a:t>
            </a:r>
          </a:p>
          <a:p>
            <a:pPr algn="ctr">
              <a:buNone/>
            </a:pPr>
            <a:r>
              <a:rPr lang="en-US" dirty="0" smtClean="0"/>
              <a:t>0.256 = (2 * 10</a:t>
            </a:r>
            <a:r>
              <a:rPr lang="en-US" sz="2065" baseline="30000" dirty="0" smtClean="0"/>
              <a:t>-1</a:t>
            </a:r>
            <a:r>
              <a:rPr lang="en-US" dirty="0" smtClean="0"/>
              <a:t>) + (5 * 10</a:t>
            </a:r>
            <a:r>
              <a:rPr lang="en-US" baseline="30000" dirty="0" smtClean="0"/>
              <a:t>-2</a:t>
            </a:r>
            <a:r>
              <a:rPr lang="en-US" dirty="0" smtClean="0"/>
              <a:t>) + (6 * 10</a:t>
            </a:r>
            <a:r>
              <a:rPr lang="en-US" sz="2065" baseline="30000" dirty="0" smtClean="0"/>
              <a:t>-3</a:t>
            </a:r>
            <a:r>
              <a:rPr lang="en-US" dirty="0" smtClean="0"/>
              <a:t>)</a:t>
            </a:r>
          </a:p>
          <a:p>
            <a:r>
              <a:rPr lang="en-US" dirty="0" smtClean="0"/>
              <a:t>A number with both an integer and fractional part has digits raised to both positive and negative powers of 10:</a:t>
            </a:r>
          </a:p>
          <a:p>
            <a:pPr algn="ctr">
              <a:buNone/>
            </a:pPr>
            <a:r>
              <a:rPr lang="en-US" dirty="0" smtClean="0"/>
              <a:t>442.256 = (4 * 10</a:t>
            </a:r>
            <a:r>
              <a:rPr lang="en-US" sz="2065" baseline="30000" dirty="0" smtClean="0"/>
              <a:t>2</a:t>
            </a:r>
            <a:r>
              <a:rPr lang="en-US" dirty="0" smtClean="0"/>
              <a:t>) + (4 + 10</a:t>
            </a:r>
            <a:r>
              <a:rPr lang="en-US" sz="2065" baseline="30000" dirty="0" smtClean="0"/>
              <a:t>1</a:t>
            </a:r>
            <a:r>
              <a:rPr lang="en-US" dirty="0" smtClean="0"/>
              <a:t>) + (2 * 10</a:t>
            </a:r>
            <a:r>
              <a:rPr lang="en-US" sz="2065" baseline="30000" dirty="0" smtClean="0"/>
              <a:t>0</a:t>
            </a:r>
            <a:r>
              <a:rPr lang="en-US" dirty="0" smtClean="0"/>
              <a:t>) + (2 * 10</a:t>
            </a:r>
            <a:r>
              <a:rPr lang="en-US" sz="2065" baseline="30000" dirty="0" smtClean="0"/>
              <a:t>-1</a:t>
            </a:r>
            <a:r>
              <a:rPr lang="en-US" dirty="0" smtClean="0"/>
              <a:t>) + (5 * 10</a:t>
            </a:r>
            <a:r>
              <a:rPr lang="en-US" sz="2065" baseline="30000" dirty="0" smtClean="0"/>
              <a:t>-2</a:t>
            </a:r>
            <a:r>
              <a:rPr lang="en-US" dirty="0" smtClean="0"/>
              <a:t>)</a:t>
            </a:r>
          </a:p>
          <a:p>
            <a:pPr>
              <a:buNone/>
            </a:pPr>
            <a:r>
              <a:rPr lang="en-US" dirty="0" smtClean="0"/>
              <a:t>		  + (6 * 10</a:t>
            </a:r>
            <a:r>
              <a:rPr lang="en-US" sz="2065" baseline="30000" dirty="0" smtClean="0"/>
              <a:t>-3</a:t>
            </a:r>
            <a:r>
              <a:rPr lang="en-US" dirty="0" smtClean="0"/>
              <a:t>)</a:t>
            </a:r>
          </a:p>
          <a:p>
            <a:r>
              <a:rPr lang="en-US" b="1" i="1" dirty="0" smtClean="0"/>
              <a:t>Most significant digit</a:t>
            </a:r>
          </a:p>
          <a:p>
            <a:pPr lvl="1"/>
            <a:r>
              <a:rPr lang="en-US" dirty="0" smtClean="0"/>
              <a:t>The leftmost digit (carries the highest value)</a:t>
            </a:r>
          </a:p>
          <a:p>
            <a:r>
              <a:rPr lang="en-US" b="1" i="1" dirty="0" smtClean="0"/>
              <a:t>Least significant digit</a:t>
            </a:r>
          </a:p>
          <a:p>
            <a:pPr lvl="1"/>
            <a:r>
              <a:rPr lang="en-US" dirty="0" smtClean="0"/>
              <a:t>The rightmost digit</a:t>
            </a:r>
          </a:p>
        </p:txBody>
      </p:sp>
    </p:spTree>
  </p:cSld>
  <p:clrMapOvr>
    <a:masterClrMapping/>
  </p:clrMapOvr>
  <p:transition spd="med">
    <p:diamon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412776"/>
            <a:ext cx="9144000" cy="954107"/>
          </a:xfrm>
          <a:prstGeom prst="rect">
            <a:avLst/>
          </a:prstGeom>
        </p:spPr>
        <p:txBody>
          <a:bodyPr wrap="square">
            <a:spAutoFit/>
          </a:bodyPr>
          <a:lstStyle/>
          <a:p>
            <a:pPr algn="ctr"/>
            <a:r>
              <a:rPr lang="en-US" sz="2800" dirty="0" smtClean="0">
                <a:latin typeface="+mn-lt"/>
              </a:rPr>
              <a:t>Table 9.1  </a:t>
            </a:r>
          </a:p>
          <a:p>
            <a:pPr algn="ctr"/>
            <a:r>
              <a:rPr lang="en-US" sz="2800" dirty="0" smtClean="0">
                <a:latin typeface="+mn-lt"/>
              </a:rPr>
              <a:t>Positional Interpretation of a Decimal Number </a:t>
            </a:r>
            <a:endParaRPr lang="en-US" sz="2800" dirty="0">
              <a:latin typeface="+mn-lt"/>
            </a:endParaRPr>
          </a:p>
        </p:txBody>
      </p:sp>
      <p:pic>
        <p:nvPicPr>
          <p:cNvPr id="7" name="Picture 6"/>
          <p:cNvPicPr>
            <a:picLocks noChangeAspect="1"/>
          </p:cNvPicPr>
          <p:nvPr/>
        </p:nvPicPr>
        <p:blipFill>
          <a:blip r:embed="rId3"/>
          <a:stretch>
            <a:fillRect/>
          </a:stretch>
        </p:blipFill>
        <p:spPr>
          <a:xfrm>
            <a:off x="323528" y="3356992"/>
            <a:ext cx="8550320" cy="1749335"/>
          </a:xfrm>
          <a:prstGeom prst="rect">
            <a:avLst/>
          </a:prstGeom>
        </p:spPr>
      </p:pic>
    </p:spTree>
  </p:cSld>
  <p:clrMapOvr>
    <a:masterClrMapping/>
  </p:clrMapOvr>
  <p:transition spd="med">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556313" cy="1116106"/>
          </a:xfrm>
        </p:spPr>
        <p:txBody>
          <a:bodyPr/>
          <a:lstStyle/>
          <a:p>
            <a:r>
              <a:rPr lang="en-US" dirty="0" smtClean="0">
                <a:effectLst>
                  <a:outerShdw blurRad="38100" dist="38100" dir="2700000" algn="tl">
                    <a:srgbClr val="000000">
                      <a:alpha val="43137"/>
                    </a:srgbClr>
                  </a:outerShdw>
                </a:effectLst>
              </a:rPr>
              <a:t>Positional Number Systems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33400" y="2209800"/>
            <a:ext cx="7556313" cy="4144963"/>
          </a:xfrm>
        </p:spPr>
        <p:txBody>
          <a:bodyPr>
            <a:normAutofit/>
          </a:bodyPr>
          <a:lstStyle/>
          <a:p>
            <a:r>
              <a:rPr lang="en-US" dirty="0" smtClean="0"/>
              <a:t>Each number is represented by a string of digits in which each digit position </a:t>
            </a:r>
            <a:r>
              <a:rPr lang="en-US" i="1" dirty="0" smtClean="0"/>
              <a:t>i </a:t>
            </a:r>
            <a:r>
              <a:rPr lang="en-US" dirty="0" smtClean="0"/>
              <a:t>has an associated weight </a:t>
            </a:r>
            <a:r>
              <a:rPr lang="en-US" i="1" dirty="0" smtClean="0"/>
              <a:t>r</a:t>
            </a:r>
            <a:r>
              <a:rPr lang="en-US" i="1" baseline="30000" dirty="0" smtClean="0"/>
              <a:t>i</a:t>
            </a:r>
            <a:r>
              <a:rPr lang="en-US" i="1" dirty="0" smtClean="0"/>
              <a:t>, </a:t>
            </a:r>
            <a:r>
              <a:rPr lang="en-US" dirty="0" smtClean="0"/>
              <a:t>where</a:t>
            </a:r>
            <a:r>
              <a:rPr lang="en-US" i="1" dirty="0" smtClean="0"/>
              <a:t> r </a:t>
            </a:r>
            <a:r>
              <a:rPr lang="en-US" dirty="0" smtClean="0"/>
              <a:t>is the </a:t>
            </a:r>
            <a:r>
              <a:rPr lang="en-US" i="1" dirty="0" smtClean="0"/>
              <a:t>radix</a:t>
            </a:r>
            <a:r>
              <a:rPr lang="en-US" dirty="0" smtClean="0"/>
              <a:t>, o</a:t>
            </a:r>
            <a:r>
              <a:rPr lang="en-US" i="1" dirty="0" smtClean="0"/>
              <a:t>r base, </a:t>
            </a:r>
            <a:r>
              <a:rPr lang="en-US" dirty="0" smtClean="0"/>
              <a:t>of the number system. </a:t>
            </a:r>
          </a:p>
          <a:p>
            <a:r>
              <a:rPr lang="en-US" dirty="0" smtClean="0"/>
              <a:t>The general form of a number in such a system with radix </a:t>
            </a:r>
            <a:r>
              <a:rPr lang="en-US" i="1" dirty="0" smtClean="0"/>
              <a:t>r </a:t>
            </a:r>
            <a:r>
              <a:rPr lang="en-US" dirty="0" smtClean="0"/>
              <a:t>is</a:t>
            </a:r>
          </a:p>
          <a:p>
            <a:pPr algn="ctr">
              <a:buNone/>
            </a:pPr>
            <a:r>
              <a:rPr lang="en-US" dirty="0" smtClean="0"/>
              <a:t>( . . . </a:t>
            </a:r>
            <a:r>
              <a:rPr lang="en-US" i="1" dirty="0" smtClean="0"/>
              <a:t>a</a:t>
            </a:r>
            <a:r>
              <a:rPr lang="en-US" i="1" baseline="-25000" dirty="0" smtClean="0"/>
              <a:t>3</a:t>
            </a:r>
            <a:r>
              <a:rPr lang="en-US" i="1" dirty="0" smtClean="0"/>
              <a:t>a</a:t>
            </a:r>
            <a:r>
              <a:rPr lang="en-US" i="1" baseline="-25000" dirty="0" smtClean="0"/>
              <a:t>2</a:t>
            </a:r>
            <a:r>
              <a:rPr lang="en-US" i="1" dirty="0" smtClean="0"/>
              <a:t>a</a:t>
            </a:r>
            <a:r>
              <a:rPr lang="en-US" i="1" baseline="-25000" dirty="0" smtClean="0"/>
              <a:t>1</a:t>
            </a:r>
            <a:r>
              <a:rPr lang="en-US" i="1" dirty="0" smtClean="0"/>
              <a:t>a</a:t>
            </a:r>
            <a:r>
              <a:rPr lang="en-US" i="1" baseline="-25000" dirty="0" smtClean="0"/>
              <a:t>0</a:t>
            </a:r>
            <a:r>
              <a:rPr lang="en-US" i="1" dirty="0" smtClean="0"/>
              <a:t>.a</a:t>
            </a:r>
            <a:r>
              <a:rPr lang="en-US" i="1" baseline="-25000" dirty="0" smtClean="0"/>
              <a:t>-1</a:t>
            </a:r>
            <a:r>
              <a:rPr lang="en-US" i="1" dirty="0" smtClean="0"/>
              <a:t>a</a:t>
            </a:r>
            <a:r>
              <a:rPr lang="en-US" i="1" baseline="-25000" dirty="0" smtClean="0"/>
              <a:t>-2</a:t>
            </a:r>
            <a:r>
              <a:rPr lang="en-US" i="1" dirty="0" smtClean="0"/>
              <a:t>a</a:t>
            </a:r>
            <a:r>
              <a:rPr lang="en-US" i="1" baseline="-25000" dirty="0" smtClean="0"/>
              <a:t>-3 </a:t>
            </a:r>
            <a:r>
              <a:rPr lang="en-US" i="1" dirty="0" smtClean="0"/>
              <a:t>. . . )</a:t>
            </a:r>
            <a:r>
              <a:rPr lang="en-US" i="1" baseline="-25000" dirty="0" smtClean="0"/>
              <a:t>r</a:t>
            </a:r>
          </a:p>
          <a:p>
            <a:pPr>
              <a:buNone/>
            </a:pPr>
            <a:r>
              <a:rPr lang="en-US" dirty="0" smtClean="0"/>
              <a:t>where the value of any digit </a:t>
            </a:r>
            <a:r>
              <a:rPr lang="en-US" i="1" dirty="0" smtClean="0"/>
              <a:t>a</a:t>
            </a:r>
            <a:r>
              <a:rPr lang="en-US" i="1" baseline="-25000" dirty="0" smtClean="0"/>
              <a:t>i</a:t>
            </a:r>
            <a:r>
              <a:rPr lang="en-US" i="1" dirty="0" smtClean="0"/>
              <a:t> is an integer in the range               0 </a:t>
            </a:r>
            <a:r>
              <a:rPr lang="en-US" i="1" u="sng" dirty="0" smtClean="0"/>
              <a:t>&lt;</a:t>
            </a:r>
            <a:r>
              <a:rPr lang="en-US" i="1" dirty="0" smtClean="0"/>
              <a:t> a</a:t>
            </a:r>
            <a:r>
              <a:rPr lang="en-US" i="1" baseline="-25000" dirty="0" smtClean="0"/>
              <a:t>i</a:t>
            </a:r>
            <a:r>
              <a:rPr lang="en-US" i="1" dirty="0" smtClean="0"/>
              <a:t> &lt; r. </a:t>
            </a:r>
            <a:r>
              <a:rPr lang="en-US" dirty="0" smtClean="0"/>
              <a:t>The dot between </a:t>
            </a:r>
            <a:r>
              <a:rPr lang="en-US" i="1" dirty="0" smtClean="0"/>
              <a:t>a</a:t>
            </a:r>
            <a:r>
              <a:rPr lang="en-US" i="1" baseline="-25000" dirty="0" smtClean="0"/>
              <a:t>0</a:t>
            </a:r>
            <a:r>
              <a:rPr lang="en-US" i="1" dirty="0" smtClean="0"/>
              <a:t> and a</a:t>
            </a:r>
            <a:r>
              <a:rPr lang="en-US" i="1" baseline="-25000" dirty="0" smtClean="0"/>
              <a:t>-1 </a:t>
            </a:r>
            <a:r>
              <a:rPr lang="en-US" dirty="0" smtClean="0"/>
              <a:t>is called the </a:t>
            </a:r>
            <a:r>
              <a:rPr lang="en-US" b="1" i="1" dirty="0" smtClean="0"/>
              <a:t>radix point.</a:t>
            </a:r>
            <a:endParaRPr lang="en-US" dirty="0"/>
          </a:p>
        </p:txBody>
      </p:sp>
    </p:spTree>
  </p:cSld>
  <p:clrMapOvr>
    <a:masterClrMapping/>
  </p:clrMapOvr>
  <p:transition spd="med">
    <p:diamon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16632"/>
            <a:ext cx="7556313" cy="1116106"/>
          </a:xfrm>
        </p:spPr>
        <p:txBody>
          <a:bodyPr/>
          <a:lstStyle/>
          <a:p>
            <a:r>
              <a:rPr lang="en-US" dirty="0" smtClean="0">
                <a:effectLst>
                  <a:outerShdw blurRad="38100" dist="38100" dir="2700000" algn="tl">
                    <a:srgbClr val="000000">
                      <a:alpha val="43137"/>
                    </a:srgbClr>
                  </a:outerShdw>
                </a:effectLst>
              </a:rPr>
              <a:t>The Binary System</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39552" y="980728"/>
            <a:ext cx="7556313" cy="5472608"/>
          </a:xfrm>
        </p:spPr>
        <p:txBody>
          <a:bodyPr>
            <a:normAutofit fontScale="77500" lnSpcReduction="20000"/>
          </a:bodyPr>
          <a:lstStyle/>
          <a:p>
            <a:r>
              <a:rPr lang="en-US" dirty="0" smtClean="0">
                <a:solidFill>
                  <a:schemeClr val="tx2"/>
                </a:solidFill>
              </a:rPr>
              <a:t>Only two digits, 1 and 0 </a:t>
            </a:r>
          </a:p>
          <a:p>
            <a:r>
              <a:rPr lang="en-US" dirty="0" smtClean="0">
                <a:solidFill>
                  <a:schemeClr val="tx2"/>
                </a:solidFill>
              </a:rPr>
              <a:t>Represented to the base 2</a:t>
            </a:r>
          </a:p>
          <a:p>
            <a:r>
              <a:rPr lang="en-US" dirty="0" smtClean="0">
                <a:solidFill>
                  <a:schemeClr val="tx2"/>
                </a:solidFill>
              </a:rPr>
              <a:t>The digits 1 and 0 in binary notation have the same meaning as in decimal notation:</a:t>
            </a:r>
          </a:p>
          <a:p>
            <a:pPr algn="ctr">
              <a:buNone/>
            </a:pPr>
            <a:r>
              <a:rPr lang="en-US" dirty="0" smtClean="0">
                <a:solidFill>
                  <a:schemeClr val="tx2"/>
                </a:solidFill>
              </a:rPr>
              <a:t>0</a:t>
            </a:r>
            <a:r>
              <a:rPr lang="en-US" baseline="-25000" dirty="0" smtClean="0">
                <a:solidFill>
                  <a:schemeClr val="tx2"/>
                </a:solidFill>
              </a:rPr>
              <a:t>2</a:t>
            </a:r>
            <a:r>
              <a:rPr lang="en-US" dirty="0" smtClean="0">
                <a:solidFill>
                  <a:schemeClr val="tx2"/>
                </a:solidFill>
              </a:rPr>
              <a:t> = 0</a:t>
            </a:r>
            <a:r>
              <a:rPr lang="en-US" baseline="-25000" dirty="0" smtClean="0">
                <a:solidFill>
                  <a:schemeClr val="tx2"/>
                </a:solidFill>
              </a:rPr>
              <a:t>10</a:t>
            </a:r>
          </a:p>
          <a:p>
            <a:pPr algn="ctr">
              <a:buNone/>
            </a:pPr>
            <a:r>
              <a:rPr lang="en-US" dirty="0" smtClean="0">
                <a:solidFill>
                  <a:schemeClr val="tx2"/>
                </a:solidFill>
              </a:rPr>
              <a:t>1</a:t>
            </a:r>
            <a:r>
              <a:rPr lang="en-US" baseline="-25000" dirty="0" smtClean="0">
                <a:solidFill>
                  <a:schemeClr val="tx2"/>
                </a:solidFill>
              </a:rPr>
              <a:t>2</a:t>
            </a:r>
            <a:r>
              <a:rPr lang="en-US" dirty="0" smtClean="0">
                <a:solidFill>
                  <a:schemeClr val="tx2"/>
                </a:solidFill>
              </a:rPr>
              <a:t> = 1</a:t>
            </a:r>
            <a:r>
              <a:rPr lang="en-US" baseline="-25000" dirty="0" smtClean="0">
                <a:solidFill>
                  <a:schemeClr val="tx2"/>
                </a:solidFill>
              </a:rPr>
              <a:t>10</a:t>
            </a:r>
          </a:p>
          <a:p>
            <a:r>
              <a:rPr lang="en-US" dirty="0" smtClean="0">
                <a:solidFill>
                  <a:schemeClr val="tx2"/>
                </a:solidFill>
              </a:rPr>
              <a:t>To represent larger numbers each digit in a binary number has a value depending on its position:</a:t>
            </a:r>
          </a:p>
          <a:p>
            <a:pPr algn="ctr">
              <a:buNone/>
            </a:pPr>
            <a:r>
              <a:rPr lang="en-US" dirty="0" smtClean="0">
                <a:solidFill>
                  <a:schemeClr val="tx2"/>
                </a:solidFill>
              </a:rPr>
              <a:t>10</a:t>
            </a:r>
            <a:r>
              <a:rPr lang="en-US" baseline="-25000" dirty="0" smtClean="0">
                <a:solidFill>
                  <a:schemeClr val="tx2"/>
                </a:solidFill>
              </a:rPr>
              <a:t>2</a:t>
            </a:r>
            <a:r>
              <a:rPr lang="en-US" dirty="0" smtClean="0">
                <a:solidFill>
                  <a:schemeClr val="tx2"/>
                </a:solidFill>
              </a:rPr>
              <a:t> = (1 * 2</a:t>
            </a:r>
            <a:r>
              <a:rPr lang="en-US" baseline="30000" dirty="0" smtClean="0">
                <a:solidFill>
                  <a:schemeClr val="tx2"/>
                </a:solidFill>
              </a:rPr>
              <a:t>1</a:t>
            </a:r>
            <a:r>
              <a:rPr lang="en-US" dirty="0" smtClean="0">
                <a:solidFill>
                  <a:schemeClr val="tx2"/>
                </a:solidFill>
              </a:rPr>
              <a:t>) + (0 * 2</a:t>
            </a:r>
            <a:r>
              <a:rPr lang="en-US" baseline="30000" dirty="0" smtClean="0">
                <a:solidFill>
                  <a:schemeClr val="tx2"/>
                </a:solidFill>
              </a:rPr>
              <a:t>0</a:t>
            </a:r>
            <a:r>
              <a:rPr lang="en-US" dirty="0" smtClean="0">
                <a:solidFill>
                  <a:schemeClr val="tx2"/>
                </a:solidFill>
              </a:rPr>
              <a:t>) = 2</a:t>
            </a:r>
            <a:r>
              <a:rPr lang="en-US" baseline="-25000" dirty="0" smtClean="0">
                <a:solidFill>
                  <a:schemeClr val="tx2"/>
                </a:solidFill>
              </a:rPr>
              <a:t>10</a:t>
            </a:r>
          </a:p>
          <a:p>
            <a:pPr algn="ctr">
              <a:buNone/>
            </a:pPr>
            <a:r>
              <a:rPr lang="en-US" dirty="0" smtClean="0">
                <a:solidFill>
                  <a:schemeClr val="tx2"/>
                </a:solidFill>
              </a:rPr>
              <a:t>11</a:t>
            </a:r>
            <a:r>
              <a:rPr lang="en-US" baseline="-25000" dirty="0" smtClean="0">
                <a:solidFill>
                  <a:schemeClr val="tx2"/>
                </a:solidFill>
              </a:rPr>
              <a:t>2</a:t>
            </a:r>
            <a:r>
              <a:rPr lang="en-US" dirty="0" smtClean="0">
                <a:solidFill>
                  <a:schemeClr val="tx2"/>
                </a:solidFill>
              </a:rPr>
              <a:t> = (1 * 2</a:t>
            </a:r>
            <a:r>
              <a:rPr lang="en-US" baseline="30000" dirty="0" smtClean="0">
                <a:solidFill>
                  <a:schemeClr val="tx2"/>
                </a:solidFill>
              </a:rPr>
              <a:t>1</a:t>
            </a:r>
            <a:r>
              <a:rPr lang="en-US" dirty="0" smtClean="0">
                <a:solidFill>
                  <a:schemeClr val="tx2"/>
                </a:solidFill>
              </a:rPr>
              <a:t>) + (1 * 2</a:t>
            </a:r>
            <a:r>
              <a:rPr lang="en-US" baseline="30000" dirty="0" smtClean="0">
                <a:solidFill>
                  <a:schemeClr val="tx2"/>
                </a:solidFill>
              </a:rPr>
              <a:t>0</a:t>
            </a:r>
            <a:r>
              <a:rPr lang="en-US" dirty="0" smtClean="0">
                <a:solidFill>
                  <a:schemeClr val="tx2"/>
                </a:solidFill>
              </a:rPr>
              <a:t>) = 3</a:t>
            </a:r>
            <a:r>
              <a:rPr lang="en-US" baseline="-25000" dirty="0" smtClean="0">
                <a:solidFill>
                  <a:schemeClr val="tx2"/>
                </a:solidFill>
              </a:rPr>
              <a:t>10</a:t>
            </a:r>
          </a:p>
          <a:p>
            <a:pPr algn="ctr">
              <a:buNone/>
            </a:pPr>
            <a:r>
              <a:rPr lang="en-US" dirty="0" smtClean="0">
                <a:solidFill>
                  <a:schemeClr val="tx2"/>
                </a:solidFill>
              </a:rPr>
              <a:t>100</a:t>
            </a:r>
            <a:r>
              <a:rPr lang="en-US" baseline="-25000" dirty="0" smtClean="0">
                <a:solidFill>
                  <a:schemeClr val="tx2"/>
                </a:solidFill>
              </a:rPr>
              <a:t>2</a:t>
            </a:r>
            <a:r>
              <a:rPr lang="en-US" dirty="0" smtClean="0">
                <a:solidFill>
                  <a:schemeClr val="tx2"/>
                </a:solidFill>
              </a:rPr>
              <a:t> = (1 * 2</a:t>
            </a:r>
            <a:r>
              <a:rPr lang="en-US" baseline="30000" dirty="0" smtClean="0">
                <a:solidFill>
                  <a:schemeClr val="tx2"/>
                </a:solidFill>
              </a:rPr>
              <a:t>2</a:t>
            </a:r>
            <a:r>
              <a:rPr lang="en-US" dirty="0" smtClean="0">
                <a:solidFill>
                  <a:schemeClr val="tx2"/>
                </a:solidFill>
              </a:rPr>
              <a:t>) + (0 * 2</a:t>
            </a:r>
            <a:r>
              <a:rPr lang="en-US" baseline="30000" dirty="0" smtClean="0">
                <a:solidFill>
                  <a:schemeClr val="tx2"/>
                </a:solidFill>
              </a:rPr>
              <a:t>1</a:t>
            </a:r>
            <a:r>
              <a:rPr lang="en-US" dirty="0" smtClean="0">
                <a:solidFill>
                  <a:schemeClr val="tx2"/>
                </a:solidFill>
              </a:rPr>
              <a:t>) + (0 * 2</a:t>
            </a:r>
            <a:r>
              <a:rPr lang="en-US" baseline="30000" dirty="0" smtClean="0">
                <a:solidFill>
                  <a:schemeClr val="tx2"/>
                </a:solidFill>
              </a:rPr>
              <a:t>0</a:t>
            </a:r>
            <a:r>
              <a:rPr lang="en-US" dirty="0" smtClean="0">
                <a:solidFill>
                  <a:schemeClr val="tx2"/>
                </a:solidFill>
              </a:rPr>
              <a:t>) = 4</a:t>
            </a:r>
            <a:r>
              <a:rPr lang="en-US" baseline="-25000" dirty="0" smtClean="0">
                <a:solidFill>
                  <a:schemeClr val="tx2"/>
                </a:solidFill>
              </a:rPr>
              <a:t>10</a:t>
            </a:r>
          </a:p>
          <a:p>
            <a:pPr>
              <a:buNone/>
            </a:pPr>
            <a:r>
              <a:rPr lang="en-US" dirty="0" smtClean="0">
                <a:solidFill>
                  <a:schemeClr val="tx2"/>
                </a:solidFill>
              </a:rPr>
              <a:t>and so on.  Again, fractional values are represented with negative powers of the radix:</a:t>
            </a:r>
          </a:p>
          <a:p>
            <a:pPr algn="ctr">
              <a:buNone/>
            </a:pPr>
            <a:r>
              <a:rPr lang="en-US" dirty="0" smtClean="0">
                <a:solidFill>
                  <a:schemeClr val="tx2"/>
                </a:solidFill>
              </a:rPr>
              <a:t>1001.101 = 2</a:t>
            </a:r>
            <a:r>
              <a:rPr lang="en-US" baseline="30000" dirty="0" smtClean="0">
                <a:solidFill>
                  <a:schemeClr val="tx2"/>
                </a:solidFill>
              </a:rPr>
              <a:t>3</a:t>
            </a:r>
            <a:r>
              <a:rPr lang="en-US" dirty="0" smtClean="0">
                <a:solidFill>
                  <a:schemeClr val="tx2"/>
                </a:solidFill>
              </a:rPr>
              <a:t> + 2</a:t>
            </a:r>
            <a:r>
              <a:rPr lang="en-US" baseline="30000" dirty="0" smtClean="0">
                <a:solidFill>
                  <a:schemeClr val="tx2"/>
                </a:solidFill>
              </a:rPr>
              <a:t>0 </a:t>
            </a:r>
            <a:r>
              <a:rPr lang="en-US" dirty="0" smtClean="0">
                <a:solidFill>
                  <a:schemeClr val="tx2"/>
                </a:solidFill>
              </a:rPr>
              <a:t>+ 2</a:t>
            </a:r>
            <a:r>
              <a:rPr lang="en-US" baseline="30000" dirty="0" smtClean="0">
                <a:solidFill>
                  <a:schemeClr val="tx2"/>
                </a:solidFill>
              </a:rPr>
              <a:t>-1</a:t>
            </a:r>
            <a:r>
              <a:rPr lang="en-US" dirty="0" smtClean="0">
                <a:solidFill>
                  <a:schemeClr val="tx2"/>
                </a:solidFill>
              </a:rPr>
              <a:t> + 2</a:t>
            </a:r>
            <a:r>
              <a:rPr lang="en-US" baseline="30000" dirty="0" smtClean="0">
                <a:solidFill>
                  <a:schemeClr val="tx2"/>
                </a:solidFill>
              </a:rPr>
              <a:t>-3</a:t>
            </a:r>
            <a:r>
              <a:rPr lang="en-US" dirty="0" smtClean="0">
                <a:solidFill>
                  <a:schemeClr val="tx2"/>
                </a:solidFill>
              </a:rPr>
              <a:t> = 9.625</a:t>
            </a:r>
            <a:r>
              <a:rPr lang="en-US" baseline="-25000" dirty="0" smtClean="0">
                <a:solidFill>
                  <a:schemeClr val="tx2"/>
                </a:solidFill>
              </a:rPr>
              <a:t>10</a:t>
            </a:r>
            <a:endParaRPr lang="en-US" baseline="-25000" dirty="0">
              <a:solidFill>
                <a:schemeClr val="tx2"/>
              </a:solidFill>
            </a:endParaRPr>
          </a:p>
        </p:txBody>
      </p:sp>
    </p:spTree>
  </p:cSld>
  <p:clrMapOvr>
    <a:masterClrMapping/>
  </p:clrMapOvr>
  <p:transition spd="med">
    <p:diamon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5105400"/>
            <a:ext cx="4038600" cy="1143000"/>
          </a:xfrm>
        </p:spPr>
        <p:txBody>
          <a:bodyPr>
            <a:noAutofit/>
          </a:bodyPr>
          <a:lstStyle/>
          <a:p>
            <a:r>
              <a:rPr lang="en-US" sz="3200" dirty="0" smtClean="0">
                <a:effectLst>
                  <a:outerShdw blurRad="38100" dist="38100" dir="2700000" algn="tl">
                    <a:srgbClr val="000000">
                      <a:alpha val="43137"/>
                    </a:srgbClr>
                  </a:outerShdw>
                </a:effectLst>
              </a:rPr>
              <a:t>Converting Between Binary and Decimal</a:t>
            </a:r>
            <a:endParaRPr lang="en-US" sz="3200" dirty="0">
              <a:effectLst>
                <a:outerShdw blurRad="38100" dist="38100" dir="2700000" algn="tl">
                  <a:srgbClr val="000000">
                    <a:alpha val="43137"/>
                  </a:srgbClr>
                </a:outerShdw>
              </a:effectLst>
            </a:endParaRPr>
          </a:p>
        </p:txBody>
      </p:sp>
      <p:sp>
        <p:nvSpPr>
          <p:cNvPr id="4" name="Text Placeholder 3"/>
          <p:cNvSpPr>
            <a:spLocks noGrp="1"/>
          </p:cNvSpPr>
          <p:nvPr>
            <p:ph type="body" sz="half" idx="2"/>
          </p:nvPr>
        </p:nvSpPr>
        <p:spPr>
          <a:xfrm>
            <a:off x="857250" y="533400"/>
            <a:ext cx="3086100" cy="3581400"/>
          </a:xfrm>
        </p:spPr>
        <p:txBody>
          <a:bodyPr/>
          <a:lstStyle/>
          <a:p>
            <a:r>
              <a:rPr lang="en-US" sz="2400" dirty="0" smtClean="0"/>
              <a:t>Binary notation to decimal notation:</a:t>
            </a:r>
          </a:p>
          <a:p>
            <a:pPr lvl="1"/>
            <a:r>
              <a:rPr lang="en-US" sz="1600" dirty="0" smtClean="0">
                <a:solidFill>
                  <a:schemeClr val="tx2">
                    <a:lumMod val="10000"/>
                    <a:lumOff val="90000"/>
                  </a:schemeClr>
                </a:solidFill>
              </a:rPr>
              <a:t>Multiply each binary digit by the appropriate power of 2 and add the results</a:t>
            </a:r>
          </a:p>
          <a:p>
            <a:r>
              <a:rPr lang="en-US" sz="2400" dirty="0" smtClean="0"/>
              <a:t>Decimal notation to binary notation:</a:t>
            </a:r>
          </a:p>
          <a:p>
            <a:pPr lvl="1"/>
            <a:r>
              <a:rPr lang="en-US" sz="1600" dirty="0">
                <a:solidFill>
                  <a:schemeClr val="tx2">
                    <a:lumMod val="10000"/>
                    <a:lumOff val="90000"/>
                  </a:schemeClr>
                </a:solidFill>
              </a:rPr>
              <a:t>Integer and fractional parts are handled separately</a:t>
            </a:r>
          </a:p>
          <a:p>
            <a:endParaRPr lang="en-US" dirty="0"/>
          </a:p>
        </p:txBody>
      </p:sp>
      <p:pic>
        <p:nvPicPr>
          <p:cNvPr id="9" name="Picture Placeholder 8"/>
          <p:cNvPicPr>
            <a:picLocks noGrp="1" noChangeAspect="1"/>
          </p:cNvPicPr>
          <p:nvPr>
            <p:ph type="pic" sz="quarter" idx="12"/>
          </p:nvPr>
        </p:nvPicPr>
        <p:blipFill>
          <a:blip r:embed="rId3"/>
          <a:srcRect t="-24306" b="-24306"/>
          <a:stretch>
            <a:fillRect/>
          </a:stretch>
        </p:blipFill>
        <p:spPr>
          <a:xfrm>
            <a:off x="6781800" y="228600"/>
            <a:ext cx="2057400" cy="2039112"/>
          </a:xfrm>
          <a:effectLst>
            <a:softEdge rad="101600"/>
          </a:effectLst>
        </p:spPr>
      </p:pic>
      <p:pic>
        <p:nvPicPr>
          <p:cNvPr id="10" name="Picture 9"/>
          <p:cNvPicPr>
            <a:picLocks noChangeAspect="1"/>
          </p:cNvPicPr>
          <p:nvPr/>
        </p:nvPicPr>
        <p:blipFill>
          <a:blip r:embed="rId4">
            <a:alphaModFix amt="48000"/>
          </a:blip>
          <a:stretch>
            <a:fillRect/>
          </a:stretch>
        </p:blipFill>
        <p:spPr>
          <a:xfrm>
            <a:off x="4724400" y="2590800"/>
            <a:ext cx="1828800" cy="1678559"/>
          </a:xfrm>
          <a:prstGeom prst="rect">
            <a:avLst/>
          </a:prstGeom>
          <a:effectLst>
            <a:softEdge rad="12700"/>
          </a:effectLst>
        </p:spPr>
      </p:pic>
    </p:spTree>
  </p:cSld>
  <p:clrMapOvr>
    <a:masterClrMapping/>
  </p:clrMapOvr>
  <p:transition spd="med">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pdf"/>
          <p:cNvPicPr>
            <a:picLocks noChangeAspect="1"/>
          </p:cNvPicPr>
          <p:nvPr/>
        </p:nvPicPr>
        <p:blipFill rotWithShape="1">
          <a:blip r:embed="rId3">
            <a:extLst>
              <a:ext uri="{28A0092B-C50C-407E-A947-70E740481C1C}">
                <a14:useLocalDpi xmlns:a14="http://schemas.microsoft.com/office/drawing/2010/main" val="0"/>
              </a:ext>
            </a:extLst>
          </a:blip>
          <a:srcRect l="18061" t="39888" r="12440" b="18750"/>
          <a:stretch/>
        </p:blipFill>
        <p:spPr>
          <a:xfrm>
            <a:off x="3948577" y="692696"/>
            <a:ext cx="5220072" cy="4020416"/>
          </a:xfrm>
          <a:prstGeom prst="rect">
            <a:avLst/>
          </a:prstGeom>
        </p:spPr>
      </p:pic>
      <p:pic>
        <p:nvPicPr>
          <p:cNvPr id="10" name="Picture 9" descr="f1.pdf"/>
          <p:cNvPicPr>
            <a:picLocks noChangeAspect="1"/>
          </p:cNvPicPr>
          <p:nvPr/>
        </p:nvPicPr>
        <p:blipFill rotWithShape="1">
          <a:blip r:embed="rId3">
            <a:extLst>
              <a:ext uri="{28A0092B-C50C-407E-A947-70E740481C1C}">
                <a14:useLocalDpi xmlns:a14="http://schemas.microsoft.com/office/drawing/2010/main" val="0"/>
              </a:ext>
            </a:extLst>
          </a:blip>
          <a:srcRect l="18061" t="3535" r="12440" b="59445"/>
          <a:stretch/>
        </p:blipFill>
        <p:spPr>
          <a:xfrm>
            <a:off x="-468560" y="476672"/>
            <a:ext cx="5328592" cy="3673242"/>
          </a:xfrm>
          <a:prstGeom prst="rect">
            <a:avLst/>
          </a:prstGeom>
        </p:spPr>
      </p:pic>
      <p:pic>
        <p:nvPicPr>
          <p:cNvPr id="4" name="Picture 3" descr="f1.pdf"/>
          <p:cNvPicPr>
            <a:picLocks noChangeAspect="1"/>
          </p:cNvPicPr>
          <p:nvPr/>
        </p:nvPicPr>
        <p:blipFill rotWithShape="1">
          <a:blip r:embed="rId4">
            <a:extLst>
              <a:ext uri="{28A0092B-C50C-407E-A947-70E740481C1C}">
                <a14:useLocalDpi xmlns:a14="http://schemas.microsoft.com/office/drawing/2010/main" val="0"/>
              </a:ext>
            </a:extLst>
          </a:blip>
          <a:srcRect l="24161" t="79798" r="20066" b="9428"/>
          <a:stretch/>
        </p:blipFill>
        <p:spPr>
          <a:xfrm>
            <a:off x="899592" y="4509120"/>
            <a:ext cx="7776845" cy="1944216"/>
          </a:xfrm>
          <a:prstGeom prst="rect">
            <a:avLst/>
          </a:prstGeom>
        </p:spPr>
      </p:pic>
    </p:spTree>
  </p:cSld>
  <p:clrMapOvr>
    <a:masterClrMapping/>
  </p:clrMapOvr>
  <p:transition spd="med">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f2.pdf"/>
          <p:cNvPicPr>
            <a:picLocks noChangeAspect="1"/>
          </p:cNvPicPr>
          <p:nvPr/>
        </p:nvPicPr>
        <p:blipFill rotWithShape="1">
          <a:blip r:embed="rId3">
            <a:extLst>
              <a:ext uri="{28A0092B-C50C-407E-A947-70E740481C1C}">
                <a14:useLocalDpi xmlns:a14="http://schemas.microsoft.com/office/drawing/2010/main" val="0"/>
              </a:ext>
            </a:extLst>
          </a:blip>
          <a:srcRect l="11375" t="55875" r="17383" b="19714"/>
          <a:stretch/>
        </p:blipFill>
        <p:spPr>
          <a:xfrm>
            <a:off x="3059832" y="3984103"/>
            <a:ext cx="6536000" cy="2898228"/>
          </a:xfrm>
          <a:prstGeom prst="rect">
            <a:avLst/>
          </a:prstGeom>
        </p:spPr>
      </p:pic>
      <p:pic>
        <p:nvPicPr>
          <p:cNvPr id="11" name="Picture 10" descr="f2.pdf"/>
          <p:cNvPicPr>
            <a:picLocks noChangeAspect="1"/>
          </p:cNvPicPr>
          <p:nvPr/>
        </p:nvPicPr>
        <p:blipFill rotWithShape="1">
          <a:blip r:embed="rId4">
            <a:extLst>
              <a:ext uri="{28A0092B-C50C-407E-A947-70E740481C1C}">
                <a14:useLocalDpi xmlns:a14="http://schemas.microsoft.com/office/drawing/2010/main" val="0"/>
              </a:ext>
            </a:extLst>
          </a:blip>
          <a:srcRect l="11989" t="9131" r="18294" b="44910"/>
          <a:stretch/>
        </p:blipFill>
        <p:spPr>
          <a:xfrm>
            <a:off x="-180528" y="-171400"/>
            <a:ext cx="5544616" cy="4730253"/>
          </a:xfrm>
          <a:prstGeom prst="rect">
            <a:avLst/>
          </a:prstGeom>
        </p:spPr>
      </p:pic>
      <p:sp>
        <p:nvSpPr>
          <p:cNvPr id="4" name="TextBox 3"/>
          <p:cNvSpPr txBox="1"/>
          <p:nvPr/>
        </p:nvSpPr>
        <p:spPr>
          <a:xfrm>
            <a:off x="5652120" y="548680"/>
            <a:ext cx="2621781" cy="3539431"/>
          </a:xfrm>
          <a:prstGeom prst="rect">
            <a:avLst/>
          </a:prstGeom>
          <a:noFill/>
        </p:spPr>
        <p:txBody>
          <a:bodyPr wrap="none" rtlCol="0">
            <a:spAutoFit/>
          </a:bodyPr>
          <a:lstStyle/>
          <a:p>
            <a:pPr algn="ctr"/>
            <a:r>
              <a:rPr lang="en-US" sz="3200" dirty="0" smtClean="0">
                <a:latin typeface="+mj-lt"/>
              </a:rPr>
              <a:t>Figure 9.2</a:t>
            </a:r>
          </a:p>
          <a:p>
            <a:pPr algn="ctr"/>
            <a:endParaRPr lang="en-US" dirty="0" smtClean="0">
              <a:latin typeface="+mj-lt"/>
            </a:endParaRPr>
          </a:p>
          <a:p>
            <a:pPr algn="ctr"/>
            <a:r>
              <a:rPr lang="en-US" dirty="0" smtClean="0">
                <a:latin typeface="+mj-lt"/>
              </a:rPr>
              <a:t>Examples of </a:t>
            </a:r>
          </a:p>
          <a:p>
            <a:pPr algn="ctr"/>
            <a:r>
              <a:rPr lang="en-US" dirty="0" smtClean="0">
                <a:latin typeface="+mj-lt"/>
              </a:rPr>
              <a:t>Converting </a:t>
            </a:r>
          </a:p>
          <a:p>
            <a:pPr algn="ctr"/>
            <a:r>
              <a:rPr lang="en-US" dirty="0" smtClean="0">
                <a:latin typeface="+mj-lt"/>
              </a:rPr>
              <a:t>from </a:t>
            </a:r>
          </a:p>
          <a:p>
            <a:pPr algn="ctr"/>
            <a:r>
              <a:rPr lang="en-US" dirty="0" smtClean="0">
                <a:latin typeface="+mj-lt"/>
              </a:rPr>
              <a:t>Decimal Notation</a:t>
            </a:r>
          </a:p>
          <a:p>
            <a:pPr algn="ctr"/>
            <a:r>
              <a:rPr lang="en-US" dirty="0" smtClean="0">
                <a:latin typeface="+mj-lt"/>
              </a:rPr>
              <a:t>To </a:t>
            </a:r>
          </a:p>
          <a:p>
            <a:pPr algn="ctr"/>
            <a:r>
              <a:rPr lang="en-US" dirty="0" smtClean="0">
                <a:latin typeface="+mj-lt"/>
              </a:rPr>
              <a:t>Binary Notation</a:t>
            </a:r>
          </a:p>
          <a:p>
            <a:pPr algn="ctr"/>
            <a:r>
              <a:rPr lang="en-US" dirty="0" smtClean="0">
                <a:latin typeface="+mj-lt"/>
              </a:rPr>
              <a:t>For Fractions</a:t>
            </a:r>
          </a:p>
        </p:txBody>
      </p:sp>
    </p:spTree>
  </p:cSld>
  <p:clrMapOvr>
    <a:masterClrMapping/>
  </p:clrMapOvr>
  <p:transition spd="med">
    <p:pull dir="r"/>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7008</TotalTime>
  <Words>3089</Words>
  <Application>Microsoft Macintosh PowerPoint</Application>
  <PresentationFormat>On-screen Show (4:3)</PresentationFormat>
  <Paragraphs>342</Paragraphs>
  <Slides>28</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Narrow</vt:lpstr>
      <vt:lpstr>ＭＳ Ｐゴシック</vt:lpstr>
      <vt:lpstr>Rockwell</vt:lpstr>
      <vt:lpstr>Symbol</vt:lpstr>
      <vt:lpstr>Times New Roman</vt:lpstr>
      <vt:lpstr>Wingdings</vt:lpstr>
      <vt:lpstr>Advantage</vt:lpstr>
      <vt:lpstr>Chapter 9</vt:lpstr>
      <vt:lpstr>The Decimal System</vt:lpstr>
      <vt:lpstr>Decimal Fractions</vt:lpstr>
      <vt:lpstr>PowerPoint Presentation</vt:lpstr>
      <vt:lpstr>Positional Number Systems</vt:lpstr>
      <vt:lpstr>The Binary System</vt:lpstr>
      <vt:lpstr>Converting Between Binary and Decimal</vt:lpstr>
      <vt:lpstr>PowerPoint Presentation</vt:lpstr>
      <vt:lpstr>PowerPoint Presentation</vt:lpstr>
      <vt:lpstr>Hexadecimal Notation</vt:lpstr>
      <vt:lpstr>Table 9.3  Decimal, Binary, and Hexadecimal</vt:lpstr>
      <vt:lpstr>Hexadecimal Notation</vt:lpstr>
      <vt:lpstr>Revision from Discrete Mathematics</vt:lpstr>
      <vt:lpstr>Representations of Integers</vt:lpstr>
      <vt:lpstr>Integer representation</vt:lpstr>
      <vt:lpstr>Representations of Integers</vt:lpstr>
      <vt:lpstr>Base conversion</vt:lpstr>
      <vt:lpstr>Representations of Integers</vt:lpstr>
      <vt:lpstr>Decimal to Binary</vt:lpstr>
      <vt:lpstr>Decimal to Octal</vt:lpstr>
      <vt:lpstr>Decimal to Hexadecimal</vt:lpstr>
      <vt:lpstr>Conversion between binary, Octal and hexadecimal expansions</vt:lpstr>
      <vt:lpstr>Converting Binary to Octal</vt:lpstr>
      <vt:lpstr>Converting Binary to Hexadecimal</vt:lpstr>
      <vt:lpstr>Converting Octal to Binary</vt:lpstr>
      <vt:lpstr>Converting Hexadecimal to Binary</vt:lpstr>
      <vt:lpstr>Converting hexadecimal to octal</vt:lpstr>
      <vt:lpstr>Converting octal to hexadecimal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07 External Memory</dc:title>
  <dc:creator>Adrian J Pullin</dc:creator>
  <cp:lastModifiedBy>Dr. Irfan Uddin</cp:lastModifiedBy>
  <cp:revision>147</cp:revision>
  <dcterms:created xsi:type="dcterms:W3CDTF">2012-07-02T17:43:03Z</dcterms:created>
  <dcterms:modified xsi:type="dcterms:W3CDTF">2016-04-10T06:58:29Z</dcterms:modified>
</cp:coreProperties>
</file>