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35" r:id="rId18"/>
    <p:sldId id="333" r:id="rId19"/>
    <p:sldId id="396" r:id="rId20"/>
    <p:sldId id="399" r:id="rId21"/>
    <p:sldId id="395" r:id="rId22"/>
    <p:sldId id="397" r:id="rId23"/>
    <p:sldId id="394" r:id="rId24"/>
    <p:sldId id="401" r:id="rId25"/>
    <p:sldId id="400" r:id="rId26"/>
    <p:sldId id="336" r:id="rId27"/>
    <p:sldId id="338" r:id="rId28"/>
    <p:sldId id="340" r:id="rId29"/>
    <p:sldId id="341" r:id="rId30"/>
    <p:sldId id="342" r:id="rId31"/>
    <p:sldId id="347" r:id="rId32"/>
    <p:sldId id="337" r:id="rId33"/>
    <p:sldId id="402" r:id="rId34"/>
    <p:sldId id="403" r:id="rId35"/>
    <p:sldId id="404" r:id="rId36"/>
    <p:sldId id="343" r:id="rId37"/>
    <p:sldId id="405" r:id="rId38"/>
    <p:sldId id="406" r:id="rId39"/>
    <p:sldId id="407" r:id="rId40"/>
    <p:sldId id="408" r:id="rId41"/>
    <p:sldId id="344" r:id="rId42"/>
    <p:sldId id="345" r:id="rId43"/>
    <p:sldId id="346" r:id="rId44"/>
    <p:sldId id="348" r:id="rId45"/>
    <p:sldId id="349" r:id="rId46"/>
    <p:sldId id="350" r:id="rId47"/>
    <p:sldId id="351" r:id="rId48"/>
    <p:sldId id="352" r:id="rId49"/>
    <p:sldId id="353" r:id="rId50"/>
    <p:sldId id="409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410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 autoAdjust="0"/>
    <p:restoredTop sz="94966"/>
  </p:normalViewPr>
  <p:slideViewPr>
    <p:cSldViewPr snapToGrid="0" snapToObjects="1">
      <p:cViewPr varScale="1">
        <p:scale>
          <a:sx n="121" d="100"/>
          <a:sy n="121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7A57FA-812F-9A4F-B534-56F100840C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47C14-F0F1-884E-966F-06EB541A7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40A5A-4FB5-FC43-955A-43B2487D3E67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DAD26-0A26-4E46-9845-182C1EC438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C6823-2DC3-6947-A35C-D57995281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BAA6F-E738-2540-8F7D-4D5ED00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Error/noise</a:t>
            </a:r>
            <a:r>
              <a:rPr lang="en-US" baseline="0" dirty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many of the same things we used to “pre-prune”, i.e.</a:t>
            </a:r>
            <a:r>
              <a:rPr lang="en-US" baseline="0" dirty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tend to perform roughly</a:t>
            </a:r>
            <a:r>
              <a:rPr lang="en-US" baseline="0" dirty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is also</a:t>
            </a:r>
            <a:r>
              <a:rPr lang="en-US" baseline="0" dirty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3/5/24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3/5/24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6000"/>
            <a:ext cx="9144000" cy="648369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58" y="-130425"/>
            <a:ext cx="6447505" cy="1146425"/>
          </a:xfrm>
        </p:spPr>
        <p:txBody>
          <a:bodyPr/>
          <a:lstStyle/>
          <a:p>
            <a:r>
              <a:rPr lang="en-US" dirty="0"/>
              <a:t>A sample data set</a:t>
            </a:r>
          </a:p>
        </p:txBody>
      </p:sp>
      <p:graphicFrame>
        <p:nvGraphicFramePr>
          <p:cNvPr id="245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70763"/>
              </p:ext>
            </p:extLst>
          </p:nvPr>
        </p:nvGraphicFramePr>
        <p:xfrm>
          <a:off x="1248609" y="1016000"/>
          <a:ext cx="6424612" cy="399161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450">
                <a:tc gridSpan="4"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Features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Hour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Weather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Accident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Stall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Commute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AM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Rainy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Short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1684" y="5256282"/>
            <a:ext cx="295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 AM, Rainy, Yes, No?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10 AM, Rainy, No, No?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3681" y="5256282"/>
            <a:ext cx="489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you describe a “model” that could be used to make decisions in general?</a:t>
            </a:r>
          </a:p>
        </p:txBody>
      </p:sp>
    </p:spTree>
    <p:extLst>
      <p:ext uri="{BB962C8B-B14F-4D97-AF65-F5344CB8AC3E}">
        <p14:creationId xmlns:p14="http://schemas.microsoft.com/office/powerpoint/2010/main" val="104354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4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8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Yes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</p:spTree>
    <p:extLst>
      <p:ext uri="{BB962C8B-B14F-4D97-AF65-F5344CB8AC3E}">
        <p14:creationId xmlns:p14="http://schemas.microsoft.com/office/powerpoint/2010/main" val="215297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38100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8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Yes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  <p:sp>
        <p:nvSpPr>
          <p:cNvPr id="25" name="Oval 24"/>
          <p:cNvSpPr/>
          <p:nvPr/>
        </p:nvSpPr>
        <p:spPr>
          <a:xfrm>
            <a:off x="2408989" y="39236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10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No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</p:spTree>
    <p:extLst>
      <p:ext uri="{BB962C8B-B14F-4D97-AF65-F5344CB8AC3E}">
        <p14:creationId xmlns:p14="http://schemas.microsoft.com/office/powerpoint/2010/main" val="407174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10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No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  <p:sp>
        <p:nvSpPr>
          <p:cNvPr id="30" name="Oval 29"/>
          <p:cNvSpPr/>
          <p:nvPr/>
        </p:nvSpPr>
        <p:spPr>
          <a:xfrm>
            <a:off x="308643" y="47618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 ride or not to ride, that is the question…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Build a decision tree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data value and call recursively</a:t>
            </a:r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665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0889" y="255336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11019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0889" y="255336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600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555" y="3435917"/>
            <a:ext cx="3347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an example?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How is it represented?</a:t>
            </a:r>
          </a:p>
        </p:txBody>
      </p:sp>
    </p:spTree>
    <p:extLst>
      <p:ext uri="{BB962C8B-B14F-4D97-AF65-F5344CB8AC3E}">
        <p14:creationId xmlns:p14="http://schemas.microsoft.com/office/powerpoint/2010/main" val="270247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73084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4</a:t>
            </a:r>
          </a:p>
          <a:p>
            <a:r>
              <a:rPr lang="en-US" dirty="0">
                <a:solidFill>
                  <a:srgbClr val="0000FF"/>
                </a:solidFill>
              </a:rPr>
              <a:t>NO: 1</a:t>
            </a:r>
          </a:p>
        </p:txBody>
      </p:sp>
    </p:spTree>
    <p:extLst>
      <p:ext uri="{BB962C8B-B14F-4D97-AF65-F5344CB8AC3E}">
        <p14:creationId xmlns:p14="http://schemas.microsoft.com/office/powerpoint/2010/main" val="309489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85002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5174" y="2644817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389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27333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2</a:t>
            </a:r>
          </a:p>
          <a:p>
            <a:r>
              <a:rPr lang="en-US" dirty="0">
                <a:solidFill>
                  <a:srgbClr val="0000FF"/>
                </a:solidFill>
              </a:rPr>
              <a:t>NO: 3</a:t>
            </a:r>
          </a:p>
        </p:txBody>
      </p:sp>
    </p:spTree>
    <p:extLst>
      <p:ext uri="{BB962C8B-B14F-4D97-AF65-F5344CB8AC3E}">
        <p14:creationId xmlns:p14="http://schemas.microsoft.com/office/powerpoint/2010/main" val="318051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44822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8482" y="434175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72556" y="434175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999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30826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4</a:t>
            </a:r>
          </a:p>
          <a:p>
            <a:r>
              <a:rPr lang="en-US" dirty="0">
                <a:solidFill>
                  <a:srgbClr val="0000FF"/>
                </a:solidFill>
              </a:rPr>
              <a:t>NO: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2</a:t>
            </a:r>
          </a:p>
          <a:p>
            <a:r>
              <a:rPr lang="en-US" dirty="0">
                <a:solidFill>
                  <a:srgbClr val="0000FF"/>
                </a:solidFill>
              </a:rPr>
              <a:t>NO: 4</a:t>
            </a:r>
          </a:p>
        </p:txBody>
      </p:sp>
    </p:spTree>
    <p:extLst>
      <p:ext uri="{BB962C8B-B14F-4D97-AF65-F5344CB8AC3E}">
        <p14:creationId xmlns:p14="http://schemas.microsoft.com/office/powerpoint/2010/main" val="321340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92940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2</a:t>
            </a:r>
          </a:p>
        </p:txBody>
      </p:sp>
    </p:spTree>
    <p:extLst>
      <p:ext uri="{BB962C8B-B14F-4D97-AF65-F5344CB8AC3E}">
        <p14:creationId xmlns:p14="http://schemas.microsoft.com/office/powerpoint/2010/main" val="60845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2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If we just stopped here, which tree would be best? 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2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error</a:t>
            </a:r>
            <a:r>
              <a:rPr lang="en-US" sz="2400" dirty="0"/>
              <a:t>: the average error over the training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classification, the most common “error” is the number of mistakes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Training error for each of these?</a:t>
            </a: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features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/>
              <a:t>Features are the questions we can ask about the examples</a:t>
            </a:r>
          </a:p>
        </p:txBody>
      </p:sp>
    </p:spTree>
    <p:extLst>
      <p:ext uri="{BB962C8B-B14F-4D97-AF65-F5344CB8AC3E}">
        <p14:creationId xmlns:p14="http://schemas.microsoft.com/office/powerpoint/2010/main" val="1243140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error</a:t>
            </a:r>
            <a:r>
              <a:rPr lang="en-US" sz="2400" dirty="0"/>
              <a:t>: the average error over the training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3/10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2/10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vs. accuracy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error</a:t>
            </a:r>
            <a:r>
              <a:rPr lang="en-US" sz="2400" dirty="0"/>
              <a:t>: the average error over the training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3/10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2/10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4/10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8216" y="6168501"/>
            <a:ext cx="8780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accuracy</a:t>
            </a:r>
            <a:r>
              <a:rPr lang="en-US" sz="2400" dirty="0"/>
              <a:t>: the average proportion correct over the training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FF6600"/>
                </a:solidFill>
              </a:rPr>
              <a:t>error: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accuracy: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7/10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8/10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6/10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error = 1-accuracy    (and vice versa)</a:t>
            </a:r>
          </a:p>
        </p:txBody>
      </p:sp>
    </p:spTree>
    <p:extLst>
      <p:ext uri="{BB962C8B-B14F-4D97-AF65-F5344CB8AC3E}">
        <p14:creationId xmlns:p14="http://schemas.microsoft.com/office/powerpoint/2010/main" val="1835243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28698" y="2557314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7186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06007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2943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85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68018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24994" y="4174162"/>
            <a:ext cx="269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642758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28342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06871" y="3943329"/>
            <a:ext cx="38805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need to examine other features since all examples have the same label.</a:t>
            </a:r>
          </a:p>
        </p:txBody>
      </p:sp>
    </p:spTree>
    <p:extLst>
      <p:ext uri="{BB962C8B-B14F-4D97-AF65-F5344CB8AC3E}">
        <p14:creationId xmlns:p14="http://schemas.microsoft.com/office/powerpoint/2010/main" val="213478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3623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6706" y="2748731"/>
            <a:ext cx="388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Still two features left we can split on</a:t>
            </a:r>
          </a:p>
        </p:txBody>
      </p:sp>
    </p:spTree>
    <p:extLst>
      <p:ext uri="{BB962C8B-B14F-4D97-AF65-F5344CB8AC3E}">
        <p14:creationId xmlns:p14="http://schemas.microsoft.com/office/powerpoint/2010/main" val="732668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28807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</p:spTree>
    <p:extLst>
      <p:ext uri="{BB962C8B-B14F-4D97-AF65-F5344CB8AC3E}">
        <p14:creationId xmlns:p14="http://schemas.microsoft.com/office/powerpoint/2010/main" val="223403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882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2</a:t>
            </a:r>
          </a:p>
          <a:p>
            <a:r>
              <a:rPr lang="en-US" dirty="0">
                <a:solidFill>
                  <a:srgbClr val="0000FF"/>
                </a:solidFill>
              </a:rPr>
              <a:t>NO: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0</a:t>
            </a:r>
          </a:p>
          <a:p>
            <a:r>
              <a:rPr lang="en-US" dirty="0">
                <a:solidFill>
                  <a:srgbClr val="0000FF"/>
                </a:solidFill>
              </a:rPr>
              <a:t>NO: 3</a:t>
            </a:r>
          </a:p>
        </p:txBody>
      </p:sp>
    </p:spTree>
    <p:extLst>
      <p:ext uri="{BB962C8B-B14F-4D97-AF65-F5344CB8AC3E}">
        <p14:creationId xmlns:p14="http://schemas.microsoft.com/office/powerpoint/2010/main" val="400621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7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4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53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7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793321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861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570" y="2976698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leaf, 3oz, 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features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12564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6667" y="2074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29131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87742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/>
              <a:t>Features are the questions we can ask about the examples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1570" y="3761452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round, no leaf, 4oz, 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21570" y="4729538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8oz, 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21570" y="5753744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curved, no leaf, 7oz, …</a:t>
            </a:r>
          </a:p>
        </p:txBody>
      </p:sp>
    </p:spTree>
    <p:extLst>
      <p:ext uri="{BB962C8B-B14F-4D97-AF65-F5344CB8AC3E}">
        <p14:creationId xmlns:p14="http://schemas.microsoft.com/office/powerpoint/2010/main" val="1480765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01982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dirty="0"/>
              <a:t>NO: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1</a:t>
            </a:r>
          </a:p>
          <a:p>
            <a:r>
              <a:rPr lang="en-US" dirty="0"/>
              <a:t>NO: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1</a:t>
            </a:r>
          </a:p>
          <a:p>
            <a:r>
              <a:rPr lang="en-US" dirty="0"/>
              <a:t>NO: 1</a:t>
            </a:r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dirty="0"/>
              <a:t>NO: 2</a:t>
            </a:r>
          </a:p>
        </p:txBody>
      </p:sp>
    </p:spTree>
    <p:extLst>
      <p:ext uri="{BB962C8B-B14F-4D97-AF65-F5344CB8AC3E}">
        <p14:creationId xmlns:p14="http://schemas.microsoft.com/office/powerpoint/2010/main" val="2218928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rgbClr val="BFBFBF"/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/>
              <a:t>NO: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/>
              <a:t>NO: 1</a:t>
            </a:r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1/6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2/6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7862" y="6259576"/>
            <a:ext cx="226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should we pick?</a:t>
            </a: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4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4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rgbClr val="BFBFBF"/>
                </a:solidFill>
              </a:rPr>
              <a:t>NO: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NO: 0</a:t>
            </a: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4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NO: 0</a:t>
            </a: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1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05354"/>
              </p:ext>
            </p:extLst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Training error?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always guaranteed to get a training error of 0?</a:t>
            </a:r>
          </a:p>
        </p:txBody>
      </p:sp>
    </p:spTree>
    <p:extLst>
      <p:ext uri="{BB962C8B-B14F-4D97-AF65-F5344CB8AC3E}">
        <p14:creationId xmlns:p14="http://schemas.microsoft.com/office/powerpoint/2010/main" val="37840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1557"/>
              </p:ext>
            </p:extLst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can this happen?</a:t>
            </a:r>
          </a:p>
        </p:txBody>
      </p:sp>
    </p:spTree>
    <p:extLst>
      <p:ext uri="{BB962C8B-B14F-4D97-AF65-F5344CB8AC3E}">
        <p14:creationId xmlns:p14="http://schemas.microsoft.com/office/powerpoint/2010/main" val="2508176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case: If all data belong to the same class, create a leaf node with that label </a:t>
            </a:r>
            <a:r>
              <a:rPr lang="en-US" b="1" i="1" dirty="0">
                <a:solidFill>
                  <a:srgbClr val="FF0000"/>
                </a:solidFill>
              </a:rPr>
              <a:t>OR</a:t>
            </a:r>
            <a:r>
              <a:rPr lang="en-US" dirty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 we always want to go all the way to the bottom?</a:t>
            </a:r>
          </a:p>
        </p:txBody>
      </p:sp>
    </p:spTree>
    <p:extLst>
      <p:ext uri="{BB962C8B-B14F-4D97-AF65-F5344CB8AC3E}">
        <p14:creationId xmlns:p14="http://schemas.microsoft.com/office/powerpoint/2010/main" val="531209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03688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268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that what you would do?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A0F6EBE-FAC1-C84C-BB97-7E757729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03395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560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Maybe…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77073147-89F9-444F-B546-EFBD98AF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179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revisited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7630" y="2299365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leaf, 3oz, 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07630" y="3142515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round, no leaf, 4oz, 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7630" y="4052205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8oz, 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07630" y="5076411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curved, no leaf, 7oz,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92651" y="1698495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2651" y="2350050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1430" y="3170405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1430" y="413439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1430" y="5066084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323" y="1789941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30" name="Oval 29"/>
          <p:cNvSpPr/>
          <p:nvPr/>
        </p:nvSpPr>
        <p:spPr>
          <a:xfrm>
            <a:off x="6482175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93841" y="330978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48392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5706512" y="258124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479" y="5801415"/>
            <a:ext cx="796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learning/training/induction, learn a model of what distinguishes apples and bananas </a:t>
            </a:r>
            <a:r>
              <a:rPr lang="en-US" sz="2400" i="1" dirty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58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01349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8482" y="6020967"/>
            <a:ext cx="784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 aside: how did we decide to pick the label for </a:t>
            </a:r>
            <a:r>
              <a:rPr lang="en-US" sz="2000" dirty="0" err="1">
                <a:solidFill>
                  <a:srgbClr val="FF0000"/>
                </a:solidFill>
              </a:rPr>
              <a:t>normal→road→rainy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1257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6447"/>
              </p:ext>
            </p:extLst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ML</a:t>
                      </a:r>
                      <a:r>
                        <a:rPr lang="en-US" sz="1400" baseline="0" dirty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98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31216"/>
              </p:ext>
            </p:extLst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FF6600"/>
                </a:solidFill>
              </a:rPr>
              <a:t>Overfitting</a:t>
            </a:r>
            <a:r>
              <a:rPr lang="en-US" sz="2400" dirty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/>
              <a:t>Our goal is to learn a </a:t>
            </a:r>
            <a:r>
              <a:rPr lang="en-US" sz="2400" b="1" dirty="0"/>
              <a:t>general</a:t>
            </a:r>
            <a:r>
              <a:rPr lang="en-US" sz="2400" dirty="0"/>
              <a:t> model that will work on the training data as well as other data (i.e., test data)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06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973" y="5841860"/>
            <a:ext cx="867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decision tree learning procedure always decreases training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that what we want?</a:t>
            </a:r>
          </a:p>
        </p:txBody>
      </p:sp>
    </p:spTree>
    <p:extLst>
      <p:ext uri="{BB962C8B-B14F-4D97-AF65-F5344CB8AC3E}">
        <p14:creationId xmlns:p14="http://schemas.microsoft.com/office/powerpoint/2010/main" val="2775258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error!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Machine learning is about predicting the future based on the past.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Hal </a:t>
            </a:r>
            <a:r>
              <a:rPr lang="tr-TR" sz="2400" dirty="0" err="1">
                <a:solidFill>
                  <a:schemeClr val="tx2"/>
                </a:solidFill>
              </a:rPr>
              <a:t>Daume</a:t>
            </a:r>
            <a:r>
              <a:rPr lang="tr-TR" sz="2400" dirty="0">
                <a:solidFill>
                  <a:schemeClr val="tx2"/>
                </a:solidFill>
              </a:rPr>
              <a:t> III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3459" y="470677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97618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3" y="5857805"/>
            <a:ext cx="8945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 though the training error is decreasing, the testing error can go up!</a:t>
            </a:r>
          </a:p>
        </p:txBody>
      </p:sp>
    </p:spTree>
    <p:extLst>
      <p:ext uri="{BB962C8B-B14F-4D97-AF65-F5344CB8AC3E}">
        <p14:creationId xmlns:p14="http://schemas.microsoft.com/office/powerpoint/2010/main" val="1389093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95332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0790" y="533753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prevent </a:t>
            </a:r>
            <a:r>
              <a:rPr lang="en-US" sz="2800" dirty="0" err="1">
                <a:solidFill>
                  <a:srgbClr val="FF0000"/>
                </a:solidFill>
              </a:rPr>
              <a:t>overfitting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1387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</a:t>
            </a:r>
          </a:p>
          <a:p>
            <a:pPr>
              <a:buFontTx/>
              <a:buChar char="-"/>
            </a:pPr>
            <a:r>
              <a:rPr lang="en-US" sz="2800" dirty="0"/>
              <a:t>If all data belong to the same class, create a leaf node with that label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values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 </a:t>
            </a:r>
            <a:r>
              <a:rPr lang="en-US" sz="2800" dirty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One idea: stop building the tree early</a:t>
            </a:r>
          </a:p>
        </p:txBody>
      </p:sp>
    </p:spTree>
    <p:extLst>
      <p:ext uri="{BB962C8B-B14F-4D97-AF65-F5344CB8AC3E}">
        <p14:creationId xmlns:p14="http://schemas.microsoft.com/office/powerpoint/2010/main" val="4954201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7785" y="1600200"/>
            <a:ext cx="8153400" cy="501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</a:t>
            </a:r>
          </a:p>
          <a:p>
            <a:pPr>
              <a:buFontTx/>
              <a:buChar char="-"/>
            </a:pPr>
            <a:r>
              <a:rPr lang="en-US" sz="2800" dirty="0"/>
              <a:t>If all data belong to the same class, create a leaf node with that label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values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 </a:t>
            </a:r>
            <a:r>
              <a:rPr lang="en-US" sz="2800" dirty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4057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/>
              <a:t>Similar to stopping early, but done after the entire tree is built</a:t>
            </a:r>
          </a:p>
        </p:txBody>
      </p:sp>
    </p:spTree>
    <p:extLst>
      <p:ext uri="{BB962C8B-B14F-4D97-AF65-F5344CB8AC3E}">
        <p14:creationId xmlns:p14="http://schemas.microsoft.com/office/powerpoint/2010/main" val="39518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revisited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no leaf, 4oz, …</a:t>
            </a: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57606" y="3354233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model can then classify a new example </a:t>
            </a:r>
            <a:r>
              <a:rPr lang="en-US" sz="2400" i="1" dirty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8888" y="3149875"/>
            <a:ext cx="2012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Apple or banana?</a:t>
            </a:r>
          </a:p>
        </p:txBody>
      </p:sp>
    </p:spTree>
    <p:extLst>
      <p:ext uri="{BB962C8B-B14F-4D97-AF65-F5344CB8AC3E}">
        <p14:creationId xmlns:p14="http://schemas.microsoft.com/office/powerpoint/2010/main" val="1774267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Build the full tree</a:t>
            </a:r>
          </a:p>
        </p:txBody>
      </p:sp>
    </p:spTree>
    <p:extLst>
      <p:ext uri="{BB962C8B-B14F-4D97-AF65-F5344CB8AC3E}">
        <p14:creationId xmlns:p14="http://schemas.microsoft.com/office/powerpoint/2010/main" val="2698972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Build the full tree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Prune back leaves that are too specific</a:t>
            </a:r>
          </a:p>
        </p:txBody>
      </p:sp>
    </p:spTree>
    <p:extLst>
      <p:ext uri="{BB962C8B-B14F-4D97-AF65-F5344CB8AC3E}">
        <p14:creationId xmlns:p14="http://schemas.microsoft.com/office/powerpoint/2010/main" val="21265515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Pruning criterion?</a:t>
            </a:r>
          </a:p>
        </p:txBody>
      </p:sp>
    </p:spTree>
    <p:extLst>
      <p:ext uri="{BB962C8B-B14F-4D97-AF65-F5344CB8AC3E}">
        <p14:creationId xmlns:p14="http://schemas.microsoft.com/office/powerpoint/2010/main" val="2364005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non-binary attributes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17514"/>
              </p:ext>
            </p:extLst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267700" imgH="4203700" progId="Excel.Sheet.12">
                  <p:embed/>
                </p:oleObj>
              </mc:Choice>
              <mc:Fallback>
                <p:oleObj name="Worksheet" r:id="rId2" imgW="8267700" imgH="420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261" y="6089273"/>
            <a:ext cx="86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 we do with features that have multiple values? Real-values?</a:t>
            </a:r>
          </a:p>
        </p:txBody>
      </p:sp>
    </p:spTree>
    <p:extLst>
      <p:ext uri="{BB962C8B-B14F-4D97-AF65-F5344CB8AC3E}">
        <p14:creationId xmlns:p14="http://schemas.microsoft.com/office/powerpoint/2010/main" val="798061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with multiple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Treat as an n-</a:t>
            </a:r>
            <a:r>
              <a:rPr lang="en-US" sz="2400" dirty="0" err="1">
                <a:solidFill>
                  <a:srgbClr val="0000FF"/>
                </a:solidFill>
              </a:rPr>
              <a:t>ary</a:t>
            </a:r>
            <a:r>
              <a:rPr lang="en-US" sz="2400" dirty="0">
                <a:solidFill>
                  <a:srgbClr val="0000FF"/>
                </a:solidFill>
              </a:rPr>
              <a:t> split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Treat as multiple binary splits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Rainy?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Snowy?</a:t>
            </a:r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</p:spTree>
    <p:extLst>
      <p:ext uri="{BB962C8B-B14F-4D97-AF65-F5344CB8AC3E}">
        <p14:creationId xmlns:p14="http://schemas.microsoft.com/office/powerpoint/2010/main" val="4185561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Real-valued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Fare &lt; $20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/>
              <a:t>Select a range filter, i.e. min &lt; value &lt; max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Fare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20-50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&gt;50</a:t>
            </a:r>
          </a:p>
        </p:txBody>
      </p:sp>
    </p:spTree>
    <p:extLst>
      <p:ext uri="{BB962C8B-B14F-4D97-AF65-F5344CB8AC3E}">
        <p14:creationId xmlns:p14="http://schemas.microsoft.com/office/powerpoint/2010/main" val="1858777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splitting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977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 used training error for the score.  Any other ideas?</a:t>
            </a:r>
          </a:p>
        </p:txBody>
      </p:sp>
    </p:spTree>
    <p:extLst>
      <p:ext uri="{BB962C8B-B14F-4D97-AF65-F5344CB8AC3E}">
        <p14:creationId xmlns:p14="http://schemas.microsoft.com/office/powerpoint/2010/main" val="30950488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splitting criterion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763" y="5516440"/>
            <a:ext cx="8658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Entropy: how much uncertainty there is in the distribution over labels after the split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Gini</a:t>
            </a:r>
            <a:r>
              <a:rPr lang="en-US" sz="2000" dirty="0"/>
              <a:t>: sum of the square of the label proportions after split</a:t>
            </a:r>
          </a:p>
          <a:p>
            <a:r>
              <a:rPr lang="en-US" sz="2000" dirty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632358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Good?   Bad?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422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to run and fairly easy to implement (Assignment 2 </a:t>
            </a:r>
            <a:r>
              <a:rPr lang="en-US" dirty="0">
                <a:sym typeface="Wingdings"/>
              </a:rPr>
              <a:t>)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0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revisited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no leaf, 4oz, …</a:t>
            </a: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57606" y="3354233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model can then classify a new example </a:t>
            </a:r>
            <a:r>
              <a:rPr lang="en-US" sz="2400" i="1" dirty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6595" y="3442263"/>
            <a:ext cx="2012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1422" y="4876154"/>
            <a:ext cx="1602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9520967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 careful with features with lots of values if you’re not doing binary splits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38921"/>
              </p:ext>
            </p:extLst>
          </p:nvPr>
        </p:nvGraphicFramePr>
        <p:xfrm>
          <a:off x="2956048" y="2276057"/>
          <a:ext cx="41709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67218" y="6108996"/>
            <a:ext cx="520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feature would be at the top here?</a:t>
            </a:r>
          </a:p>
        </p:txBody>
      </p:sp>
    </p:spTree>
    <p:extLst>
      <p:ext uri="{BB962C8B-B14F-4D97-AF65-F5344CB8AC3E}">
        <p14:creationId xmlns:p14="http://schemas.microsoft.com/office/powerpoint/2010/main" val="3214183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Pruning/tuning can be tricky to get right</a:t>
            </a:r>
          </a:p>
        </p:txBody>
      </p:sp>
    </p:spTree>
    <p:extLst>
      <p:ext uri="{BB962C8B-B14F-4D97-AF65-F5344CB8AC3E}">
        <p14:creationId xmlns:p14="http://schemas.microsoft.com/office/powerpoint/2010/main" val="42179713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03794"/>
            <a:ext cx="8153400" cy="43828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 cases:</a:t>
            </a:r>
          </a:p>
          <a:p>
            <a:pPr marL="514350" indent="-514350">
              <a:buAutoNum type="arabicPeriod"/>
            </a:pPr>
            <a:r>
              <a:rPr lang="en-US" dirty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the we don’t have any data left, pick majority label of </a:t>
            </a:r>
            <a:r>
              <a:rPr lang="en-US" i="1" dirty="0"/>
              <a:t>parent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FF6600"/>
                </a:solidFill>
              </a:rPr>
              <a:t>If some other stopping criteria </a:t>
            </a:r>
            <a:r>
              <a:rPr lang="en-US" dirty="0"/>
              <a:t>exists to avoid </a:t>
            </a:r>
            <a:r>
              <a:rPr lang="en-US" dirty="0" err="1"/>
              <a:t>overfitting</a:t>
            </a:r>
            <a:r>
              <a:rPr lang="en-US" dirty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 (i.e. if none of the base cases apply):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data, e.g. </a:t>
            </a:r>
            <a:r>
              <a:rPr lang="en-US" dirty="0" err="1"/>
              <a:t>data_left</a:t>
            </a:r>
            <a:r>
              <a:rPr lang="en-US" dirty="0"/>
              <a:t> and </a:t>
            </a:r>
            <a:r>
              <a:rPr lang="en-US" dirty="0" err="1"/>
              <a:t>data_right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Recurse</a:t>
            </a:r>
            <a:r>
              <a:rPr lang="en-US" dirty="0"/>
              <a:t>, i.e. </a:t>
            </a:r>
            <a:r>
              <a:rPr lang="en-US" dirty="0" err="1"/>
              <a:t>DT_train</a:t>
            </a:r>
            <a:r>
              <a:rPr lang="en-US" dirty="0"/>
              <a:t>(</a:t>
            </a:r>
            <a:r>
              <a:rPr lang="en-US" dirty="0" err="1"/>
              <a:t>data_left</a:t>
            </a:r>
            <a:r>
              <a:rPr lang="en-US" dirty="0"/>
              <a:t>) and </a:t>
            </a:r>
            <a:r>
              <a:rPr lang="en-US" dirty="0" err="1"/>
              <a:t>DT_train</a:t>
            </a:r>
            <a:r>
              <a:rPr lang="en-US" dirty="0"/>
              <a:t>(</a:t>
            </a:r>
            <a:r>
              <a:rPr lang="en-US" dirty="0" err="1"/>
              <a:t>data_right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Make tree with feature as the splitting criterion with the decision trees returned from the recursive calls as the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874" y="1775607"/>
            <a:ext cx="157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DT_train</a:t>
            </a:r>
            <a:r>
              <a:rPr lang="en-US" dirty="0"/>
              <a:t>(data):</a:t>
            </a:r>
          </a:p>
        </p:txBody>
      </p:sp>
    </p:spTree>
    <p:extLst>
      <p:ext uri="{BB962C8B-B14F-4D97-AF65-F5344CB8AC3E}">
        <p14:creationId xmlns:p14="http://schemas.microsoft.com/office/powerpoint/2010/main" val="382767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revisited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leaf, 3oz, 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round, no leaf, 4oz, 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4oz, 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curved, no leaf, 5oz,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no leaf, 4oz,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111793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revisited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leaf, 3oz, 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round, no leaf, 4oz, 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4oz, 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curved, no leaf, 5oz,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no leaf, 4oz,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245" y="2770772"/>
            <a:ext cx="1203976" cy="349425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915" y="3592391"/>
            <a:ext cx="1342118" cy="368068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0650" y="4569718"/>
            <a:ext cx="451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Learning is about </a:t>
            </a:r>
            <a:r>
              <a:rPr lang="en-US" sz="2800" b="1" i="1" dirty="0">
                <a:solidFill>
                  <a:srgbClr val="008000"/>
                </a:solidFill>
              </a:rPr>
              <a:t>generalizing</a:t>
            </a:r>
            <a:r>
              <a:rPr lang="en-US" sz="2800" dirty="0">
                <a:solidFill>
                  <a:srgbClr val="008000"/>
                </a:solidFill>
              </a:rPr>
              <a:t> from the training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0649" y="5649915"/>
            <a:ext cx="4341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assume about the training and test set?</a:t>
            </a:r>
          </a:p>
        </p:txBody>
      </p:sp>
    </p:spTree>
    <p:extLst>
      <p:ext uri="{BB962C8B-B14F-4D97-AF65-F5344CB8AC3E}">
        <p14:creationId xmlns:p14="http://schemas.microsoft.com/office/powerpoint/2010/main" val="413234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3749</TotalTime>
  <Words>4303</Words>
  <Application>Microsoft Macintosh PowerPoint</Application>
  <PresentationFormat>On-screen Show (4:3)</PresentationFormat>
  <Paragraphs>2202</Paragraphs>
  <Slides>72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Worksheet</vt:lpstr>
      <vt:lpstr>Decision trees</vt:lpstr>
      <vt:lpstr>Representing examples</vt:lpstr>
      <vt:lpstr>Features</vt:lpstr>
      <vt:lpstr>Features</vt:lpstr>
      <vt:lpstr>Classification revisited</vt:lpstr>
      <vt:lpstr>Classification revisited</vt:lpstr>
      <vt:lpstr>Classification revisited</vt:lpstr>
      <vt:lpstr>Classification revisited</vt:lpstr>
      <vt:lpstr>Classification revisited</vt:lpstr>
      <vt:lpstr>A sample data set</vt:lpstr>
      <vt:lpstr>Decision trees</vt:lpstr>
      <vt:lpstr>Decision trees</vt:lpstr>
      <vt:lpstr>Decision trees</vt:lpstr>
      <vt:lpstr>Decision trees</vt:lpstr>
      <vt:lpstr>Decision trees</vt:lpstr>
      <vt:lpstr>To ride or not to ride, that is the question…</vt:lpstr>
      <vt:lpstr>Recursive approach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340</cp:revision>
  <cp:lastPrinted>2022-01-20T21:35:39Z</cp:lastPrinted>
  <dcterms:created xsi:type="dcterms:W3CDTF">2013-09-08T20:10:23Z</dcterms:created>
  <dcterms:modified xsi:type="dcterms:W3CDTF">2024-03-05T07:28:28Z</dcterms:modified>
</cp:coreProperties>
</file>