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418" r:id="rId3"/>
    <p:sldId id="385" r:id="rId4"/>
    <p:sldId id="468" r:id="rId5"/>
    <p:sldId id="403" r:id="rId6"/>
    <p:sldId id="404" r:id="rId7"/>
    <p:sldId id="417" r:id="rId8"/>
    <p:sldId id="405" r:id="rId9"/>
    <p:sldId id="406" r:id="rId10"/>
    <p:sldId id="415" r:id="rId11"/>
    <p:sldId id="409" r:id="rId12"/>
    <p:sldId id="395" r:id="rId13"/>
    <p:sldId id="392" r:id="rId14"/>
    <p:sldId id="396" r:id="rId15"/>
    <p:sldId id="397" r:id="rId16"/>
    <p:sldId id="399" r:id="rId17"/>
    <p:sldId id="398" r:id="rId18"/>
    <p:sldId id="400" r:id="rId19"/>
    <p:sldId id="401" r:id="rId20"/>
    <p:sldId id="419" r:id="rId21"/>
    <p:sldId id="421" r:id="rId22"/>
    <p:sldId id="422" r:id="rId23"/>
    <p:sldId id="423" r:id="rId24"/>
    <p:sldId id="427" r:id="rId25"/>
    <p:sldId id="426" r:id="rId26"/>
    <p:sldId id="429" r:id="rId27"/>
    <p:sldId id="430" r:id="rId28"/>
    <p:sldId id="431" r:id="rId29"/>
    <p:sldId id="432" r:id="rId30"/>
    <p:sldId id="433" r:id="rId31"/>
    <p:sldId id="435" r:id="rId32"/>
    <p:sldId id="436" r:id="rId33"/>
    <p:sldId id="459" r:id="rId34"/>
    <p:sldId id="533" r:id="rId35"/>
    <p:sldId id="449" r:id="rId36"/>
    <p:sldId id="450" r:id="rId37"/>
    <p:sldId id="438" r:id="rId38"/>
    <p:sldId id="464" r:id="rId39"/>
    <p:sldId id="465" r:id="rId40"/>
    <p:sldId id="463" r:id="rId41"/>
    <p:sldId id="466" r:id="rId42"/>
    <p:sldId id="467" r:id="rId43"/>
    <p:sldId id="448" r:id="rId44"/>
    <p:sldId id="460" r:id="rId45"/>
    <p:sldId id="441" r:id="rId46"/>
    <p:sldId id="442" r:id="rId47"/>
    <p:sldId id="469" r:id="rId48"/>
    <p:sldId id="470" r:id="rId49"/>
    <p:sldId id="471" r:id="rId50"/>
    <p:sldId id="474" r:id="rId51"/>
    <p:sldId id="475" r:id="rId52"/>
    <p:sldId id="473" r:id="rId53"/>
    <p:sldId id="47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1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3/26/24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3/26/24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Geometric View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CCCC"/>
                </a:solidFill>
              </a:rPr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Compare predicted labels to actual labels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43" y="5654480"/>
            <a:ext cx="3231424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could we score these for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4015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702877" y="39341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prediction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46" y="3163982"/>
            <a:ext cx="895097" cy="2074333"/>
          </a:xfrm>
          <a:prstGeom prst="rect">
            <a:avLst/>
          </a:prstGeom>
          <a:solidFill>
            <a:srgbClr val="3366FF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472" y="3945699"/>
            <a:ext cx="97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7472" y="3163982"/>
            <a:ext cx="920750" cy="2074333"/>
          </a:xfrm>
          <a:prstGeom prst="rect">
            <a:avLst/>
          </a:prstGeom>
          <a:solidFill>
            <a:srgbClr val="008000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50" y="1793874"/>
            <a:ext cx="766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evaluate the model, compare the predicted labels to the actual labels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1063" y="3556000"/>
            <a:ext cx="41593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Accuracy</a:t>
            </a:r>
            <a:r>
              <a:rPr lang="en-US" sz="2400" dirty="0"/>
              <a:t>: the proportion of examples where we correctly predicted the label</a:t>
            </a:r>
          </a:p>
        </p:txBody>
      </p:sp>
    </p:spTree>
    <p:extLst>
      <p:ext uri="{BB962C8B-B14F-4D97-AF65-F5344CB8AC3E}">
        <p14:creationId xmlns:p14="http://schemas.microsoft.com/office/powerpoint/2010/main" val="409573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167413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190646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15858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80" y="4373761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192408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28556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266439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261211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261211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282282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282282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38732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484447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485065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7017" y="2544489"/>
            <a:ext cx="3890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way to do algorithm development: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test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768" y="4277306"/>
            <a:ext cx="16981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this ok?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3006" y="3414838"/>
            <a:ext cx="585637" cy="12073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504" y="5732691"/>
            <a:ext cx="9126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No.  Although we’re not explicitly looking at the examples, we’re still “cheating” by biasing our algorithm to the test 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4156" y="5685651"/>
            <a:ext cx="8341892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375" y="362718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93" y="411985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7" name="Oval 16"/>
          <p:cNvSpPr/>
          <p:nvPr/>
        </p:nvSpPr>
        <p:spPr>
          <a:xfrm>
            <a:off x="2743144" y="175416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7417" y="2080717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67417" y="2291431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9042" y="2291431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193636" y="334185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69015" y="43130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7156" y="4319261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41160" y="2706929"/>
            <a:ext cx="392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Once you look at/use test data </a:t>
            </a:r>
            <a:r>
              <a:rPr lang="en-US" sz="2400" b="1" dirty="0">
                <a:solidFill>
                  <a:srgbClr val="0000FF"/>
                </a:solidFill>
              </a:rPr>
              <a:t>it is no longer test data!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560" y="6060265"/>
            <a:ext cx="757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So, how can we evaluate our algorithm during development?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52941" y="2080717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Labeled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83552" y="3174057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206951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55396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0506" y="2724773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the </a:t>
            </a:r>
            <a:r>
              <a:rPr lang="en-US" sz="2000" b="1" dirty="0">
                <a:solidFill>
                  <a:srgbClr val="FF6600"/>
                </a:solidFill>
              </a:rPr>
              <a:t>development data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development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b="1" dirty="0">
                <a:solidFill>
                  <a:srgbClr val="0000FF"/>
                </a:solidFill>
              </a:rPr>
              <a:t>When satisfied,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39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012" y="206951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862" y="455396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1882" y="4857352"/>
            <a:ext cx="34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506" y="2724773"/>
            <a:ext cx="44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the </a:t>
            </a:r>
            <a:r>
              <a:rPr lang="en-US" sz="2000" b="1" dirty="0"/>
              <a:t>development data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evaluate on development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repeat until happy with results</a:t>
            </a:r>
          </a:p>
        </p:txBody>
      </p:sp>
    </p:spTree>
    <p:extLst>
      <p:ext uri="{BB962C8B-B14F-4D97-AF65-F5344CB8AC3E}">
        <p14:creationId xmlns:p14="http://schemas.microsoft.com/office/powerpoint/2010/main" val="206576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to development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 careful not to </a:t>
            </a:r>
            <a:r>
              <a:rPr lang="en-US" dirty="0" err="1"/>
              <a:t>overfit</a:t>
            </a:r>
            <a:r>
              <a:rPr lang="en-US" dirty="0"/>
              <a:t> to the development data!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2929" y="27132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223" y="2990503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9455" y="2713278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9455" y="3881662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7579" y="2450216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6872" y="2590681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65893" y="3875140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5912" y="401560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883" y="5721895"/>
            <a:ext cx="840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Often we’ll split off development data multiple times (in fact, on the fly)… you can still </a:t>
            </a:r>
            <a:r>
              <a:rPr lang="en-US" sz="2400" dirty="0" err="1">
                <a:solidFill>
                  <a:srgbClr val="0000FF"/>
                </a:solidFill>
              </a:rPr>
              <a:t>overfit</a:t>
            </a:r>
            <a:r>
              <a:rPr lang="en-US" sz="2400" dirty="0">
                <a:solidFill>
                  <a:srgbClr val="0000FF"/>
                </a:solidFill>
              </a:rPr>
              <a:t>, but this helps avoid it</a:t>
            </a:r>
          </a:p>
        </p:txBody>
      </p:sp>
    </p:spTree>
    <p:extLst>
      <p:ext uri="{BB962C8B-B14F-4D97-AF65-F5344CB8AC3E}">
        <p14:creationId xmlns:p14="http://schemas.microsoft.com/office/powerpoint/2010/main" val="38613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revisited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415" y="5836166"/>
            <a:ext cx="294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should we pick?</a:t>
            </a:r>
          </a:p>
        </p:txBody>
      </p:sp>
    </p:spTree>
    <p:extLst>
      <p:ext uri="{BB962C8B-B14F-4D97-AF65-F5344CB8AC3E}">
        <p14:creationId xmlns:p14="http://schemas.microsoft.com/office/powerpoint/2010/main" val="151480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revisited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16820" y="5836166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development data to decide!</a:t>
            </a:r>
          </a:p>
        </p:txBody>
      </p:sp>
    </p:spTree>
    <p:extLst>
      <p:ext uri="{BB962C8B-B14F-4D97-AF65-F5344CB8AC3E}">
        <p14:creationId xmlns:p14="http://schemas.microsoft.com/office/powerpoint/2010/main" val="336503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1099" y="893754"/>
            <a:ext cx="9735832" cy="62804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28" y="1381530"/>
            <a:ext cx="7727872" cy="990600"/>
          </a:xfrm>
        </p:spPr>
        <p:txBody>
          <a:bodyPr/>
          <a:lstStyle/>
          <a:p>
            <a:r>
              <a:rPr lang="en-US" dirty="0"/>
              <a:t>Proper Experimentation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66400"/>
            <a:ext cx="3810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2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1099" y="972154"/>
            <a:ext cx="9735832" cy="62804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65" y="476854"/>
            <a:ext cx="77278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Learning: A Geometric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5" y="1467454"/>
            <a:ext cx="6439602" cy="4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 vs. Bananas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05879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visualize this data?</a:t>
            </a: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Apples vs. Bananas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587164"/>
            <a:ext cx="3680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Turn features into numerical values</a:t>
            </a:r>
          </a:p>
          <a:p>
            <a:r>
              <a:rPr lang="en-US" dirty="0"/>
              <a:t>   </a:t>
            </a:r>
            <a:r>
              <a:rPr lang="en-US" sz="1600" dirty="0"/>
              <a:t>(read the book for a more detailed </a:t>
            </a:r>
          </a:p>
          <a:p>
            <a:r>
              <a:rPr lang="en-US" sz="1600" dirty="0"/>
              <a:t>     discussion of this)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view examples as points in an </a:t>
            </a:r>
            <a:r>
              <a:rPr lang="en-US" sz="2400" i="1" dirty="0"/>
              <a:t>n</a:t>
            </a:r>
            <a:r>
              <a:rPr lang="en-US" sz="2400" dirty="0"/>
              <a:t>-dimensional space where </a:t>
            </a:r>
            <a:r>
              <a:rPr lang="en-US" sz="2400" i="1" dirty="0"/>
              <a:t>n</a:t>
            </a:r>
            <a:r>
              <a:rPr lang="en-US" sz="2400" dirty="0"/>
              <a:t> is the number of features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41501" y="2624071"/>
            <a:ext cx="4765539" cy="3228264"/>
            <a:chOff x="3841501" y="2624071"/>
            <a:chExt cx="4765539" cy="322826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87496" y="545222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Color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8395" y="5082893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Examples in a feature space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closest to red</a:t>
            </a: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classification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closest to red, but…</a:t>
            </a: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his example?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31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24" y="369349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 rot="19287826">
            <a:off x="1558745" y="314980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9" name="Oval 8"/>
          <p:cNvSpPr/>
          <p:nvPr/>
        </p:nvSpPr>
        <p:spPr>
          <a:xfrm>
            <a:off x="2422063" y="351127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39" y="2579942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8280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28836" y="383782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336" y="383782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6336" y="404853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7961" y="404853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0374" y="5894791"/>
            <a:ext cx="560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tell how well we’re doing?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5642" y="2579942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87826">
            <a:off x="7890424" y="3012310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27" name="Oval 26"/>
          <p:cNvSpPr/>
          <p:nvPr/>
        </p:nvSpPr>
        <p:spPr>
          <a:xfrm>
            <a:off x="6444703" y="351905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5745" y="25799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3685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5294" y="3693499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36002" y="39050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18021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59486" y="381487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6986" y="381487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76986" y="402558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8611" y="402558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8" y="538338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7492" y="5351122"/>
            <a:ext cx="207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without labels)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69069" y="1730375"/>
            <a:ext cx="525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REAL WORLD USE OF ML ALGORITHMS</a:t>
            </a:r>
          </a:p>
        </p:txBody>
      </p:sp>
    </p:spTree>
    <p:extLst>
      <p:ext uri="{BB962C8B-B14F-4D97-AF65-F5344CB8AC3E}">
        <p14:creationId xmlns:p14="http://schemas.microsoft.com/office/powerpoint/2010/main" val="764829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measure “nearest”?</a:t>
            </a: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two 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81648"/>
              </p:ext>
            </p:extLst>
          </p:nvPr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279400" progId="Equation.3">
                  <p:embed/>
                </p:oleObj>
              </mc:Choice>
              <mc:Fallback>
                <p:oleObj name="Equation" r:id="rId2" imgW="194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6182" y="40916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n-dimensions,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…, a</a:t>
            </a:r>
            <a:r>
              <a:rPr lang="en-US" sz="2000" baseline="-25000" dirty="0"/>
              <a:t>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3">
                  <p:embed/>
                </p:oleObj>
              </mc:Choice>
              <mc:Fallback>
                <p:oleObj name="Equation" r:id="rId2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279400" progId="Equation.3">
                  <p:embed/>
                </p:oleObj>
              </mc:Choice>
              <mc:Fallback>
                <p:oleObj name="Equation" r:id="rId4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n-dimensions, how do we compute the distance?</a:t>
            </a: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…, a</a:t>
            </a:r>
            <a:r>
              <a:rPr lang="en-US" sz="2000" baseline="-25000" dirty="0"/>
              <a:t>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</a:t>
            </a:r>
            <a:r>
              <a:rPr lang="en-US" sz="2000" baseline="-25000" dirty="0"/>
              <a:t>1</a:t>
            </a:r>
            <a:r>
              <a:rPr lang="en-US" sz="2000" dirty="0"/>
              <a:t>, b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3">
                  <p:embed/>
                </p:oleObj>
              </mc:Choice>
              <mc:Fallback>
                <p:oleObj name="Equation" r:id="rId2" imgW="114300" imgH="1651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A5C05D-EBFF-204A-B4D7-6ABDEF58BCBF}"/>
              </a:ext>
            </a:extLst>
          </p:cNvPr>
          <p:cNvSpPr txBox="1"/>
          <p:nvPr/>
        </p:nvSpPr>
        <p:spPr>
          <a:xfrm>
            <a:off x="1431759" y="5101989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Measuring distance/similarity is a domain-specific problem and there are many, many different variations!</a:t>
            </a:r>
          </a:p>
        </p:txBody>
      </p:sp>
    </p:spTree>
    <p:extLst>
      <p:ext uri="{BB962C8B-B14F-4D97-AF65-F5344CB8AC3E}">
        <p14:creationId xmlns:p14="http://schemas.microsoft.com/office/powerpoint/2010/main" val="640466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66776" y="1411101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/>
              <a:t>The </a:t>
            </a:r>
            <a:r>
              <a:rPr lang="en-US" sz="2400" b="1" dirty="0">
                <a:solidFill>
                  <a:srgbClr val="FF6600"/>
                </a:solidFill>
              </a:rPr>
              <a:t>decision boundaries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are places in the features space where the classification of a point/example changes</a:t>
            </a:r>
            <a:endParaRPr lang="en-US" sz="2400" b="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</a:rPr>
              <a:t>Where are the decision boundaries for k-NN?</a:t>
            </a: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 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</a:rPr>
              <a:t>k-NN gives </a:t>
            </a:r>
            <a:r>
              <a:rPr lang="en-US" sz="2000" dirty="0">
                <a:solidFill>
                  <a:srgbClr val="FF6600"/>
                </a:solidFill>
              </a:rPr>
              <a:t>locally</a:t>
            </a:r>
            <a:r>
              <a:rPr lang="en-US" sz="2000" dirty="0">
                <a:solidFill>
                  <a:srgbClr val="0000FF"/>
                </a:solidFill>
              </a:rPr>
              <a:t> defined decision boundaries between classes</a:t>
            </a: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1?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red.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3?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" y="2481113"/>
            <a:ext cx="8766048" cy="402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292" y="1574103"/>
            <a:ext cx="80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Google has labeled training data, for example from people clicking the “spam” button, but when new messages come in, they’re not labeled</a:t>
            </a:r>
          </a:p>
        </p:txBody>
      </p:sp>
    </p:spTree>
    <p:extLst>
      <p:ext uri="{BB962C8B-B14F-4D97-AF65-F5344CB8AC3E}">
        <p14:creationId xmlns:p14="http://schemas.microsoft.com/office/powerpoint/2010/main" val="4114875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blue.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label with k = 100?</a:t>
            </a: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k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feature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We’d choose red.</a:t>
            </a:r>
            <a:r>
              <a:rPr lang="en-US" sz="2400" dirty="0">
                <a:solidFill>
                  <a:srgbClr val="FF0000"/>
                </a:solidFill>
              </a:rPr>
              <a:t>  Do you agree?</a:t>
            </a: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>
                <a:solidFill>
                  <a:srgbClr val="FF0000"/>
                </a:solidFill>
              </a:rPr>
              <a:t>overfitting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underfitting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did we control this for decision trees?  </a:t>
            </a: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2579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551" y="4527748"/>
            <a:ext cx="3698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do we choose </a:t>
            </a:r>
            <a:r>
              <a:rPr lang="en-US" sz="3200" i="1" dirty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954776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heuristics:</a:t>
            </a:r>
          </a:p>
          <a:p>
            <a:pPr lvl="1"/>
            <a:r>
              <a:rPr lang="en-US" dirty="0"/>
              <a:t>often 3, 5, 7</a:t>
            </a:r>
          </a:p>
          <a:p>
            <a:pPr lvl="1"/>
            <a:r>
              <a:rPr lang="en-US" dirty="0"/>
              <a:t>choose an odd number to avoid 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development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variants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936" y="1897269"/>
            <a:ext cx="8153400" cy="2257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</a:p>
          <a:p>
            <a:pPr lvl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043" y="4563545"/>
            <a:ext cx="351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Any variation ideas?</a:t>
            </a:r>
          </a:p>
        </p:txBody>
      </p:sp>
    </p:spTree>
    <p:extLst>
      <p:ext uri="{BB962C8B-B14F-4D97-AF65-F5344CB8AC3E}">
        <p14:creationId xmlns:p14="http://schemas.microsoft.com/office/powerpoint/2010/main" val="2409824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</a:t>
            </a:r>
            <a:r>
              <a:rPr lang="en-US" i="1" dirty="0"/>
              <a:t>k</a:t>
            </a:r>
            <a:r>
              <a:rPr lang="en-US" dirty="0"/>
              <a:t> nearest neighbors, count majority from all examples within a fixed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</a:t>
            </a:r>
            <a:r>
              <a:rPr lang="en-US" i="1" dirty="0"/>
              <a:t>k</a:t>
            </a:r>
            <a:r>
              <a:rPr lang="en-US" dirty="0"/>
              <a:t>-NN: </a:t>
            </a:r>
          </a:p>
          <a:p>
            <a:pPr lvl="1"/>
            <a:r>
              <a:rPr lang="en-US" dirty="0"/>
              <a:t>Right now, all examples are treated equally</a:t>
            </a:r>
          </a:p>
          <a:p>
            <a:pPr lvl="1"/>
            <a:r>
              <a:rPr lang="en-US" dirty="0"/>
              <a:t>weight the “vote” of the examples, so that closer examples have more vote/weight</a:t>
            </a:r>
          </a:p>
          <a:p>
            <a:pPr lvl="1"/>
            <a:r>
              <a:rPr lang="en-US" dirty="0"/>
              <a:t>often use some sort of exponential decay </a:t>
            </a:r>
          </a:p>
        </p:txBody>
      </p:sp>
    </p:spTree>
    <p:extLst>
      <p:ext uri="{BB962C8B-B14F-4D97-AF65-F5344CB8AC3E}">
        <p14:creationId xmlns:p14="http://schemas.microsoft.com/office/powerpoint/2010/main" val="1176944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8188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</a:rPr>
              <a:t>What </a:t>
            </a:r>
            <a:r>
              <a:rPr lang="en-US" sz="2800" dirty="0">
                <a:solidFill>
                  <a:srgbClr val="FF0000"/>
                </a:solidFill>
              </a:rPr>
              <a:t>do</a:t>
            </a:r>
            <a:r>
              <a:rPr lang="en-US" sz="2800" b="0" dirty="0">
                <a:solidFill>
                  <a:srgbClr val="FF0000"/>
                </a:solidFill>
              </a:rPr>
              <a:t> the decision boundaries for decision trees like?</a:t>
            </a:r>
          </a:p>
        </p:txBody>
      </p:sp>
    </p:spTree>
    <p:extLst>
      <p:ext uri="{BB962C8B-B14F-4D97-AF65-F5344CB8AC3E}">
        <p14:creationId xmlns:p14="http://schemas.microsoft.com/office/powerpoint/2010/main" val="178690317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476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180" y="172784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23580" y="24136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3580" y="30232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3580" y="3632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23580" y="4242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23580" y="48520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5580" y="172784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2424" y="24253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2424" y="30232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2424" y="36328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2424" y="42541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4180" y="48520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223580" y="5537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23580" y="6147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424" y="55495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4180" y="61474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5022" y="2599554"/>
            <a:ext cx="4515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the labeled data we have already to create a test set with known labels!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Why can we do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0146" y="4795051"/>
            <a:ext cx="47729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assume there’s an underlying distribution that generates both the training and test examples</a:t>
            </a:r>
          </a:p>
        </p:txBody>
      </p:sp>
    </p:spTree>
    <p:extLst>
      <p:ext uri="{BB962C8B-B14F-4D97-AF65-F5344CB8AC3E}">
        <p14:creationId xmlns:p14="http://schemas.microsoft.com/office/powerpoint/2010/main" val="2750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53200" y="6273934"/>
            <a:ext cx="714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What types of data sets will DT work poorly on?</a:t>
            </a:r>
            <a:endParaRPr lang="en-US" sz="2800" b="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185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for DT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667000" y="2119354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09800" y="3401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76600" y="2868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752600" y="3858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819400" y="3630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505200" y="3249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95309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362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24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730001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3242223" y="3697847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730001" y="3638379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374724" y="53150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4131827" y="4114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4334886" y="4392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82401" y="4925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577601" y="54674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2607828" y="2792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2455428" y="23961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435614" y="4191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760228" y="3020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362200" y="3554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971800" y="3782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2209800" y="2971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4055627" y="27624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5073092" y="4123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653801" y="25485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721402" y="20431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480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316243" y="496000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225492" y="42760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5073092" y="37826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392443" y="36302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996892" y="2453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3575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vs. </a:t>
            </a:r>
            <a:r>
              <a:rPr lang="en-US" i="1" dirty="0"/>
              <a:t>k-</a:t>
            </a:r>
            <a:r>
              <a:rPr lang="en-US" dirty="0"/>
              <a:t>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they use the features in the same way to label the examples?</a:t>
            </a:r>
          </a:p>
        </p:txBody>
      </p:sp>
    </p:spTree>
    <p:extLst>
      <p:ext uri="{BB962C8B-B14F-4D97-AF65-F5344CB8AC3E}">
        <p14:creationId xmlns:p14="http://schemas.microsoft.com/office/powerpoint/2010/main" val="3388611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vs. </a:t>
            </a:r>
            <a:r>
              <a:rPr lang="en-US" i="1" dirty="0"/>
              <a:t>k-</a:t>
            </a:r>
            <a:r>
              <a:rPr lang="en-US" dirty="0"/>
              <a:t>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086" y="161648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FF"/>
                </a:solidFill>
              </a:rPr>
              <a:t>k-</a:t>
            </a:r>
            <a:r>
              <a:rPr lang="en-US" sz="2800" dirty="0">
                <a:solidFill>
                  <a:srgbClr val="0000FF"/>
                </a:solidFill>
              </a:rPr>
              <a:t>NN doesn’t require any training!</a:t>
            </a:r>
            <a:endParaRPr lang="en-US" sz="2800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For most data sets, decision trees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Do they use the features in the same way to label the examples?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k-NN treats all features equally!  Decision trees “select”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77139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111399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a </a:t>
            </a:r>
          </a:p>
          <a:p>
            <a:r>
              <a:rPr lang="en-US" sz="2000" dirty="0"/>
              <a:t>classifier</a:t>
            </a:r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248293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58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4997</TotalTime>
  <Words>1424</Words>
  <Application>Microsoft Macintosh PowerPoint</Application>
  <PresentationFormat>On-screen Show (4:3)</PresentationFormat>
  <Paragraphs>466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CMMI10</vt:lpstr>
      <vt:lpstr>Rockwell</vt:lpstr>
      <vt:lpstr>Tw Cen MT</vt:lpstr>
      <vt:lpstr>Wingdings</vt:lpstr>
      <vt:lpstr>Wingdings 2</vt:lpstr>
      <vt:lpstr>Median</vt:lpstr>
      <vt:lpstr>Equation</vt:lpstr>
      <vt:lpstr>Geometric View of data</vt:lpstr>
      <vt:lpstr>Proper Experimentation</vt:lpstr>
      <vt:lpstr>Experimental setup</vt:lpstr>
      <vt:lpstr>Real-world classification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Test accuracy</vt:lpstr>
      <vt:lpstr>Proper testing</vt:lpstr>
      <vt:lpstr>Proper testing</vt:lpstr>
      <vt:lpstr>Development set</vt:lpstr>
      <vt:lpstr>Proper testing</vt:lpstr>
      <vt:lpstr>Proper testing</vt:lpstr>
      <vt:lpstr>Overfitting to development data</vt:lpstr>
      <vt:lpstr>Pruning revisited</vt:lpstr>
      <vt:lpstr>Pruning revisited</vt:lpstr>
      <vt:lpstr>Machine Learning: A Geometric View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his example?</vt:lpstr>
      <vt:lpstr>What about his example?</vt:lpstr>
      <vt:lpstr>What about his example?</vt:lpstr>
      <vt:lpstr>k-Nearest Neighbor (k-NN)</vt:lpstr>
      <vt:lpstr>k-Nearest Neighbor (k-NN)</vt:lpstr>
      <vt:lpstr>Euclidean distance</vt:lpstr>
      <vt:lpstr>Euclidean distance</vt:lpstr>
      <vt:lpstr>Euclidean distance</vt:lpstr>
      <vt:lpstr>Decision boundaries</vt:lpstr>
      <vt:lpstr>k-NN decision boundaries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k-Nearest Neighbor (k-NN)</vt:lpstr>
      <vt:lpstr>How to pick k</vt:lpstr>
      <vt:lpstr>k-NN variants</vt:lpstr>
      <vt:lpstr>k-NN variations</vt:lpstr>
      <vt:lpstr>Decision boundaries for decision trees</vt:lpstr>
      <vt:lpstr>Decision boundaries for decision trees</vt:lpstr>
      <vt:lpstr>Decision boundaries for decision trees</vt:lpstr>
      <vt:lpstr>Problems for DT</vt:lpstr>
      <vt:lpstr>Decision trees vs. k-NN</vt:lpstr>
      <vt:lpstr>Decision trees vs. k-NN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524</cp:revision>
  <dcterms:created xsi:type="dcterms:W3CDTF">2013-09-08T20:10:23Z</dcterms:created>
  <dcterms:modified xsi:type="dcterms:W3CDTF">2024-03-26T05:44:47Z</dcterms:modified>
</cp:coreProperties>
</file>