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31"/>
  </p:notesMasterIdLst>
  <p:handoutMasterIdLst>
    <p:handoutMasterId r:id="rId32"/>
  </p:handoutMasterIdLst>
  <p:sldIdLst>
    <p:sldId id="355" r:id="rId2"/>
    <p:sldId id="359" r:id="rId3"/>
    <p:sldId id="385" r:id="rId4"/>
    <p:sldId id="396" r:id="rId5"/>
    <p:sldId id="279" r:id="rId6"/>
    <p:sldId id="387" r:id="rId7"/>
    <p:sldId id="390" r:id="rId8"/>
    <p:sldId id="391" r:id="rId9"/>
    <p:sldId id="302" r:id="rId10"/>
    <p:sldId id="303" r:id="rId11"/>
    <p:sldId id="386" r:id="rId12"/>
    <p:sldId id="388" r:id="rId13"/>
    <p:sldId id="392" r:id="rId14"/>
    <p:sldId id="306" r:id="rId15"/>
    <p:sldId id="323" r:id="rId16"/>
    <p:sldId id="326" r:id="rId17"/>
    <p:sldId id="395" r:id="rId18"/>
    <p:sldId id="389" r:id="rId19"/>
    <p:sldId id="398" r:id="rId20"/>
    <p:sldId id="399" r:id="rId21"/>
    <p:sldId id="381" r:id="rId22"/>
    <p:sldId id="371" r:id="rId23"/>
    <p:sldId id="393" r:id="rId24"/>
    <p:sldId id="372" r:id="rId25"/>
    <p:sldId id="383" r:id="rId26"/>
    <p:sldId id="384" r:id="rId27"/>
    <p:sldId id="394" r:id="rId28"/>
    <p:sldId id="400" r:id="rId29"/>
    <p:sldId id="397"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8000FF"/>
    <a:srgbClr val="6666FF"/>
    <a:srgbClr val="808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0" autoAdjust="0"/>
    <p:restoredTop sz="95748" autoAdjust="0"/>
  </p:normalViewPr>
  <p:slideViewPr>
    <p:cSldViewPr>
      <p:cViewPr varScale="1">
        <p:scale>
          <a:sx n="156" d="100"/>
          <a:sy n="156" d="100"/>
        </p:scale>
        <p:origin x="160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5.xml"/><Relationship Id="rId5" Type="http://schemas.openxmlformats.org/officeDocument/2006/relationships/slide" Target="slides/slide22.xml"/><Relationship Id="rId4"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AEE847-EAD2-FE40-8C84-DA512223181C}"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1F9DFB5F-DB72-3648-AF91-4FECE9B6B05B}">
      <dgm:prSet/>
      <dgm:spPr/>
      <dgm:t>
        <a:bodyPr/>
        <a:lstStyle/>
        <a:p>
          <a:pPr rtl="0"/>
          <a:r>
            <a:rPr lang="en-US" dirty="0"/>
            <a:t>Pipelining</a:t>
          </a:r>
        </a:p>
      </dgm:t>
    </dgm:pt>
    <dgm:pt modelId="{4AE55039-A559-5B46-940A-75ACC4386115}" type="parTrans" cxnId="{D4A65260-D363-034C-BC13-9724735933CB}">
      <dgm:prSet/>
      <dgm:spPr/>
      <dgm:t>
        <a:bodyPr/>
        <a:lstStyle/>
        <a:p>
          <a:endParaRPr lang="en-US"/>
        </a:p>
      </dgm:t>
    </dgm:pt>
    <dgm:pt modelId="{E8DDD59A-4B47-2445-810B-652711BDAF3F}" type="sibTrans" cxnId="{D4A65260-D363-034C-BC13-9724735933CB}">
      <dgm:prSet/>
      <dgm:spPr/>
      <dgm:t>
        <a:bodyPr/>
        <a:lstStyle/>
        <a:p>
          <a:endParaRPr lang="en-US"/>
        </a:p>
      </dgm:t>
    </dgm:pt>
    <dgm:pt modelId="{D0904AE8-993E-5942-97B6-306A66DF04F0}">
      <dgm:prSet custT="1"/>
      <dgm:spPr/>
      <dgm:t>
        <a:bodyPr/>
        <a:lstStyle/>
        <a:p>
          <a:pPr rtl="0"/>
          <a:r>
            <a:rPr lang="en-US" sz="1100" dirty="0"/>
            <a:t>Processor moves data or instructions into a conceptual pipe with all stages of the pipe processing simultaneously</a:t>
          </a:r>
        </a:p>
      </dgm:t>
    </dgm:pt>
    <dgm:pt modelId="{9F75FF9E-95F7-3A42-86AC-D87CBB9B2829}" type="parTrans" cxnId="{3F703D20-B38D-0440-87DC-35CF43E74087}">
      <dgm:prSet/>
      <dgm:spPr/>
      <dgm:t>
        <a:bodyPr/>
        <a:lstStyle/>
        <a:p>
          <a:endParaRPr lang="en-US"/>
        </a:p>
      </dgm:t>
    </dgm:pt>
    <dgm:pt modelId="{C6C74CB0-07D1-2444-933E-62ABDDE156FE}" type="sibTrans" cxnId="{3F703D20-B38D-0440-87DC-35CF43E74087}">
      <dgm:prSet/>
      <dgm:spPr/>
      <dgm:t>
        <a:bodyPr/>
        <a:lstStyle/>
        <a:p>
          <a:endParaRPr lang="en-US"/>
        </a:p>
      </dgm:t>
    </dgm:pt>
    <dgm:pt modelId="{9CFA17D8-46EF-D540-AC03-B1D783B08EBB}">
      <dgm:prSet/>
      <dgm:spPr/>
      <dgm:t>
        <a:bodyPr/>
        <a:lstStyle/>
        <a:p>
          <a:pPr rtl="0"/>
          <a:r>
            <a:rPr lang="en-US" dirty="0"/>
            <a:t>Branch prediction</a:t>
          </a:r>
        </a:p>
      </dgm:t>
    </dgm:pt>
    <dgm:pt modelId="{76F69678-778B-5942-BA13-4C4F290378CC}" type="parTrans" cxnId="{2EC13DCA-044A-5F4E-BFC5-433958E2AAB6}">
      <dgm:prSet/>
      <dgm:spPr/>
      <dgm:t>
        <a:bodyPr/>
        <a:lstStyle/>
        <a:p>
          <a:endParaRPr lang="en-US"/>
        </a:p>
      </dgm:t>
    </dgm:pt>
    <dgm:pt modelId="{C9D2CDA4-3B56-B44E-9256-FA215816FA39}" type="sibTrans" cxnId="{2EC13DCA-044A-5F4E-BFC5-433958E2AAB6}">
      <dgm:prSet/>
      <dgm:spPr/>
      <dgm:t>
        <a:bodyPr/>
        <a:lstStyle/>
        <a:p>
          <a:endParaRPr lang="en-US"/>
        </a:p>
      </dgm:t>
    </dgm:pt>
    <dgm:pt modelId="{39E21E8D-BCE6-874A-8E05-4FFC68AFADA3}">
      <dgm:prSet custT="1"/>
      <dgm:spPr/>
      <dgm:t>
        <a:bodyPr/>
        <a:lstStyle/>
        <a:p>
          <a:pPr rtl="0"/>
          <a:r>
            <a:rPr lang="en-US" sz="1000" dirty="0"/>
            <a:t>Processor looks ahead in the instruction code fetched from memory and predicts which branches, or groups of instructions, are likely to be processed next</a:t>
          </a:r>
        </a:p>
      </dgm:t>
    </dgm:pt>
    <dgm:pt modelId="{D7E8EFC3-C4E7-A34B-B349-9059739AD4BB}" type="parTrans" cxnId="{D89EA3E6-2CA9-904E-B95E-CE3A420575DE}">
      <dgm:prSet/>
      <dgm:spPr/>
      <dgm:t>
        <a:bodyPr/>
        <a:lstStyle/>
        <a:p>
          <a:endParaRPr lang="en-US"/>
        </a:p>
      </dgm:t>
    </dgm:pt>
    <dgm:pt modelId="{A8B5980D-5E5F-7D4B-B523-AC127D7ABF5F}" type="sibTrans" cxnId="{D89EA3E6-2CA9-904E-B95E-CE3A420575DE}">
      <dgm:prSet/>
      <dgm:spPr/>
      <dgm:t>
        <a:bodyPr/>
        <a:lstStyle/>
        <a:p>
          <a:endParaRPr lang="en-US"/>
        </a:p>
      </dgm:t>
    </dgm:pt>
    <dgm:pt modelId="{30C97FF5-6C28-2047-A086-66AB02D8C9E6}">
      <dgm:prSet/>
      <dgm:spPr/>
      <dgm:t>
        <a:bodyPr/>
        <a:lstStyle/>
        <a:p>
          <a:pPr rtl="0"/>
          <a:r>
            <a:rPr lang="en-US" dirty="0"/>
            <a:t>Data flow analysis</a:t>
          </a:r>
        </a:p>
      </dgm:t>
    </dgm:pt>
    <dgm:pt modelId="{8B33C48A-2DB3-7044-9606-73F5DE3532D7}" type="parTrans" cxnId="{8F91E62B-0F7C-5A42-841A-E7940D3EE6E8}">
      <dgm:prSet/>
      <dgm:spPr/>
      <dgm:t>
        <a:bodyPr/>
        <a:lstStyle/>
        <a:p>
          <a:endParaRPr lang="en-US"/>
        </a:p>
      </dgm:t>
    </dgm:pt>
    <dgm:pt modelId="{39F20121-8F60-EF4F-86A6-AFD0374E46AF}" type="sibTrans" cxnId="{8F91E62B-0F7C-5A42-841A-E7940D3EE6E8}">
      <dgm:prSet/>
      <dgm:spPr/>
      <dgm:t>
        <a:bodyPr/>
        <a:lstStyle/>
        <a:p>
          <a:endParaRPr lang="en-US"/>
        </a:p>
      </dgm:t>
    </dgm:pt>
    <dgm:pt modelId="{1ADEEF36-6D40-D44F-9B35-90E0CDA42AB8}">
      <dgm:prSet custT="1"/>
      <dgm:spPr/>
      <dgm:t>
        <a:bodyPr/>
        <a:lstStyle/>
        <a:p>
          <a:pPr rtl="0"/>
          <a:r>
            <a:rPr lang="en-US" sz="1050" dirty="0"/>
            <a:t>Processor analyzes which instructions are dependent on each other’s results, or data, to create an optimized schedule of instructions</a:t>
          </a:r>
        </a:p>
      </dgm:t>
    </dgm:pt>
    <dgm:pt modelId="{8BF2F0E2-2B88-9D4E-9A6B-A4483BF6CDE4}" type="parTrans" cxnId="{46F765FF-7156-694C-984E-6EAE0E5C28A5}">
      <dgm:prSet/>
      <dgm:spPr/>
      <dgm:t>
        <a:bodyPr/>
        <a:lstStyle/>
        <a:p>
          <a:endParaRPr lang="en-US"/>
        </a:p>
      </dgm:t>
    </dgm:pt>
    <dgm:pt modelId="{81FDBB88-0681-8E4E-8D8B-BB30C3BAFA65}" type="sibTrans" cxnId="{46F765FF-7156-694C-984E-6EAE0E5C28A5}">
      <dgm:prSet/>
      <dgm:spPr/>
      <dgm:t>
        <a:bodyPr/>
        <a:lstStyle/>
        <a:p>
          <a:endParaRPr lang="en-US"/>
        </a:p>
      </dgm:t>
    </dgm:pt>
    <dgm:pt modelId="{96FA048A-5310-FE4D-81B2-9D70B7C257AA}">
      <dgm:prSet/>
      <dgm:spPr/>
      <dgm:t>
        <a:bodyPr/>
        <a:lstStyle/>
        <a:p>
          <a:pPr rtl="0"/>
          <a:r>
            <a:rPr lang="en-US" dirty="0"/>
            <a:t>Speculative execution</a:t>
          </a:r>
        </a:p>
      </dgm:t>
    </dgm:pt>
    <dgm:pt modelId="{E46BF334-3C6C-F643-8363-F7310281F45D}" type="parTrans" cxnId="{1950FF33-8146-2642-B11E-74530D295442}">
      <dgm:prSet/>
      <dgm:spPr/>
      <dgm:t>
        <a:bodyPr/>
        <a:lstStyle/>
        <a:p>
          <a:endParaRPr lang="en-US"/>
        </a:p>
      </dgm:t>
    </dgm:pt>
    <dgm:pt modelId="{AC35690D-9D17-014B-8008-2A5C688BF974}" type="sibTrans" cxnId="{1950FF33-8146-2642-B11E-74530D295442}">
      <dgm:prSet/>
      <dgm:spPr/>
      <dgm:t>
        <a:bodyPr/>
        <a:lstStyle/>
        <a:p>
          <a:endParaRPr lang="en-US"/>
        </a:p>
      </dgm:t>
    </dgm:pt>
    <dgm:pt modelId="{0DA0EBF7-C177-5C4F-9EAE-1A180967A483}">
      <dgm:prSet custT="1"/>
      <dgm:spPr/>
      <dgm:t>
        <a:bodyPr/>
        <a:lstStyle/>
        <a:p>
          <a:pPr rtl="0"/>
          <a:r>
            <a:rPr lang="en-US" sz="700" dirty="0"/>
            <a:t>Using branch prediction and data flow analysis, some processors speculatively execute instructions ahead of their actual appearance in the program execution, holding the results in temporary locations, keeping execution engines as busy as possible</a:t>
          </a:r>
        </a:p>
      </dgm:t>
    </dgm:pt>
    <dgm:pt modelId="{4A466D16-CBA1-5143-B43C-964C8F088F9E}" type="parTrans" cxnId="{CB9B861B-73E3-1449-BB22-CAF83A6C153E}">
      <dgm:prSet/>
      <dgm:spPr/>
      <dgm:t>
        <a:bodyPr/>
        <a:lstStyle/>
        <a:p>
          <a:endParaRPr lang="en-US"/>
        </a:p>
      </dgm:t>
    </dgm:pt>
    <dgm:pt modelId="{2CF877C0-D3B3-774A-BDC9-CCB09F6CE2DF}" type="sibTrans" cxnId="{CB9B861B-73E3-1449-BB22-CAF83A6C153E}">
      <dgm:prSet/>
      <dgm:spPr/>
      <dgm:t>
        <a:bodyPr/>
        <a:lstStyle/>
        <a:p>
          <a:endParaRPr lang="en-US"/>
        </a:p>
      </dgm:t>
    </dgm:pt>
    <dgm:pt modelId="{8A26F3A1-AB6C-5049-B361-FAF4609B2616}">
      <dgm:prSet/>
      <dgm:spPr/>
      <dgm:t>
        <a:bodyPr/>
        <a:lstStyle/>
        <a:p>
          <a:pPr rtl="0"/>
          <a:r>
            <a:rPr lang="en-US" dirty="0"/>
            <a:t>Superscalar execution</a:t>
          </a:r>
        </a:p>
      </dgm:t>
    </dgm:pt>
    <dgm:pt modelId="{AC6437F1-8798-1544-BB20-AB95D8409774}" type="parTrans" cxnId="{760301D8-6D8F-3C4B-A4AB-150C60644331}">
      <dgm:prSet/>
      <dgm:spPr/>
      <dgm:t>
        <a:bodyPr/>
        <a:lstStyle/>
        <a:p>
          <a:endParaRPr lang="en-US"/>
        </a:p>
      </dgm:t>
    </dgm:pt>
    <dgm:pt modelId="{1EE08078-6E4D-7842-9B72-3F0C7C3378C4}" type="sibTrans" cxnId="{760301D8-6D8F-3C4B-A4AB-150C60644331}">
      <dgm:prSet/>
      <dgm:spPr/>
      <dgm:t>
        <a:bodyPr/>
        <a:lstStyle/>
        <a:p>
          <a:endParaRPr lang="en-US"/>
        </a:p>
      </dgm:t>
    </dgm:pt>
    <dgm:pt modelId="{CE02E82E-38D7-9F49-B76A-A9DEA9406EA8}">
      <dgm:prSet custT="1"/>
      <dgm:spPr/>
      <dgm:t>
        <a:bodyPr/>
        <a:lstStyle/>
        <a:p>
          <a:pPr rtl="0"/>
          <a:r>
            <a:rPr lang="en-US" sz="1000" dirty="0"/>
            <a:t>This is the ability to issue more than one instruction in every processor clock cycle. (In effect, multiple parallel pipelines are used.)</a:t>
          </a:r>
        </a:p>
      </dgm:t>
    </dgm:pt>
    <dgm:pt modelId="{E3906516-8F1C-4E44-BF3B-DE1A16420EAE}" type="parTrans" cxnId="{A9BAD250-28CD-0A43-8EEB-F79FC2853276}">
      <dgm:prSet/>
      <dgm:spPr/>
      <dgm:t>
        <a:bodyPr/>
        <a:lstStyle/>
        <a:p>
          <a:endParaRPr lang="en-US"/>
        </a:p>
      </dgm:t>
    </dgm:pt>
    <dgm:pt modelId="{D0DB07B7-D114-984D-A8F2-E3D6867CD40F}" type="sibTrans" cxnId="{A9BAD250-28CD-0A43-8EEB-F79FC2853276}">
      <dgm:prSet/>
      <dgm:spPr/>
      <dgm:t>
        <a:bodyPr/>
        <a:lstStyle/>
        <a:p>
          <a:endParaRPr lang="en-US"/>
        </a:p>
      </dgm:t>
    </dgm:pt>
    <dgm:pt modelId="{B5438589-107F-BE44-8E79-B96C087882C3}" type="pres">
      <dgm:prSet presAssocID="{8BAEE847-EAD2-FE40-8C84-DA512223181C}" presName="Name0" presStyleCnt="0">
        <dgm:presLayoutVars>
          <dgm:chMax val="7"/>
          <dgm:dir/>
          <dgm:animLvl val="lvl"/>
          <dgm:resizeHandles val="exact"/>
        </dgm:presLayoutVars>
      </dgm:prSet>
      <dgm:spPr/>
    </dgm:pt>
    <dgm:pt modelId="{8F8399CD-6D80-A04B-A73D-FAE536245E54}" type="pres">
      <dgm:prSet presAssocID="{1F9DFB5F-DB72-3648-AF91-4FECE9B6B05B}" presName="circle1" presStyleLbl="node1" presStyleIdx="0" presStyleCnt="5"/>
      <dgm:spPr/>
    </dgm:pt>
    <dgm:pt modelId="{C8351538-822B-924A-B1CC-4E89FE8D8B98}" type="pres">
      <dgm:prSet presAssocID="{1F9DFB5F-DB72-3648-AF91-4FECE9B6B05B}" presName="space" presStyleCnt="0"/>
      <dgm:spPr/>
    </dgm:pt>
    <dgm:pt modelId="{1C95AEB3-1C20-5849-B1AE-D3E218984151}" type="pres">
      <dgm:prSet presAssocID="{1F9DFB5F-DB72-3648-AF91-4FECE9B6B05B}" presName="rect1" presStyleLbl="alignAcc1" presStyleIdx="0" presStyleCnt="5"/>
      <dgm:spPr/>
    </dgm:pt>
    <dgm:pt modelId="{E5E6FCE1-34FD-AE40-955F-2C56C6769BE6}" type="pres">
      <dgm:prSet presAssocID="{9CFA17D8-46EF-D540-AC03-B1D783B08EBB}" presName="vertSpace2" presStyleLbl="node1" presStyleIdx="0" presStyleCnt="5"/>
      <dgm:spPr/>
    </dgm:pt>
    <dgm:pt modelId="{95965867-777A-B244-9440-59A3ABA67E2E}" type="pres">
      <dgm:prSet presAssocID="{9CFA17D8-46EF-D540-AC03-B1D783B08EBB}" presName="circle2" presStyleLbl="node1" presStyleIdx="1" presStyleCnt="5"/>
      <dgm:spPr/>
    </dgm:pt>
    <dgm:pt modelId="{62C26FB8-F960-704B-9B69-4C5DA54F634F}" type="pres">
      <dgm:prSet presAssocID="{9CFA17D8-46EF-D540-AC03-B1D783B08EBB}" presName="rect2" presStyleLbl="alignAcc1" presStyleIdx="1" presStyleCnt="5"/>
      <dgm:spPr/>
    </dgm:pt>
    <dgm:pt modelId="{21097EEF-7F32-5B40-849F-5D64D8FB6490}" type="pres">
      <dgm:prSet presAssocID="{8A26F3A1-AB6C-5049-B361-FAF4609B2616}" presName="vertSpace3" presStyleLbl="node1" presStyleIdx="1" presStyleCnt="5"/>
      <dgm:spPr/>
    </dgm:pt>
    <dgm:pt modelId="{8980E4CE-FAE8-4640-865E-DD474CAE12ED}" type="pres">
      <dgm:prSet presAssocID="{8A26F3A1-AB6C-5049-B361-FAF4609B2616}" presName="circle3" presStyleLbl="node1" presStyleIdx="2" presStyleCnt="5"/>
      <dgm:spPr/>
    </dgm:pt>
    <dgm:pt modelId="{8A0AD6EA-0B5C-914A-9F0A-CC84B3884EAA}" type="pres">
      <dgm:prSet presAssocID="{8A26F3A1-AB6C-5049-B361-FAF4609B2616}" presName="rect3" presStyleLbl="alignAcc1" presStyleIdx="2" presStyleCnt="5"/>
      <dgm:spPr/>
    </dgm:pt>
    <dgm:pt modelId="{C5C34AE3-0941-7F41-AEFA-33EA5ED8EA8E}" type="pres">
      <dgm:prSet presAssocID="{30C97FF5-6C28-2047-A086-66AB02D8C9E6}" presName="vertSpace4" presStyleLbl="node1" presStyleIdx="2" presStyleCnt="5"/>
      <dgm:spPr/>
    </dgm:pt>
    <dgm:pt modelId="{8FC3D4C7-6020-F347-A658-FE974C7C2633}" type="pres">
      <dgm:prSet presAssocID="{30C97FF5-6C28-2047-A086-66AB02D8C9E6}" presName="circle4" presStyleLbl="node1" presStyleIdx="3" presStyleCnt="5"/>
      <dgm:spPr/>
    </dgm:pt>
    <dgm:pt modelId="{3912B40C-E4AB-4443-8E49-43D36F560895}" type="pres">
      <dgm:prSet presAssocID="{30C97FF5-6C28-2047-A086-66AB02D8C9E6}" presName="rect4" presStyleLbl="alignAcc1" presStyleIdx="3" presStyleCnt="5"/>
      <dgm:spPr/>
    </dgm:pt>
    <dgm:pt modelId="{8D91002D-285F-B140-9CB7-BDD1A1FA0E36}" type="pres">
      <dgm:prSet presAssocID="{96FA048A-5310-FE4D-81B2-9D70B7C257AA}" presName="vertSpace5" presStyleLbl="node1" presStyleIdx="3" presStyleCnt="5"/>
      <dgm:spPr/>
    </dgm:pt>
    <dgm:pt modelId="{8CA8964D-0088-5C41-B5B6-C7928BBF95DC}" type="pres">
      <dgm:prSet presAssocID="{96FA048A-5310-FE4D-81B2-9D70B7C257AA}" presName="circle5" presStyleLbl="node1" presStyleIdx="4" presStyleCnt="5"/>
      <dgm:spPr/>
    </dgm:pt>
    <dgm:pt modelId="{4E35B49C-BBBC-DB45-BDFD-E61EAF99AC87}" type="pres">
      <dgm:prSet presAssocID="{96FA048A-5310-FE4D-81B2-9D70B7C257AA}" presName="rect5" presStyleLbl="alignAcc1" presStyleIdx="4" presStyleCnt="5"/>
      <dgm:spPr/>
    </dgm:pt>
    <dgm:pt modelId="{FDF68C10-93C2-9847-8923-5DAB69061B5C}" type="pres">
      <dgm:prSet presAssocID="{1F9DFB5F-DB72-3648-AF91-4FECE9B6B05B}" presName="rect1ParTx" presStyleLbl="alignAcc1" presStyleIdx="4" presStyleCnt="5">
        <dgm:presLayoutVars>
          <dgm:chMax val="1"/>
          <dgm:bulletEnabled val="1"/>
        </dgm:presLayoutVars>
      </dgm:prSet>
      <dgm:spPr/>
    </dgm:pt>
    <dgm:pt modelId="{9625A8A9-4E22-1C45-8780-F620536E0AB6}" type="pres">
      <dgm:prSet presAssocID="{1F9DFB5F-DB72-3648-AF91-4FECE9B6B05B}" presName="rect1ChTx" presStyleLbl="alignAcc1" presStyleIdx="4" presStyleCnt="5">
        <dgm:presLayoutVars>
          <dgm:bulletEnabled val="1"/>
        </dgm:presLayoutVars>
      </dgm:prSet>
      <dgm:spPr/>
    </dgm:pt>
    <dgm:pt modelId="{1296813F-D39B-814D-848B-44B53BD6057E}" type="pres">
      <dgm:prSet presAssocID="{9CFA17D8-46EF-D540-AC03-B1D783B08EBB}" presName="rect2ParTx" presStyleLbl="alignAcc1" presStyleIdx="4" presStyleCnt="5">
        <dgm:presLayoutVars>
          <dgm:chMax val="1"/>
          <dgm:bulletEnabled val="1"/>
        </dgm:presLayoutVars>
      </dgm:prSet>
      <dgm:spPr/>
    </dgm:pt>
    <dgm:pt modelId="{B8C4BD7A-9494-904F-8FD8-EAB30AD1C9C2}" type="pres">
      <dgm:prSet presAssocID="{9CFA17D8-46EF-D540-AC03-B1D783B08EBB}" presName="rect2ChTx" presStyleLbl="alignAcc1" presStyleIdx="4" presStyleCnt="5">
        <dgm:presLayoutVars>
          <dgm:bulletEnabled val="1"/>
        </dgm:presLayoutVars>
      </dgm:prSet>
      <dgm:spPr/>
    </dgm:pt>
    <dgm:pt modelId="{4CD70E50-5CB8-974F-99E3-860FEAB27838}" type="pres">
      <dgm:prSet presAssocID="{8A26F3A1-AB6C-5049-B361-FAF4609B2616}" presName="rect3ParTx" presStyleLbl="alignAcc1" presStyleIdx="4" presStyleCnt="5">
        <dgm:presLayoutVars>
          <dgm:chMax val="1"/>
          <dgm:bulletEnabled val="1"/>
        </dgm:presLayoutVars>
      </dgm:prSet>
      <dgm:spPr/>
    </dgm:pt>
    <dgm:pt modelId="{9D7E2566-676D-9E41-99C2-0953099D924D}" type="pres">
      <dgm:prSet presAssocID="{8A26F3A1-AB6C-5049-B361-FAF4609B2616}" presName="rect3ChTx" presStyleLbl="alignAcc1" presStyleIdx="4" presStyleCnt="5">
        <dgm:presLayoutVars>
          <dgm:bulletEnabled val="1"/>
        </dgm:presLayoutVars>
      </dgm:prSet>
      <dgm:spPr/>
    </dgm:pt>
    <dgm:pt modelId="{C047E8FF-ABA5-3248-AA1A-9A4239A7E3E6}" type="pres">
      <dgm:prSet presAssocID="{30C97FF5-6C28-2047-A086-66AB02D8C9E6}" presName="rect4ParTx" presStyleLbl="alignAcc1" presStyleIdx="4" presStyleCnt="5">
        <dgm:presLayoutVars>
          <dgm:chMax val="1"/>
          <dgm:bulletEnabled val="1"/>
        </dgm:presLayoutVars>
      </dgm:prSet>
      <dgm:spPr/>
    </dgm:pt>
    <dgm:pt modelId="{B4AAA73C-1031-C544-BDD6-9B9C29452A80}" type="pres">
      <dgm:prSet presAssocID="{30C97FF5-6C28-2047-A086-66AB02D8C9E6}" presName="rect4ChTx" presStyleLbl="alignAcc1" presStyleIdx="4" presStyleCnt="5">
        <dgm:presLayoutVars>
          <dgm:bulletEnabled val="1"/>
        </dgm:presLayoutVars>
      </dgm:prSet>
      <dgm:spPr/>
    </dgm:pt>
    <dgm:pt modelId="{67BD0849-4A79-D541-90FC-E48AB8D34DEE}" type="pres">
      <dgm:prSet presAssocID="{96FA048A-5310-FE4D-81B2-9D70B7C257AA}" presName="rect5ParTx" presStyleLbl="alignAcc1" presStyleIdx="4" presStyleCnt="5">
        <dgm:presLayoutVars>
          <dgm:chMax val="1"/>
          <dgm:bulletEnabled val="1"/>
        </dgm:presLayoutVars>
      </dgm:prSet>
      <dgm:spPr/>
    </dgm:pt>
    <dgm:pt modelId="{BB5D0C00-E641-934E-AE39-CCC5D85D9568}" type="pres">
      <dgm:prSet presAssocID="{96FA048A-5310-FE4D-81B2-9D70B7C257AA}" presName="rect5ChTx" presStyleLbl="alignAcc1" presStyleIdx="4" presStyleCnt="5">
        <dgm:presLayoutVars>
          <dgm:bulletEnabled val="1"/>
        </dgm:presLayoutVars>
      </dgm:prSet>
      <dgm:spPr/>
    </dgm:pt>
  </dgm:ptLst>
  <dgm:cxnLst>
    <dgm:cxn modelId="{8C44C30A-E064-7744-B4A2-1C94E483A490}" type="presOf" srcId="{CE02E82E-38D7-9F49-B76A-A9DEA9406EA8}" destId="{9D7E2566-676D-9E41-99C2-0953099D924D}" srcOrd="0" destOrd="0" presId="urn:microsoft.com/office/officeart/2005/8/layout/target3"/>
    <dgm:cxn modelId="{C517610C-5B74-2F41-A242-FA5CFF08BF4A}" type="presOf" srcId="{0DA0EBF7-C177-5C4F-9EAE-1A180967A483}" destId="{BB5D0C00-E641-934E-AE39-CCC5D85D9568}" srcOrd="0" destOrd="0" presId="urn:microsoft.com/office/officeart/2005/8/layout/target3"/>
    <dgm:cxn modelId="{0543E415-2607-204C-A468-518EB5E730BA}" type="presOf" srcId="{30C97FF5-6C28-2047-A086-66AB02D8C9E6}" destId="{C047E8FF-ABA5-3248-AA1A-9A4239A7E3E6}" srcOrd="1" destOrd="0" presId="urn:microsoft.com/office/officeart/2005/8/layout/target3"/>
    <dgm:cxn modelId="{CB9B861B-73E3-1449-BB22-CAF83A6C153E}" srcId="{96FA048A-5310-FE4D-81B2-9D70B7C257AA}" destId="{0DA0EBF7-C177-5C4F-9EAE-1A180967A483}" srcOrd="0" destOrd="0" parTransId="{4A466D16-CBA1-5143-B43C-964C8F088F9E}" sibTransId="{2CF877C0-D3B3-774A-BDC9-CCB09F6CE2DF}"/>
    <dgm:cxn modelId="{3F703D20-B38D-0440-87DC-35CF43E74087}" srcId="{1F9DFB5F-DB72-3648-AF91-4FECE9B6B05B}" destId="{D0904AE8-993E-5942-97B6-306A66DF04F0}" srcOrd="0" destOrd="0" parTransId="{9F75FF9E-95F7-3A42-86AC-D87CBB9B2829}" sibTransId="{C6C74CB0-07D1-2444-933E-62ABDDE156FE}"/>
    <dgm:cxn modelId="{8F91E62B-0F7C-5A42-841A-E7940D3EE6E8}" srcId="{8BAEE847-EAD2-FE40-8C84-DA512223181C}" destId="{30C97FF5-6C28-2047-A086-66AB02D8C9E6}" srcOrd="3" destOrd="0" parTransId="{8B33C48A-2DB3-7044-9606-73F5DE3532D7}" sibTransId="{39F20121-8F60-EF4F-86A6-AFD0374E46AF}"/>
    <dgm:cxn modelId="{1F75482D-39EF-5641-9DD0-57C267687981}" type="presOf" srcId="{8A26F3A1-AB6C-5049-B361-FAF4609B2616}" destId="{4CD70E50-5CB8-974F-99E3-860FEAB27838}" srcOrd="1" destOrd="0" presId="urn:microsoft.com/office/officeart/2005/8/layout/target3"/>
    <dgm:cxn modelId="{1950FF33-8146-2642-B11E-74530D295442}" srcId="{8BAEE847-EAD2-FE40-8C84-DA512223181C}" destId="{96FA048A-5310-FE4D-81B2-9D70B7C257AA}" srcOrd="4" destOrd="0" parTransId="{E46BF334-3C6C-F643-8363-F7310281F45D}" sibTransId="{AC35690D-9D17-014B-8008-2A5C688BF974}"/>
    <dgm:cxn modelId="{A9BAD250-28CD-0A43-8EEB-F79FC2853276}" srcId="{8A26F3A1-AB6C-5049-B361-FAF4609B2616}" destId="{CE02E82E-38D7-9F49-B76A-A9DEA9406EA8}" srcOrd="0" destOrd="0" parTransId="{E3906516-8F1C-4E44-BF3B-DE1A16420EAE}" sibTransId="{D0DB07B7-D114-984D-A8F2-E3D6867CD40F}"/>
    <dgm:cxn modelId="{D4A65260-D363-034C-BC13-9724735933CB}" srcId="{8BAEE847-EAD2-FE40-8C84-DA512223181C}" destId="{1F9DFB5F-DB72-3648-AF91-4FECE9B6B05B}" srcOrd="0" destOrd="0" parTransId="{4AE55039-A559-5B46-940A-75ACC4386115}" sibTransId="{E8DDD59A-4B47-2445-810B-652711BDAF3F}"/>
    <dgm:cxn modelId="{3124647B-CEF8-0348-A8DC-6017A38138EE}" type="presOf" srcId="{39E21E8D-BCE6-874A-8E05-4FFC68AFADA3}" destId="{B8C4BD7A-9494-904F-8FD8-EAB30AD1C9C2}" srcOrd="0" destOrd="0" presId="urn:microsoft.com/office/officeart/2005/8/layout/target3"/>
    <dgm:cxn modelId="{9EA4899C-801D-5844-8093-9EE9020D6B92}" type="presOf" srcId="{8BAEE847-EAD2-FE40-8C84-DA512223181C}" destId="{B5438589-107F-BE44-8E79-B96C087882C3}" srcOrd="0" destOrd="0" presId="urn:microsoft.com/office/officeart/2005/8/layout/target3"/>
    <dgm:cxn modelId="{DBA6C5A0-FE3E-9842-A01C-F83FB7771255}" type="presOf" srcId="{D0904AE8-993E-5942-97B6-306A66DF04F0}" destId="{9625A8A9-4E22-1C45-8780-F620536E0AB6}" srcOrd="0" destOrd="0" presId="urn:microsoft.com/office/officeart/2005/8/layout/target3"/>
    <dgm:cxn modelId="{493CC3A7-89C9-FC4D-AA12-8C4FCAA641E6}" type="presOf" srcId="{1F9DFB5F-DB72-3648-AF91-4FECE9B6B05B}" destId="{FDF68C10-93C2-9847-8923-5DAB69061B5C}" srcOrd="1" destOrd="0" presId="urn:microsoft.com/office/officeart/2005/8/layout/target3"/>
    <dgm:cxn modelId="{B5E7D4A8-5E1B-B541-96F4-801FA261EC47}" type="presOf" srcId="{96FA048A-5310-FE4D-81B2-9D70B7C257AA}" destId="{67BD0849-4A79-D541-90FC-E48AB8D34DEE}" srcOrd="1" destOrd="0" presId="urn:microsoft.com/office/officeart/2005/8/layout/target3"/>
    <dgm:cxn modelId="{4FD956BC-F778-8147-824F-46C487539D26}" type="presOf" srcId="{1F9DFB5F-DB72-3648-AF91-4FECE9B6B05B}" destId="{1C95AEB3-1C20-5849-B1AE-D3E218984151}" srcOrd="0" destOrd="0" presId="urn:microsoft.com/office/officeart/2005/8/layout/target3"/>
    <dgm:cxn modelId="{2EC13DCA-044A-5F4E-BFC5-433958E2AAB6}" srcId="{8BAEE847-EAD2-FE40-8C84-DA512223181C}" destId="{9CFA17D8-46EF-D540-AC03-B1D783B08EBB}" srcOrd="1" destOrd="0" parTransId="{76F69678-778B-5942-BA13-4C4F290378CC}" sibTransId="{C9D2CDA4-3B56-B44E-9256-FA215816FA39}"/>
    <dgm:cxn modelId="{70761CD2-A649-644E-9CB9-F7DC2012EE36}" type="presOf" srcId="{9CFA17D8-46EF-D540-AC03-B1D783B08EBB}" destId="{1296813F-D39B-814D-848B-44B53BD6057E}" srcOrd="1" destOrd="0" presId="urn:microsoft.com/office/officeart/2005/8/layout/target3"/>
    <dgm:cxn modelId="{97423DD5-2B0D-ED49-A726-E649080C84EC}" type="presOf" srcId="{9CFA17D8-46EF-D540-AC03-B1D783B08EBB}" destId="{62C26FB8-F960-704B-9B69-4C5DA54F634F}" srcOrd="0" destOrd="0" presId="urn:microsoft.com/office/officeart/2005/8/layout/target3"/>
    <dgm:cxn modelId="{760301D8-6D8F-3C4B-A4AB-150C60644331}" srcId="{8BAEE847-EAD2-FE40-8C84-DA512223181C}" destId="{8A26F3A1-AB6C-5049-B361-FAF4609B2616}" srcOrd="2" destOrd="0" parTransId="{AC6437F1-8798-1544-BB20-AB95D8409774}" sibTransId="{1EE08078-6E4D-7842-9B72-3F0C7C3378C4}"/>
    <dgm:cxn modelId="{3DFF21E3-F2C8-4C49-9D7F-7E92EB9D4F2C}" type="presOf" srcId="{96FA048A-5310-FE4D-81B2-9D70B7C257AA}" destId="{4E35B49C-BBBC-DB45-BDFD-E61EAF99AC87}" srcOrd="0" destOrd="0" presId="urn:microsoft.com/office/officeart/2005/8/layout/target3"/>
    <dgm:cxn modelId="{205C9DE3-2B2A-374C-A313-28A852AD70DF}" type="presOf" srcId="{1ADEEF36-6D40-D44F-9B35-90E0CDA42AB8}" destId="{B4AAA73C-1031-C544-BDD6-9B9C29452A80}" srcOrd="0" destOrd="0" presId="urn:microsoft.com/office/officeart/2005/8/layout/target3"/>
    <dgm:cxn modelId="{AA4077E6-98AB-8548-A1A9-4EDCD357F6AF}" type="presOf" srcId="{30C97FF5-6C28-2047-A086-66AB02D8C9E6}" destId="{3912B40C-E4AB-4443-8E49-43D36F560895}" srcOrd="0" destOrd="0" presId="urn:microsoft.com/office/officeart/2005/8/layout/target3"/>
    <dgm:cxn modelId="{D89EA3E6-2CA9-904E-B95E-CE3A420575DE}" srcId="{9CFA17D8-46EF-D540-AC03-B1D783B08EBB}" destId="{39E21E8D-BCE6-874A-8E05-4FFC68AFADA3}" srcOrd="0" destOrd="0" parTransId="{D7E8EFC3-C4E7-A34B-B349-9059739AD4BB}" sibTransId="{A8B5980D-5E5F-7D4B-B523-AC127D7ABF5F}"/>
    <dgm:cxn modelId="{46F765FF-7156-694C-984E-6EAE0E5C28A5}" srcId="{30C97FF5-6C28-2047-A086-66AB02D8C9E6}" destId="{1ADEEF36-6D40-D44F-9B35-90E0CDA42AB8}" srcOrd="0" destOrd="0" parTransId="{8BF2F0E2-2B88-9D4E-9A6B-A4483BF6CDE4}" sibTransId="{81FDBB88-0681-8E4E-8D8B-BB30C3BAFA65}"/>
    <dgm:cxn modelId="{301294FF-4AF4-D043-8E38-F8EB23367CB3}" type="presOf" srcId="{8A26F3A1-AB6C-5049-B361-FAF4609B2616}" destId="{8A0AD6EA-0B5C-914A-9F0A-CC84B3884EAA}" srcOrd="0" destOrd="0" presId="urn:microsoft.com/office/officeart/2005/8/layout/target3"/>
    <dgm:cxn modelId="{9337C14B-1017-AC44-91CB-F0CA4DC8148D}" type="presParOf" srcId="{B5438589-107F-BE44-8E79-B96C087882C3}" destId="{8F8399CD-6D80-A04B-A73D-FAE536245E54}" srcOrd="0" destOrd="0" presId="urn:microsoft.com/office/officeart/2005/8/layout/target3"/>
    <dgm:cxn modelId="{163E5219-EE5D-1B4E-ACD5-9CE2B956510E}" type="presParOf" srcId="{B5438589-107F-BE44-8E79-B96C087882C3}" destId="{C8351538-822B-924A-B1CC-4E89FE8D8B98}" srcOrd="1" destOrd="0" presId="urn:microsoft.com/office/officeart/2005/8/layout/target3"/>
    <dgm:cxn modelId="{9D8077DD-7DA2-594D-B3F3-BC397BEA446A}" type="presParOf" srcId="{B5438589-107F-BE44-8E79-B96C087882C3}" destId="{1C95AEB3-1C20-5849-B1AE-D3E218984151}" srcOrd="2" destOrd="0" presId="urn:microsoft.com/office/officeart/2005/8/layout/target3"/>
    <dgm:cxn modelId="{EF9A5943-94B4-EC45-80D5-9D88AB543EB2}" type="presParOf" srcId="{B5438589-107F-BE44-8E79-B96C087882C3}" destId="{E5E6FCE1-34FD-AE40-955F-2C56C6769BE6}" srcOrd="3" destOrd="0" presId="urn:microsoft.com/office/officeart/2005/8/layout/target3"/>
    <dgm:cxn modelId="{3769CB35-6124-BE47-82AD-A1EEF720959C}" type="presParOf" srcId="{B5438589-107F-BE44-8E79-B96C087882C3}" destId="{95965867-777A-B244-9440-59A3ABA67E2E}" srcOrd="4" destOrd="0" presId="urn:microsoft.com/office/officeart/2005/8/layout/target3"/>
    <dgm:cxn modelId="{1CA8701D-C0A4-DC41-A43A-88918726A5B6}" type="presParOf" srcId="{B5438589-107F-BE44-8E79-B96C087882C3}" destId="{62C26FB8-F960-704B-9B69-4C5DA54F634F}" srcOrd="5" destOrd="0" presId="urn:microsoft.com/office/officeart/2005/8/layout/target3"/>
    <dgm:cxn modelId="{2838EB30-9379-E042-8BA4-A0A280417150}" type="presParOf" srcId="{B5438589-107F-BE44-8E79-B96C087882C3}" destId="{21097EEF-7F32-5B40-849F-5D64D8FB6490}" srcOrd="6" destOrd="0" presId="urn:microsoft.com/office/officeart/2005/8/layout/target3"/>
    <dgm:cxn modelId="{9BB45B1D-656D-FC4D-9532-5278DBE01C23}" type="presParOf" srcId="{B5438589-107F-BE44-8E79-B96C087882C3}" destId="{8980E4CE-FAE8-4640-865E-DD474CAE12ED}" srcOrd="7" destOrd="0" presId="urn:microsoft.com/office/officeart/2005/8/layout/target3"/>
    <dgm:cxn modelId="{0CCBD73A-C2E5-B247-AE15-32F655193A9D}" type="presParOf" srcId="{B5438589-107F-BE44-8E79-B96C087882C3}" destId="{8A0AD6EA-0B5C-914A-9F0A-CC84B3884EAA}" srcOrd="8" destOrd="0" presId="urn:microsoft.com/office/officeart/2005/8/layout/target3"/>
    <dgm:cxn modelId="{C0F6B8D5-8098-5D4C-98D6-A7F9626720DB}" type="presParOf" srcId="{B5438589-107F-BE44-8E79-B96C087882C3}" destId="{C5C34AE3-0941-7F41-AEFA-33EA5ED8EA8E}" srcOrd="9" destOrd="0" presId="urn:microsoft.com/office/officeart/2005/8/layout/target3"/>
    <dgm:cxn modelId="{C0125645-5CD3-8746-BA79-4184EA7DA9E1}" type="presParOf" srcId="{B5438589-107F-BE44-8E79-B96C087882C3}" destId="{8FC3D4C7-6020-F347-A658-FE974C7C2633}" srcOrd="10" destOrd="0" presId="urn:microsoft.com/office/officeart/2005/8/layout/target3"/>
    <dgm:cxn modelId="{B522517D-4297-C44E-9B0D-4039E46AFA24}" type="presParOf" srcId="{B5438589-107F-BE44-8E79-B96C087882C3}" destId="{3912B40C-E4AB-4443-8E49-43D36F560895}" srcOrd="11" destOrd="0" presId="urn:microsoft.com/office/officeart/2005/8/layout/target3"/>
    <dgm:cxn modelId="{E161E772-0EA3-794C-B896-92A24A2298EC}" type="presParOf" srcId="{B5438589-107F-BE44-8E79-B96C087882C3}" destId="{8D91002D-285F-B140-9CB7-BDD1A1FA0E36}" srcOrd="12" destOrd="0" presId="urn:microsoft.com/office/officeart/2005/8/layout/target3"/>
    <dgm:cxn modelId="{08386E96-D699-CF41-AE08-2AAD0B39FB45}" type="presParOf" srcId="{B5438589-107F-BE44-8E79-B96C087882C3}" destId="{8CA8964D-0088-5C41-B5B6-C7928BBF95DC}" srcOrd="13" destOrd="0" presId="urn:microsoft.com/office/officeart/2005/8/layout/target3"/>
    <dgm:cxn modelId="{5969DB80-B243-0341-9494-70E131A79C21}" type="presParOf" srcId="{B5438589-107F-BE44-8E79-B96C087882C3}" destId="{4E35B49C-BBBC-DB45-BDFD-E61EAF99AC87}" srcOrd="14" destOrd="0" presId="urn:microsoft.com/office/officeart/2005/8/layout/target3"/>
    <dgm:cxn modelId="{5DD8A149-6B30-7548-A206-FC2CA8546DD3}" type="presParOf" srcId="{B5438589-107F-BE44-8E79-B96C087882C3}" destId="{FDF68C10-93C2-9847-8923-5DAB69061B5C}" srcOrd="15" destOrd="0" presId="urn:microsoft.com/office/officeart/2005/8/layout/target3"/>
    <dgm:cxn modelId="{80F29C6B-BB39-8A49-BB25-7D13885F5DD2}" type="presParOf" srcId="{B5438589-107F-BE44-8E79-B96C087882C3}" destId="{9625A8A9-4E22-1C45-8780-F620536E0AB6}" srcOrd="16" destOrd="0" presId="urn:microsoft.com/office/officeart/2005/8/layout/target3"/>
    <dgm:cxn modelId="{13F5F08D-CE69-8342-9A37-43AE6D23DDB6}" type="presParOf" srcId="{B5438589-107F-BE44-8E79-B96C087882C3}" destId="{1296813F-D39B-814D-848B-44B53BD6057E}" srcOrd="17" destOrd="0" presId="urn:microsoft.com/office/officeart/2005/8/layout/target3"/>
    <dgm:cxn modelId="{0F98E1D4-37E0-6E43-B731-D970A6053B92}" type="presParOf" srcId="{B5438589-107F-BE44-8E79-B96C087882C3}" destId="{B8C4BD7A-9494-904F-8FD8-EAB30AD1C9C2}" srcOrd="18" destOrd="0" presId="urn:microsoft.com/office/officeart/2005/8/layout/target3"/>
    <dgm:cxn modelId="{FC9C352E-88E2-1649-896D-A2F9EE815967}" type="presParOf" srcId="{B5438589-107F-BE44-8E79-B96C087882C3}" destId="{4CD70E50-5CB8-974F-99E3-860FEAB27838}" srcOrd="19" destOrd="0" presId="urn:microsoft.com/office/officeart/2005/8/layout/target3"/>
    <dgm:cxn modelId="{DDDE13AE-CC34-8446-9A0C-A649F9F6223A}" type="presParOf" srcId="{B5438589-107F-BE44-8E79-B96C087882C3}" destId="{9D7E2566-676D-9E41-99C2-0953099D924D}" srcOrd="20" destOrd="0" presId="urn:microsoft.com/office/officeart/2005/8/layout/target3"/>
    <dgm:cxn modelId="{F97C5BBA-6C8E-924D-9834-74B9C0B99ECA}" type="presParOf" srcId="{B5438589-107F-BE44-8E79-B96C087882C3}" destId="{C047E8FF-ABA5-3248-AA1A-9A4239A7E3E6}" srcOrd="21" destOrd="0" presId="urn:microsoft.com/office/officeart/2005/8/layout/target3"/>
    <dgm:cxn modelId="{5D083E1E-D0C1-0645-A810-66B443A8962C}" type="presParOf" srcId="{B5438589-107F-BE44-8E79-B96C087882C3}" destId="{B4AAA73C-1031-C544-BDD6-9B9C29452A80}" srcOrd="22" destOrd="0" presId="urn:microsoft.com/office/officeart/2005/8/layout/target3"/>
    <dgm:cxn modelId="{7AEA94CD-3EDF-F340-9697-00E5D0134088}" type="presParOf" srcId="{B5438589-107F-BE44-8E79-B96C087882C3}" destId="{67BD0849-4A79-D541-90FC-E48AB8D34DEE}" srcOrd="23" destOrd="0" presId="urn:microsoft.com/office/officeart/2005/8/layout/target3"/>
    <dgm:cxn modelId="{DAB33B87-0516-414F-B1FE-7F17EDBB379D}" type="presParOf" srcId="{B5438589-107F-BE44-8E79-B96C087882C3}" destId="{BB5D0C00-E641-934E-AE39-CCC5D85D9568}"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3D2" qsCatId="3D" csTypeId="urn:microsoft.com/office/officeart/2005/8/colors/accent2_4" csCatId="accent2"/>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dgm:pt>
    <dgm:pt modelId="{DDA5D090-4EDE-CC46-88A9-94E77850F40F}" type="pres">
      <dgm:prSet presAssocID="{C19F7702-5F4C-F44B-9333-C56759486144}" presName="d1" presStyleLbl="callout" presStyleIdx="1" presStyleCnt="8"/>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dgm:pt>
    <dgm:pt modelId="{816E5757-0CAD-CD46-B964-B653CB3D2F71}" type="pres">
      <dgm:prSet presAssocID="{E155F29C-A5B5-0E46-A2C7-79E6A500D145}" presName="d2" presStyleLbl="callout" presStyleIdx="3" presStyleCnt="8"/>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dgm:pt>
    <dgm:pt modelId="{09E031DD-5B6F-B149-9EF5-9E627F32C5E0}" type="pres">
      <dgm:prSet presAssocID="{8CAB68A3-B26F-2B4B-B51A-0CF38939513F}" presName="d3" presStyleLbl="callout" presStyleIdx="5" presStyleCnt="8"/>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dgm:pt>
    <dgm:pt modelId="{C5CA4BDE-6447-5546-B9F5-65BD75E05390}" type="pres">
      <dgm:prSet presAssocID="{2BB322CA-E42D-4846-BC15-76177995191D}" presName="d4" presStyleLbl="callout" presStyleIdx="7" presStyleCnt="8"/>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99CD-6D80-A04B-A73D-FAE536245E54}">
      <dsp:nvSpPr>
        <dsp:cNvPr id="0" name=""/>
        <dsp:cNvSpPr/>
      </dsp:nvSpPr>
      <dsp:spPr>
        <a:xfrm>
          <a:off x="0" y="133406"/>
          <a:ext cx="4533787" cy="4533787"/>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C95AEB3-1C20-5849-B1AE-D3E218984151}">
      <dsp:nvSpPr>
        <dsp:cNvPr id="0" name=""/>
        <dsp:cNvSpPr/>
      </dsp:nvSpPr>
      <dsp:spPr>
        <a:xfrm>
          <a:off x="2266893" y="133406"/>
          <a:ext cx="5289419" cy="45337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Pipelining</a:t>
          </a:r>
        </a:p>
      </dsp:txBody>
      <dsp:txXfrm>
        <a:off x="2266893" y="133406"/>
        <a:ext cx="2644709" cy="725406"/>
      </dsp:txXfrm>
    </dsp:sp>
    <dsp:sp modelId="{95965867-777A-B244-9440-59A3ABA67E2E}">
      <dsp:nvSpPr>
        <dsp:cNvPr id="0" name=""/>
        <dsp:cNvSpPr/>
      </dsp:nvSpPr>
      <dsp:spPr>
        <a:xfrm>
          <a:off x="476047" y="858812"/>
          <a:ext cx="3581692" cy="3581692"/>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62C26FB8-F960-704B-9B69-4C5DA54F634F}">
      <dsp:nvSpPr>
        <dsp:cNvPr id="0" name=""/>
        <dsp:cNvSpPr/>
      </dsp:nvSpPr>
      <dsp:spPr>
        <a:xfrm>
          <a:off x="2266893" y="858812"/>
          <a:ext cx="5289419" cy="358169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Branch prediction</a:t>
          </a:r>
        </a:p>
      </dsp:txBody>
      <dsp:txXfrm>
        <a:off x="2266893" y="858812"/>
        <a:ext cx="2644709" cy="725406"/>
      </dsp:txXfrm>
    </dsp:sp>
    <dsp:sp modelId="{8980E4CE-FAE8-4640-865E-DD474CAE12ED}">
      <dsp:nvSpPr>
        <dsp:cNvPr id="0" name=""/>
        <dsp:cNvSpPr/>
      </dsp:nvSpPr>
      <dsp:spPr>
        <a:xfrm>
          <a:off x="952095" y="1584218"/>
          <a:ext cx="2629596" cy="2629596"/>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8A0AD6EA-0B5C-914A-9F0A-CC84B3884EAA}">
      <dsp:nvSpPr>
        <dsp:cNvPr id="0" name=""/>
        <dsp:cNvSpPr/>
      </dsp:nvSpPr>
      <dsp:spPr>
        <a:xfrm>
          <a:off x="2266893" y="1584218"/>
          <a:ext cx="5289419" cy="262959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Superscalar execution</a:t>
          </a:r>
        </a:p>
      </dsp:txBody>
      <dsp:txXfrm>
        <a:off x="2266893" y="1584218"/>
        <a:ext cx="2644709" cy="725406"/>
      </dsp:txXfrm>
    </dsp:sp>
    <dsp:sp modelId="{8FC3D4C7-6020-F347-A658-FE974C7C2633}">
      <dsp:nvSpPr>
        <dsp:cNvPr id="0" name=""/>
        <dsp:cNvSpPr/>
      </dsp:nvSpPr>
      <dsp:spPr>
        <a:xfrm>
          <a:off x="1428143" y="2309624"/>
          <a:ext cx="1677501" cy="1677501"/>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3912B40C-E4AB-4443-8E49-43D36F560895}">
      <dsp:nvSpPr>
        <dsp:cNvPr id="0" name=""/>
        <dsp:cNvSpPr/>
      </dsp:nvSpPr>
      <dsp:spPr>
        <a:xfrm>
          <a:off x="2266893" y="2309624"/>
          <a:ext cx="5289419" cy="167750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Data flow analysis</a:t>
          </a:r>
        </a:p>
      </dsp:txBody>
      <dsp:txXfrm>
        <a:off x="2266893" y="2309624"/>
        <a:ext cx="2644709" cy="725406"/>
      </dsp:txXfrm>
    </dsp:sp>
    <dsp:sp modelId="{8CA8964D-0088-5C41-B5B6-C7928BBF95DC}">
      <dsp:nvSpPr>
        <dsp:cNvPr id="0" name=""/>
        <dsp:cNvSpPr/>
      </dsp:nvSpPr>
      <dsp:spPr>
        <a:xfrm>
          <a:off x="1904190" y="3035030"/>
          <a:ext cx="725406" cy="725406"/>
        </a:xfrm>
        <a:prstGeom prst="pie">
          <a:avLst>
            <a:gd name="adj1" fmla="val 5400000"/>
            <a:gd name="adj2" fmla="val 1620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E35B49C-BBBC-DB45-BDFD-E61EAF99AC87}">
      <dsp:nvSpPr>
        <dsp:cNvPr id="0" name=""/>
        <dsp:cNvSpPr/>
      </dsp:nvSpPr>
      <dsp:spPr>
        <a:xfrm>
          <a:off x="2266893" y="3035030"/>
          <a:ext cx="5289419" cy="72540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Speculative execution</a:t>
          </a:r>
        </a:p>
      </dsp:txBody>
      <dsp:txXfrm>
        <a:off x="2266893" y="3035030"/>
        <a:ext cx="2644709" cy="725406"/>
      </dsp:txXfrm>
    </dsp:sp>
    <dsp:sp modelId="{9625A8A9-4E22-1C45-8780-F620536E0AB6}">
      <dsp:nvSpPr>
        <dsp:cNvPr id="0" name=""/>
        <dsp:cNvSpPr/>
      </dsp:nvSpPr>
      <dsp:spPr>
        <a:xfrm>
          <a:off x="4911603" y="133406"/>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a:t>Processor moves data or instructions into a conceptual pipe with all stages of the pipe processing simultaneously</a:t>
          </a:r>
        </a:p>
      </dsp:txBody>
      <dsp:txXfrm>
        <a:off x="4911603" y="133406"/>
        <a:ext cx="2644709" cy="725406"/>
      </dsp:txXfrm>
    </dsp:sp>
    <dsp:sp modelId="{B8C4BD7A-9494-904F-8FD8-EAB30AD1C9C2}">
      <dsp:nvSpPr>
        <dsp:cNvPr id="0" name=""/>
        <dsp:cNvSpPr/>
      </dsp:nvSpPr>
      <dsp:spPr>
        <a:xfrm>
          <a:off x="4911603" y="858812"/>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Processor looks ahead in the instruction code fetched from memory and predicts which branches, or groups of instructions, are likely to be processed next</a:t>
          </a:r>
        </a:p>
      </dsp:txBody>
      <dsp:txXfrm>
        <a:off x="4911603" y="858812"/>
        <a:ext cx="2644709" cy="725406"/>
      </dsp:txXfrm>
    </dsp:sp>
    <dsp:sp modelId="{9D7E2566-676D-9E41-99C2-0953099D924D}">
      <dsp:nvSpPr>
        <dsp:cNvPr id="0" name=""/>
        <dsp:cNvSpPr/>
      </dsp:nvSpPr>
      <dsp:spPr>
        <a:xfrm>
          <a:off x="4911603" y="1584218"/>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This is the ability to issue more than one instruction in every processor clock cycle. (In effect, multiple parallel pipelines are used.)</a:t>
          </a:r>
        </a:p>
      </dsp:txBody>
      <dsp:txXfrm>
        <a:off x="4911603" y="1584218"/>
        <a:ext cx="2644709" cy="725406"/>
      </dsp:txXfrm>
    </dsp:sp>
    <dsp:sp modelId="{B4AAA73C-1031-C544-BDD6-9B9C29452A80}">
      <dsp:nvSpPr>
        <dsp:cNvPr id="0" name=""/>
        <dsp:cNvSpPr/>
      </dsp:nvSpPr>
      <dsp:spPr>
        <a:xfrm>
          <a:off x="4911603" y="2309624"/>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66725" rtl="0">
            <a:lnSpc>
              <a:spcPct val="90000"/>
            </a:lnSpc>
            <a:spcBef>
              <a:spcPct val="0"/>
            </a:spcBef>
            <a:spcAft>
              <a:spcPct val="15000"/>
            </a:spcAft>
            <a:buChar char="•"/>
          </a:pPr>
          <a:r>
            <a:rPr lang="en-US" sz="1050" kern="1200" dirty="0"/>
            <a:t>Processor analyzes which instructions are dependent on each other’s results, or data, to create an optimized schedule of instructions</a:t>
          </a:r>
        </a:p>
      </dsp:txBody>
      <dsp:txXfrm>
        <a:off x="4911603" y="2309624"/>
        <a:ext cx="2644709" cy="725406"/>
      </dsp:txXfrm>
    </dsp:sp>
    <dsp:sp modelId="{BB5D0C00-E641-934E-AE39-CCC5D85D9568}">
      <dsp:nvSpPr>
        <dsp:cNvPr id="0" name=""/>
        <dsp:cNvSpPr/>
      </dsp:nvSpPr>
      <dsp:spPr>
        <a:xfrm>
          <a:off x="4911603" y="3035030"/>
          <a:ext cx="2644709" cy="725406"/>
        </a:xfrm>
        <a:prstGeom prst="rect">
          <a:avLst/>
        </a:prstGeom>
        <a:noFill/>
        <a:ln w="12700"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311150" rtl="0">
            <a:lnSpc>
              <a:spcPct val="90000"/>
            </a:lnSpc>
            <a:spcBef>
              <a:spcPct val="0"/>
            </a:spcBef>
            <a:spcAft>
              <a:spcPct val="15000"/>
            </a:spcAft>
            <a:buChar char="•"/>
          </a:pPr>
          <a:r>
            <a:rPr lang="en-US" sz="700" kern="1200" dirty="0"/>
            <a:t>Using branch prediction and data flow analysis, some processors speculatively execute instructions ahead of their actual appearance in the program execution, holding the results in temporary locations, keeping execution engines as busy as possible</a:t>
          </a:r>
        </a:p>
      </dsp:txBody>
      <dsp:txXfrm>
        <a:off x="4911603" y="3035030"/>
        <a:ext cx="2644709" cy="725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2">
                <a:shade val="50000"/>
                <a:hueOff val="-237266"/>
                <a:satOff val="-33833"/>
                <a:lumOff val="33505"/>
                <a:alphaOff val="0"/>
                <a:shade val="40000"/>
                <a:alpha val="100000"/>
                <a:satMod val="150000"/>
                <a:lumMod val="100000"/>
              </a:schemeClr>
            </a:gs>
            <a:gs pos="100000">
              <a:schemeClr val="accent2">
                <a:shade val="50000"/>
                <a:hueOff val="-237266"/>
                <a:satOff val="-33833"/>
                <a:lumOff val="33505"/>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2">
                <a:shade val="50000"/>
                <a:hueOff val="-474532"/>
                <a:satOff val="-67666"/>
                <a:lumOff val="67010"/>
                <a:alphaOff val="0"/>
                <a:shade val="40000"/>
                <a:alpha val="100000"/>
                <a:satMod val="150000"/>
                <a:lumMod val="100000"/>
              </a:schemeClr>
            </a:gs>
            <a:gs pos="100000">
              <a:schemeClr val="accent2">
                <a:shade val="50000"/>
                <a:hueOff val="-474532"/>
                <a:satOff val="-67666"/>
                <a:lumOff val="6701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2">
                <a:shade val="50000"/>
                <a:hueOff val="-237266"/>
                <a:satOff val="-33833"/>
                <a:lumOff val="33505"/>
                <a:alphaOff val="0"/>
                <a:shade val="40000"/>
                <a:alpha val="100000"/>
                <a:satMod val="150000"/>
                <a:lumMod val="100000"/>
              </a:schemeClr>
            </a:gs>
            <a:gs pos="100000">
              <a:schemeClr val="accent2">
                <a:shade val="50000"/>
                <a:hueOff val="-237266"/>
                <a:satOff val="-33833"/>
                <a:lumOff val="33505"/>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2">
                <a:shade val="50000"/>
                <a:hueOff val="0"/>
                <a:satOff val="0"/>
                <a:lumOff val="0"/>
                <a:alphaOff val="0"/>
                <a:shade val="40000"/>
                <a:alpha val="100000"/>
                <a:satMod val="150000"/>
                <a:lumMod val="100000"/>
              </a:schemeClr>
            </a:gs>
            <a:gs pos="100000">
              <a:schemeClr val="accent2">
                <a:shade val="50000"/>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lightRig rig="threePt" dir="t">
            <a:rot lat="0" lon="0" rev="7500000"/>
          </a:lightRig>
        </a:scene3d>
        <a:sp3d prstMaterial="plastic">
          <a:bevelT w="127000" h="25400" prst="relaxedInset"/>
        </a:sp3d>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a:t>© 2016 Pearson Education, Inc., Hoboken, NJ. All rights reserved.</a:t>
            </a:r>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90921614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r>
              <a:rPr lang="en-US" dirty="0"/>
              <a:t>© 2016 Pearson Education, Inc., Hoboken, NJ. All rights reserved.</a:t>
            </a:r>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extLst>
      <p:ext uri="{BB962C8B-B14F-4D97-AF65-F5344CB8AC3E}">
        <p14:creationId xmlns:p14="http://schemas.microsoft.com/office/powerpoint/2010/main" val="2004387664"/>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0" i="0" u="none" strike="noStrike" kern="1200" baseline="0" dirty="0">
                <a:solidFill>
                  <a:schemeClr val="tx1"/>
                </a:solidFill>
                <a:latin typeface="Times New Roman" pitchFamily="-110" charset="0"/>
                <a:ea typeface="+mn-ea"/>
                <a:cs typeface="+mn-cs"/>
              </a:rPr>
              <a:t>This chapter addresses the issue of computer system performance. We begin with a</a:t>
            </a:r>
          </a:p>
          <a:p>
            <a:r>
              <a:rPr kumimoji="1" lang="en-US" sz="1200" b="0" i="0" u="none" strike="noStrike" kern="1200" baseline="0" dirty="0">
                <a:solidFill>
                  <a:schemeClr val="tx1"/>
                </a:solidFill>
                <a:latin typeface="Times New Roman" pitchFamily="-110" charset="0"/>
                <a:ea typeface="+mn-ea"/>
                <a:cs typeface="+mn-cs"/>
              </a:rPr>
              <a:t>consideration of the need for balanced utilization of computer resources, which provides</a:t>
            </a:r>
          </a:p>
          <a:p>
            <a:r>
              <a:rPr kumimoji="1" lang="en-US" sz="1200" b="0" i="0" u="none" strike="noStrike" kern="1200" baseline="0" dirty="0">
                <a:solidFill>
                  <a:schemeClr val="tx1"/>
                </a:solidFill>
                <a:latin typeface="Times New Roman" pitchFamily="-110" charset="0"/>
                <a:ea typeface="+mn-ea"/>
                <a:cs typeface="+mn-cs"/>
              </a:rPr>
              <a:t>a perspective that is useful throughout the book. Next we look at contemporary</a:t>
            </a:r>
          </a:p>
          <a:p>
            <a:r>
              <a:rPr kumimoji="1" lang="en-US" sz="1200" b="0" i="0" u="none" strike="noStrike" kern="1200" baseline="0" dirty="0">
                <a:solidFill>
                  <a:schemeClr val="tx1"/>
                </a:solidFill>
                <a:latin typeface="Times New Roman" pitchFamily="-110" charset="0"/>
                <a:ea typeface="+mn-ea"/>
                <a:cs typeface="+mn-cs"/>
              </a:rPr>
              <a:t>computer organization designs intended to provide performance to meet current</a:t>
            </a:r>
          </a:p>
          <a:p>
            <a:r>
              <a:rPr kumimoji="1" lang="en-US" sz="1200" b="0" i="0" u="none" strike="noStrike" kern="1200" baseline="0" dirty="0">
                <a:solidFill>
                  <a:schemeClr val="tx1"/>
                </a:solidFill>
                <a:latin typeface="Times New Roman" pitchFamily="-110" charset="0"/>
                <a:ea typeface="+mn-ea"/>
                <a:cs typeface="+mn-cs"/>
              </a:rPr>
              <a:t>and projected demand. Finally, we look at tools and models that have been developed</a:t>
            </a:r>
          </a:p>
          <a:p>
            <a:r>
              <a:rPr kumimoji="1" lang="en-US" sz="1200" b="0" i="0" u="none" strike="noStrike" kern="1200" baseline="0" dirty="0">
                <a:solidFill>
                  <a:schemeClr val="tx1"/>
                </a:solidFill>
                <a:latin typeface="Times New Roman" pitchFamily="-110" charset="0"/>
                <a:ea typeface="+mn-ea"/>
                <a:cs typeface="+mn-cs"/>
              </a:rPr>
              <a:t>to provide a means of assessing comparative computer system performance.</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190883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2.1 is a matrix in which one dimension shows the five</a:t>
            </a:r>
          </a:p>
          <a:p>
            <a:r>
              <a:rPr kumimoji="1" lang="en-US" sz="1200" kern="1200" baseline="0" dirty="0">
                <a:solidFill>
                  <a:schemeClr val="tx1"/>
                </a:solidFill>
                <a:latin typeface="Times New Roman" pitchFamily="-110" charset="0"/>
                <a:ea typeface="+mn-ea"/>
                <a:cs typeface="+mn-cs"/>
              </a:rPr>
              <a:t>performance factors and the other dimension shows the four system attributes. An</a:t>
            </a:r>
          </a:p>
          <a:p>
            <a:r>
              <a:rPr kumimoji="1" lang="en-US" sz="1200" kern="1200" baseline="0" dirty="0">
                <a:solidFill>
                  <a:schemeClr val="tx1"/>
                </a:solidFill>
                <a:latin typeface="Times New Roman" pitchFamily="-110" charset="0"/>
                <a:ea typeface="+mn-ea"/>
                <a:cs typeface="+mn-cs"/>
              </a:rPr>
              <a:t>X in a cell indicates a system attribute that affects a performance factor.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common measure of performance for a processor is the rate at which</a:t>
            </a:r>
          </a:p>
          <a:p>
            <a:r>
              <a:rPr kumimoji="1" lang="en-US" sz="1200" kern="1200" baseline="0" dirty="0">
                <a:solidFill>
                  <a:schemeClr val="tx1"/>
                </a:solidFill>
                <a:latin typeface="Times New Roman" pitchFamily="-110" charset="0"/>
                <a:ea typeface="+mn-ea"/>
                <a:cs typeface="+mn-cs"/>
              </a:rPr>
              <a:t>instructions are executed, expressed as millions of instructions per second (MIPS),</a:t>
            </a:r>
          </a:p>
          <a:p>
            <a:r>
              <a:rPr kumimoji="1" lang="en-US" sz="1200" kern="1200" baseline="0" dirty="0">
                <a:solidFill>
                  <a:schemeClr val="tx1"/>
                </a:solidFill>
                <a:latin typeface="Times New Roman" pitchFamily="-110" charset="0"/>
                <a:ea typeface="+mn-ea"/>
                <a:cs typeface="+mn-cs"/>
              </a:rPr>
              <a:t>referred to as the </a:t>
            </a:r>
            <a:r>
              <a:rPr kumimoji="1" lang="en-US" sz="1200" b="1" kern="1200" baseline="0" dirty="0">
                <a:solidFill>
                  <a:schemeClr val="tx1"/>
                </a:solidFill>
                <a:latin typeface="Times New Roman" pitchFamily="-110" charset="0"/>
                <a:ea typeface="+mn-ea"/>
                <a:cs typeface="+mn-cs"/>
              </a:rPr>
              <a:t>MIPS rate.</a:t>
            </a:r>
          </a:p>
          <a:p>
            <a:endParaRPr kumimoji="1" lang="en-US" sz="1200" b="1"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Another common performance measure deals only with floating-point instructions.</a:t>
            </a:r>
          </a:p>
          <a:p>
            <a:r>
              <a:rPr kumimoji="1" lang="en-US" sz="1200" b="0" i="0" u="none" strike="noStrike" kern="1200" baseline="0" dirty="0">
                <a:solidFill>
                  <a:schemeClr val="tx1"/>
                </a:solidFill>
                <a:latin typeface="Times New Roman" pitchFamily="-110" charset="0"/>
                <a:ea typeface="+mn-ea"/>
                <a:cs typeface="+mn-cs"/>
              </a:rPr>
              <a:t>These are common in many scientific and game applications. Floating-point</a:t>
            </a:r>
          </a:p>
          <a:p>
            <a:r>
              <a:rPr kumimoji="1" lang="en-US" sz="1200" b="0" i="0" u="none" strike="noStrike" kern="1200" baseline="0" dirty="0">
                <a:solidFill>
                  <a:schemeClr val="tx1"/>
                </a:solidFill>
                <a:latin typeface="Times New Roman" pitchFamily="-110" charset="0"/>
                <a:ea typeface="+mn-ea"/>
                <a:cs typeface="+mn-cs"/>
              </a:rPr>
              <a:t>performance is expressed as millions of floating-point operations per second</a:t>
            </a:r>
          </a:p>
          <a:p>
            <a:r>
              <a:rPr kumimoji="1" lang="en-US" sz="1200" b="0" i="0" u="none" strike="noStrike" kern="1200" baseline="0" dirty="0">
                <a:solidFill>
                  <a:schemeClr val="tx1"/>
                </a:solidFill>
                <a:latin typeface="Times New Roman" pitchFamily="-110" charset="0"/>
                <a:ea typeface="+mn-ea"/>
                <a:cs typeface="+mn-cs"/>
              </a:rPr>
              <a:t>(MFLOPS).</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178145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Table 2.1 is a matrix in which one dimension shows the five</a:t>
            </a:r>
          </a:p>
          <a:p>
            <a:r>
              <a:rPr kumimoji="1" lang="en-US" sz="1200" kern="1200" baseline="0" dirty="0">
                <a:solidFill>
                  <a:schemeClr val="tx1"/>
                </a:solidFill>
                <a:latin typeface="Times New Roman" pitchFamily="-110" charset="0"/>
                <a:ea typeface="+mn-ea"/>
                <a:cs typeface="+mn-cs"/>
              </a:rPr>
              <a:t>performance factors and the other dimension shows the four system attributes. An</a:t>
            </a:r>
          </a:p>
          <a:p>
            <a:r>
              <a:rPr kumimoji="1" lang="en-US" sz="1200" kern="1200" baseline="0" dirty="0">
                <a:solidFill>
                  <a:schemeClr val="tx1"/>
                </a:solidFill>
                <a:latin typeface="Times New Roman" pitchFamily="-110" charset="0"/>
                <a:ea typeface="+mn-ea"/>
                <a:cs typeface="+mn-cs"/>
              </a:rPr>
              <a:t>X in a cell indicates a system attribute that affects a performance factor.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common measure of performance for a processor is the rate at which</a:t>
            </a:r>
          </a:p>
          <a:p>
            <a:r>
              <a:rPr kumimoji="1" lang="en-US" sz="1200" kern="1200" baseline="0" dirty="0">
                <a:solidFill>
                  <a:schemeClr val="tx1"/>
                </a:solidFill>
                <a:latin typeface="Times New Roman" pitchFamily="-110" charset="0"/>
                <a:ea typeface="+mn-ea"/>
                <a:cs typeface="+mn-cs"/>
              </a:rPr>
              <a:t>instructions are executed, expressed as millions of instructions per second (MIPS),</a:t>
            </a:r>
          </a:p>
          <a:p>
            <a:r>
              <a:rPr kumimoji="1" lang="en-US" sz="1200" kern="1200" baseline="0" dirty="0">
                <a:solidFill>
                  <a:schemeClr val="tx1"/>
                </a:solidFill>
                <a:latin typeface="Times New Roman" pitchFamily="-110" charset="0"/>
                <a:ea typeface="+mn-ea"/>
                <a:cs typeface="+mn-cs"/>
              </a:rPr>
              <a:t>referred to as the </a:t>
            </a:r>
            <a:r>
              <a:rPr kumimoji="1" lang="en-US" sz="1200" b="1" kern="1200" baseline="0" dirty="0">
                <a:solidFill>
                  <a:schemeClr val="tx1"/>
                </a:solidFill>
                <a:latin typeface="Times New Roman" pitchFamily="-110" charset="0"/>
                <a:ea typeface="+mn-ea"/>
                <a:cs typeface="+mn-cs"/>
              </a:rPr>
              <a:t>MIPS rate.</a:t>
            </a:r>
          </a:p>
          <a:p>
            <a:endParaRPr kumimoji="1" lang="en-US" sz="1200" b="1"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 Another common performance measure deals only with floating-point instructions.</a:t>
            </a:r>
          </a:p>
          <a:p>
            <a:r>
              <a:rPr kumimoji="1" lang="en-US" sz="1200" b="0" i="0" u="none" strike="noStrike" kern="1200" baseline="0" dirty="0">
                <a:solidFill>
                  <a:schemeClr val="tx1"/>
                </a:solidFill>
                <a:latin typeface="Times New Roman" pitchFamily="-110" charset="0"/>
                <a:ea typeface="+mn-ea"/>
                <a:cs typeface="+mn-cs"/>
              </a:rPr>
              <a:t>These are common in many scientific and game applications. Floating-point</a:t>
            </a:r>
          </a:p>
          <a:p>
            <a:r>
              <a:rPr kumimoji="1" lang="en-US" sz="1200" b="0" i="0" u="none" strike="noStrike" kern="1200" baseline="0" dirty="0">
                <a:solidFill>
                  <a:schemeClr val="tx1"/>
                </a:solidFill>
                <a:latin typeface="Times New Roman" pitchFamily="-110" charset="0"/>
                <a:ea typeface="+mn-ea"/>
                <a:cs typeface="+mn-cs"/>
              </a:rPr>
              <a:t>performance is expressed as millions of floating-point operations per second</a:t>
            </a:r>
          </a:p>
          <a:p>
            <a:r>
              <a:rPr kumimoji="1" lang="en-US" sz="1200" b="0" i="0" u="none" strike="noStrike" kern="1200" baseline="0" dirty="0">
                <a:solidFill>
                  <a:schemeClr val="tx1"/>
                </a:solidFill>
                <a:latin typeface="Times New Roman" pitchFamily="-110" charset="0"/>
                <a:ea typeface="+mn-ea"/>
                <a:cs typeface="+mn-cs"/>
              </a:rPr>
              <a:t>(MFLOPS).</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83039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u="none" strike="noStrike" kern="1200" baseline="0" dirty="0">
                <a:solidFill>
                  <a:schemeClr val="tx1"/>
                </a:solidFill>
                <a:latin typeface="Times New Roman" pitchFamily="-110" charset="0"/>
                <a:ea typeface="+mn-ea"/>
                <a:cs typeface="+mn-cs"/>
              </a:rPr>
              <a:t>Year by year, the cost of computer systems continues to drop dramatically, while the</a:t>
            </a:r>
          </a:p>
          <a:p>
            <a:r>
              <a:rPr kumimoji="1" lang="en-US" sz="1200" b="0" i="0" u="none" strike="noStrike" kern="1200" baseline="0" dirty="0">
                <a:solidFill>
                  <a:schemeClr val="tx1"/>
                </a:solidFill>
                <a:latin typeface="Times New Roman" pitchFamily="-110" charset="0"/>
                <a:ea typeface="+mn-ea"/>
                <a:cs typeface="+mn-cs"/>
              </a:rPr>
              <a:t>performance and capacity of those systems continue to rise equally dramatically.</a:t>
            </a:r>
          </a:p>
          <a:p>
            <a:r>
              <a:rPr kumimoji="1" lang="en-US" sz="1200" b="0" i="0" u="none" strike="noStrike" kern="1200" baseline="0" dirty="0">
                <a:solidFill>
                  <a:schemeClr val="tx1"/>
                </a:solidFill>
                <a:latin typeface="Times New Roman" pitchFamily="-110" charset="0"/>
                <a:ea typeface="+mn-ea"/>
                <a:cs typeface="+mn-cs"/>
              </a:rPr>
              <a:t>Today’s laptops have the computing power of an IBM mainframe from 10 or 15</a:t>
            </a:r>
          </a:p>
          <a:p>
            <a:r>
              <a:rPr kumimoji="1" lang="en-US" sz="1200" b="0" i="0" u="none" strike="noStrike" kern="1200" baseline="0" dirty="0">
                <a:solidFill>
                  <a:schemeClr val="tx1"/>
                </a:solidFill>
                <a:latin typeface="Times New Roman" pitchFamily="-110" charset="0"/>
                <a:ea typeface="+mn-ea"/>
                <a:cs typeface="+mn-cs"/>
              </a:rPr>
              <a:t>years ago. Thus, we have virtually “free” computer power. Processors are so inexpensive</a:t>
            </a:r>
          </a:p>
          <a:p>
            <a:r>
              <a:rPr kumimoji="1" lang="en-US" sz="1200" b="0" i="0" u="none" strike="noStrike" kern="1200" baseline="0" dirty="0">
                <a:solidFill>
                  <a:schemeClr val="tx1"/>
                </a:solidFill>
                <a:latin typeface="Times New Roman" pitchFamily="-110" charset="0"/>
                <a:ea typeface="+mn-ea"/>
                <a:cs typeface="+mn-cs"/>
              </a:rPr>
              <a:t>that we now have microprocessors we throw away. The digital pregnancy test is</a:t>
            </a:r>
          </a:p>
          <a:p>
            <a:r>
              <a:rPr kumimoji="1" lang="en-US" sz="1200" b="0" i="0" u="none" strike="noStrike" kern="1200" baseline="0" dirty="0">
                <a:solidFill>
                  <a:schemeClr val="tx1"/>
                </a:solidFill>
                <a:latin typeface="Times New Roman" pitchFamily="-110" charset="0"/>
                <a:ea typeface="+mn-ea"/>
                <a:cs typeface="+mn-cs"/>
              </a:rPr>
              <a:t>an example (used once and then thrown away). And this continuing technological</a:t>
            </a:r>
          </a:p>
          <a:p>
            <a:r>
              <a:rPr kumimoji="1" lang="en-US" sz="1200" b="0" i="0" u="none" strike="noStrike" kern="1200" baseline="0" dirty="0">
                <a:solidFill>
                  <a:schemeClr val="tx1"/>
                </a:solidFill>
                <a:latin typeface="Times New Roman" pitchFamily="-110" charset="0"/>
                <a:ea typeface="+mn-ea"/>
                <a:cs typeface="+mn-cs"/>
              </a:rPr>
              <a:t>revolution has enabled the development of applications of astounding complexity</a:t>
            </a:r>
          </a:p>
          <a:p>
            <a:r>
              <a:rPr kumimoji="1" lang="en-US" sz="1200" b="0" i="0" u="none" strike="noStrike" kern="1200" baseline="0" dirty="0">
                <a:solidFill>
                  <a:schemeClr val="tx1"/>
                </a:solidFill>
                <a:latin typeface="Times New Roman" pitchFamily="-110" charset="0"/>
                <a:ea typeface="+mn-ea"/>
                <a:cs typeface="+mn-cs"/>
              </a:rPr>
              <a:t>and power. For example, desktop applications that require the great power of</a:t>
            </a:r>
          </a:p>
          <a:p>
            <a:r>
              <a:rPr kumimoji="1" lang="en-US" sz="1200" b="0" i="0" u="none" strike="noStrike" kern="1200" baseline="0" dirty="0">
                <a:solidFill>
                  <a:schemeClr val="tx1"/>
                </a:solidFill>
                <a:latin typeface="Times New Roman" pitchFamily="-110" charset="0"/>
                <a:ea typeface="+mn-ea"/>
                <a:cs typeface="+mn-cs"/>
              </a:rPr>
              <a:t>today’s microprocessor-based systems include</a:t>
            </a:r>
          </a:p>
          <a:p>
            <a:endParaRPr kumimoji="1" lang="en-US" sz="1200" b="1" i="0" u="none" strike="noStrike" kern="1200" baseline="0" dirty="0">
              <a:solidFill>
                <a:schemeClr val="tx1"/>
              </a:solidFill>
              <a:latin typeface="Times New Roman" pitchFamily="-110" charset="0"/>
              <a:ea typeface="+mn-ea"/>
              <a:cs typeface="+mn-cs"/>
            </a:endParaRP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Image processing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Three-dimensional rendering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Speech recognition</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Videoconferencing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Multimedia authoring</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Voice and video annotation of files</a:t>
            </a:r>
          </a:p>
          <a:p>
            <a:r>
              <a:rPr kumimoji="1" lang="en-US" sz="1200" b="1" i="0" u="none" strike="noStrike" kern="1200" baseline="0" dirty="0">
                <a:solidFill>
                  <a:schemeClr val="tx1"/>
                </a:solidFill>
                <a:latin typeface="Times New Roman" pitchFamily="-110" charset="0"/>
                <a:ea typeface="+mn-ea"/>
                <a:cs typeface="+mn-cs"/>
              </a:rPr>
              <a:t>■ </a:t>
            </a:r>
            <a:r>
              <a:rPr kumimoji="1" lang="en-US" sz="1200" b="0" i="0" u="none" strike="noStrike" kern="1200" baseline="0" dirty="0">
                <a:solidFill>
                  <a:schemeClr val="tx1"/>
                </a:solidFill>
                <a:latin typeface="Times New Roman" pitchFamily="-110" charset="0"/>
                <a:ea typeface="+mn-ea"/>
                <a:cs typeface="+mn-cs"/>
              </a:rPr>
              <a:t> Simulation modeling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Workstation systems now support highly sophisticated engineering and scientific</a:t>
            </a:r>
          </a:p>
          <a:p>
            <a:r>
              <a:rPr kumimoji="1" lang="en-US" sz="1200" b="0" i="0" u="none" strike="noStrike" kern="1200" baseline="0" dirty="0">
                <a:solidFill>
                  <a:schemeClr val="tx1"/>
                </a:solidFill>
                <a:latin typeface="Times New Roman" pitchFamily="-110" charset="0"/>
                <a:ea typeface="+mn-ea"/>
                <a:cs typeface="+mn-cs"/>
              </a:rPr>
              <a:t>applications and have the capacity to support image and video applications. In addition,</a:t>
            </a:r>
          </a:p>
          <a:p>
            <a:r>
              <a:rPr kumimoji="1" lang="en-US" sz="1200" b="0" i="0" u="none" strike="noStrike" kern="1200" baseline="0" dirty="0">
                <a:solidFill>
                  <a:schemeClr val="tx1"/>
                </a:solidFill>
                <a:latin typeface="Times New Roman" pitchFamily="-110" charset="0"/>
                <a:ea typeface="+mn-ea"/>
                <a:cs typeface="+mn-cs"/>
              </a:rPr>
              <a:t>businesses are relying on increasingly powerful servers to handle transaction</a:t>
            </a:r>
          </a:p>
          <a:p>
            <a:r>
              <a:rPr kumimoji="1" lang="en-US" sz="1200" b="0" i="0" u="none" strike="noStrike" kern="1200" baseline="0" dirty="0">
                <a:solidFill>
                  <a:schemeClr val="tx1"/>
                </a:solidFill>
                <a:latin typeface="Times New Roman" pitchFamily="-110" charset="0"/>
                <a:ea typeface="+mn-ea"/>
                <a:cs typeface="+mn-cs"/>
              </a:rPr>
              <a:t>and database processing and to support massive client/server networks that have</a:t>
            </a:r>
          </a:p>
          <a:p>
            <a:r>
              <a:rPr kumimoji="1" lang="en-US" sz="1200" b="0" i="0" u="none" strike="noStrike" kern="1200" baseline="0" dirty="0">
                <a:solidFill>
                  <a:schemeClr val="tx1"/>
                </a:solidFill>
                <a:latin typeface="Times New Roman" pitchFamily="-110" charset="0"/>
                <a:ea typeface="+mn-ea"/>
                <a:cs typeface="+mn-cs"/>
              </a:rPr>
              <a:t>replaced the huge mainframe computer centers of yesteryear. As well, cloud service</a:t>
            </a:r>
          </a:p>
          <a:p>
            <a:r>
              <a:rPr kumimoji="1" lang="en-US" sz="1200" b="0" i="0" u="none" strike="noStrike" kern="1200" baseline="0" dirty="0">
                <a:solidFill>
                  <a:schemeClr val="tx1"/>
                </a:solidFill>
                <a:latin typeface="Times New Roman" pitchFamily="-110" charset="0"/>
                <a:ea typeface="+mn-ea"/>
                <a:cs typeface="+mn-cs"/>
              </a:rPr>
              <a:t>providers use massive high-performance banks of servers to satisfy high-volume,</a:t>
            </a:r>
          </a:p>
          <a:p>
            <a:r>
              <a:rPr kumimoji="1" lang="en-US" sz="1200" b="0" i="0" u="none" strike="noStrike" kern="1200" baseline="0" dirty="0">
                <a:solidFill>
                  <a:schemeClr val="tx1"/>
                </a:solidFill>
                <a:latin typeface="Times New Roman" pitchFamily="-110" charset="0"/>
                <a:ea typeface="+mn-ea"/>
                <a:cs typeface="+mn-cs"/>
              </a:rPr>
              <a:t>high-transaction-rate applications for a broad spectrum of clients.</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What is fascinating about all this from the perspective of computer organization</a:t>
            </a:r>
          </a:p>
          <a:p>
            <a:r>
              <a:rPr kumimoji="1" lang="en-US" sz="1200" b="0" i="0" u="none" strike="noStrike" kern="1200" baseline="0" dirty="0">
                <a:solidFill>
                  <a:schemeClr val="tx1"/>
                </a:solidFill>
                <a:latin typeface="Times New Roman" pitchFamily="-110" charset="0"/>
                <a:ea typeface="+mn-ea"/>
                <a:cs typeface="+mn-cs"/>
              </a:rPr>
              <a:t>and architecture is that, on the one hand, the basic building blocks for today’s</a:t>
            </a:r>
          </a:p>
          <a:p>
            <a:r>
              <a:rPr kumimoji="1" lang="en-US" sz="1200" b="0" i="0" u="none" strike="noStrike" kern="1200" baseline="0" dirty="0">
                <a:solidFill>
                  <a:schemeClr val="tx1"/>
                </a:solidFill>
                <a:latin typeface="Times New Roman" pitchFamily="-110" charset="0"/>
                <a:ea typeface="+mn-ea"/>
                <a:cs typeface="+mn-cs"/>
              </a:rPr>
              <a:t>computer miracles are virtually the same as those of the IAS computer from over</a:t>
            </a:r>
          </a:p>
          <a:p>
            <a:r>
              <a:rPr kumimoji="1" lang="en-US" sz="1200" b="0" i="0" u="none" strike="noStrike" kern="1200" baseline="0" dirty="0">
                <a:solidFill>
                  <a:schemeClr val="tx1"/>
                </a:solidFill>
                <a:latin typeface="Times New Roman" pitchFamily="-110" charset="0"/>
                <a:ea typeface="+mn-ea"/>
                <a:cs typeface="+mn-cs"/>
              </a:rPr>
              <a:t>50 years ago, while on the other hand, the techniques for squeezing the maximum</a:t>
            </a:r>
          </a:p>
          <a:p>
            <a:r>
              <a:rPr kumimoji="1" lang="en-US" sz="1200" b="0" i="0" u="none" strike="noStrike" kern="1200" baseline="0" dirty="0">
                <a:solidFill>
                  <a:schemeClr val="tx1"/>
                </a:solidFill>
                <a:latin typeface="Times New Roman" pitchFamily="-110" charset="0"/>
                <a:ea typeface="+mn-ea"/>
                <a:cs typeface="+mn-cs"/>
              </a:rPr>
              <a:t>performance out of the materials at hand have become increasingly sophisticated.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This observation serves as a guiding principle for the presentation in this</a:t>
            </a:r>
          </a:p>
          <a:p>
            <a:r>
              <a:rPr kumimoji="1" lang="en-US" sz="1200" b="0" i="0" u="none" strike="noStrike" kern="1200" baseline="0" dirty="0">
                <a:solidFill>
                  <a:schemeClr val="tx1"/>
                </a:solidFill>
                <a:latin typeface="Times New Roman" pitchFamily="-110" charset="0"/>
                <a:ea typeface="+mn-ea"/>
                <a:cs typeface="+mn-cs"/>
              </a:rPr>
              <a:t>book. As we progress through the various elements and components of a computer,</a:t>
            </a:r>
          </a:p>
          <a:p>
            <a:r>
              <a:rPr kumimoji="1" lang="en-US" sz="1200" b="0" i="0" u="none" strike="noStrike" kern="1200" baseline="0" dirty="0">
                <a:solidFill>
                  <a:schemeClr val="tx1"/>
                </a:solidFill>
                <a:latin typeface="Times New Roman" pitchFamily="-110" charset="0"/>
                <a:ea typeface="+mn-ea"/>
                <a:cs typeface="+mn-cs"/>
              </a:rPr>
              <a:t>two objectives are pursued. First, the book explains the fundamental functionality</a:t>
            </a:r>
          </a:p>
          <a:p>
            <a:r>
              <a:rPr kumimoji="1" lang="en-US" sz="1200" b="0" i="0" u="none" strike="noStrike" kern="1200" baseline="0" dirty="0">
                <a:solidFill>
                  <a:schemeClr val="tx1"/>
                </a:solidFill>
                <a:latin typeface="Times New Roman" pitchFamily="-110" charset="0"/>
                <a:ea typeface="+mn-ea"/>
                <a:cs typeface="+mn-cs"/>
              </a:rPr>
              <a:t>in each area under consideration, and second, the book explores those techniques</a:t>
            </a:r>
          </a:p>
          <a:p>
            <a:r>
              <a:rPr kumimoji="1" lang="en-US" sz="1200" b="0" i="0" u="none" strike="noStrike" kern="1200" baseline="0" dirty="0">
                <a:solidFill>
                  <a:schemeClr val="tx1"/>
                </a:solidFill>
                <a:latin typeface="Times New Roman" pitchFamily="-110" charset="0"/>
                <a:ea typeface="+mn-ea"/>
                <a:cs typeface="+mn-cs"/>
              </a:rPr>
              <a:t>required to achieve maximum performance. In the remainder of this section, we</a:t>
            </a:r>
          </a:p>
          <a:p>
            <a:r>
              <a:rPr kumimoji="1" lang="en-US" sz="1200" b="0" i="0" u="none" strike="noStrike" kern="1200" baseline="0" dirty="0">
                <a:solidFill>
                  <a:schemeClr val="tx1"/>
                </a:solidFill>
                <a:latin typeface="Times New Roman" pitchFamily="-110" charset="0"/>
                <a:ea typeface="+mn-ea"/>
                <a:cs typeface="+mn-cs"/>
              </a:rPr>
              <a:t>highlight some of the driving factors behind the need to design for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76529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513D4-F2DB-E54E-8A8E-0AC7B43CCEC2}" type="slidenum">
              <a:rPr lang="en-US"/>
              <a:pPr/>
              <a:t>5</a:t>
            </a:fld>
            <a:endParaRPr lang="en-US" dirty="0"/>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What gives Intel x86 processors or IBM mainframe computers such mind-boggling</a:t>
            </a:r>
          </a:p>
          <a:p>
            <a:r>
              <a:rPr kumimoji="1" lang="en-US" sz="1200" kern="1200" baseline="0" dirty="0">
                <a:solidFill>
                  <a:schemeClr val="tx1"/>
                </a:solidFill>
                <a:latin typeface="Times New Roman" pitchFamily="-110" charset="0"/>
                <a:ea typeface="+mn-ea"/>
                <a:cs typeface="+mn-cs"/>
              </a:rPr>
              <a:t>power is the relentless pursuit of speed by processor chip manufacturers. The evolution</a:t>
            </a:r>
          </a:p>
          <a:p>
            <a:r>
              <a:rPr kumimoji="1" lang="en-US" sz="1200" kern="1200" baseline="0" dirty="0">
                <a:solidFill>
                  <a:schemeClr val="tx1"/>
                </a:solidFill>
                <a:latin typeface="Times New Roman" pitchFamily="-110" charset="0"/>
                <a:ea typeface="+mn-ea"/>
                <a:cs typeface="+mn-cs"/>
              </a:rPr>
              <a:t>of these machines continues to bear out Moore’s law, mentioned previously. So</a:t>
            </a:r>
          </a:p>
          <a:p>
            <a:r>
              <a:rPr kumimoji="1" lang="en-US" sz="1200" kern="1200" baseline="0" dirty="0">
                <a:solidFill>
                  <a:schemeClr val="tx1"/>
                </a:solidFill>
                <a:latin typeface="Times New Roman" pitchFamily="-110" charset="0"/>
                <a:ea typeface="+mn-ea"/>
                <a:cs typeface="+mn-cs"/>
              </a:rPr>
              <a:t>long as this law holds, chipmakers can unleash a new generation of chips every three</a:t>
            </a:r>
          </a:p>
          <a:p>
            <a:r>
              <a:rPr kumimoji="1" lang="en-US" sz="1200" kern="1200" baseline="0" dirty="0">
                <a:solidFill>
                  <a:schemeClr val="tx1"/>
                </a:solidFill>
                <a:latin typeface="Times New Roman" pitchFamily="-110" charset="0"/>
                <a:ea typeface="+mn-ea"/>
                <a:cs typeface="+mn-cs"/>
              </a:rPr>
              <a:t>years—with four times as many transistors. In memory chips, this has quadrupled</a:t>
            </a:r>
          </a:p>
          <a:p>
            <a:r>
              <a:rPr kumimoji="1" lang="en-US" sz="1200" kern="1200" baseline="0" dirty="0">
                <a:solidFill>
                  <a:schemeClr val="tx1"/>
                </a:solidFill>
                <a:latin typeface="Times New Roman" pitchFamily="-110" charset="0"/>
                <a:ea typeface="+mn-ea"/>
                <a:cs typeface="+mn-cs"/>
              </a:rPr>
              <a:t>the capacity of dynamic random-access memory (DRAM), still the basic technology</a:t>
            </a:r>
          </a:p>
          <a:p>
            <a:r>
              <a:rPr kumimoji="1" lang="en-US" sz="1200" kern="1200" baseline="0" dirty="0">
                <a:solidFill>
                  <a:schemeClr val="tx1"/>
                </a:solidFill>
                <a:latin typeface="Times New Roman" pitchFamily="-110" charset="0"/>
                <a:ea typeface="+mn-ea"/>
                <a:cs typeface="+mn-cs"/>
              </a:rPr>
              <a:t>for computer main memory, every three years. In microprocessors, the addition of</a:t>
            </a:r>
          </a:p>
          <a:p>
            <a:r>
              <a:rPr kumimoji="1" lang="en-US" sz="1200" kern="1200" baseline="0" dirty="0">
                <a:solidFill>
                  <a:schemeClr val="tx1"/>
                </a:solidFill>
                <a:latin typeface="Times New Roman" pitchFamily="-110" charset="0"/>
                <a:ea typeface="+mn-ea"/>
                <a:cs typeface="+mn-cs"/>
              </a:rPr>
              <a:t>new circuits, and the speed boost that comes from reducing the distances between</a:t>
            </a:r>
          </a:p>
          <a:p>
            <a:r>
              <a:rPr kumimoji="1" lang="en-US" sz="1200" kern="1200" baseline="0" dirty="0">
                <a:solidFill>
                  <a:schemeClr val="tx1"/>
                </a:solidFill>
                <a:latin typeface="Times New Roman" pitchFamily="-110" charset="0"/>
                <a:ea typeface="+mn-ea"/>
                <a:cs typeface="+mn-cs"/>
              </a:rPr>
              <a:t>them, has improved performance four- or fivefold every three years or so since Intel</a:t>
            </a:r>
          </a:p>
          <a:p>
            <a:r>
              <a:rPr kumimoji="1" lang="en-US" sz="1200" kern="1200" baseline="0" dirty="0">
                <a:solidFill>
                  <a:schemeClr val="tx1"/>
                </a:solidFill>
                <a:latin typeface="Times New Roman" pitchFamily="-110" charset="0"/>
                <a:ea typeface="+mn-ea"/>
                <a:cs typeface="+mn-cs"/>
              </a:rPr>
              <a:t>launched its x86 family in 1978.</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But the raw speed of the microprocessor will not achieve its potential unless</a:t>
            </a:r>
          </a:p>
          <a:p>
            <a:r>
              <a:rPr kumimoji="1" lang="en-US" sz="1200" kern="1200" baseline="0" dirty="0">
                <a:solidFill>
                  <a:schemeClr val="tx1"/>
                </a:solidFill>
                <a:latin typeface="Times New Roman" pitchFamily="-110" charset="0"/>
                <a:ea typeface="+mn-ea"/>
                <a:cs typeface="+mn-cs"/>
              </a:rPr>
              <a:t>it is fed a constant stream of work to do in the form of computer instructions.</a:t>
            </a:r>
          </a:p>
          <a:p>
            <a:r>
              <a:rPr kumimoji="1" lang="en-US" sz="1200" kern="1200" baseline="0" dirty="0">
                <a:solidFill>
                  <a:schemeClr val="tx1"/>
                </a:solidFill>
                <a:latin typeface="Times New Roman" pitchFamily="-110" charset="0"/>
                <a:ea typeface="+mn-ea"/>
                <a:cs typeface="+mn-cs"/>
              </a:rPr>
              <a:t>Anything that gets in the way of that smooth flow undermines the power of the</a:t>
            </a:r>
          </a:p>
          <a:p>
            <a:r>
              <a:rPr kumimoji="1" lang="en-US" sz="1200" kern="1200" baseline="0" dirty="0">
                <a:solidFill>
                  <a:schemeClr val="tx1"/>
                </a:solidFill>
                <a:latin typeface="Times New Roman" pitchFamily="-110" charset="0"/>
                <a:ea typeface="+mn-ea"/>
                <a:cs typeface="+mn-cs"/>
              </a:rPr>
              <a:t>processor. Accordingly, while the chipmakers have been busy learning how to fabricate</a:t>
            </a:r>
          </a:p>
          <a:p>
            <a:r>
              <a:rPr kumimoji="1" lang="en-US" sz="1200" kern="1200" baseline="0" dirty="0">
                <a:solidFill>
                  <a:schemeClr val="tx1"/>
                </a:solidFill>
                <a:latin typeface="Times New Roman" pitchFamily="-110" charset="0"/>
                <a:ea typeface="+mn-ea"/>
                <a:cs typeface="+mn-cs"/>
              </a:rPr>
              <a:t>chips of greater and greater density, the processor designers must come up with</a:t>
            </a:r>
          </a:p>
          <a:p>
            <a:r>
              <a:rPr kumimoji="1" lang="en-US" sz="1200" kern="1200" baseline="0" dirty="0">
                <a:solidFill>
                  <a:schemeClr val="tx1"/>
                </a:solidFill>
                <a:latin typeface="Times New Roman" pitchFamily="-110" charset="0"/>
                <a:ea typeface="+mn-ea"/>
                <a:cs typeface="+mn-cs"/>
              </a:rPr>
              <a:t>ever more elaborate techniques for feeding the monster. Among the techniques</a:t>
            </a:r>
          </a:p>
          <a:p>
            <a:r>
              <a:rPr kumimoji="1" lang="en-US" sz="1200" kern="1200" baseline="0" dirty="0">
                <a:solidFill>
                  <a:schemeClr val="tx1"/>
                </a:solidFill>
                <a:latin typeface="Times New Roman" pitchFamily="-110" charset="0"/>
                <a:ea typeface="+mn-ea"/>
                <a:cs typeface="+mn-cs"/>
              </a:rPr>
              <a:t>built into contemporary processors are the following:</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Pipelining:</a:t>
            </a:r>
          </a:p>
          <a:p>
            <a:r>
              <a:rPr kumimoji="1" lang="en-US" sz="1200" b="0" i="0" u="none" strike="noStrike" kern="1200" baseline="0" dirty="0">
                <a:solidFill>
                  <a:schemeClr val="tx1"/>
                </a:solidFill>
                <a:latin typeface="Times New Roman" pitchFamily="-110" charset="0"/>
                <a:ea typeface="+mn-ea"/>
                <a:cs typeface="+mn-cs"/>
              </a:rPr>
              <a:t> The execution of an instruction involves multiple stages of operation,</a:t>
            </a:r>
          </a:p>
          <a:p>
            <a:r>
              <a:rPr kumimoji="1" lang="en-US" sz="1200" b="0" i="0" u="none" strike="noStrike" kern="1200" baseline="0" dirty="0">
                <a:solidFill>
                  <a:schemeClr val="tx1"/>
                </a:solidFill>
                <a:latin typeface="Times New Roman" pitchFamily="-110" charset="0"/>
                <a:ea typeface="+mn-ea"/>
                <a:cs typeface="+mn-cs"/>
              </a:rPr>
              <a:t>including fetching the instruction, decoding the </a:t>
            </a:r>
            <a:r>
              <a:rPr kumimoji="1" lang="en-US" sz="1200" b="0" i="0" u="none" strike="noStrike" kern="1200" baseline="0" dirty="0" err="1">
                <a:solidFill>
                  <a:schemeClr val="tx1"/>
                </a:solidFill>
                <a:latin typeface="Times New Roman" pitchFamily="-110" charset="0"/>
                <a:ea typeface="+mn-ea"/>
                <a:cs typeface="+mn-cs"/>
              </a:rPr>
              <a:t>opcode</a:t>
            </a:r>
            <a:r>
              <a:rPr kumimoji="1" lang="en-US" sz="1200" b="0" i="0" u="none" strike="noStrike" kern="1200" baseline="0" dirty="0">
                <a:solidFill>
                  <a:schemeClr val="tx1"/>
                </a:solidFill>
                <a:latin typeface="Times New Roman" pitchFamily="-110" charset="0"/>
                <a:ea typeface="+mn-ea"/>
                <a:cs typeface="+mn-cs"/>
              </a:rPr>
              <a:t>, fetching operands,</a:t>
            </a:r>
          </a:p>
          <a:p>
            <a:r>
              <a:rPr kumimoji="1" lang="en-US" sz="1200" b="0" i="0" u="none" strike="noStrike" kern="1200" baseline="0" dirty="0">
                <a:solidFill>
                  <a:schemeClr val="tx1"/>
                </a:solidFill>
                <a:latin typeface="Times New Roman" pitchFamily="-110" charset="0"/>
                <a:ea typeface="+mn-ea"/>
                <a:cs typeface="+mn-cs"/>
              </a:rPr>
              <a:t>performing a calculation, and so on. Pipelining enables a processor to</a:t>
            </a:r>
          </a:p>
          <a:p>
            <a:r>
              <a:rPr kumimoji="1" lang="en-US" sz="1200" b="0" i="0" u="none" strike="noStrike" kern="1200" baseline="0" dirty="0">
                <a:solidFill>
                  <a:schemeClr val="tx1"/>
                </a:solidFill>
                <a:latin typeface="Times New Roman" pitchFamily="-110" charset="0"/>
                <a:ea typeface="+mn-ea"/>
                <a:cs typeface="+mn-cs"/>
              </a:rPr>
              <a:t>work simultaneously on multiple instructions by performing a different phase</a:t>
            </a:r>
          </a:p>
          <a:p>
            <a:r>
              <a:rPr kumimoji="1" lang="en-US" sz="1200" b="0" i="0" u="none" strike="noStrike" kern="1200" baseline="0" dirty="0">
                <a:solidFill>
                  <a:schemeClr val="tx1"/>
                </a:solidFill>
                <a:latin typeface="Times New Roman" pitchFamily="-110" charset="0"/>
                <a:ea typeface="+mn-ea"/>
                <a:cs typeface="+mn-cs"/>
              </a:rPr>
              <a:t>for each of the multiple instructions at the same time. The processor overlaps</a:t>
            </a:r>
          </a:p>
          <a:p>
            <a:r>
              <a:rPr kumimoji="1" lang="en-US" sz="1200" b="0" i="0" u="none" strike="noStrike" kern="1200" baseline="0" dirty="0">
                <a:solidFill>
                  <a:schemeClr val="tx1"/>
                </a:solidFill>
                <a:latin typeface="Times New Roman" pitchFamily="-110" charset="0"/>
                <a:ea typeface="+mn-ea"/>
                <a:cs typeface="+mn-cs"/>
              </a:rPr>
              <a:t>operations by moving data or instructions into a conceptual pipe with all</a:t>
            </a:r>
          </a:p>
          <a:p>
            <a:r>
              <a:rPr kumimoji="1" lang="en-US" sz="1200" b="0" i="0" u="none" strike="noStrike" kern="1200" baseline="0" dirty="0">
                <a:solidFill>
                  <a:schemeClr val="tx1"/>
                </a:solidFill>
                <a:latin typeface="Times New Roman" pitchFamily="-110" charset="0"/>
                <a:ea typeface="+mn-ea"/>
                <a:cs typeface="+mn-cs"/>
              </a:rPr>
              <a:t>stages of the pipe processing simultaneously. For example, while one instruction</a:t>
            </a:r>
          </a:p>
          <a:p>
            <a:r>
              <a:rPr kumimoji="1" lang="en-US" sz="1200" b="0" i="0" u="none" strike="noStrike" kern="1200" baseline="0" dirty="0">
                <a:solidFill>
                  <a:schemeClr val="tx1"/>
                </a:solidFill>
                <a:latin typeface="Times New Roman" pitchFamily="-110" charset="0"/>
                <a:ea typeface="+mn-ea"/>
                <a:cs typeface="+mn-cs"/>
              </a:rPr>
              <a:t>is being executed, the computer is decoding the next instruction. This is</a:t>
            </a:r>
          </a:p>
          <a:p>
            <a:r>
              <a:rPr kumimoji="1" lang="en-US" sz="1200" b="0" i="0" u="none" strike="noStrike" kern="1200" baseline="0" dirty="0">
                <a:solidFill>
                  <a:schemeClr val="tx1"/>
                </a:solidFill>
                <a:latin typeface="Times New Roman" pitchFamily="-110" charset="0"/>
                <a:ea typeface="+mn-ea"/>
                <a:cs typeface="+mn-cs"/>
              </a:rPr>
              <a:t>the same principle as seen in an assembly line.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Branch prediction: </a:t>
            </a:r>
          </a:p>
          <a:p>
            <a:r>
              <a:rPr kumimoji="1" lang="en-US" sz="1200" b="0" kern="1200" baseline="0" dirty="0">
                <a:solidFill>
                  <a:schemeClr val="tx1"/>
                </a:solidFill>
                <a:latin typeface="Times New Roman" pitchFamily="-110" charset="0"/>
                <a:ea typeface="+mn-ea"/>
                <a:cs typeface="+mn-cs"/>
              </a:rPr>
              <a:t>The processor looks ahead in the instruction code fetched</a:t>
            </a:r>
          </a:p>
          <a:p>
            <a:r>
              <a:rPr kumimoji="1" lang="en-US" sz="1200" kern="1200" baseline="0" dirty="0">
                <a:solidFill>
                  <a:schemeClr val="tx1"/>
                </a:solidFill>
                <a:latin typeface="Times New Roman" pitchFamily="-110" charset="0"/>
                <a:ea typeface="+mn-ea"/>
                <a:cs typeface="+mn-cs"/>
              </a:rPr>
              <a:t>from memory and predicts which branches, or groups of instructions, are likely</a:t>
            </a:r>
          </a:p>
          <a:p>
            <a:r>
              <a:rPr kumimoji="1" lang="en-US" sz="1200" kern="1200" baseline="0" dirty="0">
                <a:solidFill>
                  <a:schemeClr val="tx1"/>
                </a:solidFill>
                <a:latin typeface="Times New Roman" pitchFamily="-110" charset="0"/>
                <a:ea typeface="+mn-ea"/>
                <a:cs typeface="+mn-cs"/>
              </a:rPr>
              <a:t>to be processed next. If the processor guesses right most of the time, it can</a:t>
            </a:r>
          </a:p>
          <a:p>
            <a:r>
              <a:rPr kumimoji="1" lang="en-US" sz="1200" kern="1200" baseline="0" dirty="0">
                <a:solidFill>
                  <a:schemeClr val="tx1"/>
                </a:solidFill>
                <a:latin typeface="Times New Roman" pitchFamily="-110" charset="0"/>
                <a:ea typeface="+mn-ea"/>
                <a:cs typeface="+mn-cs"/>
              </a:rPr>
              <a:t>prefetch the correct instructions and buffer them so that the processor is kept</a:t>
            </a:r>
          </a:p>
          <a:p>
            <a:r>
              <a:rPr kumimoji="1" lang="en-US" sz="1200" kern="1200" baseline="0" dirty="0">
                <a:solidFill>
                  <a:schemeClr val="tx1"/>
                </a:solidFill>
                <a:latin typeface="Times New Roman" pitchFamily="-110" charset="0"/>
                <a:ea typeface="+mn-ea"/>
                <a:cs typeface="+mn-cs"/>
              </a:rPr>
              <a:t>busy. The more sophisticated examples of this strategy predict not just the</a:t>
            </a:r>
            <a:endParaRPr kumimoji="1" lang="en-GB"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next branch but multiple branches ahead. Thus, branch prediction increases</a:t>
            </a:r>
          </a:p>
          <a:p>
            <a:r>
              <a:rPr kumimoji="1" lang="en-US" sz="1200" kern="1200" baseline="0" dirty="0">
                <a:solidFill>
                  <a:schemeClr val="tx1"/>
                </a:solidFill>
                <a:latin typeface="Times New Roman" pitchFamily="-110" charset="0"/>
                <a:ea typeface="+mn-ea"/>
                <a:cs typeface="+mn-cs"/>
              </a:rPr>
              <a:t>the amount of work available for the processor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Superscalar execution: </a:t>
            </a:r>
          </a:p>
          <a:p>
            <a:r>
              <a:rPr kumimoji="1" lang="en-US" sz="1200" b="0" i="0" u="none" strike="noStrike" kern="1200" baseline="0" dirty="0">
                <a:solidFill>
                  <a:schemeClr val="tx1"/>
                </a:solidFill>
                <a:latin typeface="Times New Roman" pitchFamily="-110" charset="0"/>
                <a:ea typeface="+mn-ea"/>
                <a:cs typeface="+mn-cs"/>
              </a:rPr>
              <a:t>This is the ability to issue more than one instruction</a:t>
            </a:r>
          </a:p>
          <a:p>
            <a:r>
              <a:rPr kumimoji="1" lang="en-US" sz="1200" b="0" i="0" u="none" strike="noStrike" kern="1200" baseline="0" dirty="0">
                <a:solidFill>
                  <a:schemeClr val="tx1"/>
                </a:solidFill>
                <a:latin typeface="Times New Roman" pitchFamily="-110" charset="0"/>
                <a:ea typeface="+mn-ea"/>
                <a:cs typeface="+mn-cs"/>
              </a:rPr>
              <a:t>in every processor clock cycle. In effect, multiple parallel pipelines are used.</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flow analysis: </a:t>
            </a:r>
          </a:p>
          <a:p>
            <a:r>
              <a:rPr kumimoji="1" lang="en-US" sz="1200" b="0" kern="1200" baseline="0" dirty="0">
                <a:solidFill>
                  <a:schemeClr val="tx1"/>
                </a:solidFill>
                <a:latin typeface="Times New Roman" pitchFamily="-110" charset="0"/>
                <a:ea typeface="+mn-ea"/>
                <a:cs typeface="+mn-cs"/>
              </a:rPr>
              <a:t>The processor analyzes which instructions are dependent</a:t>
            </a:r>
          </a:p>
          <a:p>
            <a:r>
              <a:rPr kumimoji="1" lang="en-US" sz="1200" kern="1200" baseline="0" dirty="0">
                <a:solidFill>
                  <a:schemeClr val="tx1"/>
                </a:solidFill>
                <a:latin typeface="Times New Roman" pitchFamily="-110" charset="0"/>
                <a:ea typeface="+mn-ea"/>
                <a:cs typeface="+mn-cs"/>
              </a:rPr>
              <a:t>on each other’s results, or data, to create an optimized schedule of instructions.</a:t>
            </a:r>
          </a:p>
          <a:p>
            <a:r>
              <a:rPr kumimoji="1" lang="en-US" sz="1200" kern="1200" baseline="0" dirty="0">
                <a:solidFill>
                  <a:schemeClr val="tx1"/>
                </a:solidFill>
                <a:latin typeface="Times New Roman" pitchFamily="-110" charset="0"/>
                <a:ea typeface="+mn-ea"/>
                <a:cs typeface="+mn-cs"/>
              </a:rPr>
              <a:t>In fact, instructions are scheduled to be executed when ready, independent of</a:t>
            </a:r>
          </a:p>
          <a:p>
            <a:r>
              <a:rPr kumimoji="1" lang="en-US" sz="1200" kern="1200" baseline="0" dirty="0">
                <a:solidFill>
                  <a:schemeClr val="tx1"/>
                </a:solidFill>
                <a:latin typeface="Times New Roman" pitchFamily="-110" charset="0"/>
                <a:ea typeface="+mn-ea"/>
                <a:cs typeface="+mn-cs"/>
              </a:rPr>
              <a:t>the original program order. This prevents unnecessary delay.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Speculative execution: </a:t>
            </a:r>
          </a:p>
          <a:p>
            <a:r>
              <a:rPr kumimoji="1" lang="en-US" sz="1200" b="0" kern="1200" baseline="0" dirty="0">
                <a:solidFill>
                  <a:schemeClr val="tx1"/>
                </a:solidFill>
                <a:latin typeface="Times New Roman" pitchFamily="-110" charset="0"/>
                <a:ea typeface="+mn-ea"/>
                <a:cs typeface="+mn-cs"/>
              </a:rPr>
              <a:t>Using branch prediction and data flow analysis, some</a:t>
            </a:r>
          </a:p>
          <a:p>
            <a:r>
              <a:rPr kumimoji="1" lang="en-US" sz="1200" kern="1200" baseline="0" dirty="0">
                <a:solidFill>
                  <a:schemeClr val="tx1"/>
                </a:solidFill>
                <a:latin typeface="Times New Roman" pitchFamily="-110" charset="0"/>
                <a:ea typeface="+mn-ea"/>
                <a:cs typeface="+mn-cs"/>
              </a:rPr>
              <a:t>processors speculatively execute instructions ahead of their actual appearance</a:t>
            </a:r>
          </a:p>
          <a:p>
            <a:r>
              <a:rPr kumimoji="1" lang="en-US" sz="1200" kern="1200" baseline="0" dirty="0">
                <a:solidFill>
                  <a:schemeClr val="tx1"/>
                </a:solidFill>
                <a:latin typeface="Times New Roman" pitchFamily="-110" charset="0"/>
                <a:ea typeface="+mn-ea"/>
                <a:cs typeface="+mn-cs"/>
              </a:rPr>
              <a:t>in the program execution, holding the results in temporary locations.</a:t>
            </a:r>
          </a:p>
          <a:p>
            <a:r>
              <a:rPr kumimoji="1" lang="en-US" sz="1200" kern="1200" baseline="0" dirty="0">
                <a:solidFill>
                  <a:schemeClr val="tx1"/>
                </a:solidFill>
                <a:latin typeface="Times New Roman" pitchFamily="-110" charset="0"/>
                <a:ea typeface="+mn-ea"/>
                <a:cs typeface="+mn-cs"/>
              </a:rPr>
              <a:t>This enables the processor to keep its execution engines as busy as possible by</a:t>
            </a:r>
          </a:p>
          <a:p>
            <a:r>
              <a:rPr kumimoji="1" lang="en-US" sz="1200" kern="1200" baseline="0" dirty="0">
                <a:solidFill>
                  <a:schemeClr val="tx1"/>
                </a:solidFill>
                <a:latin typeface="Times New Roman" pitchFamily="-110" charset="0"/>
                <a:ea typeface="+mn-ea"/>
                <a:cs typeface="+mn-cs"/>
              </a:rPr>
              <a:t>executing instructions that are likely to be needed.</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These and other sophisticated techniques are made necessary by the sheer</a:t>
            </a:r>
          </a:p>
          <a:p>
            <a:r>
              <a:rPr kumimoji="1" lang="en-US" sz="1200" b="0" i="0" u="none" strike="noStrike" kern="1200" baseline="0" dirty="0">
                <a:solidFill>
                  <a:schemeClr val="tx1"/>
                </a:solidFill>
                <a:latin typeface="Times New Roman" pitchFamily="-110" charset="0"/>
                <a:ea typeface="+mn-ea"/>
                <a:cs typeface="+mn-cs"/>
              </a:rPr>
              <a:t>power of the processor. Collectively they make it possible to execute many instructions</a:t>
            </a:r>
          </a:p>
          <a:p>
            <a:r>
              <a:rPr kumimoji="1" lang="en-US" sz="1200" b="0" i="0" u="none" strike="noStrike" kern="1200" baseline="0" dirty="0">
                <a:solidFill>
                  <a:schemeClr val="tx1"/>
                </a:solidFill>
                <a:latin typeface="Times New Roman" pitchFamily="-110" charset="0"/>
                <a:ea typeface="+mn-ea"/>
                <a:cs typeface="+mn-cs"/>
              </a:rPr>
              <a:t>per processor cycle, rather than to take many cycles per instruction.</a:t>
            </a:r>
            <a:endParaRPr kumimoji="1" lang="en-US" sz="1200" kern="1200" baseline="0" dirty="0">
              <a:solidFill>
                <a:schemeClr val="tx1"/>
              </a:solidFill>
              <a:latin typeface="Times New Roman" pitchFamily="-110" charset="0"/>
              <a:ea typeface="+mn-ea"/>
              <a:cs typeface="+mn-cs"/>
            </a:endParaRPr>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137495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1026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a:solidFill>
                  <a:schemeClr val="tx1"/>
                </a:solidFill>
                <a:latin typeface="Times New Roman" pitchFamily="-110" charset="0"/>
                <a:ea typeface="+mn-ea"/>
                <a:cs typeface="+mn-cs"/>
              </a:rPr>
              <a:t>increase, a number of obstacles become more significant [INTE04b]:</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Power: </a:t>
            </a:r>
            <a:r>
              <a:rPr kumimoji="1" lang="en-US" sz="1200" b="0" kern="1200" baseline="0" dirty="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a:solidFill>
                  <a:schemeClr val="tx1"/>
                </a:solidFill>
                <a:latin typeface="Times New Roman" pitchFamily="-110" charset="0"/>
                <a:ea typeface="+mn-ea"/>
                <a:cs typeface="+mn-cs"/>
              </a:rPr>
              <a:t>BORK03].</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RC delay: </a:t>
            </a:r>
            <a:r>
              <a:rPr kumimoji="1" lang="en-US" sz="1200" b="0" kern="1200" baseline="0" dirty="0">
                <a:solidFill>
                  <a:schemeClr val="tx1"/>
                </a:solidFill>
                <a:latin typeface="Times New Roman" pitchFamily="-110" charset="0"/>
                <a:ea typeface="+mn-ea"/>
                <a:cs typeface="+mn-cs"/>
              </a:rPr>
              <a:t>The speed at which electrons can flow on a chip between transistors</a:t>
            </a:r>
          </a:p>
          <a:p>
            <a:r>
              <a:rPr kumimoji="1" lang="en-US" sz="1200" kern="1200" baseline="0" dirty="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Memory latency: </a:t>
            </a:r>
            <a:r>
              <a:rPr kumimoji="1" lang="en-US" sz="1200" b="0" kern="1200" baseline="0" dirty="0">
                <a:solidFill>
                  <a:schemeClr val="tx1"/>
                </a:solidFill>
                <a:latin typeface="Times New Roman" pitchFamily="-110" charset="0"/>
                <a:ea typeface="+mn-ea"/>
                <a:cs typeface="+mn-cs"/>
              </a:rPr>
              <a:t>Memory speeds lag processor speeds, as previously discussed.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83445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 </a:t>
            </a:r>
            <a:r>
              <a:rPr kumimoji="1" lang="en-US" sz="1200" b="0" i="0" u="none" strike="noStrike" kern="1200" baseline="0" dirty="0">
                <a:solidFill>
                  <a:schemeClr val="tx1"/>
                </a:solidFill>
                <a:latin typeface="Times New Roman" pitchFamily="-110" charset="0"/>
                <a:ea typeface="+mn-ea"/>
                <a:cs typeface="+mn-cs"/>
              </a:rPr>
              <a:t>It is now common for the second-level</a:t>
            </a:r>
          </a:p>
          <a:p>
            <a:r>
              <a:rPr kumimoji="1" lang="en-US" sz="1200" b="0" i="0" u="none" strike="noStrike" kern="1200" baseline="0" dirty="0">
                <a:solidFill>
                  <a:schemeClr val="tx1"/>
                </a:solidFill>
                <a:latin typeface="Times New Roman" pitchFamily="-110" charset="0"/>
                <a:ea typeface="+mn-ea"/>
                <a:cs typeface="+mn-cs"/>
              </a:rPr>
              <a:t>cache to also be private to each core.</a:t>
            </a:r>
            <a:endParaRPr kumimoji="1" lang="en-US" sz="1200" kern="1200" baseline="0" dirty="0">
              <a:solidFill>
                <a:schemeClr val="tx1"/>
              </a:solidFill>
              <a:latin typeface="Times New Roman" pitchFamily="-110" charset="0"/>
              <a:ea typeface="+mn-ea"/>
              <a:cs typeface="+mn-cs"/>
            </a:endParaRP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9176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b="0" i="0" u="none" strike="noStrike" kern="1200" baseline="0" dirty="0">
                <a:solidFill>
                  <a:schemeClr val="tx1"/>
                </a:solidFill>
                <a:latin typeface="Times New Roman" pitchFamily="-110" charset="0"/>
                <a:ea typeface="+mn-ea"/>
                <a:cs typeface="+mn-cs"/>
              </a:rPr>
              <a:t>Computer system designers look for ways to improve system performance by</a:t>
            </a:r>
          </a:p>
          <a:p>
            <a:r>
              <a:rPr kumimoji="1" lang="en-US" sz="1200" b="0" i="0" u="none" strike="noStrike" kern="1200" baseline="0" dirty="0">
                <a:solidFill>
                  <a:schemeClr val="tx1"/>
                </a:solidFill>
                <a:latin typeface="Times New Roman" pitchFamily="-110" charset="0"/>
                <a:ea typeface="+mn-ea"/>
                <a:cs typeface="+mn-cs"/>
              </a:rPr>
              <a:t>advances in technology or change in design. Examples include the use of parallel</a:t>
            </a:r>
          </a:p>
          <a:p>
            <a:r>
              <a:rPr kumimoji="1" lang="en-US" sz="1200" b="0" i="0" u="none" strike="noStrike" kern="1200" baseline="0" dirty="0">
                <a:solidFill>
                  <a:schemeClr val="tx1"/>
                </a:solidFill>
                <a:latin typeface="Times New Roman" pitchFamily="-110" charset="0"/>
                <a:ea typeface="+mn-ea"/>
                <a:cs typeface="+mn-cs"/>
              </a:rPr>
              <a:t>processors, the use of a memory cache hierarchy, and speedup in memory access</a:t>
            </a:r>
          </a:p>
          <a:p>
            <a:r>
              <a:rPr kumimoji="1" lang="en-US" sz="1200" b="0" i="0" u="none" strike="noStrike" kern="1200" baseline="0" dirty="0">
                <a:solidFill>
                  <a:schemeClr val="tx1"/>
                </a:solidFill>
                <a:latin typeface="Times New Roman" pitchFamily="-110" charset="0"/>
                <a:ea typeface="+mn-ea"/>
                <a:cs typeface="+mn-cs"/>
              </a:rPr>
              <a:t>time and I/O transfer rate due to technology improvements. In all of these cases, it is</a:t>
            </a:r>
          </a:p>
          <a:p>
            <a:r>
              <a:rPr kumimoji="1" lang="en-US" sz="1200" b="0" i="0" u="none" strike="noStrike" kern="1200" baseline="0" dirty="0">
                <a:solidFill>
                  <a:schemeClr val="tx1"/>
                </a:solidFill>
                <a:latin typeface="Times New Roman" pitchFamily="-110" charset="0"/>
                <a:ea typeface="+mn-ea"/>
                <a:cs typeface="+mn-cs"/>
              </a:rPr>
              <a:t>important to note that a speedup in one aspect of the technology or design does not</a:t>
            </a:r>
          </a:p>
          <a:p>
            <a:r>
              <a:rPr kumimoji="1" lang="en-US" sz="1200" b="0" i="0" u="none" strike="noStrike" kern="1200" baseline="0" dirty="0">
                <a:solidFill>
                  <a:schemeClr val="tx1"/>
                </a:solidFill>
                <a:latin typeface="Times New Roman" pitchFamily="-110" charset="0"/>
                <a:ea typeface="+mn-ea"/>
                <a:cs typeface="+mn-cs"/>
              </a:rPr>
              <a:t>result in a corresponding improvement in performance. This limitation is succinctly</a:t>
            </a:r>
          </a:p>
          <a:p>
            <a:r>
              <a:rPr kumimoji="1" lang="en-US" sz="1200" b="0" i="0" u="none" strike="noStrike" kern="1200" baseline="0" dirty="0">
                <a:solidFill>
                  <a:schemeClr val="tx1"/>
                </a:solidFill>
                <a:latin typeface="Times New Roman" pitchFamily="-110" charset="0"/>
                <a:ea typeface="+mn-ea"/>
                <a:cs typeface="+mn-cs"/>
              </a:rPr>
              <a:t>expressed by Amdahl’s law.</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was first proposed by Gene Amdahl in 1967 ([AMDA67],</a:t>
            </a:r>
          </a:p>
          <a:p>
            <a:r>
              <a:rPr kumimoji="1" lang="en-US" sz="1200" b="0" i="0" u="none" strike="noStrike" kern="1200" baseline="0" dirty="0">
                <a:solidFill>
                  <a:schemeClr val="tx1"/>
                </a:solidFill>
                <a:latin typeface="Times New Roman" pitchFamily="-110" charset="0"/>
                <a:ea typeface="+mn-ea"/>
                <a:cs typeface="+mn-cs"/>
              </a:rPr>
              <a:t>[AMDA13]) and deals with the potential speedup of a program using multiple processors</a:t>
            </a:r>
          </a:p>
          <a:p>
            <a:r>
              <a:rPr kumimoji="1" lang="en-US" sz="1200" b="0" i="0" u="none" strike="noStrike" kern="1200" baseline="0" dirty="0">
                <a:solidFill>
                  <a:schemeClr val="tx1"/>
                </a:solidFill>
                <a:latin typeface="Times New Roman" pitchFamily="-110" charset="0"/>
                <a:ea typeface="+mn-ea"/>
                <a:cs typeface="+mn-cs"/>
              </a:rPr>
              <a:t>compared to a single processor.</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Nevertheless, Amdahl’s law illustrates the problems facing industry in the development</a:t>
            </a:r>
          </a:p>
          <a:p>
            <a:r>
              <a:rPr kumimoji="1" lang="en-US" sz="1200" b="0" i="0" u="none" strike="noStrike" kern="1200" baseline="0" dirty="0">
                <a:solidFill>
                  <a:schemeClr val="tx1"/>
                </a:solidFill>
                <a:latin typeface="Times New Roman" pitchFamily="-110" charset="0"/>
                <a:ea typeface="+mn-ea"/>
                <a:cs typeface="+mn-cs"/>
              </a:rPr>
              <a:t>of multicore machines with an ever-growing number of cores: The software</a:t>
            </a:r>
          </a:p>
          <a:p>
            <a:r>
              <a:rPr kumimoji="1" lang="en-US" sz="1200" b="0" i="0" u="none" strike="noStrike" kern="1200" baseline="0" dirty="0">
                <a:solidFill>
                  <a:schemeClr val="tx1"/>
                </a:solidFill>
                <a:latin typeface="Times New Roman" pitchFamily="-110" charset="0"/>
                <a:ea typeface="+mn-ea"/>
                <a:cs typeface="+mn-cs"/>
              </a:rPr>
              <a:t>that runs on such machines must be adapted to a highly parallel execution environment</a:t>
            </a:r>
          </a:p>
          <a:p>
            <a:r>
              <a:rPr kumimoji="1" lang="en-US" sz="1200" b="0" i="0" u="none" strike="noStrike" kern="1200" baseline="0" dirty="0">
                <a:solidFill>
                  <a:schemeClr val="tx1"/>
                </a:solidFill>
                <a:latin typeface="Times New Roman" pitchFamily="-110" charset="0"/>
                <a:ea typeface="+mn-ea"/>
                <a:cs typeface="+mn-cs"/>
              </a:rPr>
              <a:t>to exploit the power of parallel processing.</a:t>
            </a:r>
          </a:p>
          <a:p>
            <a:endParaRPr kumimoji="1" lang="en-US" sz="1200" b="0" i="0" u="none" strike="noStrike" kern="1200" baseline="0" dirty="0">
              <a:solidFill>
                <a:schemeClr val="tx1"/>
              </a:solidFill>
              <a:latin typeface="Times New Roman" pitchFamily="-110" charset="0"/>
              <a:ea typeface="+mn-ea"/>
              <a:cs typeface="+mn-cs"/>
            </a:endParaRPr>
          </a:p>
          <a:p>
            <a:r>
              <a:rPr kumimoji="1" lang="en-US" sz="1200" b="0" i="0" u="none" strike="noStrike" kern="1200" baseline="0" dirty="0">
                <a:solidFill>
                  <a:schemeClr val="tx1"/>
                </a:solidFill>
                <a:latin typeface="Times New Roman" pitchFamily="-110" charset="0"/>
                <a:ea typeface="+mn-ea"/>
                <a:cs typeface="+mn-cs"/>
              </a:rPr>
              <a:t>Amdahl’s law can be generalized to evaluate any design or technical improvement</a:t>
            </a:r>
          </a:p>
          <a:p>
            <a:r>
              <a:rPr kumimoji="1" lang="en-US" sz="1200" b="0" i="0" u="none" strike="noStrike" kern="1200" baseline="0" dirty="0">
                <a:solidFill>
                  <a:schemeClr val="tx1"/>
                </a:solidFill>
                <a:latin typeface="Times New Roman" pitchFamily="-110" charset="0"/>
                <a:ea typeface="+mn-ea"/>
                <a:cs typeface="+mn-cs"/>
              </a:rPr>
              <a:t>in a computer system.</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980704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Figures 2.3 and 2.4.</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77133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sine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2.5).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5035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a:t>© 2016 Pearson Education, Inc., Hoboken, NJ. All rights reserved.</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293096"/>
            <a:ext cx="6191157" cy="833718"/>
          </a:xfrm>
        </p:spPr>
        <p:txBody>
          <a:bodyPr>
            <a:noAutofit/>
          </a:bodyPr>
          <a:lstStyle/>
          <a:p>
            <a:r>
              <a:rPr lang="en-US" sz="5400" dirty="0">
                <a:effectLst>
                  <a:outerShdw blurRad="38100" dist="38100" dir="2700000" algn="tl">
                    <a:srgbClr val="000000">
                      <a:alpha val="43137"/>
                    </a:srgbClr>
                  </a:outerShdw>
                </a:effectLst>
              </a:rPr>
              <a:t>Chapter 2</a:t>
            </a:r>
          </a:p>
        </p:txBody>
      </p:sp>
      <p:sp>
        <p:nvSpPr>
          <p:cNvPr id="11" name="Text Placeholder 10"/>
          <p:cNvSpPr>
            <a:spLocks noGrp="1"/>
          </p:cNvSpPr>
          <p:nvPr>
            <p:ph type="body" sz="half" idx="2"/>
          </p:nvPr>
        </p:nvSpPr>
        <p:spPr>
          <a:xfrm>
            <a:off x="533400" y="5157192"/>
            <a:ext cx="8610600" cy="838200"/>
          </a:xfrm>
        </p:spPr>
        <p:txBody>
          <a:bodyPr>
            <a:normAutofit/>
          </a:bodyPr>
          <a:lstStyle/>
          <a:p>
            <a:r>
              <a:rPr lang="en-US" sz="4400" dirty="0"/>
              <a:t>Performance Issues</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Logic Density</a:t>
            </a:r>
          </a:p>
        </p:txBody>
      </p:sp>
      <p:sp>
        <p:nvSpPr>
          <p:cNvPr id="99333" name="Rectangle 5"/>
          <p:cNvSpPr>
            <a:spLocks noGrp="1" noChangeArrowheads="1"/>
          </p:cNvSpPr>
          <p:nvPr>
            <p:ph idx="1"/>
          </p:nvPr>
        </p:nvSpPr>
        <p:spPr>
          <a:xfrm>
            <a:off x="498474" y="1981200"/>
            <a:ext cx="7556313" cy="4616152"/>
          </a:xfrm>
        </p:spPr>
        <p:txBody>
          <a:bodyPr>
            <a:normAutofit fontScale="85000" lnSpcReduction="10000"/>
          </a:bodyPr>
          <a:lstStyle/>
          <a:p>
            <a:r>
              <a:rPr lang="en-GB" sz="2400" dirty="0"/>
              <a:t>Power</a:t>
            </a:r>
          </a:p>
          <a:p>
            <a:pPr lvl="1"/>
            <a:r>
              <a:rPr lang="en-GB" sz="2000" dirty="0"/>
              <a:t>Power density (watts/cm</a:t>
            </a:r>
            <a:r>
              <a:rPr lang="en-GB" sz="2000" baseline="30000" dirty="0"/>
              <a:t>2</a:t>
            </a:r>
            <a:r>
              <a:rPr lang="en-GB" sz="2000" dirty="0"/>
              <a:t>) increases with density of logic and clock speed</a:t>
            </a:r>
          </a:p>
          <a:p>
            <a:pPr lvl="1"/>
            <a:r>
              <a:rPr lang="en-GB" sz="2000" dirty="0"/>
              <a:t>Dissipating heat</a:t>
            </a:r>
          </a:p>
          <a:p>
            <a:r>
              <a:rPr lang="en-GB" sz="2400" dirty="0"/>
              <a:t>RC delay</a:t>
            </a:r>
          </a:p>
          <a:p>
            <a:pPr lvl="1"/>
            <a:r>
              <a:rPr lang="en-GB" sz="2000" dirty="0"/>
              <a:t>Speed at which electrons flow limited by resistance and capacitance of metal wires connecting them</a:t>
            </a:r>
          </a:p>
          <a:p>
            <a:pPr lvl="1"/>
            <a:r>
              <a:rPr lang="en-GB" sz="2000" dirty="0"/>
              <a:t>As components on the chip decrease in size, the wire interconnects become thinner, increasing resistance</a:t>
            </a:r>
          </a:p>
          <a:p>
            <a:pPr lvl="1"/>
            <a:r>
              <a:rPr lang="en-GB" sz="2000" dirty="0"/>
              <a:t>Also, the wires are closer together, increasing capacitance</a:t>
            </a:r>
          </a:p>
          <a:p>
            <a:pPr lvl="1"/>
            <a:r>
              <a:rPr lang="en-GB" sz="2000" dirty="0"/>
              <a:t>Delay increases as the RC product increases</a:t>
            </a:r>
          </a:p>
          <a:p>
            <a:r>
              <a:rPr lang="en-GB" sz="2400" dirty="0"/>
              <a:t>Memory latency</a:t>
            </a:r>
          </a:p>
          <a:p>
            <a:pPr lvl="1"/>
            <a:r>
              <a:rPr lang="en-GB" sz="2000" dirty="0"/>
              <a:t>Memory access speed (latency) and transfer speed (throughput)</a:t>
            </a:r>
          </a:p>
          <a:p>
            <a:pPr lvl="1"/>
            <a:r>
              <a:rPr lang="en-GB" sz="2000" dirty="0"/>
              <a:t>Memory speeds lag processor speeds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023" y="1981200"/>
            <a:ext cx="6501404" cy="4144963"/>
          </a:xfrm>
        </p:spPr>
      </p:pic>
    </p:spTree>
    <p:extLst>
      <p:ext uri="{BB962C8B-B14F-4D97-AF65-F5344CB8AC3E}">
        <p14:creationId xmlns:p14="http://schemas.microsoft.com/office/powerpoint/2010/main" val="15753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26832" y="1042147"/>
            <a:ext cx="4699595" cy="4699595"/>
          </a:xfrm>
        </p:spPr>
      </p:pic>
    </p:spTree>
    <p:extLst>
      <p:ext uri="{BB962C8B-B14F-4D97-AF65-F5344CB8AC3E}">
        <p14:creationId xmlns:p14="http://schemas.microsoft.com/office/powerpoint/2010/main" val="161150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and architecture approaches</a:t>
            </a:r>
          </a:p>
        </p:txBody>
      </p:sp>
      <p:sp>
        <p:nvSpPr>
          <p:cNvPr id="3" name="Content Placeholder 2"/>
          <p:cNvSpPr>
            <a:spLocks noGrp="1"/>
          </p:cNvSpPr>
          <p:nvPr>
            <p:ph idx="1"/>
          </p:nvPr>
        </p:nvSpPr>
        <p:spPr/>
        <p:txBody>
          <a:bodyPr>
            <a:normAutofit lnSpcReduction="10000"/>
          </a:bodyPr>
          <a:lstStyle/>
          <a:p>
            <a:r>
              <a:rPr lang="en-US" dirty="0"/>
              <a:t>Two main strategies have been used to increase performance beyond what can be achieved simply by increasing clock speed</a:t>
            </a:r>
          </a:p>
          <a:p>
            <a:r>
              <a:rPr lang="en-US" dirty="0"/>
              <a:t>Increase cache capacity and their incorporation on the processor chip</a:t>
            </a:r>
          </a:p>
          <a:p>
            <a:r>
              <a:rPr lang="en-US" dirty="0"/>
              <a:t>Parallel execution of instruction within the processor such as pipelining and superscalar</a:t>
            </a:r>
          </a:p>
          <a:p>
            <a:r>
              <a:rPr lang="en-US" dirty="0"/>
              <a:t>Both of these approaches have reached to point of diminishing returns</a:t>
            </a:r>
          </a:p>
          <a:p>
            <a:r>
              <a:rPr lang="en-US" dirty="0"/>
              <a:t>The recent approach is the development of multi-core chips</a:t>
            </a:r>
          </a:p>
        </p:txBody>
      </p:sp>
    </p:spTree>
    <p:extLst>
      <p:ext uri="{BB962C8B-B14F-4D97-AF65-F5344CB8AC3E}">
        <p14:creationId xmlns:p14="http://schemas.microsoft.com/office/powerpoint/2010/main" val="31898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extLst>
              <p:ext uri="{D42A27DB-BD31-4B8C-83A1-F6EECF244321}">
                <p14:modId xmlns:p14="http://schemas.microsoft.com/office/powerpoint/2010/main" val="1805614568"/>
              </p:ext>
            </p:extLst>
          </p:nvPr>
        </p:nvGraphicFramePr>
        <p:xfrm>
          <a:off x="557360" y="153348"/>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899592" y="692696"/>
            <a:ext cx="7556500" cy="1116012"/>
          </a:xfrm>
        </p:spPr>
        <p:txBody>
          <a:bodyPr/>
          <a:lstStyle/>
          <a:p>
            <a:r>
              <a:rPr lang="en-GB" dirty="0">
                <a:solidFill>
                  <a:schemeClr val="accent3">
                    <a:lumMod val="75000"/>
                  </a:schemeClr>
                </a:solidFill>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dirty="0">
                <a:effectLst>
                  <a:outerShdw blurRad="38100" dist="38100" dir="2700000" algn="tl">
                    <a:srgbClr val="000000">
                      <a:alpha val="43137"/>
                    </a:srgbClr>
                  </a:outerShdw>
                </a:effectLst>
              </a:rPr>
              <a:t>Amdahl’s Law</a:t>
            </a:r>
          </a:p>
        </p:txBody>
      </p:sp>
      <p:sp>
        <p:nvSpPr>
          <p:cNvPr id="120835" name="Rectangle 3"/>
          <p:cNvSpPr>
            <a:spLocks noGrp="1" noChangeArrowheads="1"/>
          </p:cNvSpPr>
          <p:nvPr>
            <p:ph idx="1"/>
          </p:nvPr>
        </p:nvSpPr>
        <p:spPr>
          <a:xfrm>
            <a:off x="4168775" y="457200"/>
            <a:ext cx="4597399" cy="6096000"/>
          </a:xfrm>
        </p:spPr>
        <p:txBody>
          <a:bodyPr>
            <a:normAutofit/>
          </a:bodyPr>
          <a:lstStyle/>
          <a:p>
            <a:r>
              <a:rPr lang="en-GB" dirty="0"/>
              <a:t>Gene Amdahl</a:t>
            </a:r>
          </a:p>
          <a:p>
            <a:r>
              <a:rPr lang="en-GB" dirty="0"/>
              <a:t>Deals with the potential speedup of a program using multiple processors compared to a single processor</a:t>
            </a:r>
          </a:p>
          <a:p>
            <a:r>
              <a:rPr lang="en-GB" dirty="0"/>
              <a:t>Illustrates the problems facing industry in the development of multi-core machines</a:t>
            </a:r>
          </a:p>
          <a:p>
            <a:pPr lvl="1"/>
            <a:r>
              <a:rPr lang="en-GB" dirty="0"/>
              <a:t>Software must be adapted to a highly parallel execution environment to exploit the power of parallel processing</a:t>
            </a:r>
          </a:p>
          <a:p>
            <a:r>
              <a:rPr lang="en-GB" dirty="0"/>
              <a:t>Can be generalized to evaluate and design technical improvement in a computer system</a:t>
            </a:r>
          </a:p>
          <a:p>
            <a:endParaRPr lang="en-GB" dirty="0"/>
          </a:p>
          <a:p>
            <a:endParaRPr lang="en-GB" dirty="0"/>
          </a:p>
          <a:p>
            <a:endParaRPr lang="en-GB" dirty="0"/>
          </a:p>
          <a:p>
            <a:endParaRPr lang="en-GB" dirty="0"/>
          </a:p>
          <a:p>
            <a:endParaRPr lang="en-GB" dirty="0"/>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3.pdf"/>
          <p:cNvPicPr>
            <a:picLocks noChangeAspect="1"/>
          </p:cNvPicPr>
          <p:nvPr/>
        </p:nvPicPr>
        <p:blipFill rotWithShape="1">
          <a:blip r:embed="rId3">
            <a:extLst>
              <a:ext uri="{28A0092B-C50C-407E-A947-70E740481C1C}">
                <a14:useLocalDpi xmlns:a14="http://schemas.microsoft.com/office/drawing/2010/main" val="0"/>
              </a:ext>
            </a:extLst>
          </a:blip>
          <a:srcRect t="20131" b="26723"/>
          <a:stretch/>
        </p:blipFill>
        <p:spPr>
          <a:xfrm>
            <a:off x="15593" y="188640"/>
            <a:ext cx="9697158" cy="6669360"/>
          </a:xfrm>
          <a:prstGeom prst="rect">
            <a:avLst/>
          </a:prstGeom>
        </p:spPr>
      </p:pic>
    </p:spTree>
  </p:cSld>
  <p:clrMapOvr>
    <a:masterClrMapping/>
  </p:clrMapOvr>
  <p:transition spd="med">
    <p:pull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7112000" cy="4826000"/>
          </a:xfrm>
          <a:prstGeom prst="rect">
            <a:avLst/>
          </a:prstGeom>
        </p:spPr>
      </p:pic>
    </p:spTree>
    <p:extLst>
      <p:ext uri="{BB962C8B-B14F-4D97-AF65-F5344CB8AC3E}">
        <p14:creationId xmlns:p14="http://schemas.microsoft.com/office/powerpoint/2010/main" val="910895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a:t>
            </a:r>
          </a:p>
        </p:txBody>
      </p:sp>
      <p:sp>
        <p:nvSpPr>
          <p:cNvPr id="3" name="Content Placeholder 2"/>
          <p:cNvSpPr>
            <a:spLocks noGrp="1"/>
          </p:cNvSpPr>
          <p:nvPr>
            <p:ph idx="1"/>
          </p:nvPr>
        </p:nvSpPr>
        <p:spPr/>
        <p:txBody>
          <a:bodyPr/>
          <a:lstStyle/>
          <a:p>
            <a:r>
              <a:rPr lang="en-US" dirty="0"/>
              <a:t>Parallel Computing</a:t>
            </a:r>
          </a:p>
          <a:p>
            <a:pPr lvl="1"/>
            <a:r>
              <a:rPr lang="en-US" dirty="0"/>
              <a:t>https://</a:t>
            </a:r>
            <a:r>
              <a:rPr lang="en-US" dirty="0" err="1"/>
              <a:t>www.youtube.com</a:t>
            </a:r>
            <a:r>
              <a:rPr lang="en-US" dirty="0"/>
              <a:t>/</a:t>
            </a:r>
            <a:r>
              <a:rPr lang="en-US" dirty="0" err="1"/>
              <a:t>watch?v</a:t>
            </a:r>
            <a:r>
              <a:rPr lang="en-US" dirty="0"/>
              <a:t>=q7sgzDH1cR8</a:t>
            </a:r>
          </a:p>
          <a:p>
            <a:r>
              <a:rPr lang="en-US" dirty="0"/>
              <a:t>Distributed Systems</a:t>
            </a:r>
          </a:p>
          <a:p>
            <a:pPr lvl="1"/>
            <a:r>
              <a:rPr lang="en-US" dirty="0"/>
              <a:t>https://</a:t>
            </a:r>
            <a:r>
              <a:rPr lang="en-US" dirty="0" err="1"/>
              <a:t>www.youtube.com</a:t>
            </a:r>
            <a:r>
              <a:rPr lang="en-US" dirty="0"/>
              <a:t>/</a:t>
            </a:r>
            <a:r>
              <a:rPr lang="en-US" dirty="0" err="1"/>
              <a:t>watch?v</a:t>
            </a:r>
            <a:r>
              <a:rPr lang="en-US" dirty="0"/>
              <a:t>=rYK-kTBUrK4</a:t>
            </a:r>
          </a:p>
          <a:p>
            <a:r>
              <a:rPr lang="en-US" dirty="0"/>
              <a:t>Amdahl’s Law</a:t>
            </a:r>
          </a:p>
          <a:p>
            <a:pPr lvl="1"/>
            <a:r>
              <a:rPr lang="en-US" dirty="0"/>
              <a:t>https://</a:t>
            </a:r>
            <a:r>
              <a:rPr lang="en-US" dirty="0" err="1"/>
              <a:t>www.youtube.com</a:t>
            </a:r>
            <a:r>
              <a:rPr lang="en-US" dirty="0"/>
              <a:t>/</a:t>
            </a:r>
            <a:r>
              <a:rPr lang="en-US" dirty="0" err="1"/>
              <a:t>watch?v</a:t>
            </a:r>
            <a:r>
              <a:rPr lang="en-US" dirty="0"/>
              <a:t>=</a:t>
            </a:r>
            <a:r>
              <a:rPr lang="en-US" dirty="0" err="1"/>
              <a:t>WdRiZEwBhsM</a:t>
            </a:r>
            <a:endParaRPr lang="en-US" dirty="0"/>
          </a:p>
          <a:p>
            <a:r>
              <a:rPr lang="en-US" dirty="0"/>
              <a:t>Lawn Mower Law</a:t>
            </a:r>
          </a:p>
          <a:p>
            <a:pPr lvl="1"/>
            <a:r>
              <a:rPr lang="en-US" dirty="0"/>
              <a:t>https://</a:t>
            </a:r>
            <a:r>
              <a:rPr lang="en-US" dirty="0" err="1"/>
              <a:t>www.youtube.com</a:t>
            </a:r>
            <a:r>
              <a:rPr lang="en-US" dirty="0"/>
              <a:t>/</a:t>
            </a:r>
            <a:r>
              <a:rPr lang="en-US" dirty="0" err="1"/>
              <a:t>watch?v</a:t>
            </a:r>
            <a:r>
              <a:rPr lang="en-US" dirty="0"/>
              <a:t>=ehyO7mxeU74</a:t>
            </a:r>
          </a:p>
        </p:txBody>
      </p:sp>
    </p:spTree>
    <p:extLst>
      <p:ext uri="{BB962C8B-B14F-4D97-AF65-F5344CB8AC3E}">
        <p14:creationId xmlns:p14="http://schemas.microsoft.com/office/powerpoint/2010/main" val="130306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Little’s law</a:t>
            </a:r>
          </a:p>
        </p:txBody>
      </p:sp>
      <p:sp>
        <p:nvSpPr>
          <p:cNvPr id="3" name="Content Placeholder 2"/>
          <p:cNvSpPr>
            <a:spLocks noGrp="1"/>
          </p:cNvSpPr>
          <p:nvPr>
            <p:ph idx="1"/>
          </p:nvPr>
        </p:nvSpPr>
        <p:spPr/>
        <p:txBody>
          <a:bodyPr/>
          <a:lstStyle/>
          <a:p>
            <a:r>
              <a:rPr lang="en-US" dirty="0"/>
              <a:t>The general setup is that we have a steady state system to which items arrive at an average rate of </a:t>
            </a:r>
            <a:r>
              <a:rPr lang="en-US" dirty="0">
                <a:sym typeface="Symbol" charset="2"/>
              </a:rPr>
              <a:t></a:t>
            </a:r>
            <a:r>
              <a:rPr lang="en-US" dirty="0"/>
              <a:t> items per unit time. </a:t>
            </a:r>
          </a:p>
          <a:p>
            <a:r>
              <a:rPr lang="en-US" dirty="0"/>
              <a:t>The items stay in the system an average of </a:t>
            </a:r>
            <a:r>
              <a:rPr lang="en-US" i="1" dirty="0"/>
              <a:t>W </a:t>
            </a:r>
            <a:r>
              <a:rPr lang="en-US" dirty="0"/>
              <a:t>units of time. </a:t>
            </a:r>
          </a:p>
          <a:p>
            <a:r>
              <a:rPr lang="en-US" dirty="0"/>
              <a:t>Finally, there is an average of </a:t>
            </a:r>
            <a:r>
              <a:rPr lang="en-US" i="1" dirty="0"/>
              <a:t>L </a:t>
            </a:r>
            <a:r>
              <a:rPr lang="en-US" dirty="0"/>
              <a:t>units in the system at any one time. </a:t>
            </a:r>
          </a:p>
          <a:p>
            <a:r>
              <a:rPr lang="en-US" dirty="0"/>
              <a:t>Little’s Law relates these three variables as </a:t>
            </a:r>
            <a:r>
              <a:rPr lang="en-US" i="1" dirty="0"/>
              <a:t>L </a:t>
            </a:r>
            <a:r>
              <a:rPr lang="en-US" dirty="0"/>
              <a:t>= </a:t>
            </a:r>
            <a:r>
              <a:rPr lang="en-US" dirty="0">
                <a:sym typeface="Symbol" charset="2"/>
              </a:rPr>
              <a:t></a:t>
            </a:r>
            <a:r>
              <a:rPr lang="en-US" i="1" dirty="0"/>
              <a:t>W</a:t>
            </a:r>
            <a:r>
              <a:rPr lang="en-US" dirty="0"/>
              <a:t>. </a:t>
            </a:r>
          </a:p>
          <a:p>
            <a:endParaRPr lang="en-US" dirty="0"/>
          </a:p>
        </p:txBody>
      </p:sp>
      <p:pic>
        <p:nvPicPr>
          <p:cNvPr id="4" name="Picture 3">
            <a:extLst>
              <a:ext uri="{FF2B5EF4-FFF2-40B4-BE49-F238E27FC236}">
                <a16:creationId xmlns:a16="http://schemas.microsoft.com/office/drawing/2014/main" id="{1A25088F-1792-364F-B21F-3723AFAEDBFC}"/>
              </a:ext>
            </a:extLst>
          </p:cNvPr>
          <p:cNvPicPr>
            <a:picLocks noChangeAspect="1"/>
          </p:cNvPicPr>
          <p:nvPr/>
        </p:nvPicPr>
        <p:blipFill>
          <a:blip r:embed="rId2"/>
          <a:stretch>
            <a:fillRect/>
          </a:stretch>
        </p:blipFill>
        <p:spPr>
          <a:xfrm>
            <a:off x="5436097" y="5045247"/>
            <a:ext cx="3707904" cy="1812753"/>
          </a:xfrm>
          <a:prstGeom prst="rect">
            <a:avLst/>
          </a:prstGeom>
        </p:spPr>
      </p:pic>
      <p:pic>
        <p:nvPicPr>
          <p:cNvPr id="5" name="Picture 4">
            <a:extLst>
              <a:ext uri="{FF2B5EF4-FFF2-40B4-BE49-F238E27FC236}">
                <a16:creationId xmlns:a16="http://schemas.microsoft.com/office/drawing/2014/main" id="{C362F27B-CC7B-0141-9766-4043B3EE3615}"/>
              </a:ext>
            </a:extLst>
          </p:cNvPr>
          <p:cNvPicPr>
            <a:picLocks noChangeAspect="1"/>
          </p:cNvPicPr>
          <p:nvPr/>
        </p:nvPicPr>
        <p:blipFill>
          <a:blip r:embed="rId3"/>
          <a:stretch>
            <a:fillRect/>
          </a:stretch>
        </p:blipFill>
        <p:spPr>
          <a:xfrm>
            <a:off x="28821" y="5045247"/>
            <a:ext cx="2843808" cy="1820468"/>
          </a:xfrm>
          <a:prstGeom prst="rect">
            <a:avLst/>
          </a:prstGeom>
        </p:spPr>
      </p:pic>
    </p:spTree>
    <p:extLst>
      <p:ext uri="{BB962C8B-B14F-4D97-AF65-F5344CB8AC3E}">
        <p14:creationId xmlns:p14="http://schemas.microsoft.com/office/powerpoint/2010/main" val="1568621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 Performance</a:t>
            </a:r>
          </a:p>
        </p:txBody>
      </p:sp>
      <p:sp>
        <p:nvSpPr>
          <p:cNvPr id="3" name="Content Placeholder 2"/>
          <p:cNvSpPr>
            <a:spLocks noGrp="1"/>
          </p:cNvSpPr>
          <p:nvPr>
            <p:ph idx="1"/>
          </p:nvPr>
        </p:nvSpPr>
        <p:spPr>
          <a:xfrm>
            <a:off x="467544" y="1268760"/>
            <a:ext cx="7556313" cy="5184576"/>
          </a:xfrm>
        </p:spPr>
        <p:txBody>
          <a:bodyPr>
            <a:normAutofit fontScale="92500"/>
          </a:bodyPr>
          <a:lstStyle/>
          <a:p>
            <a:r>
              <a:rPr lang="en-US" dirty="0"/>
              <a:t>The cost of computer systems continues to drop dramatically, while the performance and capacity of those systems continue to rise equally dramatically</a:t>
            </a:r>
          </a:p>
          <a:p>
            <a:r>
              <a:rPr lang="en-US" dirty="0"/>
              <a:t>Today’s laptops have the computing power of an IBM mainframe from 10 or 15 years ago</a:t>
            </a:r>
          </a:p>
          <a:p>
            <a:r>
              <a:rPr lang="en-US" dirty="0"/>
              <a:t>Processors are so inexpensive that we now have microprocessors we throw away</a:t>
            </a:r>
          </a:p>
          <a:p>
            <a:pPr marL="228600" lvl="1">
              <a:spcBef>
                <a:spcPts val="2000"/>
              </a:spcBef>
              <a:buClr>
                <a:schemeClr val="accent1"/>
              </a:buClr>
            </a:pPr>
            <a:r>
              <a:rPr lang="en-US" sz="2100" dirty="0"/>
              <a:t>Businesses are relying on increasingly powerful servers to handle transaction and database processing and to support massive client/server networks that have replaced the huge mainframe computer centers of yesteryear</a:t>
            </a:r>
          </a:p>
          <a:p>
            <a:pPr marL="228600" lvl="1">
              <a:spcBef>
                <a:spcPts val="2000"/>
              </a:spcBef>
              <a:buClr>
                <a:schemeClr val="accent1"/>
              </a:buClr>
            </a:pPr>
            <a:r>
              <a:rPr lang="en-US" sz="2100" dirty="0"/>
              <a:t>Cloud service providers use massive high-performance banks of servers to satisfy high-volume, high-transaction-rate applications for a broad spectrum of clients</a:t>
            </a:r>
          </a:p>
        </p:txBody>
      </p:sp>
      <p:pic>
        <p:nvPicPr>
          <p:cNvPr id="5" name="Picture 4"/>
          <p:cNvPicPr>
            <a:picLocks noChangeAspect="1"/>
          </p:cNvPicPr>
          <p:nvPr/>
        </p:nvPicPr>
        <p:blipFill>
          <a:blip/>
          <a:stretch>
            <a:fillRect/>
          </a:stretch>
        </p:blipFill>
        <p:spPr>
          <a:xfrm rot="657724">
            <a:off x="6213239" y="3241397"/>
            <a:ext cx="1961927" cy="1545761"/>
          </a:xfrm>
          <a:prstGeom prst="rect">
            <a:avLst/>
          </a:prstGeom>
          <a:effectLst>
            <a:softEdge rad="177800"/>
          </a:effectLst>
        </p:spPr>
      </p:pic>
    </p:spTree>
    <p:extLst>
      <p:ext uri="{BB962C8B-B14F-4D97-AF65-F5344CB8AC3E}">
        <p14:creationId xmlns:p14="http://schemas.microsoft.com/office/powerpoint/2010/main" val="26334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=aVFF2hWy1-Y</a:t>
            </a:r>
          </a:p>
          <a:p>
            <a:r>
              <a:rPr lang="en-US" dirty="0"/>
              <a:t>https://</a:t>
            </a:r>
            <a:r>
              <a:rPr lang="en-US" dirty="0" err="1"/>
              <a:t>www.youtube.com</a:t>
            </a:r>
            <a:r>
              <a:rPr lang="en-US" dirty="0"/>
              <a:t>/</a:t>
            </a:r>
            <a:r>
              <a:rPr lang="en-US" dirty="0" err="1"/>
              <a:t>watch?v</a:t>
            </a:r>
            <a:r>
              <a:rPr lang="en-US" dirty="0"/>
              <a:t>=YaI01-1vV0M</a:t>
            </a:r>
          </a:p>
        </p:txBody>
      </p:sp>
    </p:spTree>
    <p:extLst>
      <p:ext uri="{BB962C8B-B14F-4D97-AF65-F5344CB8AC3E}">
        <p14:creationId xmlns:p14="http://schemas.microsoft.com/office/powerpoint/2010/main" val="155363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speed</a:t>
            </a:r>
          </a:p>
        </p:txBody>
      </p:sp>
      <p:sp>
        <p:nvSpPr>
          <p:cNvPr id="3" name="Content Placeholder 2"/>
          <p:cNvSpPr>
            <a:spLocks noGrp="1"/>
          </p:cNvSpPr>
          <p:nvPr>
            <p:ph idx="1"/>
          </p:nvPr>
        </p:nvSpPr>
        <p:spPr/>
        <p:txBody>
          <a:bodyPr>
            <a:normAutofit/>
          </a:bodyPr>
          <a:lstStyle/>
          <a:p>
            <a:r>
              <a:rPr kumimoji="1" lang="en-US" dirty="0">
                <a:solidFill>
                  <a:schemeClr val="tx1"/>
                </a:solidFill>
                <a:latin typeface="Times New Roman" pitchFamily="-110" charset="0"/>
              </a:rPr>
              <a:t>Typically, clock signals are generated by a quartz crystal, which generates a constant sine wave while power is applied. This wave is converted into a digital voltage pulse stream that is provided in a constant flow to the processor circuitry</a:t>
            </a:r>
          </a:p>
          <a:p>
            <a:r>
              <a:rPr kumimoji="1" lang="en-US" dirty="0">
                <a:solidFill>
                  <a:schemeClr val="tx1"/>
                </a:solidFill>
                <a:latin typeface="Times New Roman" pitchFamily="-110" charset="0"/>
              </a:rPr>
              <a:t>For example, a 1-GHz processor receives 1 billion pulses per second. The rate of pulses is known as the </a:t>
            </a:r>
            <a:r>
              <a:rPr kumimoji="1" lang="en-US" b="1" dirty="0">
                <a:solidFill>
                  <a:schemeClr val="tx1"/>
                </a:solidFill>
                <a:latin typeface="Times New Roman" pitchFamily="-110" charset="0"/>
              </a:rPr>
              <a:t>clock rate, or clock speed. </a:t>
            </a:r>
            <a:r>
              <a:rPr kumimoji="1" lang="en-US" dirty="0">
                <a:solidFill>
                  <a:schemeClr val="tx1"/>
                </a:solidFill>
                <a:latin typeface="Times New Roman" pitchFamily="-110" charset="0"/>
              </a:rPr>
              <a:t>One increment, or pulse, of the clock is referred to as a clock cycle, or a clock tick. The time between pulses is the </a:t>
            </a:r>
            <a:r>
              <a:rPr kumimoji="1" lang="en-US" b="1" dirty="0">
                <a:solidFill>
                  <a:schemeClr val="tx1"/>
                </a:solidFill>
                <a:latin typeface="Times New Roman" pitchFamily="-110" charset="0"/>
              </a:rPr>
              <a:t>cycle time.</a:t>
            </a:r>
          </a:p>
          <a:p>
            <a:endParaRPr lang="en-US" dirty="0"/>
          </a:p>
        </p:txBody>
      </p:sp>
    </p:spTree>
    <p:extLst>
      <p:ext uri="{BB962C8B-B14F-4D97-AF65-F5344CB8AC3E}">
        <p14:creationId xmlns:p14="http://schemas.microsoft.com/office/powerpoint/2010/main" val="3027359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5.pdf"/>
          <p:cNvPicPr>
            <a:picLocks noChangeAspect="1"/>
          </p:cNvPicPr>
          <p:nvPr/>
        </p:nvPicPr>
        <p:blipFill rotWithShape="1">
          <a:blip r:embed="rId3">
            <a:extLst>
              <a:ext uri="{28A0092B-C50C-407E-A947-70E740481C1C}">
                <a14:useLocalDpi xmlns:a14="http://schemas.microsoft.com/office/drawing/2010/main" val="0"/>
              </a:ext>
            </a:extLst>
          </a:blip>
          <a:srcRect l="10681" t="31404" r="8321" b="23301"/>
          <a:stretch/>
        </p:blipFill>
        <p:spPr>
          <a:xfrm>
            <a:off x="0" y="188640"/>
            <a:ext cx="9144000" cy="66172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TextBox 19"/>
          <p:cNvSpPr txBox="1"/>
          <p:nvPr/>
        </p:nvSpPr>
        <p:spPr>
          <a:xfrm>
            <a:off x="0" y="6324600"/>
            <a:ext cx="9144000" cy="533400"/>
          </a:xfrm>
          <a:prstGeom prst="rect">
            <a:avLst/>
          </a:prstGeom>
        </p:spPr>
        <p:txBody>
          <a:bodyPr wrap="square" rtlCol="0">
            <a:spAutoFit/>
          </a:bodyPr>
          <a:lstStyle/>
          <a:p>
            <a:endParaRPr lang="en-US" dirty="0"/>
          </a:p>
        </p:txBody>
      </p:sp>
      <p:sp useBgFill="1">
        <p:nvSpPr>
          <p:cNvPr id="9" name="TextBox 8"/>
          <p:cNvSpPr txBox="1"/>
          <p:nvPr/>
        </p:nvSpPr>
        <p:spPr>
          <a:xfrm>
            <a:off x="228600" y="5867400"/>
            <a:ext cx="7772401" cy="685800"/>
          </a:xfrm>
          <a:prstGeom prst="rect">
            <a:avLst/>
          </a:prstGeom>
        </p:spPr>
        <p:txBody>
          <a:bodyPr wrap="square" rtlCol="0">
            <a:spAutoFit/>
          </a:bodyPr>
          <a:lstStyle/>
          <a:p>
            <a:endParaRPr lang="en-US" dirty="0"/>
          </a:p>
        </p:txBody>
      </p:sp>
      <p:sp useBgFill="1">
        <p:nvSpPr>
          <p:cNvPr id="10" name="TextBox 9"/>
          <p:cNvSpPr txBox="1"/>
          <p:nvPr/>
        </p:nvSpPr>
        <p:spPr>
          <a:xfrm>
            <a:off x="0" y="0"/>
            <a:ext cx="304800" cy="6553200"/>
          </a:xfrm>
          <a:prstGeom prst="rect">
            <a:avLst/>
          </a:prstGeom>
        </p:spPr>
        <p:txBody>
          <a:bodyPr wrap="square" rtlCol="0">
            <a:spAutoFit/>
          </a:bodyPr>
          <a:lstStyle/>
          <a:p>
            <a:endParaRPr lang="en-US" dirty="0"/>
          </a:p>
        </p:txBody>
      </p:sp>
      <p:sp>
        <p:nvSpPr>
          <p:cNvPr id="4" name="Title 3"/>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lstStyle/>
          <a:p>
            <a:r>
              <a:rPr lang="en-US" dirty="0"/>
              <a:t>A processor is driven by a clock with a constant frequency </a:t>
            </a:r>
            <a:r>
              <a:rPr lang="en-US" i="1" dirty="0"/>
              <a:t>f </a:t>
            </a:r>
            <a:r>
              <a:rPr lang="en-US" dirty="0"/>
              <a:t>or, equivalently, a constant cycle time t, where t = 1/</a:t>
            </a:r>
            <a:r>
              <a:rPr lang="en-US" i="1" dirty="0"/>
              <a:t>f</a:t>
            </a:r>
            <a:r>
              <a:rPr lang="en-US" dirty="0"/>
              <a:t>, </a:t>
            </a:r>
          </a:p>
          <a:p>
            <a:r>
              <a:rPr lang="en-US" dirty="0"/>
              <a:t>instruction count, </a:t>
            </a:r>
            <a:r>
              <a:rPr lang="en-US" i="1" dirty="0" err="1"/>
              <a:t>I</a:t>
            </a:r>
            <a:r>
              <a:rPr lang="en-US" i="1" baseline="-25000" dirty="0" err="1"/>
              <a:t>c</a:t>
            </a:r>
            <a:r>
              <a:rPr lang="en-US" dirty="0"/>
              <a:t>, for a program as the number of machine instructions executed for that program until it runs to completion or for some defined time interval, </a:t>
            </a:r>
          </a:p>
          <a:p>
            <a:r>
              <a:rPr lang="en-US" dirty="0"/>
              <a:t>p is the number of processor cycles needed to decode and execute the instruction, </a:t>
            </a:r>
          </a:p>
          <a:p>
            <a:r>
              <a:rPr lang="en-US" dirty="0"/>
              <a:t>m is the number of memory references needed, and k is the ratio between memory cycle time and processor cycle time.</a:t>
            </a:r>
          </a:p>
          <a:p>
            <a:endParaRPr lang="en-US" dirty="0"/>
          </a:p>
        </p:txBody>
      </p:sp>
    </p:spTree>
    <p:extLst>
      <p:ext uri="{BB962C8B-B14F-4D97-AF65-F5344CB8AC3E}">
        <p14:creationId xmlns:p14="http://schemas.microsoft.com/office/powerpoint/2010/main" val="1614041267"/>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TextBox 19"/>
          <p:cNvSpPr txBox="1"/>
          <p:nvPr/>
        </p:nvSpPr>
        <p:spPr>
          <a:xfrm>
            <a:off x="0" y="6324600"/>
            <a:ext cx="9144000" cy="533400"/>
          </a:xfrm>
          <a:prstGeom prst="rect">
            <a:avLst/>
          </a:prstGeom>
        </p:spPr>
        <p:txBody>
          <a:bodyPr wrap="square" rtlCol="0">
            <a:spAutoFit/>
          </a:bodyPr>
          <a:lstStyle/>
          <a:p>
            <a:endParaRPr lang="en-US" dirty="0"/>
          </a:p>
        </p:txBody>
      </p:sp>
      <p:sp useBgFill="1">
        <p:nvSpPr>
          <p:cNvPr id="9" name="TextBox 8"/>
          <p:cNvSpPr txBox="1"/>
          <p:nvPr/>
        </p:nvSpPr>
        <p:spPr>
          <a:xfrm>
            <a:off x="228600" y="5867400"/>
            <a:ext cx="7772401" cy="685800"/>
          </a:xfrm>
          <a:prstGeom prst="rect">
            <a:avLst/>
          </a:prstGeom>
        </p:spPr>
        <p:txBody>
          <a:bodyPr wrap="square" rtlCol="0">
            <a:spAutoFit/>
          </a:bodyPr>
          <a:lstStyle/>
          <a:p>
            <a:endParaRPr lang="en-US" dirty="0"/>
          </a:p>
        </p:txBody>
      </p:sp>
      <p:sp useBgFill="1">
        <p:nvSpPr>
          <p:cNvPr id="10" name="TextBox 9"/>
          <p:cNvSpPr txBox="1"/>
          <p:nvPr/>
        </p:nvSpPr>
        <p:spPr>
          <a:xfrm>
            <a:off x="0" y="0"/>
            <a:ext cx="304800" cy="6553200"/>
          </a:xfrm>
          <a:prstGeom prst="rect">
            <a:avLst/>
          </a:prstGeom>
        </p:spPr>
        <p:txBody>
          <a:bodyPr wrap="square" rtlCol="0">
            <a:spAutoFit/>
          </a:bodyPr>
          <a:lstStyle/>
          <a:p>
            <a:endParaRPr lang="en-US" dirty="0"/>
          </a:p>
        </p:txBody>
      </p:sp>
      <p:pic>
        <p:nvPicPr>
          <p:cNvPr id="2" name="Picture 1"/>
          <p:cNvPicPr>
            <a:picLocks noChangeAspect="1"/>
          </p:cNvPicPr>
          <p:nvPr/>
        </p:nvPicPr>
        <p:blipFill>
          <a:blip r:embed="rId3"/>
          <a:stretch>
            <a:fillRect/>
          </a:stretch>
        </p:blipFill>
        <p:spPr>
          <a:xfrm>
            <a:off x="-276044" y="1628800"/>
            <a:ext cx="9396536" cy="3230059"/>
          </a:xfrm>
          <a:prstGeom prst="rect">
            <a:avLst/>
          </a:prstGeom>
        </p:spPr>
      </p:pic>
      <p:sp>
        <p:nvSpPr>
          <p:cNvPr id="3" name="Rectangle 2"/>
          <p:cNvSpPr/>
          <p:nvPr/>
        </p:nvSpPr>
        <p:spPr>
          <a:xfrm>
            <a:off x="0" y="5373216"/>
            <a:ext cx="9144000" cy="461665"/>
          </a:xfrm>
          <a:prstGeom prst="rect">
            <a:avLst/>
          </a:prstGeom>
        </p:spPr>
        <p:txBody>
          <a:bodyPr wrap="square">
            <a:spAutoFit/>
          </a:bodyPr>
          <a:lstStyle/>
          <a:p>
            <a:pPr algn="ctr"/>
            <a:r>
              <a:rPr lang="en-US" dirty="0">
                <a:latin typeface="+mj-lt"/>
              </a:rPr>
              <a:t>Table 2.1  Performance Factors and System Attributes </a:t>
            </a:r>
          </a:p>
        </p:txBody>
      </p:sp>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 Per Instruction</a:t>
            </a:r>
          </a:p>
        </p:txBody>
      </p:sp>
      <p:sp>
        <p:nvSpPr>
          <p:cNvPr id="3" name="Content Placeholder 2"/>
          <p:cNvSpPr>
            <a:spLocks noGrp="1"/>
          </p:cNvSpPr>
          <p:nvPr>
            <p:ph idx="1"/>
          </p:nvPr>
        </p:nvSpPr>
        <p:spPr/>
        <p:txBody>
          <a:bodyPr>
            <a:normAutofit/>
          </a:bodyPr>
          <a:lstStyle/>
          <a:p>
            <a:r>
              <a:rPr lang="en-US" dirty="0"/>
              <a:t>Let </a:t>
            </a:r>
            <a:r>
              <a:rPr lang="en-US" i="1" dirty="0" err="1"/>
              <a:t>CPI</a:t>
            </a:r>
            <a:r>
              <a:rPr lang="en-US" i="1" baseline="-25000" dirty="0" err="1"/>
              <a:t>i</a:t>
            </a:r>
            <a:r>
              <a:rPr lang="en-US" i="1" dirty="0"/>
              <a:t> </a:t>
            </a:r>
            <a:r>
              <a:rPr lang="en-US" dirty="0"/>
              <a:t>be the number of cycles required for instruction type </a:t>
            </a:r>
            <a:r>
              <a:rPr lang="en-US" i="1" dirty="0" err="1"/>
              <a:t>i</a:t>
            </a:r>
            <a:r>
              <a:rPr lang="en-US" i="1" dirty="0"/>
              <a:t> </a:t>
            </a:r>
            <a:r>
              <a:rPr lang="en-US" dirty="0"/>
              <a:t>and </a:t>
            </a:r>
            <a:r>
              <a:rPr lang="en-US" i="1" dirty="0"/>
              <a:t>Ii </a:t>
            </a:r>
            <a:r>
              <a:rPr lang="en-US" dirty="0"/>
              <a:t>be the number of executed instructions of type </a:t>
            </a:r>
            <a:r>
              <a:rPr lang="en-US" i="1" dirty="0" err="1"/>
              <a:t>i</a:t>
            </a:r>
            <a:r>
              <a:rPr lang="en-US" i="1" dirty="0"/>
              <a:t> </a:t>
            </a:r>
            <a:r>
              <a:rPr lang="en-US" dirty="0"/>
              <a:t>for a given program. Then we can calculate an overall </a:t>
            </a:r>
            <a:r>
              <a:rPr lang="en-US" i="1" dirty="0"/>
              <a:t>CPI </a:t>
            </a:r>
            <a:r>
              <a:rPr lang="en-US" dirty="0"/>
              <a:t>as follows: </a:t>
            </a:r>
          </a:p>
          <a:p>
            <a:endParaRPr lang="en-US" dirty="0"/>
          </a:p>
          <a:p>
            <a:endParaRPr lang="en-US" dirty="0"/>
          </a:p>
          <a:p>
            <a:r>
              <a:rPr lang="en-US" dirty="0"/>
              <a:t>The processor time </a:t>
            </a:r>
            <a:r>
              <a:rPr lang="en-US" i="1" dirty="0"/>
              <a:t>T </a:t>
            </a:r>
            <a:r>
              <a:rPr lang="en-US" dirty="0"/>
              <a:t>needed to execute a given program can be expressed as </a:t>
            </a:r>
          </a:p>
          <a:p>
            <a:endParaRPr lang="en-US" dirty="0"/>
          </a:p>
        </p:txBody>
      </p:sp>
      <p:pic>
        <p:nvPicPr>
          <p:cNvPr id="5" name="Picture 4" descr="a.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631" y="5462353"/>
            <a:ext cx="2590800" cy="520700"/>
          </a:xfrm>
          <a:prstGeom prst="rect">
            <a:avLst/>
          </a:prstGeom>
        </p:spPr>
      </p:pic>
      <p:pic>
        <p:nvPicPr>
          <p:cNvPr id="6" name="Picture 5" descr="a.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3212976"/>
            <a:ext cx="3276600" cy="1054100"/>
          </a:xfrm>
          <a:prstGeom prst="rect">
            <a:avLst/>
          </a:prstGeom>
        </p:spPr>
      </p:pic>
    </p:spTree>
    <p:extLst>
      <p:ext uri="{BB962C8B-B14F-4D97-AF65-F5344CB8AC3E}">
        <p14:creationId xmlns:p14="http://schemas.microsoft.com/office/powerpoint/2010/main" val="1010870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rate</a:t>
            </a:r>
          </a:p>
        </p:txBody>
      </p:sp>
      <p:sp>
        <p:nvSpPr>
          <p:cNvPr id="3" name="Content Placeholder 2"/>
          <p:cNvSpPr>
            <a:spLocks noGrp="1"/>
          </p:cNvSpPr>
          <p:nvPr>
            <p:ph idx="1"/>
          </p:nvPr>
        </p:nvSpPr>
        <p:spPr/>
        <p:txBody>
          <a:bodyPr/>
          <a:lstStyle/>
          <a:p>
            <a:r>
              <a:rPr lang="en-US" dirty="0"/>
              <a:t>A common measure of performance for a processor is the rate at which instructions are executed, expressed as millions of instructions per second (MIPS), referred to as the </a:t>
            </a:r>
            <a:r>
              <a:rPr lang="en-US" b="1" dirty="0"/>
              <a:t>MIPS rate</a:t>
            </a:r>
            <a:r>
              <a:rPr lang="en-US" dirty="0"/>
              <a:t>. We can express the MIPS rate in terms of the clock rate and </a:t>
            </a:r>
            <a:r>
              <a:rPr lang="en-US" i="1" dirty="0"/>
              <a:t>CPI </a:t>
            </a:r>
            <a:r>
              <a:rPr lang="en-US" dirty="0"/>
              <a:t>as follows: </a:t>
            </a:r>
          </a:p>
          <a:p>
            <a:endParaRPr lang="en-US" dirty="0"/>
          </a:p>
          <a:p>
            <a:endParaRPr lang="en-US" dirty="0"/>
          </a:p>
        </p:txBody>
      </p:sp>
      <p:pic>
        <p:nvPicPr>
          <p:cNvPr id="5" name="Picture 4" descr="a.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4221088"/>
            <a:ext cx="4826000" cy="952500"/>
          </a:xfrm>
          <a:prstGeom prst="rect">
            <a:avLst/>
          </a:prstGeom>
        </p:spPr>
      </p:pic>
    </p:spTree>
    <p:extLst>
      <p:ext uri="{BB962C8B-B14F-4D97-AF65-F5344CB8AC3E}">
        <p14:creationId xmlns:p14="http://schemas.microsoft.com/office/powerpoint/2010/main" val="183196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474" y="1611234"/>
            <a:ext cx="8230917" cy="4688160"/>
          </a:xfrm>
        </p:spPr>
      </p:pic>
    </p:spTree>
    <p:extLst>
      <p:ext uri="{BB962C8B-B14F-4D97-AF65-F5344CB8AC3E}">
        <p14:creationId xmlns:p14="http://schemas.microsoft.com/office/powerpoint/2010/main" val="43449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96345-E138-D942-BA1A-D2DDB789617C}"/>
              </a:ext>
            </a:extLst>
          </p:cNvPr>
          <p:cNvSpPr>
            <a:spLocks noGrp="1"/>
          </p:cNvSpPr>
          <p:nvPr>
            <p:ph type="title"/>
          </p:nvPr>
        </p:nvSpPr>
        <p:spPr/>
        <p:txBody>
          <a:bodyPr/>
          <a:lstStyle/>
          <a:p>
            <a:r>
              <a:rPr lang="en-US" dirty="0"/>
              <a:t>MFLOPS rate</a:t>
            </a:r>
          </a:p>
        </p:txBody>
      </p:sp>
      <p:pic>
        <p:nvPicPr>
          <p:cNvPr id="5" name="Content Placeholder 4">
            <a:extLst>
              <a:ext uri="{FF2B5EF4-FFF2-40B4-BE49-F238E27FC236}">
                <a16:creationId xmlns:a16="http://schemas.microsoft.com/office/drawing/2014/main" id="{AA4CD858-4B03-6E45-801B-71CEF0FAD3B8}"/>
              </a:ext>
            </a:extLst>
          </p:cNvPr>
          <p:cNvPicPr>
            <a:picLocks noGrp="1" noChangeAspect="1"/>
          </p:cNvPicPr>
          <p:nvPr>
            <p:ph idx="1"/>
          </p:nvPr>
        </p:nvPicPr>
        <p:blipFill>
          <a:blip r:embed="rId2"/>
          <a:stretch>
            <a:fillRect/>
          </a:stretch>
        </p:blipFill>
        <p:spPr>
          <a:xfrm>
            <a:off x="498475" y="3653867"/>
            <a:ext cx="7556500" cy="799629"/>
          </a:xfrm>
        </p:spPr>
      </p:pic>
    </p:spTree>
    <p:extLst>
      <p:ext uri="{BB962C8B-B14F-4D97-AF65-F5344CB8AC3E}">
        <p14:creationId xmlns:p14="http://schemas.microsoft.com/office/powerpoint/2010/main" val="2209405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MyXAjSTwEQM</a:t>
            </a:r>
            <a:endParaRPr lang="en-US" dirty="0"/>
          </a:p>
          <a:p>
            <a:r>
              <a:rPr lang="en-US" dirty="0"/>
              <a:t>https://</a:t>
            </a:r>
            <a:r>
              <a:rPr lang="en-US" dirty="0" err="1"/>
              <a:t>www.youtube.com</a:t>
            </a:r>
            <a:r>
              <a:rPr lang="en-US" dirty="0"/>
              <a:t>/</a:t>
            </a:r>
            <a:r>
              <a:rPr lang="en-US" dirty="0" err="1"/>
              <a:t>watch?v</a:t>
            </a:r>
            <a:r>
              <a:rPr lang="en-US" dirty="0"/>
              <a:t>=K49alUpbtz8</a:t>
            </a:r>
          </a:p>
        </p:txBody>
      </p:sp>
    </p:spTree>
    <p:extLst>
      <p:ext uri="{BB962C8B-B14F-4D97-AF65-F5344CB8AC3E}">
        <p14:creationId xmlns:p14="http://schemas.microsoft.com/office/powerpoint/2010/main" val="130582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processing</a:t>
            </a:r>
          </a:p>
        </p:txBody>
      </p:sp>
      <p:sp>
        <p:nvSpPr>
          <p:cNvPr id="3" name="Content Placeholder 2"/>
          <p:cNvSpPr>
            <a:spLocks noGrp="1"/>
          </p:cNvSpPr>
          <p:nvPr>
            <p:ph idx="1"/>
          </p:nvPr>
        </p:nvSpPr>
        <p:spPr/>
        <p:txBody>
          <a:bodyPr/>
          <a:lstStyle/>
          <a:p>
            <a:r>
              <a:rPr lang="en-US" dirty="0"/>
              <a:t>Desktop applications that require the great power of today’s microprocessor-based systems include:</a:t>
            </a:r>
          </a:p>
          <a:p>
            <a:pPr lvl="1"/>
            <a:r>
              <a:rPr lang="en-US" dirty="0"/>
              <a:t>Image processing</a:t>
            </a:r>
          </a:p>
          <a:p>
            <a:pPr lvl="1"/>
            <a:r>
              <a:rPr lang="en-US" dirty="0"/>
              <a:t>Three-dimensional rendering</a:t>
            </a:r>
          </a:p>
          <a:p>
            <a:pPr lvl="1"/>
            <a:r>
              <a:rPr lang="en-US" dirty="0"/>
              <a:t>Speech recognition</a:t>
            </a:r>
          </a:p>
          <a:p>
            <a:pPr lvl="1"/>
            <a:r>
              <a:rPr lang="en-US" dirty="0"/>
              <a:t>Videoconferencing</a:t>
            </a:r>
          </a:p>
          <a:p>
            <a:pPr lvl="1"/>
            <a:r>
              <a:rPr lang="en-US" dirty="0"/>
              <a:t>Multimedia authoring </a:t>
            </a:r>
          </a:p>
          <a:p>
            <a:pPr lvl="1"/>
            <a:r>
              <a:rPr lang="en-US" dirty="0"/>
              <a:t>Voice and video annotation of files</a:t>
            </a:r>
          </a:p>
          <a:p>
            <a:pPr lvl="1"/>
            <a:r>
              <a:rPr lang="en-US" dirty="0"/>
              <a:t>Simulation modeling</a:t>
            </a:r>
          </a:p>
          <a:p>
            <a:endParaRPr lang="en-US" dirty="0"/>
          </a:p>
        </p:txBody>
      </p:sp>
    </p:spTree>
    <p:extLst>
      <p:ext uri="{BB962C8B-B14F-4D97-AF65-F5344CB8AC3E}">
        <p14:creationId xmlns:p14="http://schemas.microsoft.com/office/powerpoint/2010/main" val="173680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Videos</a:t>
            </a:r>
          </a:p>
        </p:txBody>
      </p:sp>
      <p:sp>
        <p:nvSpPr>
          <p:cNvPr id="3" name="Content Placeholder 2"/>
          <p:cNvSpPr>
            <a:spLocks noGrp="1"/>
          </p:cNvSpPr>
          <p:nvPr>
            <p:ph idx="1"/>
          </p:nvPr>
        </p:nvSpPr>
        <p:spPr/>
        <p:txBody>
          <a:bodyPr/>
          <a:lstStyle/>
          <a:p>
            <a:r>
              <a:rPr lang="en-US" dirty="0"/>
              <a:t>https://</a:t>
            </a:r>
            <a:r>
              <a:rPr lang="en-US" dirty="0" err="1"/>
              <a:t>www.youtube.com</a:t>
            </a:r>
            <a:r>
              <a:rPr lang="en-US" dirty="0"/>
              <a:t>/</a:t>
            </a:r>
            <a:r>
              <a:rPr lang="en-US" dirty="0" err="1"/>
              <a:t>watch?v</a:t>
            </a:r>
            <a:r>
              <a:rPr lang="en-US" dirty="0"/>
              <a:t>=-</a:t>
            </a:r>
            <a:r>
              <a:rPr lang="en-US" dirty="0" err="1"/>
              <a:t>uCWTfPZlDw</a:t>
            </a:r>
            <a:endParaRPr lang="en-US" dirty="0"/>
          </a:p>
          <a:p>
            <a:endParaRPr lang="en-US" dirty="0"/>
          </a:p>
          <a:p>
            <a:r>
              <a:rPr lang="en-US" dirty="0"/>
              <a:t>Double Your CPU Speed (I am not sure)</a:t>
            </a:r>
          </a:p>
          <a:p>
            <a:r>
              <a:rPr lang="en-US" dirty="0"/>
              <a:t>https://</a:t>
            </a:r>
            <a:r>
              <a:rPr lang="en-US" dirty="0" err="1"/>
              <a:t>www.youtube.com</a:t>
            </a:r>
            <a:r>
              <a:rPr lang="en-US" dirty="0"/>
              <a:t>/</a:t>
            </a:r>
            <a:r>
              <a:rPr lang="en-US" dirty="0" err="1"/>
              <a:t>watch?v</a:t>
            </a:r>
            <a:r>
              <a:rPr lang="en-US" dirty="0"/>
              <a:t>=8unagKHPGt8</a:t>
            </a:r>
          </a:p>
        </p:txBody>
      </p:sp>
    </p:spTree>
    <p:extLst>
      <p:ext uri="{BB962C8B-B14F-4D97-AF65-F5344CB8AC3E}">
        <p14:creationId xmlns:p14="http://schemas.microsoft.com/office/powerpoint/2010/main" val="186671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Microprocessor Speed</a:t>
            </a:r>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1873618978"/>
              </p:ext>
            </p:extLst>
          </p:nvPr>
        </p:nvGraphicFramePr>
        <p:xfrm>
          <a:off x="498474" y="2132856"/>
          <a:ext cx="7556313"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p:cNvSpPr>
            <a:spLocks noGrp="1"/>
          </p:cNvSpPr>
          <p:nvPr>
            <p:ph type="body" sz="half" idx="4294967295"/>
          </p:nvPr>
        </p:nvSpPr>
        <p:spPr>
          <a:xfrm>
            <a:off x="323528" y="1256928"/>
            <a:ext cx="7559675" cy="1019944"/>
          </a:xfrm>
        </p:spPr>
        <p:txBody>
          <a:bodyPr>
            <a:noAutofit/>
          </a:bodyPr>
          <a:lstStyle/>
          <a:p>
            <a:pPr>
              <a:lnSpc>
                <a:spcPct val="120000"/>
              </a:lnSpc>
              <a:spcBef>
                <a:spcPts val="0"/>
              </a:spcBef>
              <a:buNone/>
            </a:pPr>
            <a:r>
              <a:rPr lang="en-US" sz="1600" dirty="0"/>
              <a:t>The raw speed of the microprocessor will not achieve its potential unless it is fed a constant stream of work to do in the form of computer instructions. </a:t>
            </a:r>
          </a:p>
          <a:p>
            <a:pPr>
              <a:lnSpc>
                <a:spcPct val="120000"/>
              </a:lnSpc>
              <a:spcBef>
                <a:spcPts val="0"/>
              </a:spcBef>
              <a:buNone/>
            </a:pPr>
            <a:r>
              <a:rPr lang="en-US" sz="1600" dirty="0"/>
              <a:t>Techniques built into contemporary processors include: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balance</a:t>
            </a:r>
          </a:p>
        </p:txBody>
      </p:sp>
      <p:sp>
        <p:nvSpPr>
          <p:cNvPr id="3" name="Content Placeholder 2"/>
          <p:cNvSpPr>
            <a:spLocks noGrp="1"/>
          </p:cNvSpPr>
          <p:nvPr>
            <p:ph idx="1"/>
          </p:nvPr>
        </p:nvSpPr>
        <p:spPr/>
        <p:txBody>
          <a:bodyPr/>
          <a:lstStyle/>
          <a:p>
            <a:r>
              <a:rPr lang="en-US" dirty="0"/>
              <a:t>While processor speed has grown rapidly, the speed with which data can be transferred between main memory and the processor has lagged badly</a:t>
            </a:r>
          </a:p>
          <a:p>
            <a:r>
              <a:rPr lang="en-US" dirty="0"/>
              <a:t>The interface between processor and main memory is the most crucial pathway in the entire computer because it is responsible for carrying a constant flow of program instructions and data between memory chips and the processor</a:t>
            </a:r>
          </a:p>
          <a:p>
            <a:r>
              <a:rPr lang="en-US" dirty="0"/>
              <a:t>If memory or the pathway fails to keep pace with the processor’s insistent demands, the processor stalls in a wait state, and valuable processing time is lost </a:t>
            </a:r>
          </a:p>
          <a:p>
            <a:endParaRPr lang="en-US" dirty="0"/>
          </a:p>
        </p:txBody>
      </p:sp>
    </p:spTree>
    <p:extLst>
      <p:ext uri="{BB962C8B-B14F-4D97-AF65-F5344CB8AC3E}">
        <p14:creationId xmlns:p14="http://schemas.microsoft.com/office/powerpoint/2010/main" val="608382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I/O Device Data Rates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4541" y="1981200"/>
            <a:ext cx="6044367" cy="4144963"/>
          </a:xfrm>
        </p:spPr>
      </p:pic>
    </p:spTree>
    <p:extLst>
      <p:ext uri="{BB962C8B-B14F-4D97-AF65-F5344CB8AC3E}">
        <p14:creationId xmlns:p14="http://schemas.microsoft.com/office/powerpoint/2010/main" val="115130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balance</a:t>
            </a:r>
          </a:p>
        </p:txBody>
      </p:sp>
      <p:sp>
        <p:nvSpPr>
          <p:cNvPr id="3" name="Content Placeholder 2"/>
          <p:cNvSpPr>
            <a:spLocks noGrp="1"/>
          </p:cNvSpPr>
          <p:nvPr>
            <p:ph idx="1"/>
          </p:nvPr>
        </p:nvSpPr>
        <p:spPr/>
        <p:txBody>
          <a:bodyPr/>
          <a:lstStyle/>
          <a:p>
            <a:r>
              <a:rPr lang="en-US" dirty="0"/>
              <a:t>Designers constantly strive to balance the throughput and processing demands of the processor components, main memory, I/O devices, and the interconnection structures. </a:t>
            </a:r>
          </a:p>
          <a:p>
            <a:endParaRPr lang="en-US" dirty="0"/>
          </a:p>
        </p:txBody>
      </p:sp>
    </p:spTree>
    <p:extLst>
      <p:ext uri="{BB962C8B-B14F-4D97-AF65-F5344CB8AC3E}">
        <p14:creationId xmlns:p14="http://schemas.microsoft.com/office/powerpoint/2010/main" val="56498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p:txBody>
          <a:bodyPr/>
          <a:lstStyle/>
          <a:p>
            <a:r>
              <a:rPr lang="en-GB" dirty="0"/>
              <a:t>Increase hardware speed of processor</a:t>
            </a:r>
          </a:p>
          <a:p>
            <a:pPr lvl="1"/>
            <a:r>
              <a:rPr lang="en-GB" dirty="0"/>
              <a:t>Fundamentally due to shrinking logic gate size</a:t>
            </a:r>
          </a:p>
          <a:p>
            <a:pPr lvl="2"/>
            <a:r>
              <a:rPr lang="en-GB" dirty="0"/>
              <a:t>More gates, packed more tightly, increasing clock rate</a:t>
            </a:r>
          </a:p>
          <a:p>
            <a:pPr lvl="2"/>
            <a:r>
              <a:rPr lang="en-GB" dirty="0"/>
              <a:t>Propagation time for signals reduced</a:t>
            </a:r>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 instruction execution</a:t>
            </a:r>
          </a:p>
          <a:p>
            <a:pPr lvl="1"/>
            <a:r>
              <a:rPr lang="en-GB" dirty="0"/>
              <a:t>Parallelism</a:t>
            </a:r>
          </a:p>
          <a:p>
            <a:pPr>
              <a:buFontTx/>
              <a:buNone/>
            </a:pPr>
            <a:endParaRPr lang="en-GB" dirty="0"/>
          </a:p>
        </p:txBody>
      </p:sp>
      <p:pic>
        <p:nvPicPr>
          <p:cNvPr id="2" name="Picture 1"/>
          <p:cNvPicPr>
            <a:picLocks noChangeAspect="1"/>
          </p:cNvPicPr>
          <p:nvPr/>
        </p:nvPicPr>
        <p:blipFill>
          <a:blip r:embed="rId3"/>
          <a:stretch>
            <a:fillRect/>
          </a:stretch>
        </p:blipFill>
        <p:spPr>
          <a:xfrm rot="1700518">
            <a:off x="6287018" y="3486648"/>
            <a:ext cx="2425700" cy="1727200"/>
          </a:xfrm>
          <a:prstGeom prst="rect">
            <a:avLst/>
          </a:prstGeom>
          <a:effectLst>
            <a:softEdge rad="38100"/>
          </a:effectLst>
        </p:spPr>
      </p:pic>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47160</TotalTime>
  <Words>4190</Words>
  <Application>Microsoft Macintosh PowerPoint</Application>
  <PresentationFormat>On-screen Show (4:3)</PresentationFormat>
  <Paragraphs>401</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Rockwell</vt:lpstr>
      <vt:lpstr>Times New Roman</vt:lpstr>
      <vt:lpstr>TimesTen-Roman</vt:lpstr>
      <vt:lpstr>Wingdings</vt:lpstr>
      <vt:lpstr>Advantage</vt:lpstr>
      <vt:lpstr>Chapter 2</vt:lpstr>
      <vt:lpstr>Designing for Performance</vt:lpstr>
      <vt:lpstr>Need of processing</vt:lpstr>
      <vt:lpstr>Videos</vt:lpstr>
      <vt:lpstr>Microprocessor Speed</vt:lpstr>
      <vt:lpstr>Performance balance</vt:lpstr>
      <vt:lpstr>Typical I/O Device Data Rates</vt:lpstr>
      <vt:lpstr>Performance balance</vt:lpstr>
      <vt:lpstr>Improvements in Chip Organization and Architecture</vt:lpstr>
      <vt:lpstr>Problems with Clock Speed and Logic Density</vt:lpstr>
      <vt:lpstr>PowerPoint Presentation</vt:lpstr>
      <vt:lpstr>PowerPoint Presentation</vt:lpstr>
      <vt:lpstr>Organization and architecture approaches</vt:lpstr>
      <vt:lpstr>Multicore</vt:lpstr>
      <vt:lpstr>Amdahl’s Law</vt:lpstr>
      <vt:lpstr>PowerPoint Presentation</vt:lpstr>
      <vt:lpstr>PowerPoint Presentation</vt:lpstr>
      <vt:lpstr>Videos</vt:lpstr>
      <vt:lpstr>Little’s law</vt:lpstr>
      <vt:lpstr>Videos</vt:lpstr>
      <vt:lpstr>Clock speed</vt:lpstr>
      <vt:lpstr>PowerPoint Presentation</vt:lpstr>
      <vt:lpstr>PowerPoint Presentation</vt:lpstr>
      <vt:lpstr>PowerPoint Presentation</vt:lpstr>
      <vt:lpstr>Cycles Per Instruction</vt:lpstr>
      <vt:lpstr>MIPS rate</vt:lpstr>
      <vt:lpstr>Example</vt:lpstr>
      <vt:lpstr>MFLOPS rate</vt:lpstr>
      <vt:lpstr>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Microsoft Office User</cp:lastModifiedBy>
  <cp:revision>356</cp:revision>
  <dcterms:created xsi:type="dcterms:W3CDTF">2012-06-10T04:05:19Z</dcterms:created>
  <dcterms:modified xsi:type="dcterms:W3CDTF">2019-03-27T09:32:28Z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