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8" r:id="rId8"/>
    <p:sldId id="270" r:id="rId9"/>
    <p:sldId id="271" r:id="rId10"/>
    <p:sldId id="265" r:id="rId11"/>
    <p:sldId id="269" r:id="rId12"/>
    <p:sldId id="272" r:id="rId13"/>
    <p:sldId id="264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719502-28F7-FE8F-E841-C30272FD6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A49ED90-32F5-470E-8A77-A9B2EB822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ED03F5-CE51-BC16-F3D7-B9778BB0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5AA6C9-DE00-B056-78A0-F2CCE2FE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1BEA74-CDC5-DCB7-661B-436DD34F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31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9B2DAC-01EB-B483-3D1F-9678F860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89E9058-AB9E-E519-2CAE-1D23A3DFB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945D09-9674-9E71-38E8-56C27DB5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820B061-498F-4871-FA2B-E585FEED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1B680D-8A10-180C-9F36-C800AF11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383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2C5E9B8-33A6-88A3-62F8-7F5EBBCE1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ECD8AA0-8F8D-6853-DCA0-E96A83F1D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F12546-BBFF-F1CF-4EF7-F28A04FF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65317C-6AE5-AED6-7CD3-1F6251BD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0FF789-E7A9-3F9D-CB80-7EE19E73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386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3C2F6D-5DD4-058A-FE8D-4F63A020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57C997-5575-5174-F6DB-EB1C6002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D6A33C-76E5-233D-3A98-849ECF69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2D83026-D1F9-53B4-CB3E-E5F9B7DF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EEDB44-BABC-DCE8-762E-3552E86B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86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A70717-2B34-E4EC-324E-050EF195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8BF49C-D950-68EC-C47B-6EC3F6C94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33AEE1-3BDA-C7C2-E211-D12797C0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BBDF58-A041-8668-9D76-0E9A8479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EA6D7A-E9D6-1AD5-BF94-274175CA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55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E93EC0-9CC9-3020-4DE8-6EBC4B33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D1EF93-D3DB-6FAB-0E2A-6F86AE3AA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0701404-6866-9533-525B-912A6743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2286782-B68B-704A-69EB-29BEC71A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369FA6-0803-4AEF-17E9-30DEFAED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0C3701-CEEC-F965-5C14-6E9BC707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263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FB6934-31CE-36AD-9678-DAA75B93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FB5868-B66E-4754-C3EA-CE88E8825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7E288B9-5B84-849A-8A01-A64790A48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40031C7-F304-83F6-DCFB-F4B1147D4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9D8C7ED-56EA-CBF3-F7D0-D7129E3F2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0CDBD6-40E7-1DDC-AF7E-B3E7EE0C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CEC9AC6-6D65-E54D-AA99-5B2B8331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4844A7E-9FA7-C828-53B7-684B8E57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77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22807E-77B0-AFEE-A196-80D6F67E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AFB0011-F234-8F9C-064C-C73D14EB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0C755A5-D47B-FBA1-61E3-9595D118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242F208-52EB-769A-101B-7B9E3DCF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09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390F842-DF84-31F2-C3B9-DA44BCEB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89B4828-C15E-9394-2B52-B4C05047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ADBA30E-4010-91F8-104B-F1E7AE8F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57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6A1335-9BFB-826F-D4BD-4F291C16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5803AD-D58D-651F-8E13-CD672717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E94F8AB-1C53-D724-39E9-4DA4524CF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8CEB0F-966B-110B-C8B0-D4C851CB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8C5B82D-79D0-5B1C-3F9F-EAB5893A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17BBE9-F756-DE99-AF0D-2920BE09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734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025FFD-DA94-EDB2-901A-1515628D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E41FC47-ACBA-18F7-E004-F9FAD5C4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CE92D0-C143-3879-B96F-363529D6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61B1E56-96A4-38CE-C96D-35D62340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EC1E8C-229D-CBB9-6B7D-24097856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1A87400-FDB1-BD6A-A204-3BBB85E6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48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00489D2-A5B9-52E7-1A0F-6D37D969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ED28E4-2B36-0C08-5720-A60A8F005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2A9E72-EA53-8C20-AC52-9FEB12B67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E8F9-C668-4FE4-8112-1492F49274BD}" type="datetimeFigureOut">
              <a:rPr lang="he-IL" smtClean="0"/>
              <a:t>ז'/טבת/תשפ"ג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37E924-5A54-2200-7C10-056B3D985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D976E8-8D07-808A-7E76-8A8D3FB93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625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DC0DD37-2444-4BE8-154D-24802762FCEA}"/>
              </a:ext>
            </a:extLst>
          </p:cNvPr>
          <p:cNvSpPr txBox="1"/>
          <p:nvPr/>
        </p:nvSpPr>
        <p:spPr>
          <a:xfrm>
            <a:off x="2332653" y="849085"/>
            <a:ext cx="8350898" cy="30205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2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ניהול תקציב ביתי/עסקי</a:t>
            </a:r>
            <a:b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מטרה: תוכנת עזר לייעול שליטה על התקציב המשפחתי / העסקי</a:t>
            </a:r>
          </a:p>
          <a:p>
            <a:pPr algn="ctr">
              <a:lnSpc>
                <a:spcPct val="250000"/>
              </a:lnSpc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משתמשים: פרטיים, משפחתיים או עסקיים</a:t>
            </a:r>
          </a:p>
        </p:txBody>
      </p:sp>
    </p:spTree>
    <p:extLst>
      <p:ext uri="{BB962C8B-B14F-4D97-AF65-F5344CB8AC3E}">
        <p14:creationId xmlns:p14="http://schemas.microsoft.com/office/powerpoint/2010/main" val="369241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3E76FC6-528F-D0AF-FB55-F3FBF57A040D}"/>
              </a:ext>
            </a:extLst>
          </p:cNvPr>
          <p:cNvSpPr/>
          <p:nvPr/>
        </p:nvSpPr>
        <p:spPr>
          <a:xfrm>
            <a:off x="5176380" y="401416"/>
            <a:ext cx="2212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הוצאות</a:t>
            </a:r>
          </a:p>
        </p:txBody>
      </p:sp>
      <p:graphicFrame>
        <p:nvGraphicFramePr>
          <p:cNvPr id="3" name="טבלה 13">
            <a:extLst>
              <a:ext uri="{FF2B5EF4-FFF2-40B4-BE49-F238E27FC236}">
                <a16:creationId xmlns:a16="http://schemas.microsoft.com/office/drawing/2014/main" id="{5BC97393-E4F8-C8AA-EFC1-93511C13F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86977"/>
              </p:ext>
            </p:extLst>
          </p:nvPr>
        </p:nvGraphicFramePr>
        <p:xfrm>
          <a:off x="1330962" y="2805363"/>
          <a:ext cx="9846035" cy="3484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6056">
                  <a:extLst>
                    <a:ext uri="{9D8B030D-6E8A-4147-A177-3AD203B41FA5}">
                      <a16:colId xmlns:a16="http://schemas.microsoft.com/office/drawing/2014/main" val="3324362964"/>
                    </a:ext>
                  </a:extLst>
                </a:gridCol>
                <a:gridCol w="944671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854613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9246858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7148437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294370269"/>
                    </a:ext>
                  </a:extLst>
                </a:gridCol>
                <a:gridCol w="1056638">
                  <a:extLst>
                    <a:ext uri="{9D8B030D-6E8A-4147-A177-3AD203B41FA5}">
                      <a16:colId xmlns:a16="http://schemas.microsoft.com/office/drawing/2014/main" val="1068506332"/>
                    </a:ext>
                  </a:extLst>
                </a:gridCol>
              </a:tblGrid>
              <a:tr h="490313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התשלום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חד פעמי / קבוע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סטטוס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חתימה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סופי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נפרע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צפי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9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7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28126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61BDF63-AE3E-57D4-40F2-501015CC5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70466"/>
              </p:ext>
            </p:extLst>
          </p:nvPr>
        </p:nvGraphicFramePr>
        <p:xfrm>
          <a:off x="3367273" y="1618007"/>
          <a:ext cx="6792687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3282">
                  <a:extLst>
                    <a:ext uri="{9D8B030D-6E8A-4147-A177-3AD203B41FA5}">
                      <a16:colId xmlns:a16="http://schemas.microsoft.com/office/drawing/2014/main" val="3501620864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12060906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14746358"/>
                    </a:ext>
                  </a:extLst>
                </a:gridCol>
                <a:gridCol w="2277707">
                  <a:extLst>
                    <a:ext uri="{9D8B030D-6E8A-4147-A177-3AD203B41FA5}">
                      <a16:colId xmlns:a16="http://schemas.microsoft.com/office/drawing/2014/main" val="284550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מתאריך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- היום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עד 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–עוד חודש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00513"/>
                  </a:ext>
                </a:extLst>
              </a:tr>
            </a:tbl>
          </a:graphicData>
        </a:graphic>
      </p:graphicFrame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74358E4-D120-6C80-47F4-88E32EA77417}"/>
              </a:ext>
            </a:extLst>
          </p:cNvPr>
          <p:cNvSpPr/>
          <p:nvPr/>
        </p:nvSpPr>
        <p:spPr>
          <a:xfrm>
            <a:off x="2390236" y="1618007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44376801-990A-B6D2-E869-4F10B252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3370533"/>
            <a:ext cx="288172" cy="288172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C9F9E0B8-B185-18B1-1350-EFF4773D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3746547"/>
            <a:ext cx="288172" cy="28817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97445DB7-A542-2894-5AF5-9F604D46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4469917"/>
            <a:ext cx="288172" cy="288172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847626BC-9EA1-03F7-EA2F-85ECA8F7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370533"/>
            <a:ext cx="288172" cy="288172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B0E6F36-7F8A-71D9-8542-36D99B8E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731099"/>
            <a:ext cx="288172" cy="288172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E38BFD2B-A03E-0CFD-8F6E-BC305288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6" y="4091474"/>
            <a:ext cx="288172" cy="288172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5D456BF4-0898-8A61-73F0-73C01F9AC2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469917"/>
            <a:ext cx="288172" cy="288172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8EBFC4E5-B9ED-D805-ABAC-73212A0F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848360"/>
            <a:ext cx="288172" cy="288172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8A001EBA-07E7-3398-39D3-C664D5B0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5236318"/>
            <a:ext cx="288172" cy="288172"/>
          </a:xfrm>
          <a:prstGeom prst="rect">
            <a:avLst/>
          </a:prstGeom>
        </p:spPr>
      </p:pic>
      <p:sp>
        <p:nvSpPr>
          <p:cNvPr id="35" name="תרשים זרימה: מיזוג 34">
            <a:extLst>
              <a:ext uri="{FF2B5EF4-FFF2-40B4-BE49-F238E27FC236}">
                <a16:creationId xmlns:a16="http://schemas.microsoft.com/office/drawing/2014/main" id="{A31747FD-6EBC-83E1-1935-8C6B001B0F1A}"/>
              </a:ext>
            </a:extLst>
          </p:cNvPr>
          <p:cNvSpPr/>
          <p:nvPr/>
        </p:nvSpPr>
        <p:spPr>
          <a:xfrm>
            <a:off x="9843796" y="303960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תרשים זרימה: מיזוג 35">
            <a:extLst>
              <a:ext uri="{FF2B5EF4-FFF2-40B4-BE49-F238E27FC236}">
                <a16:creationId xmlns:a16="http://schemas.microsoft.com/office/drawing/2014/main" id="{F0F37D60-2892-1675-DB2F-A4325D73CAFA}"/>
              </a:ext>
            </a:extLst>
          </p:cNvPr>
          <p:cNvSpPr/>
          <p:nvPr/>
        </p:nvSpPr>
        <p:spPr>
          <a:xfrm>
            <a:off x="8345233" y="3083145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תרשים זרימה: מיזוג 36">
            <a:extLst>
              <a:ext uri="{FF2B5EF4-FFF2-40B4-BE49-F238E27FC236}">
                <a16:creationId xmlns:a16="http://schemas.microsoft.com/office/drawing/2014/main" id="{4F9B0DE5-3200-C6EB-51C7-193318723A49}"/>
              </a:ext>
            </a:extLst>
          </p:cNvPr>
          <p:cNvSpPr/>
          <p:nvPr/>
        </p:nvSpPr>
        <p:spPr>
          <a:xfrm>
            <a:off x="9150221" y="3083146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תרשים זרימה: מיזוג 37">
            <a:extLst>
              <a:ext uri="{FF2B5EF4-FFF2-40B4-BE49-F238E27FC236}">
                <a16:creationId xmlns:a16="http://schemas.microsoft.com/office/drawing/2014/main" id="{5B78526A-8CCE-B978-678A-B4A5FF0AD69F}"/>
              </a:ext>
            </a:extLst>
          </p:cNvPr>
          <p:cNvSpPr/>
          <p:nvPr/>
        </p:nvSpPr>
        <p:spPr>
          <a:xfrm>
            <a:off x="7837712" y="307927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תרשים זרימה: מיזוג 38">
            <a:extLst>
              <a:ext uri="{FF2B5EF4-FFF2-40B4-BE49-F238E27FC236}">
                <a16:creationId xmlns:a16="http://schemas.microsoft.com/office/drawing/2014/main" id="{CA850B0B-486F-39B2-87D9-844C6074F6ED}"/>
              </a:ext>
            </a:extLst>
          </p:cNvPr>
          <p:cNvSpPr/>
          <p:nvPr/>
        </p:nvSpPr>
        <p:spPr>
          <a:xfrm>
            <a:off x="6841339" y="309793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תרשים זרימה: מיזוג 39">
            <a:extLst>
              <a:ext uri="{FF2B5EF4-FFF2-40B4-BE49-F238E27FC236}">
                <a16:creationId xmlns:a16="http://schemas.microsoft.com/office/drawing/2014/main" id="{3AA36F76-8E32-5B4A-EC7F-B09DE11C82B1}"/>
              </a:ext>
            </a:extLst>
          </p:cNvPr>
          <p:cNvSpPr/>
          <p:nvPr/>
        </p:nvSpPr>
        <p:spPr>
          <a:xfrm>
            <a:off x="6097000" y="3017535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תרשים זרימה: מיזוג 40">
            <a:extLst>
              <a:ext uri="{FF2B5EF4-FFF2-40B4-BE49-F238E27FC236}">
                <a16:creationId xmlns:a16="http://schemas.microsoft.com/office/drawing/2014/main" id="{0C3FC458-249C-5EB5-B7F9-822E4F02E998}"/>
              </a:ext>
            </a:extLst>
          </p:cNvPr>
          <p:cNvSpPr/>
          <p:nvPr/>
        </p:nvSpPr>
        <p:spPr>
          <a:xfrm>
            <a:off x="4875767" y="3073518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תרשים זרימה: מיזוג 41">
            <a:extLst>
              <a:ext uri="{FF2B5EF4-FFF2-40B4-BE49-F238E27FC236}">
                <a16:creationId xmlns:a16="http://schemas.microsoft.com/office/drawing/2014/main" id="{CFA3FF14-2BFB-9345-16EF-E9EDDAC0E636}"/>
              </a:ext>
            </a:extLst>
          </p:cNvPr>
          <p:cNvSpPr/>
          <p:nvPr/>
        </p:nvSpPr>
        <p:spPr>
          <a:xfrm>
            <a:off x="3715183" y="305051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4728DA28-432D-BB45-3D2B-FBEE688A1E36}"/>
              </a:ext>
            </a:extLst>
          </p:cNvPr>
          <p:cNvSpPr/>
          <p:nvPr/>
        </p:nvSpPr>
        <p:spPr>
          <a:xfrm>
            <a:off x="8711683" y="2218139"/>
            <a:ext cx="1211903" cy="3708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סינון לפי: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6D209799-4121-5B1D-0FE9-B254115222A7}"/>
              </a:ext>
            </a:extLst>
          </p:cNvPr>
          <p:cNvSpPr/>
          <p:nvPr/>
        </p:nvSpPr>
        <p:spPr>
          <a:xfrm>
            <a:off x="7753739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סכום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0B37CE26-94E3-F4EB-63A3-7C5E590D51E2}"/>
              </a:ext>
            </a:extLst>
          </p:cNvPr>
          <p:cNvSpPr/>
          <p:nvPr/>
        </p:nvSpPr>
        <p:spPr>
          <a:xfrm>
            <a:off x="6559421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קטגוריה</a:t>
            </a: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A5B9753-ED25-37F9-EF04-06E63771197D}"/>
              </a:ext>
            </a:extLst>
          </p:cNvPr>
          <p:cNvSpPr/>
          <p:nvPr/>
        </p:nvSpPr>
        <p:spPr>
          <a:xfrm>
            <a:off x="4795935" y="2250224"/>
            <a:ext cx="1642188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אופן התשלום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0320588-5A38-9480-D76A-3CC54F9C8CE3}"/>
              </a:ext>
            </a:extLst>
          </p:cNvPr>
          <p:cNvSpPr/>
          <p:nvPr/>
        </p:nvSpPr>
        <p:spPr>
          <a:xfrm>
            <a:off x="3601617" y="2257002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סטטוס</a:t>
            </a:r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D2E9D6B5-27D1-DB44-DE4B-B869BD1F8597}"/>
              </a:ext>
            </a:extLst>
          </p:cNvPr>
          <p:cNvSpPr/>
          <p:nvPr/>
        </p:nvSpPr>
        <p:spPr>
          <a:xfrm>
            <a:off x="2621903" y="2240850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סנן</a:t>
            </a:r>
          </a:p>
        </p:txBody>
      </p:sp>
      <p:pic>
        <p:nvPicPr>
          <p:cNvPr id="50" name="תמונה 49">
            <a:extLst>
              <a:ext uri="{FF2B5EF4-FFF2-40B4-BE49-F238E27FC236}">
                <a16:creationId xmlns:a16="http://schemas.microsoft.com/office/drawing/2014/main" id="{69712B76-38FE-C2AC-F64A-1E52CC79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80" y="1681969"/>
            <a:ext cx="242916" cy="24291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A3E41CE5-B732-F3E9-7668-7A0704978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01" y="1681969"/>
            <a:ext cx="242916" cy="242916"/>
          </a:xfrm>
          <a:prstGeom prst="rect">
            <a:avLst/>
          </a:prstGeom>
        </p:spPr>
      </p:pic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887E2930-3E19-EB7F-843D-17A54CBF2534}"/>
              </a:ext>
            </a:extLst>
          </p:cNvPr>
          <p:cNvSpPr/>
          <p:nvPr/>
        </p:nvSpPr>
        <p:spPr>
          <a:xfrm>
            <a:off x="175259" y="3101749"/>
            <a:ext cx="1095779" cy="1126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dirty="0"/>
              <a:t>הוספת הוצאה</a:t>
            </a:r>
          </a:p>
        </p:txBody>
      </p:sp>
    </p:spTree>
    <p:extLst>
      <p:ext uri="{BB962C8B-B14F-4D97-AF65-F5344CB8AC3E}">
        <p14:creationId xmlns:p14="http://schemas.microsoft.com/office/powerpoint/2010/main" val="149924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3E76FC6-528F-D0AF-FB55-F3FBF57A040D}"/>
              </a:ext>
            </a:extLst>
          </p:cNvPr>
          <p:cNvSpPr/>
          <p:nvPr/>
        </p:nvSpPr>
        <p:spPr>
          <a:xfrm>
            <a:off x="5241302" y="401416"/>
            <a:ext cx="2082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הוצאות</a:t>
            </a:r>
          </a:p>
        </p:txBody>
      </p:sp>
      <p:graphicFrame>
        <p:nvGraphicFramePr>
          <p:cNvPr id="3" name="טבלה 13">
            <a:extLst>
              <a:ext uri="{FF2B5EF4-FFF2-40B4-BE49-F238E27FC236}">
                <a16:creationId xmlns:a16="http://schemas.microsoft.com/office/drawing/2014/main" id="{5BC97393-E4F8-C8AA-EFC1-93511C13F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70461"/>
              </p:ext>
            </p:extLst>
          </p:nvPr>
        </p:nvGraphicFramePr>
        <p:xfrm>
          <a:off x="2368899" y="2805363"/>
          <a:ext cx="8808098" cy="3484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74784">
                  <a:extLst>
                    <a:ext uri="{9D8B030D-6E8A-4147-A177-3AD203B41FA5}">
                      <a16:colId xmlns:a16="http://schemas.microsoft.com/office/drawing/2014/main" val="3324362964"/>
                    </a:ext>
                  </a:extLst>
                </a:gridCol>
                <a:gridCol w="962362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674129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777840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570415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696351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985263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1222318">
                  <a:extLst>
                    <a:ext uri="{9D8B030D-6E8A-4147-A177-3AD203B41FA5}">
                      <a16:colId xmlns:a16="http://schemas.microsoft.com/office/drawing/2014/main" val="2092468585"/>
                    </a:ext>
                  </a:extLst>
                </a:gridCol>
                <a:gridCol w="1222318">
                  <a:extLst>
                    <a:ext uri="{9D8B030D-6E8A-4147-A177-3AD203B41FA5}">
                      <a16:colId xmlns:a16="http://schemas.microsoft.com/office/drawing/2014/main" val="2714843701"/>
                    </a:ext>
                  </a:extLst>
                </a:gridCol>
                <a:gridCol w="1222318">
                  <a:extLst>
                    <a:ext uri="{9D8B030D-6E8A-4147-A177-3AD203B41FA5}">
                      <a16:colId xmlns:a16="http://schemas.microsoft.com/office/drawing/2014/main" val="329437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התשלום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חד פעמי / קבוע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סטטוס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סופי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נפרע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צפי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9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7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28126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61BDF63-AE3E-57D4-40F2-501015CC5E91}"/>
              </a:ext>
            </a:extLst>
          </p:cNvPr>
          <p:cNvGraphicFramePr>
            <a:graphicFrameLocks noGrp="1"/>
          </p:cNvGraphicFramePr>
          <p:nvPr/>
        </p:nvGraphicFramePr>
        <p:xfrm>
          <a:off x="3367273" y="1618007"/>
          <a:ext cx="6792687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3282">
                  <a:extLst>
                    <a:ext uri="{9D8B030D-6E8A-4147-A177-3AD203B41FA5}">
                      <a16:colId xmlns:a16="http://schemas.microsoft.com/office/drawing/2014/main" val="3501620864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12060906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14746358"/>
                    </a:ext>
                  </a:extLst>
                </a:gridCol>
                <a:gridCol w="2277707">
                  <a:extLst>
                    <a:ext uri="{9D8B030D-6E8A-4147-A177-3AD203B41FA5}">
                      <a16:colId xmlns:a16="http://schemas.microsoft.com/office/drawing/2014/main" val="284550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מתאריך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- היום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עד 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–עוד חודש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00513"/>
                  </a:ext>
                </a:extLst>
              </a:tr>
            </a:tbl>
          </a:graphicData>
        </a:graphic>
      </p:graphicFrame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74358E4-D120-6C80-47F4-88E32EA77417}"/>
              </a:ext>
            </a:extLst>
          </p:cNvPr>
          <p:cNvSpPr/>
          <p:nvPr/>
        </p:nvSpPr>
        <p:spPr>
          <a:xfrm>
            <a:off x="2390236" y="1618007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הצג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44376801-990A-B6D2-E869-4F10B252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3370533"/>
            <a:ext cx="288172" cy="288172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C9F9E0B8-B185-18B1-1350-EFF4773D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3746547"/>
            <a:ext cx="288172" cy="28817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97445DB7-A542-2894-5AF5-9F604D46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4469917"/>
            <a:ext cx="288172" cy="288172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847626BC-9EA1-03F7-EA2F-85ECA8F7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370533"/>
            <a:ext cx="288172" cy="288172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B0E6F36-7F8A-71D9-8542-36D99B8E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731099"/>
            <a:ext cx="288172" cy="288172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E38BFD2B-A03E-0CFD-8F6E-BC305288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6" y="4091474"/>
            <a:ext cx="288172" cy="288172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5D456BF4-0898-8A61-73F0-73C01F9AC2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469917"/>
            <a:ext cx="288172" cy="288172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8EBFC4E5-B9ED-D805-ABAC-73212A0F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848360"/>
            <a:ext cx="288172" cy="288172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8A001EBA-07E7-3398-39D3-C664D5B0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5236318"/>
            <a:ext cx="288172" cy="288172"/>
          </a:xfrm>
          <a:prstGeom prst="rect">
            <a:avLst/>
          </a:prstGeom>
        </p:spPr>
      </p:pic>
      <p:sp>
        <p:nvSpPr>
          <p:cNvPr id="35" name="תרשים זרימה: מיזוג 34">
            <a:extLst>
              <a:ext uri="{FF2B5EF4-FFF2-40B4-BE49-F238E27FC236}">
                <a16:creationId xmlns:a16="http://schemas.microsoft.com/office/drawing/2014/main" id="{A31747FD-6EBC-83E1-1935-8C6B001B0F1A}"/>
              </a:ext>
            </a:extLst>
          </p:cNvPr>
          <p:cNvSpPr/>
          <p:nvPr/>
        </p:nvSpPr>
        <p:spPr>
          <a:xfrm>
            <a:off x="9843796" y="303960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תרשים זרימה: מיזוג 35">
            <a:extLst>
              <a:ext uri="{FF2B5EF4-FFF2-40B4-BE49-F238E27FC236}">
                <a16:creationId xmlns:a16="http://schemas.microsoft.com/office/drawing/2014/main" id="{F0F37D60-2892-1675-DB2F-A4325D73CAFA}"/>
              </a:ext>
            </a:extLst>
          </p:cNvPr>
          <p:cNvSpPr/>
          <p:nvPr/>
        </p:nvSpPr>
        <p:spPr>
          <a:xfrm>
            <a:off x="8345233" y="3083145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תרשים זרימה: מיזוג 36">
            <a:extLst>
              <a:ext uri="{FF2B5EF4-FFF2-40B4-BE49-F238E27FC236}">
                <a16:creationId xmlns:a16="http://schemas.microsoft.com/office/drawing/2014/main" id="{4F9B0DE5-3200-C6EB-51C7-193318723A49}"/>
              </a:ext>
            </a:extLst>
          </p:cNvPr>
          <p:cNvSpPr/>
          <p:nvPr/>
        </p:nvSpPr>
        <p:spPr>
          <a:xfrm>
            <a:off x="9150221" y="3083146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תרשים זרימה: מיזוג 37">
            <a:extLst>
              <a:ext uri="{FF2B5EF4-FFF2-40B4-BE49-F238E27FC236}">
                <a16:creationId xmlns:a16="http://schemas.microsoft.com/office/drawing/2014/main" id="{5B78526A-8CCE-B978-678A-B4A5FF0AD69F}"/>
              </a:ext>
            </a:extLst>
          </p:cNvPr>
          <p:cNvSpPr/>
          <p:nvPr/>
        </p:nvSpPr>
        <p:spPr>
          <a:xfrm>
            <a:off x="7837712" y="307927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תרשים זרימה: מיזוג 38">
            <a:extLst>
              <a:ext uri="{FF2B5EF4-FFF2-40B4-BE49-F238E27FC236}">
                <a16:creationId xmlns:a16="http://schemas.microsoft.com/office/drawing/2014/main" id="{CA850B0B-486F-39B2-87D9-844C6074F6ED}"/>
              </a:ext>
            </a:extLst>
          </p:cNvPr>
          <p:cNvSpPr/>
          <p:nvPr/>
        </p:nvSpPr>
        <p:spPr>
          <a:xfrm>
            <a:off x="7072879" y="3100957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תרשים זרימה: מיזוג 39">
            <a:extLst>
              <a:ext uri="{FF2B5EF4-FFF2-40B4-BE49-F238E27FC236}">
                <a16:creationId xmlns:a16="http://schemas.microsoft.com/office/drawing/2014/main" id="{3AA36F76-8E32-5B4A-EC7F-B09DE11C82B1}"/>
              </a:ext>
            </a:extLst>
          </p:cNvPr>
          <p:cNvSpPr/>
          <p:nvPr/>
        </p:nvSpPr>
        <p:spPr>
          <a:xfrm>
            <a:off x="6097000" y="3017535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תרשים זרימה: מיזוג 40">
            <a:extLst>
              <a:ext uri="{FF2B5EF4-FFF2-40B4-BE49-F238E27FC236}">
                <a16:creationId xmlns:a16="http://schemas.microsoft.com/office/drawing/2014/main" id="{0C3FC458-249C-5EB5-B7F9-822E4F02E998}"/>
              </a:ext>
            </a:extLst>
          </p:cNvPr>
          <p:cNvSpPr/>
          <p:nvPr/>
        </p:nvSpPr>
        <p:spPr>
          <a:xfrm>
            <a:off x="4875767" y="3073518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תרשים זרימה: מיזוג 41">
            <a:extLst>
              <a:ext uri="{FF2B5EF4-FFF2-40B4-BE49-F238E27FC236}">
                <a16:creationId xmlns:a16="http://schemas.microsoft.com/office/drawing/2014/main" id="{CFA3FF14-2BFB-9345-16EF-E9EDDAC0E636}"/>
              </a:ext>
            </a:extLst>
          </p:cNvPr>
          <p:cNvSpPr/>
          <p:nvPr/>
        </p:nvSpPr>
        <p:spPr>
          <a:xfrm>
            <a:off x="3715183" y="305051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4728DA28-432D-BB45-3D2B-FBEE688A1E36}"/>
              </a:ext>
            </a:extLst>
          </p:cNvPr>
          <p:cNvSpPr/>
          <p:nvPr/>
        </p:nvSpPr>
        <p:spPr>
          <a:xfrm>
            <a:off x="8711683" y="2218139"/>
            <a:ext cx="1211903" cy="3708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סינון לפי: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6D209799-4121-5B1D-0FE9-B254115222A7}"/>
              </a:ext>
            </a:extLst>
          </p:cNvPr>
          <p:cNvSpPr/>
          <p:nvPr/>
        </p:nvSpPr>
        <p:spPr>
          <a:xfrm>
            <a:off x="7753739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סכום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0B37CE26-94E3-F4EB-63A3-7C5E590D51E2}"/>
              </a:ext>
            </a:extLst>
          </p:cNvPr>
          <p:cNvSpPr/>
          <p:nvPr/>
        </p:nvSpPr>
        <p:spPr>
          <a:xfrm>
            <a:off x="6559421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קטגוריה</a:t>
            </a: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A5B9753-ED25-37F9-EF04-06E63771197D}"/>
              </a:ext>
            </a:extLst>
          </p:cNvPr>
          <p:cNvSpPr/>
          <p:nvPr/>
        </p:nvSpPr>
        <p:spPr>
          <a:xfrm>
            <a:off x="4795935" y="2250224"/>
            <a:ext cx="1642188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אופן התשלום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0320588-5A38-9480-D76A-3CC54F9C8CE3}"/>
              </a:ext>
            </a:extLst>
          </p:cNvPr>
          <p:cNvSpPr/>
          <p:nvPr/>
        </p:nvSpPr>
        <p:spPr>
          <a:xfrm>
            <a:off x="3601617" y="2257002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סטטוס</a:t>
            </a:r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D2E9D6B5-27D1-DB44-DE4B-B869BD1F8597}"/>
              </a:ext>
            </a:extLst>
          </p:cNvPr>
          <p:cNvSpPr/>
          <p:nvPr/>
        </p:nvSpPr>
        <p:spPr>
          <a:xfrm>
            <a:off x="2621903" y="2240850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סנן</a:t>
            </a:r>
          </a:p>
        </p:txBody>
      </p:sp>
      <p:pic>
        <p:nvPicPr>
          <p:cNvPr id="50" name="תמונה 49">
            <a:extLst>
              <a:ext uri="{FF2B5EF4-FFF2-40B4-BE49-F238E27FC236}">
                <a16:creationId xmlns:a16="http://schemas.microsoft.com/office/drawing/2014/main" id="{69712B76-38FE-C2AC-F64A-1E52CC79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80" y="1681969"/>
            <a:ext cx="242916" cy="24291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A3E41CE5-B732-F3E9-7668-7A0704978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01" y="1681969"/>
            <a:ext cx="242916" cy="242916"/>
          </a:xfrm>
          <a:prstGeom prst="rect">
            <a:avLst/>
          </a:prstGeom>
        </p:spPr>
      </p:pic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887E2930-3E19-EB7F-843D-17A54CBF2534}"/>
              </a:ext>
            </a:extLst>
          </p:cNvPr>
          <p:cNvSpPr/>
          <p:nvPr/>
        </p:nvSpPr>
        <p:spPr>
          <a:xfrm>
            <a:off x="634482" y="3519793"/>
            <a:ext cx="1095779" cy="1126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הוספת הוצאה</a:t>
            </a:r>
          </a:p>
        </p:txBody>
      </p:sp>
      <p:sp>
        <p:nvSpPr>
          <p:cNvPr id="73" name="מלבן 72">
            <a:extLst>
              <a:ext uri="{FF2B5EF4-FFF2-40B4-BE49-F238E27FC236}">
                <a16:creationId xmlns:a16="http://schemas.microsoft.com/office/drawing/2014/main" id="{D061D12F-E87E-A7A0-D3AB-72DFA76574FB}"/>
              </a:ext>
            </a:extLst>
          </p:cNvPr>
          <p:cNvSpPr/>
          <p:nvPr/>
        </p:nvSpPr>
        <p:spPr>
          <a:xfrm>
            <a:off x="-101600" y="-91440"/>
            <a:ext cx="12293600" cy="7081520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2" name="קבוצה 71">
            <a:extLst>
              <a:ext uri="{FF2B5EF4-FFF2-40B4-BE49-F238E27FC236}">
                <a16:creationId xmlns:a16="http://schemas.microsoft.com/office/drawing/2014/main" id="{C8558970-F19B-DC2C-720F-9C8D78A44A24}"/>
              </a:ext>
            </a:extLst>
          </p:cNvPr>
          <p:cNvGrpSpPr/>
          <p:nvPr/>
        </p:nvGrpSpPr>
        <p:grpSpPr>
          <a:xfrm>
            <a:off x="2822092" y="1198073"/>
            <a:ext cx="7266948" cy="4017094"/>
            <a:chOff x="3139474" y="1518419"/>
            <a:chExt cx="7266948" cy="4017094"/>
          </a:xfrm>
        </p:grpSpPr>
        <p:grpSp>
          <p:nvGrpSpPr>
            <p:cNvPr id="69" name="קבוצה 68">
              <a:extLst>
                <a:ext uri="{FF2B5EF4-FFF2-40B4-BE49-F238E27FC236}">
                  <a16:creationId xmlns:a16="http://schemas.microsoft.com/office/drawing/2014/main" id="{71720D68-DA71-A055-9E3F-77310250165F}"/>
                </a:ext>
              </a:extLst>
            </p:cNvPr>
            <p:cNvGrpSpPr/>
            <p:nvPr/>
          </p:nvGrpSpPr>
          <p:grpSpPr>
            <a:xfrm>
              <a:off x="3139474" y="1518419"/>
              <a:ext cx="7266948" cy="4017094"/>
              <a:chOff x="4546783" y="1801211"/>
              <a:chExt cx="7266948" cy="4017094"/>
            </a:xfrm>
          </p:grpSpPr>
          <p:grpSp>
            <p:nvGrpSpPr>
              <p:cNvPr id="68" name="קבוצה 67">
                <a:extLst>
                  <a:ext uri="{FF2B5EF4-FFF2-40B4-BE49-F238E27FC236}">
                    <a16:creationId xmlns:a16="http://schemas.microsoft.com/office/drawing/2014/main" id="{EB3684D6-683D-D59F-C938-D34EE4FB7FA7}"/>
                  </a:ext>
                </a:extLst>
              </p:cNvPr>
              <p:cNvGrpSpPr/>
              <p:nvPr/>
            </p:nvGrpSpPr>
            <p:grpSpPr>
              <a:xfrm>
                <a:off x="4546783" y="1801211"/>
                <a:ext cx="7266948" cy="4017094"/>
                <a:chOff x="2898421" y="2434310"/>
                <a:chExt cx="7266948" cy="4017094"/>
              </a:xfrm>
            </p:grpSpPr>
            <p:sp>
              <p:nvSpPr>
                <p:cNvPr id="4" name="מלבן: פינות מעוגלות 3">
                  <a:extLst>
                    <a:ext uri="{FF2B5EF4-FFF2-40B4-BE49-F238E27FC236}">
                      <a16:creationId xmlns:a16="http://schemas.microsoft.com/office/drawing/2014/main" id="{C72F0AFC-9E81-C781-3DDD-37C607A6B933}"/>
                    </a:ext>
                  </a:extLst>
                </p:cNvPr>
                <p:cNvSpPr/>
                <p:nvPr/>
              </p:nvSpPr>
              <p:spPr>
                <a:xfrm>
                  <a:off x="2898421" y="2434310"/>
                  <a:ext cx="7266948" cy="40170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" name="מלבן: פינות מעוגלות 9">
                  <a:extLst>
                    <a:ext uri="{FF2B5EF4-FFF2-40B4-BE49-F238E27FC236}">
                      <a16:creationId xmlns:a16="http://schemas.microsoft.com/office/drawing/2014/main" id="{002CB4BC-50A6-B0BC-9A60-5FCCF867A96D}"/>
                    </a:ext>
                  </a:extLst>
                </p:cNvPr>
                <p:cNvSpPr/>
                <p:nvPr/>
              </p:nvSpPr>
              <p:spPr>
                <a:xfrm>
                  <a:off x="6690432" y="355298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תאריך</a:t>
                  </a:r>
                </a:p>
              </p:txBody>
            </p:sp>
            <p:sp>
              <p:nvSpPr>
                <p:cNvPr id="14" name="מלבן: פינות מעוגלות 13">
                  <a:extLst>
                    <a:ext uri="{FF2B5EF4-FFF2-40B4-BE49-F238E27FC236}">
                      <a16:creationId xmlns:a16="http://schemas.microsoft.com/office/drawing/2014/main" id="{B9C783F0-37A6-3F0D-07DF-E5F9DAA104F3}"/>
                    </a:ext>
                  </a:extLst>
                </p:cNvPr>
                <p:cNvSpPr/>
                <p:nvPr/>
              </p:nvSpPr>
              <p:spPr>
                <a:xfrm>
                  <a:off x="7883750" y="3552989"/>
                  <a:ext cx="1494112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תאריך:</a:t>
                  </a:r>
                </a:p>
              </p:txBody>
            </p:sp>
            <p:sp>
              <p:nvSpPr>
                <p:cNvPr id="15" name="מלבן: פינות מעוגלות 14">
                  <a:extLst>
                    <a:ext uri="{FF2B5EF4-FFF2-40B4-BE49-F238E27FC236}">
                      <a16:creationId xmlns:a16="http://schemas.microsoft.com/office/drawing/2014/main" id="{CA4EDCB1-6739-9FCC-43CB-1396006AC98D}"/>
                    </a:ext>
                  </a:extLst>
                </p:cNvPr>
                <p:cNvSpPr/>
                <p:nvPr/>
              </p:nvSpPr>
              <p:spPr>
                <a:xfrm>
                  <a:off x="6689443" y="402214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סכום</a:t>
                  </a:r>
                </a:p>
              </p:txBody>
            </p:sp>
            <p:sp>
              <p:nvSpPr>
                <p:cNvPr id="16" name="מלבן: פינות מעוגלות 15">
                  <a:extLst>
                    <a:ext uri="{FF2B5EF4-FFF2-40B4-BE49-F238E27FC236}">
                      <a16:creationId xmlns:a16="http://schemas.microsoft.com/office/drawing/2014/main" id="{8CA2D567-FE0A-1FE2-6A50-94F69EE47AFB}"/>
                    </a:ext>
                  </a:extLst>
                </p:cNvPr>
                <p:cNvSpPr/>
                <p:nvPr/>
              </p:nvSpPr>
              <p:spPr>
                <a:xfrm>
                  <a:off x="7910315" y="4022144"/>
                  <a:ext cx="1494112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סכום:</a:t>
                  </a:r>
                </a:p>
              </p:txBody>
            </p:sp>
            <p:sp>
              <p:nvSpPr>
                <p:cNvPr id="17" name="מלבן: פינות מעוגלות 16">
                  <a:extLst>
                    <a:ext uri="{FF2B5EF4-FFF2-40B4-BE49-F238E27FC236}">
                      <a16:creationId xmlns:a16="http://schemas.microsoft.com/office/drawing/2014/main" id="{46E11B51-4FBC-02DD-D15B-094B5D71614E}"/>
                    </a:ext>
                  </a:extLst>
                </p:cNvPr>
                <p:cNvSpPr/>
                <p:nvPr/>
              </p:nvSpPr>
              <p:spPr>
                <a:xfrm>
                  <a:off x="6688454" y="449129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קטגוריה</a:t>
                  </a:r>
                </a:p>
              </p:txBody>
            </p:sp>
            <p:sp>
              <p:nvSpPr>
                <p:cNvPr id="18" name="מלבן: פינות מעוגלות 17">
                  <a:extLst>
                    <a:ext uri="{FF2B5EF4-FFF2-40B4-BE49-F238E27FC236}">
                      <a16:creationId xmlns:a16="http://schemas.microsoft.com/office/drawing/2014/main" id="{61AFD098-BD01-DB71-711E-2746E01660CA}"/>
                    </a:ext>
                  </a:extLst>
                </p:cNvPr>
                <p:cNvSpPr/>
                <p:nvPr/>
              </p:nvSpPr>
              <p:spPr>
                <a:xfrm>
                  <a:off x="7854780" y="4491299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קטגוריה:</a:t>
                  </a:r>
                </a:p>
              </p:txBody>
            </p:sp>
            <p:sp>
              <p:nvSpPr>
                <p:cNvPr id="19" name="מלבן: פינות מעוגלות 18">
                  <a:extLst>
                    <a:ext uri="{FF2B5EF4-FFF2-40B4-BE49-F238E27FC236}">
                      <a16:creationId xmlns:a16="http://schemas.microsoft.com/office/drawing/2014/main" id="{443C8065-F47C-144A-D074-B671E3CCE929}"/>
                    </a:ext>
                  </a:extLst>
                </p:cNvPr>
                <p:cNvSpPr/>
                <p:nvPr/>
              </p:nvSpPr>
              <p:spPr>
                <a:xfrm>
                  <a:off x="6660474" y="496045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יעד</a:t>
                  </a:r>
                </a:p>
              </p:txBody>
            </p:sp>
            <p:sp>
              <p:nvSpPr>
                <p:cNvPr id="20" name="מלבן: פינות מעוגלות 19">
                  <a:extLst>
                    <a:ext uri="{FF2B5EF4-FFF2-40B4-BE49-F238E27FC236}">
                      <a16:creationId xmlns:a16="http://schemas.microsoft.com/office/drawing/2014/main" id="{A711AFB1-5B86-25C2-721D-347E05FB7387}"/>
                    </a:ext>
                  </a:extLst>
                </p:cNvPr>
                <p:cNvSpPr/>
                <p:nvPr/>
              </p:nvSpPr>
              <p:spPr>
                <a:xfrm>
                  <a:off x="7853792" y="4947116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יעד:</a:t>
                  </a:r>
                </a:p>
              </p:txBody>
            </p:sp>
            <p:sp>
              <p:nvSpPr>
                <p:cNvPr id="21" name="מלבן: פינות מעוגלות 20">
                  <a:extLst>
                    <a:ext uri="{FF2B5EF4-FFF2-40B4-BE49-F238E27FC236}">
                      <a16:creationId xmlns:a16="http://schemas.microsoft.com/office/drawing/2014/main" id="{886E39C8-4C77-6207-B6C0-B6107CC92BC3}"/>
                    </a:ext>
                  </a:extLst>
                </p:cNvPr>
                <p:cNvSpPr/>
                <p:nvPr/>
              </p:nvSpPr>
              <p:spPr>
                <a:xfrm>
                  <a:off x="6624481" y="5416271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פרטים</a:t>
                  </a:r>
                </a:p>
              </p:txBody>
            </p:sp>
            <p:sp>
              <p:nvSpPr>
                <p:cNvPr id="22" name="מלבן: פינות מעוגלות 21">
                  <a:extLst>
                    <a:ext uri="{FF2B5EF4-FFF2-40B4-BE49-F238E27FC236}">
                      <a16:creationId xmlns:a16="http://schemas.microsoft.com/office/drawing/2014/main" id="{1920E2AA-E777-41E8-2079-0A08C51301E2}"/>
                    </a:ext>
                  </a:extLst>
                </p:cNvPr>
                <p:cNvSpPr/>
                <p:nvPr/>
              </p:nvSpPr>
              <p:spPr>
                <a:xfrm>
                  <a:off x="7790291" y="5416271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פרטים:</a:t>
                  </a:r>
                </a:p>
              </p:txBody>
            </p:sp>
            <p:sp>
              <p:nvSpPr>
                <p:cNvPr id="23" name="מלבן: פינות מעוגלות 22">
                  <a:extLst>
                    <a:ext uri="{FF2B5EF4-FFF2-40B4-BE49-F238E27FC236}">
                      <a16:creationId xmlns:a16="http://schemas.microsoft.com/office/drawing/2014/main" id="{5B68FB52-10FD-3D1D-D546-9312436BA4DD}"/>
                    </a:ext>
                  </a:extLst>
                </p:cNvPr>
                <p:cNvSpPr/>
                <p:nvPr/>
              </p:nvSpPr>
              <p:spPr>
                <a:xfrm>
                  <a:off x="3672645" y="355298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העברה</a:t>
                  </a:r>
                </a:p>
              </p:txBody>
            </p:sp>
            <p:sp>
              <p:nvSpPr>
                <p:cNvPr id="24" name="מלבן: פינות מעוגלות 23">
                  <a:extLst>
                    <a:ext uri="{FF2B5EF4-FFF2-40B4-BE49-F238E27FC236}">
                      <a16:creationId xmlns:a16="http://schemas.microsoft.com/office/drawing/2014/main" id="{0A092456-E426-32B4-4563-7E722A697E88}"/>
                    </a:ext>
                  </a:extLst>
                </p:cNvPr>
                <p:cNvSpPr/>
                <p:nvPr/>
              </p:nvSpPr>
              <p:spPr>
                <a:xfrm>
                  <a:off x="4865963" y="3552989"/>
                  <a:ext cx="152067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אופן התשלום:</a:t>
                  </a:r>
                </a:p>
              </p:txBody>
            </p:sp>
            <p:sp>
              <p:nvSpPr>
                <p:cNvPr id="28" name="מלבן: פינות מעוגלות 27">
                  <a:extLst>
                    <a:ext uri="{FF2B5EF4-FFF2-40B4-BE49-F238E27FC236}">
                      <a16:creationId xmlns:a16="http://schemas.microsoft.com/office/drawing/2014/main" id="{14FEBB8B-FED0-572B-062C-752437B14365}"/>
                    </a:ext>
                  </a:extLst>
                </p:cNvPr>
                <p:cNvSpPr/>
                <p:nvPr/>
              </p:nvSpPr>
              <p:spPr>
                <a:xfrm>
                  <a:off x="3671656" y="402214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חד פעמי</a:t>
                  </a:r>
                </a:p>
              </p:txBody>
            </p:sp>
            <p:sp>
              <p:nvSpPr>
                <p:cNvPr id="49" name="מלבן: פינות מעוגלות 48">
                  <a:extLst>
                    <a:ext uri="{FF2B5EF4-FFF2-40B4-BE49-F238E27FC236}">
                      <a16:creationId xmlns:a16="http://schemas.microsoft.com/office/drawing/2014/main" id="{F5B0A6C7-3B39-1E41-EFF9-016F3A2ED67C}"/>
                    </a:ext>
                  </a:extLst>
                </p:cNvPr>
                <p:cNvSpPr/>
                <p:nvPr/>
              </p:nvSpPr>
              <p:spPr>
                <a:xfrm>
                  <a:off x="4864974" y="4022144"/>
                  <a:ext cx="152067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75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חד פעמי/קבוע:</a:t>
                  </a:r>
                </a:p>
              </p:txBody>
            </p:sp>
            <p:sp>
              <p:nvSpPr>
                <p:cNvPr id="53" name="מלבן: פינות מעוגלות 52">
                  <a:extLst>
                    <a:ext uri="{FF2B5EF4-FFF2-40B4-BE49-F238E27FC236}">
                      <a16:creationId xmlns:a16="http://schemas.microsoft.com/office/drawing/2014/main" id="{AE8534B1-0BF7-69A8-C657-0E767FA13C51}"/>
                    </a:ext>
                  </a:extLst>
                </p:cNvPr>
                <p:cNvSpPr/>
                <p:nvPr/>
              </p:nvSpPr>
              <p:spPr>
                <a:xfrm>
                  <a:off x="3670667" y="449129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</a:p>
              </p:txBody>
            </p:sp>
            <p:sp>
              <p:nvSpPr>
                <p:cNvPr id="54" name="מלבן: פינות מעוגלות 53">
                  <a:extLst>
                    <a:ext uri="{FF2B5EF4-FFF2-40B4-BE49-F238E27FC236}">
                      <a16:creationId xmlns:a16="http://schemas.microsoft.com/office/drawing/2014/main" id="{8E838357-29B7-E944-D267-8085E6F0EE2C}"/>
                    </a:ext>
                  </a:extLst>
                </p:cNvPr>
                <p:cNvSpPr/>
                <p:nvPr/>
              </p:nvSpPr>
              <p:spPr>
                <a:xfrm>
                  <a:off x="4836993" y="4491299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חלוקה לתשלומים:</a:t>
                  </a:r>
                </a:p>
              </p:txBody>
            </p:sp>
            <p:sp>
              <p:nvSpPr>
                <p:cNvPr id="55" name="מלבן: פינות מעוגלות 54">
                  <a:extLst>
                    <a:ext uri="{FF2B5EF4-FFF2-40B4-BE49-F238E27FC236}">
                      <a16:creationId xmlns:a16="http://schemas.microsoft.com/office/drawing/2014/main" id="{9CC11A1C-D9C9-C96A-AA10-A518EFB80C94}"/>
                    </a:ext>
                  </a:extLst>
                </p:cNvPr>
                <p:cNvSpPr/>
                <p:nvPr/>
              </p:nvSpPr>
              <p:spPr>
                <a:xfrm>
                  <a:off x="3642687" y="496045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צפי</a:t>
                  </a:r>
                  <a:endParaRPr lang="he-IL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מלבן: פינות מעוגלות 55">
                  <a:extLst>
                    <a:ext uri="{FF2B5EF4-FFF2-40B4-BE49-F238E27FC236}">
                      <a16:creationId xmlns:a16="http://schemas.microsoft.com/office/drawing/2014/main" id="{6A25500D-DF36-F18F-712D-084AACEA04C9}"/>
                    </a:ext>
                  </a:extLst>
                </p:cNvPr>
                <p:cNvSpPr/>
                <p:nvPr/>
              </p:nvSpPr>
              <p:spPr>
                <a:xfrm>
                  <a:off x="4836005" y="4947116"/>
                  <a:ext cx="1549646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סטטוס:</a:t>
                  </a:r>
                </a:p>
              </p:txBody>
            </p:sp>
            <p:sp>
              <p:nvSpPr>
                <p:cNvPr id="59" name="תרשים זרימה: מיזוג 58">
                  <a:extLst>
                    <a:ext uri="{FF2B5EF4-FFF2-40B4-BE49-F238E27FC236}">
                      <a16:creationId xmlns:a16="http://schemas.microsoft.com/office/drawing/2014/main" id="{9DA8AB70-00EE-EFC9-B322-050346CC8EC0}"/>
                    </a:ext>
                  </a:extLst>
                </p:cNvPr>
                <p:cNvSpPr/>
                <p:nvPr/>
              </p:nvSpPr>
              <p:spPr>
                <a:xfrm>
                  <a:off x="6714162" y="4667050"/>
                  <a:ext cx="121298" cy="123475"/>
                </a:xfrm>
                <a:prstGeom prst="flowChartMerg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" name="תרשים זרימה: מיזוג 59">
                  <a:extLst>
                    <a:ext uri="{FF2B5EF4-FFF2-40B4-BE49-F238E27FC236}">
                      <a16:creationId xmlns:a16="http://schemas.microsoft.com/office/drawing/2014/main" id="{68C386D6-7735-95C6-1253-2F9BBDCCFCC4}"/>
                    </a:ext>
                  </a:extLst>
                </p:cNvPr>
                <p:cNvSpPr/>
                <p:nvPr/>
              </p:nvSpPr>
              <p:spPr>
                <a:xfrm>
                  <a:off x="6700555" y="3720268"/>
                  <a:ext cx="100643" cy="142077"/>
                </a:xfrm>
                <a:prstGeom prst="flowChartMerg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" name="מלבן: פינות מעוגלות 61">
                  <a:extLst>
                    <a:ext uri="{FF2B5EF4-FFF2-40B4-BE49-F238E27FC236}">
                      <a16:creationId xmlns:a16="http://schemas.microsoft.com/office/drawing/2014/main" id="{9C541711-3631-8C82-D424-77E747032CF0}"/>
                    </a:ext>
                  </a:extLst>
                </p:cNvPr>
                <p:cNvSpPr/>
                <p:nvPr/>
              </p:nvSpPr>
              <p:spPr>
                <a:xfrm>
                  <a:off x="3652472" y="542960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sp>
              <p:nvSpPr>
                <p:cNvPr id="63" name="מלבן: פינות מעוגלות 62">
                  <a:extLst>
                    <a:ext uri="{FF2B5EF4-FFF2-40B4-BE49-F238E27FC236}">
                      <a16:creationId xmlns:a16="http://schemas.microsoft.com/office/drawing/2014/main" id="{EE2DFD87-81C0-864D-7D4B-6BB430F62E33}"/>
                    </a:ext>
                  </a:extLst>
                </p:cNvPr>
                <p:cNvSpPr/>
                <p:nvPr/>
              </p:nvSpPr>
              <p:spPr>
                <a:xfrm>
                  <a:off x="4845790" y="5416271"/>
                  <a:ext cx="1549646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הוספת מסמך:</a:t>
                  </a:r>
                </a:p>
              </p:txBody>
            </p:sp>
            <p:sp>
              <p:nvSpPr>
                <p:cNvPr id="66" name="חץ: למעלה-למטה 65">
                  <a:extLst>
                    <a:ext uri="{FF2B5EF4-FFF2-40B4-BE49-F238E27FC236}">
                      <a16:creationId xmlns:a16="http://schemas.microsoft.com/office/drawing/2014/main" id="{C22AA8A3-B5F9-EB56-44F3-9A4951143504}"/>
                    </a:ext>
                  </a:extLst>
                </p:cNvPr>
                <p:cNvSpPr/>
                <p:nvPr/>
              </p:nvSpPr>
              <p:spPr>
                <a:xfrm>
                  <a:off x="3739962" y="4561383"/>
                  <a:ext cx="118619" cy="225575"/>
                </a:xfrm>
                <a:prstGeom prst="up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" name="מלבן 66">
                  <a:extLst>
                    <a:ext uri="{FF2B5EF4-FFF2-40B4-BE49-F238E27FC236}">
                      <a16:creationId xmlns:a16="http://schemas.microsoft.com/office/drawing/2014/main" id="{17FDF645-21DE-37E4-7338-53021381DD4E}"/>
                    </a:ext>
                  </a:extLst>
                </p:cNvPr>
                <p:cNvSpPr/>
                <p:nvPr/>
              </p:nvSpPr>
              <p:spPr>
                <a:xfrm>
                  <a:off x="4227822" y="2795029"/>
                  <a:ext cx="4788221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sz="3600" b="1" cap="none" spc="0" dirty="0">
                      <a:ln w="12700">
                        <a:solidFill>
                          <a:schemeClr val="accent5"/>
                        </a:solidFill>
                        <a:prstDash val="solid"/>
                      </a:ln>
                      <a:pattFill prst="ltDnDiag">
                        <a:fgClr>
                          <a:schemeClr val="accent5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הוספת הוצאה</a:t>
                  </a:r>
                </a:p>
              </p:txBody>
            </p:sp>
          </p:grpSp>
          <p:sp>
            <p:nvSpPr>
              <p:cNvPr id="61" name="תרשים זרימה: מיזוג 60">
                <a:extLst>
                  <a:ext uri="{FF2B5EF4-FFF2-40B4-BE49-F238E27FC236}">
                    <a16:creationId xmlns:a16="http://schemas.microsoft.com/office/drawing/2014/main" id="{AE81EDBE-6C93-D600-4B92-59EFDA96A3A5}"/>
                  </a:ext>
                </a:extLst>
              </p:cNvPr>
              <p:cNvSpPr/>
              <p:nvPr/>
            </p:nvSpPr>
            <p:spPr>
              <a:xfrm>
                <a:off x="5385258" y="4469193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תרשים זרימה: מיזוג 63">
                <a:extLst>
                  <a:ext uri="{FF2B5EF4-FFF2-40B4-BE49-F238E27FC236}">
                    <a16:creationId xmlns:a16="http://schemas.microsoft.com/office/drawing/2014/main" id="{42548C55-9DC1-031A-EBB2-585E1074793A}"/>
                  </a:ext>
                </a:extLst>
              </p:cNvPr>
              <p:cNvSpPr/>
              <p:nvPr/>
            </p:nvSpPr>
            <p:spPr>
              <a:xfrm>
                <a:off x="5364240" y="3547630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תרשים זרימה: מיזוג 70">
                <a:extLst>
                  <a:ext uri="{FF2B5EF4-FFF2-40B4-BE49-F238E27FC236}">
                    <a16:creationId xmlns:a16="http://schemas.microsoft.com/office/drawing/2014/main" id="{441C877A-BC1C-9653-D4BD-EBAD77834787}"/>
                  </a:ext>
                </a:extLst>
              </p:cNvPr>
              <p:cNvSpPr/>
              <p:nvPr/>
            </p:nvSpPr>
            <p:spPr>
              <a:xfrm>
                <a:off x="5364240" y="3084111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0" name="מלבן: פינות מעוגלות 69">
              <a:extLst>
                <a:ext uri="{FF2B5EF4-FFF2-40B4-BE49-F238E27FC236}">
                  <a16:creationId xmlns:a16="http://schemas.microsoft.com/office/drawing/2014/main" id="{4F08806D-640F-B0F3-4454-A10A0FA7B5D6}"/>
                </a:ext>
              </a:extLst>
            </p:cNvPr>
            <p:cNvSpPr/>
            <p:nvPr/>
          </p:nvSpPr>
          <p:spPr>
            <a:xfrm>
              <a:off x="3548740" y="4982873"/>
              <a:ext cx="1408019" cy="370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שמור וסגור</a:t>
              </a:r>
            </a:p>
          </p:txBody>
        </p:sp>
        <p:sp>
          <p:nvSpPr>
            <p:cNvPr id="74" name="מלבן: פינות מעוגלות 73">
              <a:extLst>
                <a:ext uri="{FF2B5EF4-FFF2-40B4-BE49-F238E27FC236}">
                  <a16:creationId xmlns:a16="http://schemas.microsoft.com/office/drawing/2014/main" id="{068174CE-2A93-3ED6-780A-F137C8131E27}"/>
                </a:ext>
              </a:extLst>
            </p:cNvPr>
            <p:cNvSpPr/>
            <p:nvPr/>
          </p:nvSpPr>
          <p:spPr>
            <a:xfrm>
              <a:off x="5067012" y="4978198"/>
              <a:ext cx="1408019" cy="370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ביטול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54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3E76FC6-528F-D0AF-FB55-F3FBF57A040D}"/>
              </a:ext>
            </a:extLst>
          </p:cNvPr>
          <p:cNvSpPr/>
          <p:nvPr/>
        </p:nvSpPr>
        <p:spPr>
          <a:xfrm>
            <a:off x="5241302" y="401416"/>
            <a:ext cx="2082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הוצאות</a:t>
            </a:r>
          </a:p>
        </p:txBody>
      </p:sp>
      <p:graphicFrame>
        <p:nvGraphicFramePr>
          <p:cNvPr id="3" name="טבלה 13">
            <a:extLst>
              <a:ext uri="{FF2B5EF4-FFF2-40B4-BE49-F238E27FC236}">
                <a16:creationId xmlns:a16="http://schemas.microsoft.com/office/drawing/2014/main" id="{5BC97393-E4F8-C8AA-EFC1-93511C13F975}"/>
              </a:ext>
            </a:extLst>
          </p:cNvPr>
          <p:cNvGraphicFramePr>
            <a:graphicFrameLocks noGrp="1"/>
          </p:cNvGraphicFramePr>
          <p:nvPr/>
        </p:nvGraphicFramePr>
        <p:xfrm>
          <a:off x="2368899" y="2805363"/>
          <a:ext cx="8808098" cy="3484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74784">
                  <a:extLst>
                    <a:ext uri="{9D8B030D-6E8A-4147-A177-3AD203B41FA5}">
                      <a16:colId xmlns:a16="http://schemas.microsoft.com/office/drawing/2014/main" val="3324362964"/>
                    </a:ext>
                  </a:extLst>
                </a:gridCol>
                <a:gridCol w="962362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674129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777840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570415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696351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985263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1222318">
                  <a:extLst>
                    <a:ext uri="{9D8B030D-6E8A-4147-A177-3AD203B41FA5}">
                      <a16:colId xmlns:a16="http://schemas.microsoft.com/office/drawing/2014/main" val="2092468585"/>
                    </a:ext>
                  </a:extLst>
                </a:gridCol>
                <a:gridCol w="1222318">
                  <a:extLst>
                    <a:ext uri="{9D8B030D-6E8A-4147-A177-3AD203B41FA5}">
                      <a16:colId xmlns:a16="http://schemas.microsoft.com/office/drawing/2014/main" val="2714843701"/>
                    </a:ext>
                  </a:extLst>
                </a:gridCol>
                <a:gridCol w="1222318">
                  <a:extLst>
                    <a:ext uri="{9D8B030D-6E8A-4147-A177-3AD203B41FA5}">
                      <a16:colId xmlns:a16="http://schemas.microsoft.com/office/drawing/2014/main" val="329437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התשלום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חד פעמי / קבוע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סטטוס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סופי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נפרע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צפי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9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7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28126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61BDF63-AE3E-57D4-40F2-501015CC5E91}"/>
              </a:ext>
            </a:extLst>
          </p:cNvPr>
          <p:cNvGraphicFramePr>
            <a:graphicFrameLocks noGrp="1"/>
          </p:cNvGraphicFramePr>
          <p:nvPr/>
        </p:nvGraphicFramePr>
        <p:xfrm>
          <a:off x="3367273" y="1618007"/>
          <a:ext cx="6792687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3282">
                  <a:extLst>
                    <a:ext uri="{9D8B030D-6E8A-4147-A177-3AD203B41FA5}">
                      <a16:colId xmlns:a16="http://schemas.microsoft.com/office/drawing/2014/main" val="3501620864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12060906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14746358"/>
                    </a:ext>
                  </a:extLst>
                </a:gridCol>
                <a:gridCol w="2277707">
                  <a:extLst>
                    <a:ext uri="{9D8B030D-6E8A-4147-A177-3AD203B41FA5}">
                      <a16:colId xmlns:a16="http://schemas.microsoft.com/office/drawing/2014/main" val="284550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מתאריך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- היום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עד 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–עוד חודש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00513"/>
                  </a:ext>
                </a:extLst>
              </a:tr>
            </a:tbl>
          </a:graphicData>
        </a:graphic>
      </p:graphicFrame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74358E4-D120-6C80-47F4-88E32EA77417}"/>
              </a:ext>
            </a:extLst>
          </p:cNvPr>
          <p:cNvSpPr/>
          <p:nvPr/>
        </p:nvSpPr>
        <p:spPr>
          <a:xfrm>
            <a:off x="2390236" y="1618007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הצג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44376801-990A-B6D2-E869-4F10B252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3370533"/>
            <a:ext cx="288172" cy="288172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C9F9E0B8-B185-18B1-1350-EFF4773D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3746547"/>
            <a:ext cx="288172" cy="28817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97445DB7-A542-2894-5AF5-9F604D46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4469917"/>
            <a:ext cx="288172" cy="288172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847626BC-9EA1-03F7-EA2F-85ECA8F7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370533"/>
            <a:ext cx="288172" cy="288172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B0E6F36-7F8A-71D9-8542-36D99B8E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731099"/>
            <a:ext cx="288172" cy="288172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E38BFD2B-A03E-0CFD-8F6E-BC305288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6" y="4091474"/>
            <a:ext cx="288172" cy="288172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5D456BF4-0898-8A61-73F0-73C01F9AC2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469917"/>
            <a:ext cx="288172" cy="288172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8EBFC4E5-B9ED-D805-ABAC-73212A0F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848360"/>
            <a:ext cx="288172" cy="288172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8A001EBA-07E7-3398-39D3-C664D5B0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5236318"/>
            <a:ext cx="288172" cy="288172"/>
          </a:xfrm>
          <a:prstGeom prst="rect">
            <a:avLst/>
          </a:prstGeom>
        </p:spPr>
      </p:pic>
      <p:sp>
        <p:nvSpPr>
          <p:cNvPr id="35" name="תרשים זרימה: מיזוג 34">
            <a:extLst>
              <a:ext uri="{FF2B5EF4-FFF2-40B4-BE49-F238E27FC236}">
                <a16:creationId xmlns:a16="http://schemas.microsoft.com/office/drawing/2014/main" id="{A31747FD-6EBC-83E1-1935-8C6B001B0F1A}"/>
              </a:ext>
            </a:extLst>
          </p:cNvPr>
          <p:cNvSpPr/>
          <p:nvPr/>
        </p:nvSpPr>
        <p:spPr>
          <a:xfrm>
            <a:off x="9843796" y="303960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תרשים זרימה: מיזוג 35">
            <a:extLst>
              <a:ext uri="{FF2B5EF4-FFF2-40B4-BE49-F238E27FC236}">
                <a16:creationId xmlns:a16="http://schemas.microsoft.com/office/drawing/2014/main" id="{F0F37D60-2892-1675-DB2F-A4325D73CAFA}"/>
              </a:ext>
            </a:extLst>
          </p:cNvPr>
          <p:cNvSpPr/>
          <p:nvPr/>
        </p:nvSpPr>
        <p:spPr>
          <a:xfrm>
            <a:off x="8345233" y="3083145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תרשים זרימה: מיזוג 36">
            <a:extLst>
              <a:ext uri="{FF2B5EF4-FFF2-40B4-BE49-F238E27FC236}">
                <a16:creationId xmlns:a16="http://schemas.microsoft.com/office/drawing/2014/main" id="{4F9B0DE5-3200-C6EB-51C7-193318723A49}"/>
              </a:ext>
            </a:extLst>
          </p:cNvPr>
          <p:cNvSpPr/>
          <p:nvPr/>
        </p:nvSpPr>
        <p:spPr>
          <a:xfrm>
            <a:off x="9150221" y="3083146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תרשים זרימה: מיזוג 37">
            <a:extLst>
              <a:ext uri="{FF2B5EF4-FFF2-40B4-BE49-F238E27FC236}">
                <a16:creationId xmlns:a16="http://schemas.microsoft.com/office/drawing/2014/main" id="{5B78526A-8CCE-B978-678A-B4A5FF0AD69F}"/>
              </a:ext>
            </a:extLst>
          </p:cNvPr>
          <p:cNvSpPr/>
          <p:nvPr/>
        </p:nvSpPr>
        <p:spPr>
          <a:xfrm>
            <a:off x="7837712" y="307927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תרשים זרימה: מיזוג 38">
            <a:extLst>
              <a:ext uri="{FF2B5EF4-FFF2-40B4-BE49-F238E27FC236}">
                <a16:creationId xmlns:a16="http://schemas.microsoft.com/office/drawing/2014/main" id="{CA850B0B-486F-39B2-87D9-844C6074F6ED}"/>
              </a:ext>
            </a:extLst>
          </p:cNvPr>
          <p:cNvSpPr/>
          <p:nvPr/>
        </p:nvSpPr>
        <p:spPr>
          <a:xfrm>
            <a:off x="7072879" y="3100957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תרשים זרימה: מיזוג 39">
            <a:extLst>
              <a:ext uri="{FF2B5EF4-FFF2-40B4-BE49-F238E27FC236}">
                <a16:creationId xmlns:a16="http://schemas.microsoft.com/office/drawing/2014/main" id="{3AA36F76-8E32-5B4A-EC7F-B09DE11C82B1}"/>
              </a:ext>
            </a:extLst>
          </p:cNvPr>
          <p:cNvSpPr/>
          <p:nvPr/>
        </p:nvSpPr>
        <p:spPr>
          <a:xfrm>
            <a:off x="6097000" y="3017535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תרשים זרימה: מיזוג 40">
            <a:extLst>
              <a:ext uri="{FF2B5EF4-FFF2-40B4-BE49-F238E27FC236}">
                <a16:creationId xmlns:a16="http://schemas.microsoft.com/office/drawing/2014/main" id="{0C3FC458-249C-5EB5-B7F9-822E4F02E998}"/>
              </a:ext>
            </a:extLst>
          </p:cNvPr>
          <p:cNvSpPr/>
          <p:nvPr/>
        </p:nvSpPr>
        <p:spPr>
          <a:xfrm>
            <a:off x="4875767" y="3073518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תרשים זרימה: מיזוג 41">
            <a:extLst>
              <a:ext uri="{FF2B5EF4-FFF2-40B4-BE49-F238E27FC236}">
                <a16:creationId xmlns:a16="http://schemas.microsoft.com/office/drawing/2014/main" id="{CFA3FF14-2BFB-9345-16EF-E9EDDAC0E636}"/>
              </a:ext>
            </a:extLst>
          </p:cNvPr>
          <p:cNvSpPr/>
          <p:nvPr/>
        </p:nvSpPr>
        <p:spPr>
          <a:xfrm>
            <a:off x="3715183" y="305051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4728DA28-432D-BB45-3D2B-FBEE688A1E36}"/>
              </a:ext>
            </a:extLst>
          </p:cNvPr>
          <p:cNvSpPr/>
          <p:nvPr/>
        </p:nvSpPr>
        <p:spPr>
          <a:xfrm>
            <a:off x="8711683" y="2218139"/>
            <a:ext cx="1211903" cy="3708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סינון לפי: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6D209799-4121-5B1D-0FE9-B254115222A7}"/>
              </a:ext>
            </a:extLst>
          </p:cNvPr>
          <p:cNvSpPr/>
          <p:nvPr/>
        </p:nvSpPr>
        <p:spPr>
          <a:xfrm>
            <a:off x="7753739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סכום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0B37CE26-94E3-F4EB-63A3-7C5E590D51E2}"/>
              </a:ext>
            </a:extLst>
          </p:cNvPr>
          <p:cNvSpPr/>
          <p:nvPr/>
        </p:nvSpPr>
        <p:spPr>
          <a:xfrm>
            <a:off x="6559421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קטגוריה</a:t>
            </a: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A5B9753-ED25-37F9-EF04-06E63771197D}"/>
              </a:ext>
            </a:extLst>
          </p:cNvPr>
          <p:cNvSpPr/>
          <p:nvPr/>
        </p:nvSpPr>
        <p:spPr>
          <a:xfrm>
            <a:off x="4795935" y="2250224"/>
            <a:ext cx="1642188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אופן התשלום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0320588-5A38-9480-D76A-3CC54F9C8CE3}"/>
              </a:ext>
            </a:extLst>
          </p:cNvPr>
          <p:cNvSpPr/>
          <p:nvPr/>
        </p:nvSpPr>
        <p:spPr>
          <a:xfrm>
            <a:off x="3601617" y="2257002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סטטוס</a:t>
            </a:r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D2E9D6B5-27D1-DB44-DE4B-B869BD1F8597}"/>
              </a:ext>
            </a:extLst>
          </p:cNvPr>
          <p:cNvSpPr/>
          <p:nvPr/>
        </p:nvSpPr>
        <p:spPr>
          <a:xfrm>
            <a:off x="2621903" y="2240850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סנן</a:t>
            </a:r>
          </a:p>
        </p:txBody>
      </p:sp>
      <p:pic>
        <p:nvPicPr>
          <p:cNvPr id="50" name="תמונה 49">
            <a:extLst>
              <a:ext uri="{FF2B5EF4-FFF2-40B4-BE49-F238E27FC236}">
                <a16:creationId xmlns:a16="http://schemas.microsoft.com/office/drawing/2014/main" id="{69712B76-38FE-C2AC-F64A-1E52CC79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80" y="1681969"/>
            <a:ext cx="242916" cy="24291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A3E41CE5-B732-F3E9-7668-7A0704978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01" y="1681969"/>
            <a:ext cx="242916" cy="242916"/>
          </a:xfrm>
          <a:prstGeom prst="rect">
            <a:avLst/>
          </a:prstGeom>
        </p:spPr>
      </p:pic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887E2930-3E19-EB7F-843D-17A54CBF2534}"/>
              </a:ext>
            </a:extLst>
          </p:cNvPr>
          <p:cNvSpPr/>
          <p:nvPr/>
        </p:nvSpPr>
        <p:spPr>
          <a:xfrm>
            <a:off x="634482" y="3519793"/>
            <a:ext cx="1095779" cy="1126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הוספת הוצאה</a:t>
            </a:r>
          </a:p>
        </p:txBody>
      </p:sp>
      <p:sp>
        <p:nvSpPr>
          <p:cNvPr id="73" name="מלבן 72">
            <a:extLst>
              <a:ext uri="{FF2B5EF4-FFF2-40B4-BE49-F238E27FC236}">
                <a16:creationId xmlns:a16="http://schemas.microsoft.com/office/drawing/2014/main" id="{D061D12F-E87E-A7A0-D3AB-72DFA76574FB}"/>
              </a:ext>
            </a:extLst>
          </p:cNvPr>
          <p:cNvSpPr/>
          <p:nvPr/>
        </p:nvSpPr>
        <p:spPr>
          <a:xfrm>
            <a:off x="-50800" y="9961"/>
            <a:ext cx="12293600" cy="7081520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2" name="קבוצה 71">
            <a:extLst>
              <a:ext uri="{FF2B5EF4-FFF2-40B4-BE49-F238E27FC236}">
                <a16:creationId xmlns:a16="http://schemas.microsoft.com/office/drawing/2014/main" id="{C8558970-F19B-DC2C-720F-9C8D78A44A24}"/>
              </a:ext>
            </a:extLst>
          </p:cNvPr>
          <p:cNvGrpSpPr/>
          <p:nvPr/>
        </p:nvGrpSpPr>
        <p:grpSpPr>
          <a:xfrm>
            <a:off x="4383218" y="306892"/>
            <a:ext cx="7266948" cy="4017094"/>
            <a:chOff x="3139474" y="1518419"/>
            <a:chExt cx="7266948" cy="4017094"/>
          </a:xfrm>
        </p:grpSpPr>
        <p:grpSp>
          <p:nvGrpSpPr>
            <p:cNvPr id="69" name="קבוצה 68">
              <a:extLst>
                <a:ext uri="{FF2B5EF4-FFF2-40B4-BE49-F238E27FC236}">
                  <a16:creationId xmlns:a16="http://schemas.microsoft.com/office/drawing/2014/main" id="{71720D68-DA71-A055-9E3F-77310250165F}"/>
                </a:ext>
              </a:extLst>
            </p:cNvPr>
            <p:cNvGrpSpPr/>
            <p:nvPr/>
          </p:nvGrpSpPr>
          <p:grpSpPr>
            <a:xfrm>
              <a:off x="3139474" y="1518419"/>
              <a:ext cx="7266948" cy="4017094"/>
              <a:chOff x="4546783" y="1801211"/>
              <a:chExt cx="7266948" cy="4017094"/>
            </a:xfrm>
          </p:grpSpPr>
          <p:grpSp>
            <p:nvGrpSpPr>
              <p:cNvPr id="68" name="קבוצה 67">
                <a:extLst>
                  <a:ext uri="{FF2B5EF4-FFF2-40B4-BE49-F238E27FC236}">
                    <a16:creationId xmlns:a16="http://schemas.microsoft.com/office/drawing/2014/main" id="{EB3684D6-683D-D59F-C938-D34EE4FB7FA7}"/>
                  </a:ext>
                </a:extLst>
              </p:cNvPr>
              <p:cNvGrpSpPr/>
              <p:nvPr/>
            </p:nvGrpSpPr>
            <p:grpSpPr>
              <a:xfrm>
                <a:off x="4546783" y="1801211"/>
                <a:ext cx="7266948" cy="4017094"/>
                <a:chOff x="2898421" y="2434310"/>
                <a:chExt cx="7266948" cy="4017094"/>
              </a:xfrm>
            </p:grpSpPr>
            <p:sp>
              <p:nvSpPr>
                <p:cNvPr id="4" name="מלבן: פינות מעוגלות 3">
                  <a:extLst>
                    <a:ext uri="{FF2B5EF4-FFF2-40B4-BE49-F238E27FC236}">
                      <a16:creationId xmlns:a16="http://schemas.microsoft.com/office/drawing/2014/main" id="{C72F0AFC-9E81-C781-3DDD-37C607A6B933}"/>
                    </a:ext>
                  </a:extLst>
                </p:cNvPr>
                <p:cNvSpPr/>
                <p:nvPr/>
              </p:nvSpPr>
              <p:spPr>
                <a:xfrm>
                  <a:off x="2898421" y="2434310"/>
                  <a:ext cx="7266948" cy="40170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" name="מלבן: פינות מעוגלות 9">
                  <a:extLst>
                    <a:ext uri="{FF2B5EF4-FFF2-40B4-BE49-F238E27FC236}">
                      <a16:creationId xmlns:a16="http://schemas.microsoft.com/office/drawing/2014/main" id="{002CB4BC-50A6-B0BC-9A60-5FCCF867A96D}"/>
                    </a:ext>
                  </a:extLst>
                </p:cNvPr>
                <p:cNvSpPr/>
                <p:nvPr/>
              </p:nvSpPr>
              <p:spPr>
                <a:xfrm>
                  <a:off x="6690432" y="355298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tx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08/11/22</a:t>
                  </a:r>
                </a:p>
              </p:txBody>
            </p:sp>
            <p:sp>
              <p:nvSpPr>
                <p:cNvPr id="14" name="מלבן: פינות מעוגלות 13">
                  <a:extLst>
                    <a:ext uri="{FF2B5EF4-FFF2-40B4-BE49-F238E27FC236}">
                      <a16:creationId xmlns:a16="http://schemas.microsoft.com/office/drawing/2014/main" id="{B9C783F0-37A6-3F0D-07DF-E5F9DAA104F3}"/>
                    </a:ext>
                  </a:extLst>
                </p:cNvPr>
                <p:cNvSpPr/>
                <p:nvPr/>
              </p:nvSpPr>
              <p:spPr>
                <a:xfrm>
                  <a:off x="7883750" y="3552989"/>
                  <a:ext cx="1494112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תאריך:</a:t>
                  </a:r>
                </a:p>
              </p:txBody>
            </p:sp>
            <p:sp>
              <p:nvSpPr>
                <p:cNvPr id="15" name="מלבן: פינות מעוגלות 14">
                  <a:extLst>
                    <a:ext uri="{FF2B5EF4-FFF2-40B4-BE49-F238E27FC236}">
                      <a16:creationId xmlns:a16="http://schemas.microsoft.com/office/drawing/2014/main" id="{CA4EDCB1-6739-9FCC-43CB-1396006AC98D}"/>
                    </a:ext>
                  </a:extLst>
                </p:cNvPr>
                <p:cNvSpPr/>
                <p:nvPr/>
              </p:nvSpPr>
              <p:spPr>
                <a:xfrm>
                  <a:off x="6689443" y="402214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tx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1,500</a:t>
                  </a:r>
                </a:p>
              </p:txBody>
            </p:sp>
            <p:sp>
              <p:nvSpPr>
                <p:cNvPr id="16" name="מלבן: פינות מעוגלות 15">
                  <a:extLst>
                    <a:ext uri="{FF2B5EF4-FFF2-40B4-BE49-F238E27FC236}">
                      <a16:creationId xmlns:a16="http://schemas.microsoft.com/office/drawing/2014/main" id="{8CA2D567-FE0A-1FE2-6A50-94F69EE47AFB}"/>
                    </a:ext>
                  </a:extLst>
                </p:cNvPr>
                <p:cNvSpPr/>
                <p:nvPr/>
              </p:nvSpPr>
              <p:spPr>
                <a:xfrm>
                  <a:off x="7910315" y="4022144"/>
                  <a:ext cx="1494112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סכום:</a:t>
                  </a:r>
                </a:p>
              </p:txBody>
            </p:sp>
            <p:sp>
              <p:nvSpPr>
                <p:cNvPr id="17" name="מלבן: פינות מעוגלות 16">
                  <a:extLst>
                    <a:ext uri="{FF2B5EF4-FFF2-40B4-BE49-F238E27FC236}">
                      <a16:creationId xmlns:a16="http://schemas.microsoft.com/office/drawing/2014/main" id="{46E11B51-4FBC-02DD-D15B-094B5D71614E}"/>
                    </a:ext>
                  </a:extLst>
                </p:cNvPr>
                <p:cNvSpPr/>
                <p:nvPr/>
              </p:nvSpPr>
              <p:spPr>
                <a:xfrm>
                  <a:off x="6688454" y="449129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קטגוריה</a:t>
                  </a:r>
                </a:p>
              </p:txBody>
            </p:sp>
            <p:sp>
              <p:nvSpPr>
                <p:cNvPr id="18" name="מלבן: פינות מעוגלות 17">
                  <a:extLst>
                    <a:ext uri="{FF2B5EF4-FFF2-40B4-BE49-F238E27FC236}">
                      <a16:creationId xmlns:a16="http://schemas.microsoft.com/office/drawing/2014/main" id="{61AFD098-BD01-DB71-711E-2746E01660CA}"/>
                    </a:ext>
                  </a:extLst>
                </p:cNvPr>
                <p:cNvSpPr/>
                <p:nvPr/>
              </p:nvSpPr>
              <p:spPr>
                <a:xfrm>
                  <a:off x="7854780" y="4491299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קטגוריה:</a:t>
                  </a:r>
                </a:p>
              </p:txBody>
            </p:sp>
            <p:sp>
              <p:nvSpPr>
                <p:cNvPr id="19" name="מלבן: פינות מעוגלות 18">
                  <a:extLst>
                    <a:ext uri="{FF2B5EF4-FFF2-40B4-BE49-F238E27FC236}">
                      <a16:creationId xmlns:a16="http://schemas.microsoft.com/office/drawing/2014/main" id="{443C8065-F47C-144A-D074-B671E3CCE929}"/>
                    </a:ext>
                  </a:extLst>
                </p:cNvPr>
                <p:cNvSpPr/>
                <p:nvPr/>
              </p:nvSpPr>
              <p:spPr>
                <a:xfrm>
                  <a:off x="6660474" y="496045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יעד</a:t>
                  </a:r>
                </a:p>
              </p:txBody>
            </p:sp>
            <p:sp>
              <p:nvSpPr>
                <p:cNvPr id="20" name="מלבן: פינות מעוגלות 19">
                  <a:extLst>
                    <a:ext uri="{FF2B5EF4-FFF2-40B4-BE49-F238E27FC236}">
                      <a16:creationId xmlns:a16="http://schemas.microsoft.com/office/drawing/2014/main" id="{A711AFB1-5B86-25C2-721D-347E05FB7387}"/>
                    </a:ext>
                  </a:extLst>
                </p:cNvPr>
                <p:cNvSpPr/>
                <p:nvPr/>
              </p:nvSpPr>
              <p:spPr>
                <a:xfrm>
                  <a:off x="7853792" y="4947116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יעד:</a:t>
                  </a:r>
                </a:p>
              </p:txBody>
            </p:sp>
            <p:sp>
              <p:nvSpPr>
                <p:cNvPr id="21" name="מלבן: פינות מעוגלות 20">
                  <a:extLst>
                    <a:ext uri="{FF2B5EF4-FFF2-40B4-BE49-F238E27FC236}">
                      <a16:creationId xmlns:a16="http://schemas.microsoft.com/office/drawing/2014/main" id="{886E39C8-4C77-6207-B6C0-B6107CC92BC3}"/>
                    </a:ext>
                  </a:extLst>
                </p:cNvPr>
                <p:cNvSpPr/>
                <p:nvPr/>
              </p:nvSpPr>
              <p:spPr>
                <a:xfrm>
                  <a:off x="6624481" y="5416271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פרטים</a:t>
                  </a:r>
                </a:p>
              </p:txBody>
            </p:sp>
            <p:sp>
              <p:nvSpPr>
                <p:cNvPr id="22" name="מלבן: פינות מעוגלות 21">
                  <a:extLst>
                    <a:ext uri="{FF2B5EF4-FFF2-40B4-BE49-F238E27FC236}">
                      <a16:creationId xmlns:a16="http://schemas.microsoft.com/office/drawing/2014/main" id="{1920E2AA-E777-41E8-2079-0A08C51301E2}"/>
                    </a:ext>
                  </a:extLst>
                </p:cNvPr>
                <p:cNvSpPr/>
                <p:nvPr/>
              </p:nvSpPr>
              <p:spPr>
                <a:xfrm>
                  <a:off x="7790291" y="5416271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פרטים:</a:t>
                  </a:r>
                </a:p>
              </p:txBody>
            </p:sp>
            <p:sp>
              <p:nvSpPr>
                <p:cNvPr id="23" name="מלבן: פינות מעוגלות 22">
                  <a:extLst>
                    <a:ext uri="{FF2B5EF4-FFF2-40B4-BE49-F238E27FC236}">
                      <a16:creationId xmlns:a16="http://schemas.microsoft.com/office/drawing/2014/main" id="{5B68FB52-10FD-3D1D-D546-9312436BA4DD}"/>
                    </a:ext>
                  </a:extLst>
                </p:cNvPr>
                <p:cNvSpPr/>
                <p:nvPr/>
              </p:nvSpPr>
              <p:spPr>
                <a:xfrm>
                  <a:off x="3672645" y="355298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העברה</a:t>
                  </a:r>
                </a:p>
              </p:txBody>
            </p:sp>
            <p:sp>
              <p:nvSpPr>
                <p:cNvPr id="24" name="מלבן: פינות מעוגלות 23">
                  <a:extLst>
                    <a:ext uri="{FF2B5EF4-FFF2-40B4-BE49-F238E27FC236}">
                      <a16:creationId xmlns:a16="http://schemas.microsoft.com/office/drawing/2014/main" id="{0A092456-E426-32B4-4563-7E722A697E88}"/>
                    </a:ext>
                  </a:extLst>
                </p:cNvPr>
                <p:cNvSpPr/>
                <p:nvPr/>
              </p:nvSpPr>
              <p:spPr>
                <a:xfrm>
                  <a:off x="4865963" y="3552989"/>
                  <a:ext cx="152067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אופן התשלום:</a:t>
                  </a:r>
                </a:p>
              </p:txBody>
            </p:sp>
            <p:sp>
              <p:nvSpPr>
                <p:cNvPr id="28" name="מלבן: פינות מעוגלות 27">
                  <a:extLst>
                    <a:ext uri="{FF2B5EF4-FFF2-40B4-BE49-F238E27FC236}">
                      <a16:creationId xmlns:a16="http://schemas.microsoft.com/office/drawing/2014/main" id="{14FEBB8B-FED0-572B-062C-752437B14365}"/>
                    </a:ext>
                  </a:extLst>
                </p:cNvPr>
                <p:cNvSpPr/>
                <p:nvPr/>
              </p:nvSpPr>
              <p:spPr>
                <a:xfrm>
                  <a:off x="3671656" y="402214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חד פעמי</a:t>
                  </a:r>
                </a:p>
              </p:txBody>
            </p:sp>
            <p:sp>
              <p:nvSpPr>
                <p:cNvPr id="49" name="מלבן: פינות מעוגלות 48">
                  <a:extLst>
                    <a:ext uri="{FF2B5EF4-FFF2-40B4-BE49-F238E27FC236}">
                      <a16:creationId xmlns:a16="http://schemas.microsoft.com/office/drawing/2014/main" id="{F5B0A6C7-3B39-1E41-EFF9-016F3A2ED67C}"/>
                    </a:ext>
                  </a:extLst>
                </p:cNvPr>
                <p:cNvSpPr/>
                <p:nvPr/>
              </p:nvSpPr>
              <p:spPr>
                <a:xfrm>
                  <a:off x="4864974" y="4022144"/>
                  <a:ext cx="152067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75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חד פעמי/קבוע:</a:t>
                  </a:r>
                </a:p>
              </p:txBody>
            </p:sp>
            <p:sp>
              <p:nvSpPr>
                <p:cNvPr id="53" name="מלבן: פינות מעוגלות 52">
                  <a:extLst>
                    <a:ext uri="{FF2B5EF4-FFF2-40B4-BE49-F238E27FC236}">
                      <a16:creationId xmlns:a16="http://schemas.microsoft.com/office/drawing/2014/main" id="{AE8534B1-0BF7-69A8-C657-0E767FA13C51}"/>
                    </a:ext>
                  </a:extLst>
                </p:cNvPr>
                <p:cNvSpPr/>
                <p:nvPr/>
              </p:nvSpPr>
              <p:spPr>
                <a:xfrm>
                  <a:off x="3670667" y="449129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tx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</a:p>
              </p:txBody>
            </p:sp>
            <p:sp>
              <p:nvSpPr>
                <p:cNvPr id="54" name="מלבן: פינות מעוגלות 53">
                  <a:extLst>
                    <a:ext uri="{FF2B5EF4-FFF2-40B4-BE49-F238E27FC236}">
                      <a16:creationId xmlns:a16="http://schemas.microsoft.com/office/drawing/2014/main" id="{8E838357-29B7-E944-D267-8085E6F0EE2C}"/>
                    </a:ext>
                  </a:extLst>
                </p:cNvPr>
                <p:cNvSpPr/>
                <p:nvPr/>
              </p:nvSpPr>
              <p:spPr>
                <a:xfrm>
                  <a:off x="4836993" y="4491299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חלוקה לתשלומים:</a:t>
                  </a:r>
                </a:p>
              </p:txBody>
            </p:sp>
            <p:sp>
              <p:nvSpPr>
                <p:cNvPr id="55" name="מלבן: פינות מעוגלות 54">
                  <a:extLst>
                    <a:ext uri="{FF2B5EF4-FFF2-40B4-BE49-F238E27FC236}">
                      <a16:creationId xmlns:a16="http://schemas.microsoft.com/office/drawing/2014/main" id="{9CC11A1C-D9C9-C96A-AA10-A518EFB80C94}"/>
                    </a:ext>
                  </a:extLst>
                </p:cNvPr>
                <p:cNvSpPr/>
                <p:nvPr/>
              </p:nvSpPr>
              <p:spPr>
                <a:xfrm>
                  <a:off x="3642687" y="496045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צפי</a:t>
                  </a:r>
                  <a:endParaRPr lang="he-IL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מלבן: פינות מעוגלות 55">
                  <a:extLst>
                    <a:ext uri="{FF2B5EF4-FFF2-40B4-BE49-F238E27FC236}">
                      <a16:creationId xmlns:a16="http://schemas.microsoft.com/office/drawing/2014/main" id="{6A25500D-DF36-F18F-712D-084AACEA04C9}"/>
                    </a:ext>
                  </a:extLst>
                </p:cNvPr>
                <p:cNvSpPr/>
                <p:nvPr/>
              </p:nvSpPr>
              <p:spPr>
                <a:xfrm>
                  <a:off x="4836005" y="4947116"/>
                  <a:ext cx="1549646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סטטוס:</a:t>
                  </a:r>
                </a:p>
              </p:txBody>
            </p:sp>
            <p:sp>
              <p:nvSpPr>
                <p:cNvPr id="59" name="תרשים זרימה: מיזוג 58">
                  <a:extLst>
                    <a:ext uri="{FF2B5EF4-FFF2-40B4-BE49-F238E27FC236}">
                      <a16:creationId xmlns:a16="http://schemas.microsoft.com/office/drawing/2014/main" id="{9DA8AB70-00EE-EFC9-B322-050346CC8EC0}"/>
                    </a:ext>
                  </a:extLst>
                </p:cNvPr>
                <p:cNvSpPr/>
                <p:nvPr/>
              </p:nvSpPr>
              <p:spPr>
                <a:xfrm>
                  <a:off x="6714162" y="4667050"/>
                  <a:ext cx="121298" cy="123475"/>
                </a:xfrm>
                <a:prstGeom prst="flowChartMerg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" name="תרשים זרימה: מיזוג 59">
                  <a:extLst>
                    <a:ext uri="{FF2B5EF4-FFF2-40B4-BE49-F238E27FC236}">
                      <a16:creationId xmlns:a16="http://schemas.microsoft.com/office/drawing/2014/main" id="{68C386D6-7735-95C6-1253-2F9BBDCCFCC4}"/>
                    </a:ext>
                  </a:extLst>
                </p:cNvPr>
                <p:cNvSpPr/>
                <p:nvPr/>
              </p:nvSpPr>
              <p:spPr>
                <a:xfrm>
                  <a:off x="6700555" y="3720268"/>
                  <a:ext cx="100643" cy="142077"/>
                </a:xfrm>
                <a:prstGeom prst="flowChartMerg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" name="מלבן: פינות מעוגלות 61">
                  <a:extLst>
                    <a:ext uri="{FF2B5EF4-FFF2-40B4-BE49-F238E27FC236}">
                      <a16:creationId xmlns:a16="http://schemas.microsoft.com/office/drawing/2014/main" id="{9C541711-3631-8C82-D424-77E747032CF0}"/>
                    </a:ext>
                  </a:extLst>
                </p:cNvPr>
                <p:cNvSpPr/>
                <p:nvPr/>
              </p:nvSpPr>
              <p:spPr>
                <a:xfrm>
                  <a:off x="3652472" y="542960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sp>
              <p:nvSpPr>
                <p:cNvPr id="63" name="מלבן: פינות מעוגלות 62">
                  <a:extLst>
                    <a:ext uri="{FF2B5EF4-FFF2-40B4-BE49-F238E27FC236}">
                      <a16:creationId xmlns:a16="http://schemas.microsoft.com/office/drawing/2014/main" id="{EE2DFD87-81C0-864D-7D4B-6BB430F62E33}"/>
                    </a:ext>
                  </a:extLst>
                </p:cNvPr>
                <p:cNvSpPr/>
                <p:nvPr/>
              </p:nvSpPr>
              <p:spPr>
                <a:xfrm>
                  <a:off x="4845790" y="5416271"/>
                  <a:ext cx="1549646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הוספת מסמך:</a:t>
                  </a:r>
                </a:p>
              </p:txBody>
            </p:sp>
            <p:sp>
              <p:nvSpPr>
                <p:cNvPr id="66" name="חץ: למעלה-למטה 65">
                  <a:extLst>
                    <a:ext uri="{FF2B5EF4-FFF2-40B4-BE49-F238E27FC236}">
                      <a16:creationId xmlns:a16="http://schemas.microsoft.com/office/drawing/2014/main" id="{C22AA8A3-B5F9-EB56-44F3-9A4951143504}"/>
                    </a:ext>
                  </a:extLst>
                </p:cNvPr>
                <p:cNvSpPr/>
                <p:nvPr/>
              </p:nvSpPr>
              <p:spPr>
                <a:xfrm>
                  <a:off x="3739962" y="4561383"/>
                  <a:ext cx="118619" cy="225575"/>
                </a:xfrm>
                <a:prstGeom prst="up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" name="מלבן 66">
                  <a:extLst>
                    <a:ext uri="{FF2B5EF4-FFF2-40B4-BE49-F238E27FC236}">
                      <a16:creationId xmlns:a16="http://schemas.microsoft.com/office/drawing/2014/main" id="{17FDF645-21DE-37E4-7338-53021381DD4E}"/>
                    </a:ext>
                  </a:extLst>
                </p:cNvPr>
                <p:cNvSpPr/>
                <p:nvPr/>
              </p:nvSpPr>
              <p:spPr>
                <a:xfrm>
                  <a:off x="4227822" y="2795029"/>
                  <a:ext cx="4788221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sz="3600" b="1" cap="none" spc="0" dirty="0">
                      <a:ln w="12700">
                        <a:solidFill>
                          <a:schemeClr val="accent5"/>
                        </a:solidFill>
                        <a:prstDash val="solid"/>
                      </a:ln>
                      <a:pattFill prst="ltDnDiag">
                        <a:fgClr>
                          <a:schemeClr val="accent5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הוספת הוצאה</a:t>
                  </a:r>
                </a:p>
              </p:txBody>
            </p:sp>
          </p:grpSp>
          <p:sp>
            <p:nvSpPr>
              <p:cNvPr id="61" name="תרשים זרימה: מיזוג 60">
                <a:extLst>
                  <a:ext uri="{FF2B5EF4-FFF2-40B4-BE49-F238E27FC236}">
                    <a16:creationId xmlns:a16="http://schemas.microsoft.com/office/drawing/2014/main" id="{AE81EDBE-6C93-D600-4B92-59EFDA96A3A5}"/>
                  </a:ext>
                </a:extLst>
              </p:cNvPr>
              <p:cNvSpPr/>
              <p:nvPr/>
            </p:nvSpPr>
            <p:spPr>
              <a:xfrm>
                <a:off x="5385258" y="4469193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תרשים זרימה: מיזוג 63">
                <a:extLst>
                  <a:ext uri="{FF2B5EF4-FFF2-40B4-BE49-F238E27FC236}">
                    <a16:creationId xmlns:a16="http://schemas.microsoft.com/office/drawing/2014/main" id="{42548C55-9DC1-031A-EBB2-585E1074793A}"/>
                  </a:ext>
                </a:extLst>
              </p:cNvPr>
              <p:cNvSpPr/>
              <p:nvPr/>
            </p:nvSpPr>
            <p:spPr>
              <a:xfrm>
                <a:off x="5364240" y="3547630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תרשים זרימה: מיזוג 70">
                <a:extLst>
                  <a:ext uri="{FF2B5EF4-FFF2-40B4-BE49-F238E27FC236}">
                    <a16:creationId xmlns:a16="http://schemas.microsoft.com/office/drawing/2014/main" id="{441C877A-BC1C-9653-D4BD-EBAD77834787}"/>
                  </a:ext>
                </a:extLst>
              </p:cNvPr>
              <p:cNvSpPr/>
              <p:nvPr/>
            </p:nvSpPr>
            <p:spPr>
              <a:xfrm>
                <a:off x="5364240" y="3084111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0" name="מלבן: פינות מעוגלות 69">
              <a:extLst>
                <a:ext uri="{FF2B5EF4-FFF2-40B4-BE49-F238E27FC236}">
                  <a16:creationId xmlns:a16="http://schemas.microsoft.com/office/drawing/2014/main" id="{4F08806D-640F-B0F3-4454-A10A0FA7B5D6}"/>
                </a:ext>
              </a:extLst>
            </p:cNvPr>
            <p:cNvSpPr/>
            <p:nvPr/>
          </p:nvSpPr>
          <p:spPr>
            <a:xfrm>
              <a:off x="3548740" y="4982873"/>
              <a:ext cx="1408019" cy="370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שמור וסגור</a:t>
              </a:r>
            </a:p>
          </p:txBody>
        </p:sp>
        <p:sp>
          <p:nvSpPr>
            <p:cNvPr id="74" name="מלבן: פינות מעוגלות 73">
              <a:extLst>
                <a:ext uri="{FF2B5EF4-FFF2-40B4-BE49-F238E27FC236}">
                  <a16:creationId xmlns:a16="http://schemas.microsoft.com/office/drawing/2014/main" id="{068174CE-2A93-3ED6-780A-F137C8131E27}"/>
                </a:ext>
              </a:extLst>
            </p:cNvPr>
            <p:cNvSpPr/>
            <p:nvPr/>
          </p:nvSpPr>
          <p:spPr>
            <a:xfrm>
              <a:off x="5067012" y="4978198"/>
              <a:ext cx="1408019" cy="370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ביטול</a:t>
              </a:r>
            </a:p>
          </p:txBody>
        </p:sp>
      </p:grpSp>
      <p:sp>
        <p:nvSpPr>
          <p:cNvPr id="57" name="מלבן: פינות מעוגלות 56">
            <a:extLst>
              <a:ext uri="{FF2B5EF4-FFF2-40B4-BE49-F238E27FC236}">
                <a16:creationId xmlns:a16="http://schemas.microsoft.com/office/drawing/2014/main" id="{01B84CD3-8AAE-01C6-9B9D-E6E1D1DCD169}"/>
              </a:ext>
            </a:extLst>
          </p:cNvPr>
          <p:cNvSpPr/>
          <p:nvPr/>
        </p:nvSpPr>
        <p:spPr>
          <a:xfrm>
            <a:off x="2436739" y="2790951"/>
            <a:ext cx="6642561" cy="3412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קבוצה 74">
            <a:extLst>
              <a:ext uri="{FF2B5EF4-FFF2-40B4-BE49-F238E27FC236}">
                <a16:creationId xmlns:a16="http://schemas.microsoft.com/office/drawing/2014/main" id="{30119C59-B19D-A222-656D-41E9221C7667}"/>
              </a:ext>
            </a:extLst>
          </p:cNvPr>
          <p:cNvGrpSpPr/>
          <p:nvPr/>
        </p:nvGrpSpPr>
        <p:grpSpPr>
          <a:xfrm>
            <a:off x="3051111" y="2826216"/>
            <a:ext cx="5558629" cy="960000"/>
            <a:chOff x="3161909" y="2890961"/>
            <a:chExt cx="5558629" cy="960000"/>
          </a:xfrm>
        </p:grpSpPr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710C0ECC-C759-90E7-8B0F-BB086A3F6575}"/>
                </a:ext>
              </a:extLst>
            </p:cNvPr>
            <p:cNvSpPr/>
            <p:nvPr/>
          </p:nvSpPr>
          <p:spPr>
            <a:xfrm>
              <a:off x="3161909" y="2890961"/>
              <a:ext cx="54175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פירוט תשלומים</a:t>
              </a:r>
            </a:p>
          </p:txBody>
        </p:sp>
        <p:grpSp>
          <p:nvGrpSpPr>
            <p:cNvPr id="65" name="קבוצה 64">
              <a:extLst>
                <a:ext uri="{FF2B5EF4-FFF2-40B4-BE49-F238E27FC236}">
                  <a16:creationId xmlns:a16="http://schemas.microsoft.com/office/drawing/2014/main" id="{A49A238E-5077-21A4-57A6-8E402622D847}"/>
                </a:ext>
              </a:extLst>
            </p:cNvPr>
            <p:cNvGrpSpPr/>
            <p:nvPr/>
          </p:nvGrpSpPr>
          <p:grpSpPr>
            <a:xfrm>
              <a:off x="5805945" y="3327741"/>
              <a:ext cx="2914593" cy="523220"/>
              <a:chOff x="5878409" y="3766275"/>
              <a:chExt cx="2914593" cy="523220"/>
            </a:xfrm>
          </p:grpSpPr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D62FABBF-4586-A4D7-E33C-7AE0D7878C5A}"/>
                  </a:ext>
                </a:extLst>
              </p:cNvPr>
              <p:cNvSpPr txBox="1"/>
              <p:nvPr/>
            </p:nvSpPr>
            <p:spPr>
              <a:xfrm>
                <a:off x="5878409" y="3766275"/>
                <a:ext cx="2773551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חלק תשלומים בצורה שווה</a:t>
                </a:r>
              </a:p>
              <a:p>
                <a:r>
                  <a:rPr lang="he-IL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חלק תשלומים באופן ידני</a:t>
                </a:r>
              </a:p>
            </p:txBody>
          </p:sp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B9231E59-4926-A974-87C9-52F18798F45C}"/>
                  </a:ext>
                </a:extLst>
              </p:cNvPr>
              <p:cNvSpPr/>
              <p:nvPr/>
            </p:nvSpPr>
            <p:spPr>
              <a:xfrm>
                <a:off x="8618022" y="3816943"/>
                <a:ext cx="174980" cy="174980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אליפסה 12">
                <a:extLst>
                  <a:ext uri="{FF2B5EF4-FFF2-40B4-BE49-F238E27FC236}">
                    <a16:creationId xmlns:a16="http://schemas.microsoft.com/office/drawing/2014/main" id="{732BDECF-B6C2-89F5-C354-2CA6760CFEED}"/>
                  </a:ext>
                </a:extLst>
              </p:cNvPr>
              <p:cNvSpPr/>
              <p:nvPr/>
            </p:nvSpPr>
            <p:spPr>
              <a:xfrm>
                <a:off x="8607826" y="4088732"/>
                <a:ext cx="174980" cy="1749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58" name="טבלה 64">
            <a:extLst>
              <a:ext uri="{FF2B5EF4-FFF2-40B4-BE49-F238E27FC236}">
                <a16:creationId xmlns:a16="http://schemas.microsoft.com/office/drawing/2014/main" id="{779C0E27-8DA4-DFF9-33F5-E010A68DF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09396"/>
              </p:ext>
            </p:extLst>
          </p:nvPr>
        </p:nvGraphicFramePr>
        <p:xfrm>
          <a:off x="3030310" y="4049131"/>
          <a:ext cx="5436221" cy="18334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3584">
                  <a:extLst>
                    <a:ext uri="{9D8B030D-6E8A-4147-A177-3AD203B41FA5}">
                      <a16:colId xmlns:a16="http://schemas.microsoft.com/office/drawing/2014/main" val="2780300703"/>
                    </a:ext>
                  </a:extLst>
                </a:gridCol>
                <a:gridCol w="1016533">
                  <a:extLst>
                    <a:ext uri="{9D8B030D-6E8A-4147-A177-3AD203B41FA5}">
                      <a16:colId xmlns:a16="http://schemas.microsoft.com/office/drawing/2014/main" val="2910385237"/>
                    </a:ext>
                  </a:extLst>
                </a:gridCol>
                <a:gridCol w="892763">
                  <a:extLst>
                    <a:ext uri="{9D8B030D-6E8A-4147-A177-3AD203B41FA5}">
                      <a16:colId xmlns:a16="http://schemas.microsoft.com/office/drawing/2014/main" val="3066836715"/>
                    </a:ext>
                  </a:extLst>
                </a:gridCol>
                <a:gridCol w="1251808">
                  <a:extLst>
                    <a:ext uri="{9D8B030D-6E8A-4147-A177-3AD203B41FA5}">
                      <a16:colId xmlns:a16="http://schemas.microsoft.com/office/drawing/2014/main" val="3580937266"/>
                    </a:ext>
                  </a:extLst>
                </a:gridCol>
                <a:gridCol w="1991533">
                  <a:extLst>
                    <a:ext uri="{9D8B030D-6E8A-4147-A177-3AD203B41FA5}">
                      <a16:colId xmlns:a16="http://schemas.microsoft.com/office/drawing/2014/main" val="1580926801"/>
                    </a:ext>
                  </a:extLst>
                </a:gridCol>
              </a:tblGrid>
              <a:tr h="259856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נתון לשינוי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הערות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44661"/>
                  </a:ext>
                </a:extLst>
              </a:tr>
              <a:tr h="389783"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08/11/2022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6139"/>
                  </a:ext>
                </a:extLst>
              </a:tr>
              <a:tr h="389783"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08/12/2022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69764"/>
                  </a:ext>
                </a:extLst>
              </a:tr>
              <a:tr h="389783"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08/01/2023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55570"/>
                  </a:ext>
                </a:extLst>
              </a:tr>
              <a:tr h="389783"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57434"/>
                  </a:ext>
                </a:extLst>
              </a:tr>
            </a:tbl>
          </a:graphicData>
        </a:graphic>
      </p:graphicFrame>
      <p:sp>
        <p:nvSpPr>
          <p:cNvPr id="76" name="מלבן: פינות מעוגלות 75">
            <a:extLst>
              <a:ext uri="{FF2B5EF4-FFF2-40B4-BE49-F238E27FC236}">
                <a16:creationId xmlns:a16="http://schemas.microsoft.com/office/drawing/2014/main" id="{891A40EF-9E16-30FB-4EBE-EE2D8B1EDEEE}"/>
              </a:ext>
            </a:extLst>
          </p:cNvPr>
          <p:cNvSpPr/>
          <p:nvPr/>
        </p:nvSpPr>
        <p:spPr>
          <a:xfrm>
            <a:off x="3009260" y="2940526"/>
            <a:ext cx="1760983" cy="46499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סה"כ: 1,200</a:t>
            </a: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A1A78371-A37C-33C9-2F4A-2E15F3B595AC}"/>
              </a:ext>
            </a:extLst>
          </p:cNvPr>
          <p:cNvSpPr/>
          <p:nvPr/>
        </p:nvSpPr>
        <p:spPr>
          <a:xfrm>
            <a:off x="3630867" y="3481661"/>
            <a:ext cx="3063462" cy="485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נשאר להשלים 300 ש"ח</a:t>
            </a:r>
          </a:p>
        </p:txBody>
      </p:sp>
    </p:spTree>
    <p:extLst>
      <p:ext uri="{BB962C8B-B14F-4D97-AF65-F5344CB8AC3E}">
        <p14:creationId xmlns:p14="http://schemas.microsoft.com/office/powerpoint/2010/main" val="115987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3E76FC6-528F-D0AF-FB55-F3FBF57A040D}"/>
              </a:ext>
            </a:extLst>
          </p:cNvPr>
          <p:cNvSpPr/>
          <p:nvPr/>
        </p:nvSpPr>
        <p:spPr>
          <a:xfrm>
            <a:off x="5363931" y="401416"/>
            <a:ext cx="1837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דוחות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3C069E6B-3543-A81E-2C2C-204951550A1D}"/>
              </a:ext>
            </a:extLst>
          </p:cNvPr>
          <p:cNvSpPr/>
          <p:nvPr/>
        </p:nvSpPr>
        <p:spPr>
          <a:xfrm>
            <a:off x="8304245" y="1894114"/>
            <a:ext cx="2677886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יתרה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11A326E7-8609-8F91-B0E7-BA905B6561FD}"/>
              </a:ext>
            </a:extLst>
          </p:cNvPr>
          <p:cNvSpPr/>
          <p:nvPr/>
        </p:nvSpPr>
        <p:spPr>
          <a:xfrm>
            <a:off x="8304245" y="2845837"/>
            <a:ext cx="2677886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יתרת הלוואות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C236D393-9270-0274-0391-AAC488407594}"/>
              </a:ext>
            </a:extLst>
          </p:cNvPr>
          <p:cNvSpPr/>
          <p:nvPr/>
        </p:nvSpPr>
        <p:spPr>
          <a:xfrm>
            <a:off x="8304245" y="3797560"/>
            <a:ext cx="2677886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יתרת חסכונות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20DB5C07-AE38-31D9-BFA2-4B10AB7393E3}"/>
              </a:ext>
            </a:extLst>
          </p:cNvPr>
          <p:cNvSpPr/>
          <p:nvPr/>
        </p:nvSpPr>
        <p:spPr>
          <a:xfrm>
            <a:off x="8304245" y="4749283"/>
            <a:ext cx="2677886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עודף / גרעון חודשי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0001A8D4-6A5E-F553-7F1D-D2DA478E6FB7}"/>
              </a:ext>
            </a:extLst>
          </p:cNvPr>
          <p:cNvSpPr/>
          <p:nvPr/>
        </p:nvSpPr>
        <p:spPr>
          <a:xfrm>
            <a:off x="3830995" y="1894114"/>
            <a:ext cx="2677886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השוואה לתקופה קודמת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80A2E810-70F2-DDC7-943B-D704FFE450DC}"/>
              </a:ext>
            </a:extLst>
          </p:cNvPr>
          <p:cNvSpPr/>
          <p:nvPr/>
        </p:nvSpPr>
        <p:spPr>
          <a:xfrm>
            <a:off x="3830995" y="2841372"/>
            <a:ext cx="2677886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ריכוז לפי קטגוריות</a:t>
            </a:r>
          </a:p>
        </p:txBody>
      </p:sp>
    </p:spTree>
    <p:extLst>
      <p:ext uri="{BB962C8B-B14F-4D97-AF65-F5344CB8AC3E}">
        <p14:creationId xmlns:p14="http://schemas.microsoft.com/office/powerpoint/2010/main" val="5656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FB3D973-4E78-3B48-136B-2107292A89B7}"/>
              </a:ext>
            </a:extLst>
          </p:cNvPr>
          <p:cNvSpPr txBox="1"/>
          <p:nvPr/>
        </p:nvSpPr>
        <p:spPr>
          <a:xfrm>
            <a:off x="1570653" y="2612571"/>
            <a:ext cx="9050693" cy="25423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אודות: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ניהול תקציב הוא הצעד הבסיסי והראשוני להתנהלות כלכלית נבונה. הוא לא מצריך ידע רב ויש רק כלל אחד שחשוב לזכור: ההכנסות צריכות להיות גבוהות יותר מההוצאות. בלי לנהל רישום מדויק קל לאבד שליטה על ניהול התקציב, בין כל ההוצאות השונות בכרטיסי האשראי החוץ-בנקאיים, במזומן, ברשת (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paypal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he-IL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או 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paybox </a:t>
            </a:r>
            <a:r>
              <a:rPr lang="he-IL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וכו'), בצ'קים ובהוראות קבע. הערוצים השונים בהם אנחנו מוציאים כספים מקשים על הניטור והשליטה בהוצאות ובהכנסות ובעצם פוגעים ביכולת להגיע לאיזון תקציבי.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836B806-343C-B66D-49AC-6CE50B8A948A}"/>
              </a:ext>
            </a:extLst>
          </p:cNvPr>
          <p:cNvSpPr/>
          <p:nvPr/>
        </p:nvSpPr>
        <p:spPr>
          <a:xfrm>
            <a:off x="4208106" y="933261"/>
            <a:ext cx="30750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דף הבית</a:t>
            </a: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6C5B8A17-15C0-3D87-1A37-DEF9B57FF3CB}"/>
              </a:ext>
            </a:extLst>
          </p:cNvPr>
          <p:cNvSpPr/>
          <p:nvPr/>
        </p:nvSpPr>
        <p:spPr>
          <a:xfrm>
            <a:off x="821094" y="1266745"/>
            <a:ext cx="1903445" cy="8726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Login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791335-2BF7-2477-CA41-59C74883886E}"/>
              </a:ext>
            </a:extLst>
          </p:cNvPr>
          <p:cNvSpPr/>
          <p:nvPr/>
        </p:nvSpPr>
        <p:spPr>
          <a:xfrm>
            <a:off x="8210939" y="531845"/>
            <a:ext cx="2286000" cy="132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לוגו</a:t>
            </a:r>
            <a:endParaRPr lang="he-IL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28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E381B17-D15A-2FE6-5C84-B8CDFE5E328A}"/>
              </a:ext>
            </a:extLst>
          </p:cNvPr>
          <p:cNvSpPr/>
          <p:nvPr/>
        </p:nvSpPr>
        <p:spPr>
          <a:xfrm>
            <a:off x="8287619" y="923931"/>
            <a:ext cx="183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כניסה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2D0B39A-3A9B-22CB-18A4-C63FA4C2C9C1}"/>
              </a:ext>
            </a:extLst>
          </p:cNvPr>
          <p:cNvSpPr/>
          <p:nvPr/>
        </p:nvSpPr>
        <p:spPr>
          <a:xfrm>
            <a:off x="2338951" y="923931"/>
            <a:ext cx="2326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הרשמה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650DC27-5F33-9BB0-9BE9-93791038F939}"/>
              </a:ext>
            </a:extLst>
          </p:cNvPr>
          <p:cNvSpPr/>
          <p:nvPr/>
        </p:nvSpPr>
        <p:spPr>
          <a:xfrm>
            <a:off x="7333861" y="2230016"/>
            <a:ext cx="3163078" cy="2565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שם משתמש</a:t>
            </a:r>
          </a:p>
          <a:p>
            <a:pPr algn="ctr"/>
            <a:r>
              <a:rPr lang="he-IL" dirty="0"/>
              <a:t>ת.ז.</a:t>
            </a:r>
          </a:p>
          <a:p>
            <a:pPr algn="ctr"/>
            <a:r>
              <a:rPr lang="he-IL" dirty="0"/>
              <a:t>סיסמא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86ADDE3-08F5-8E9C-BD86-FADF057E1DA4}"/>
              </a:ext>
            </a:extLst>
          </p:cNvPr>
          <p:cNvSpPr/>
          <p:nvPr/>
        </p:nvSpPr>
        <p:spPr>
          <a:xfrm>
            <a:off x="1695062" y="2230016"/>
            <a:ext cx="3163078" cy="2565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שם פרטי</a:t>
            </a:r>
          </a:p>
          <a:p>
            <a:pPr algn="ctr"/>
            <a:r>
              <a:rPr lang="he-IL" dirty="0"/>
              <a:t>שם משפחה</a:t>
            </a:r>
          </a:p>
          <a:p>
            <a:pPr algn="ctr"/>
            <a:r>
              <a:rPr lang="he-IL" dirty="0"/>
              <a:t>ת.ז.</a:t>
            </a:r>
          </a:p>
          <a:p>
            <a:pPr algn="ctr"/>
            <a:r>
              <a:rPr lang="he-IL" dirty="0"/>
              <a:t>סיסמא (4-8 </a:t>
            </a:r>
            <a:r>
              <a:rPr lang="he-IL" dirty="0" err="1"/>
              <a:t>תוים</a:t>
            </a:r>
            <a:r>
              <a:rPr lang="he-IL" dirty="0"/>
              <a:t>)</a:t>
            </a:r>
          </a:p>
          <a:p>
            <a:pPr algn="ctr"/>
            <a:r>
              <a:rPr lang="he-IL" dirty="0"/>
              <a:t>מייל</a:t>
            </a:r>
          </a:p>
          <a:p>
            <a:pPr algn="ctr"/>
            <a:r>
              <a:rPr lang="he-IL" dirty="0"/>
              <a:t>טלפון</a:t>
            </a:r>
          </a:p>
        </p:txBody>
      </p:sp>
      <p:sp>
        <p:nvSpPr>
          <p:cNvPr id="8" name="חץ: מחומש 7">
            <a:hlinkClick r:id="rId2" action="ppaction://hlinksldjump"/>
            <a:extLst>
              <a:ext uri="{FF2B5EF4-FFF2-40B4-BE49-F238E27FC236}">
                <a16:creationId xmlns:a16="http://schemas.microsoft.com/office/drawing/2014/main" id="{8449E8E7-1541-0A53-8165-CC3ECF1620DB}"/>
              </a:ext>
            </a:extLst>
          </p:cNvPr>
          <p:cNvSpPr/>
          <p:nvPr/>
        </p:nvSpPr>
        <p:spPr>
          <a:xfrm flipH="1">
            <a:off x="3937519" y="5178690"/>
            <a:ext cx="4077477" cy="105435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התחבר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C4E6A47E-69D0-77FD-D81E-BFA363F127B9}"/>
              </a:ext>
            </a:extLst>
          </p:cNvPr>
          <p:cNvSpPr/>
          <p:nvPr/>
        </p:nvSpPr>
        <p:spPr>
          <a:xfrm>
            <a:off x="7800392" y="4161453"/>
            <a:ext cx="2248677" cy="354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שכחתי סיסמא</a:t>
            </a:r>
          </a:p>
        </p:txBody>
      </p:sp>
    </p:spTree>
    <p:extLst>
      <p:ext uri="{BB962C8B-B14F-4D97-AF65-F5344CB8AC3E}">
        <p14:creationId xmlns:p14="http://schemas.microsoft.com/office/powerpoint/2010/main" val="391646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hlinkClick r:id="rId2" action="ppaction://hlinksldjump"/>
            <a:extLst>
              <a:ext uri="{FF2B5EF4-FFF2-40B4-BE49-F238E27FC236}">
                <a16:creationId xmlns:a16="http://schemas.microsoft.com/office/drawing/2014/main" id="{4200428A-83AF-1751-E33C-97E83413B399}"/>
              </a:ext>
            </a:extLst>
          </p:cNvPr>
          <p:cNvSpPr/>
          <p:nvPr/>
        </p:nvSpPr>
        <p:spPr>
          <a:xfrm>
            <a:off x="6671388" y="653143"/>
            <a:ext cx="3676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משפחתי</a:t>
            </a:r>
          </a:p>
        </p:txBody>
      </p:sp>
      <p:sp>
        <p:nvSpPr>
          <p:cNvPr id="3" name="מלבן: פינות מעוגלות 2">
            <a:hlinkClick r:id="rId2" action="ppaction://hlinksldjump"/>
            <a:extLst>
              <a:ext uri="{FF2B5EF4-FFF2-40B4-BE49-F238E27FC236}">
                <a16:creationId xmlns:a16="http://schemas.microsoft.com/office/drawing/2014/main" id="{C3BCD94A-D179-AD55-A576-533659F6C576}"/>
              </a:ext>
            </a:extLst>
          </p:cNvPr>
          <p:cNvSpPr/>
          <p:nvPr/>
        </p:nvSpPr>
        <p:spPr>
          <a:xfrm>
            <a:off x="6671386" y="1912776"/>
            <a:ext cx="3676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עסקי</a:t>
            </a:r>
          </a:p>
        </p:txBody>
      </p:sp>
      <p:sp>
        <p:nvSpPr>
          <p:cNvPr id="5" name="מלבן: פינות מעוגלות 4">
            <a:hlinkClick r:id="rId3" action="ppaction://hlinksldjump"/>
            <a:extLst>
              <a:ext uri="{FF2B5EF4-FFF2-40B4-BE49-F238E27FC236}">
                <a16:creationId xmlns:a16="http://schemas.microsoft.com/office/drawing/2014/main" id="{73291767-392D-F182-A25A-96254A3B2B12}"/>
              </a:ext>
            </a:extLst>
          </p:cNvPr>
          <p:cNvSpPr/>
          <p:nvPr/>
        </p:nvSpPr>
        <p:spPr>
          <a:xfrm>
            <a:off x="6671387" y="3172409"/>
            <a:ext cx="3676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הקמת תקציב חדש</a:t>
            </a:r>
          </a:p>
        </p:txBody>
      </p:sp>
    </p:spTree>
    <p:extLst>
      <p:ext uri="{BB962C8B-B14F-4D97-AF65-F5344CB8AC3E}">
        <p14:creationId xmlns:p14="http://schemas.microsoft.com/office/powerpoint/2010/main" val="264889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15A05B78-963E-EE23-53C0-6A324934BF06}"/>
              </a:ext>
            </a:extLst>
          </p:cNvPr>
          <p:cNvSpPr/>
          <p:nvPr/>
        </p:nvSpPr>
        <p:spPr>
          <a:xfrm>
            <a:off x="4801248" y="578698"/>
            <a:ext cx="3485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תקציב חדש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DEF99D05-112E-4CF9-6B50-A9AD22E18804}"/>
              </a:ext>
            </a:extLst>
          </p:cNvPr>
          <p:cNvSpPr/>
          <p:nvPr/>
        </p:nvSpPr>
        <p:spPr>
          <a:xfrm>
            <a:off x="9199983" y="1931437"/>
            <a:ext cx="1968759" cy="541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כינוי: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527CFF73-B097-0B53-FCE4-638B9BF7CCE8}"/>
              </a:ext>
            </a:extLst>
          </p:cNvPr>
          <p:cNvSpPr/>
          <p:nvPr/>
        </p:nvSpPr>
        <p:spPr>
          <a:xfrm>
            <a:off x="5868956" y="1894114"/>
            <a:ext cx="2864498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הכנס כינוי לתקציב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40B75DB-BB46-2559-E35F-927DE68EFECB}"/>
              </a:ext>
            </a:extLst>
          </p:cNvPr>
          <p:cNvSpPr/>
          <p:nvPr/>
        </p:nvSpPr>
        <p:spPr>
          <a:xfrm>
            <a:off x="9199983" y="2813180"/>
            <a:ext cx="1968759" cy="541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מסלול: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3235C4A9-BBFB-E017-5F86-1E51E054930F}"/>
              </a:ext>
            </a:extLst>
          </p:cNvPr>
          <p:cNvSpPr/>
          <p:nvPr/>
        </p:nvSpPr>
        <p:spPr>
          <a:xfrm>
            <a:off x="5868956" y="2775857"/>
            <a:ext cx="28644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רשימה נפתחת: פרטי / עסקי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945FD73C-F08A-B149-CBC9-80243077E700}"/>
              </a:ext>
            </a:extLst>
          </p:cNvPr>
          <p:cNvSpPr/>
          <p:nvPr/>
        </p:nvSpPr>
        <p:spPr>
          <a:xfrm>
            <a:off x="9199983" y="3732447"/>
            <a:ext cx="1968759" cy="541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הרשאות: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2A8EF5-4282-BD58-8D5D-635B968AD4E6}"/>
              </a:ext>
            </a:extLst>
          </p:cNvPr>
          <p:cNvSpPr/>
          <p:nvPr/>
        </p:nvSpPr>
        <p:spPr>
          <a:xfrm>
            <a:off x="5893840" y="4605262"/>
            <a:ext cx="28644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הכנס ת.ז. למתן הרשאה נוספת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49FB8F9-6171-792E-269E-41282035019B}"/>
              </a:ext>
            </a:extLst>
          </p:cNvPr>
          <p:cNvSpPr/>
          <p:nvPr/>
        </p:nvSpPr>
        <p:spPr>
          <a:xfrm>
            <a:off x="4270960" y="5416521"/>
            <a:ext cx="737118" cy="61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+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A4BB2BFE-4C01-BA08-99C9-9234F058CA0E}"/>
              </a:ext>
            </a:extLst>
          </p:cNvPr>
          <p:cNvSpPr/>
          <p:nvPr/>
        </p:nvSpPr>
        <p:spPr>
          <a:xfrm>
            <a:off x="5893840" y="3741978"/>
            <a:ext cx="28644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ברירת מחדל:</a:t>
            </a:r>
          </a:p>
          <a:p>
            <a:pPr algn="ctr"/>
            <a:r>
              <a:rPr lang="he-IL" dirty="0"/>
              <a:t>מספר ת.ז. של </a:t>
            </a:r>
            <a:r>
              <a:rPr lang="he-IL" dirty="0" err="1"/>
              <a:t>יוזר</a:t>
            </a:r>
            <a:r>
              <a:rPr lang="he-IL" dirty="0"/>
              <a:t> נוכחי</a:t>
            </a:r>
          </a:p>
        </p:txBody>
      </p:sp>
      <p:sp>
        <p:nvSpPr>
          <p:cNvPr id="11" name="חץ: מחומש 10">
            <a:hlinkClick r:id="rId2" action="ppaction://hlinksldjump"/>
            <a:extLst>
              <a:ext uri="{FF2B5EF4-FFF2-40B4-BE49-F238E27FC236}">
                <a16:creationId xmlns:a16="http://schemas.microsoft.com/office/drawing/2014/main" id="{AF7A122A-9887-131D-A129-E1442A90F199}"/>
              </a:ext>
            </a:extLst>
          </p:cNvPr>
          <p:cNvSpPr/>
          <p:nvPr/>
        </p:nvSpPr>
        <p:spPr>
          <a:xfrm flipH="1">
            <a:off x="1026367" y="5393094"/>
            <a:ext cx="2864497" cy="8304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עבור לתקציב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D4877423-6C11-2682-C651-D068D68A08EA}"/>
              </a:ext>
            </a:extLst>
          </p:cNvPr>
          <p:cNvSpPr/>
          <p:nvPr/>
        </p:nvSpPr>
        <p:spPr>
          <a:xfrm>
            <a:off x="5092965" y="3741978"/>
            <a:ext cx="757329" cy="662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מנהל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0474A658-1CE0-6F4F-68CD-83C6893F5C63}"/>
              </a:ext>
            </a:extLst>
          </p:cNvPr>
          <p:cNvSpPr/>
          <p:nvPr/>
        </p:nvSpPr>
        <p:spPr>
          <a:xfrm>
            <a:off x="5074299" y="4605666"/>
            <a:ext cx="757329" cy="662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צפיה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06AF4318-F7D4-D77B-2D78-D1631D31DDFB}"/>
              </a:ext>
            </a:extLst>
          </p:cNvPr>
          <p:cNvSpPr/>
          <p:nvPr/>
        </p:nvSpPr>
        <p:spPr>
          <a:xfrm>
            <a:off x="5068079" y="5393094"/>
            <a:ext cx="757329" cy="662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700" dirty="0"/>
              <a:t>עריכה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15E64E-3AE4-E281-3221-553AD2A0E162}"/>
              </a:ext>
            </a:extLst>
          </p:cNvPr>
          <p:cNvSpPr/>
          <p:nvPr/>
        </p:nvSpPr>
        <p:spPr>
          <a:xfrm>
            <a:off x="5893840" y="5379198"/>
            <a:ext cx="28644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הכנס ת.ז. למתן הרשאה נוספת</a:t>
            </a:r>
          </a:p>
        </p:txBody>
      </p:sp>
    </p:spTree>
    <p:extLst>
      <p:ext uri="{BB962C8B-B14F-4D97-AF65-F5344CB8AC3E}">
        <p14:creationId xmlns:p14="http://schemas.microsoft.com/office/powerpoint/2010/main" val="312640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15A05B78-963E-EE23-53C0-6A324934BF06}"/>
              </a:ext>
            </a:extLst>
          </p:cNvPr>
          <p:cNvSpPr/>
          <p:nvPr/>
        </p:nvSpPr>
        <p:spPr>
          <a:xfrm>
            <a:off x="3870907" y="251198"/>
            <a:ext cx="4916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תקציב קיים - פרטי</a:t>
            </a:r>
          </a:p>
        </p:txBody>
      </p:sp>
      <p:sp>
        <p:nvSpPr>
          <p:cNvPr id="3" name="מלבן: פינות מעוגלות 2">
            <a:hlinkClick r:id="rId2" action="ppaction://hlinksldjump"/>
            <a:extLst>
              <a:ext uri="{FF2B5EF4-FFF2-40B4-BE49-F238E27FC236}">
                <a16:creationId xmlns:a16="http://schemas.microsoft.com/office/drawing/2014/main" id="{EA653DBC-EA61-5544-D14D-30EC12A60E5F}"/>
              </a:ext>
            </a:extLst>
          </p:cNvPr>
          <p:cNvSpPr/>
          <p:nvPr/>
        </p:nvSpPr>
        <p:spPr>
          <a:xfrm>
            <a:off x="8164286" y="1492897"/>
            <a:ext cx="3069771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הכנסות</a:t>
            </a:r>
          </a:p>
        </p:txBody>
      </p:sp>
      <p:sp>
        <p:nvSpPr>
          <p:cNvPr id="4" name="מלבן: פינות מעוגלות 3">
            <a:hlinkClick r:id="rId3" action="ppaction://hlinksldjump"/>
            <a:extLst>
              <a:ext uri="{FF2B5EF4-FFF2-40B4-BE49-F238E27FC236}">
                <a16:creationId xmlns:a16="http://schemas.microsoft.com/office/drawing/2014/main" id="{5E5214C4-0DAB-CD80-6D67-E60828A78047}"/>
              </a:ext>
            </a:extLst>
          </p:cNvPr>
          <p:cNvSpPr/>
          <p:nvPr/>
        </p:nvSpPr>
        <p:spPr>
          <a:xfrm>
            <a:off x="4694464" y="1504601"/>
            <a:ext cx="3069771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הוצאות</a:t>
            </a:r>
          </a:p>
        </p:txBody>
      </p:sp>
      <p:sp>
        <p:nvSpPr>
          <p:cNvPr id="5" name="מלבן: פינות מעוגלות 4">
            <a:hlinkClick r:id="rId4" action="ppaction://hlinksldjump"/>
            <a:extLst>
              <a:ext uri="{FF2B5EF4-FFF2-40B4-BE49-F238E27FC236}">
                <a16:creationId xmlns:a16="http://schemas.microsoft.com/office/drawing/2014/main" id="{18E50A10-2823-8F51-E327-6C0BA364EE17}"/>
              </a:ext>
            </a:extLst>
          </p:cNvPr>
          <p:cNvSpPr/>
          <p:nvPr/>
        </p:nvSpPr>
        <p:spPr>
          <a:xfrm>
            <a:off x="1224642" y="1492897"/>
            <a:ext cx="3069771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דוחות</a:t>
            </a:r>
          </a:p>
        </p:txBody>
      </p:sp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993AB9C1-3DAF-91BE-6440-C9256565E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58127"/>
              </p:ext>
            </p:extLst>
          </p:nvPr>
        </p:nvGraphicFramePr>
        <p:xfrm>
          <a:off x="6892475" y="4702639"/>
          <a:ext cx="3958803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19601">
                  <a:extLst>
                    <a:ext uri="{9D8B030D-6E8A-4147-A177-3AD203B41FA5}">
                      <a16:colId xmlns:a16="http://schemas.microsoft.com/office/drawing/2014/main" val="3421465608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2258338524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141093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פרטים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7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30303"/>
                  </a:ext>
                </a:extLst>
              </a:tr>
            </a:tbl>
          </a:graphicData>
        </a:graphic>
      </p:graphicFrame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2C2357A0-FEB1-1DAB-2FD3-F21E56FC35A1}"/>
              </a:ext>
            </a:extLst>
          </p:cNvPr>
          <p:cNvSpPr/>
          <p:nvPr/>
        </p:nvSpPr>
        <p:spPr>
          <a:xfrm>
            <a:off x="7259216" y="4170786"/>
            <a:ext cx="3312367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צפי הכנסות לשבוע הקרוב</a:t>
            </a:r>
          </a:p>
        </p:txBody>
      </p:sp>
      <p:graphicFrame>
        <p:nvGraphicFramePr>
          <p:cNvPr id="8" name="טבלה 6">
            <a:extLst>
              <a:ext uri="{FF2B5EF4-FFF2-40B4-BE49-F238E27FC236}">
                <a16:creationId xmlns:a16="http://schemas.microsoft.com/office/drawing/2014/main" id="{529F56FF-F6EE-29BA-9552-ABA4E9D09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39029"/>
              </p:ext>
            </p:extLst>
          </p:nvPr>
        </p:nvGraphicFramePr>
        <p:xfrm>
          <a:off x="2096540" y="4702639"/>
          <a:ext cx="3958803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19601">
                  <a:extLst>
                    <a:ext uri="{9D8B030D-6E8A-4147-A177-3AD203B41FA5}">
                      <a16:colId xmlns:a16="http://schemas.microsoft.com/office/drawing/2014/main" val="3421465608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2258338524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141093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פרטים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7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30303"/>
                  </a:ext>
                </a:extLst>
              </a:tr>
            </a:tbl>
          </a:graphicData>
        </a:graphic>
      </p:graphicFrame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53E8DD33-105B-9704-ADD8-781AA76EEF87}"/>
              </a:ext>
            </a:extLst>
          </p:cNvPr>
          <p:cNvSpPr/>
          <p:nvPr/>
        </p:nvSpPr>
        <p:spPr>
          <a:xfrm>
            <a:off x="2463281" y="4170786"/>
            <a:ext cx="3312367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צפי הוצאות לשבוע הקרוב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F2211E8-A168-1394-45DC-11C486888608}"/>
              </a:ext>
            </a:extLst>
          </p:cNvPr>
          <p:cNvSpPr/>
          <p:nvPr/>
        </p:nvSpPr>
        <p:spPr>
          <a:xfrm>
            <a:off x="6725835" y="2595096"/>
            <a:ext cx="2146041" cy="69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הוסף הכנסה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0AD99A61-80DF-0621-3427-DF60AE0C90EF}"/>
              </a:ext>
            </a:extLst>
          </p:cNvPr>
          <p:cNvSpPr/>
          <p:nvPr/>
        </p:nvSpPr>
        <p:spPr>
          <a:xfrm>
            <a:off x="4294413" y="2598574"/>
            <a:ext cx="2146041" cy="69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הוסף הוצאה</a:t>
            </a: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7013829C-936F-C584-8159-940574A3565B}"/>
              </a:ext>
            </a:extLst>
          </p:cNvPr>
          <p:cNvSpPr/>
          <p:nvPr/>
        </p:nvSpPr>
        <p:spPr>
          <a:xfrm>
            <a:off x="438539" y="311500"/>
            <a:ext cx="2649893" cy="10924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יתרת עודף / </a:t>
            </a:r>
            <a:r>
              <a:rPr lang="he-IL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גרעון</a:t>
            </a:r>
          </a:p>
          <a:p>
            <a:pPr algn="ctr"/>
            <a:r>
              <a:rPr lang="he-IL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-5,236.24</a:t>
            </a:r>
          </a:p>
        </p:txBody>
      </p:sp>
    </p:spTree>
    <p:extLst>
      <p:ext uri="{BB962C8B-B14F-4D97-AF65-F5344CB8AC3E}">
        <p14:creationId xmlns:p14="http://schemas.microsoft.com/office/powerpoint/2010/main" val="398334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15A05B78-963E-EE23-53C0-6A324934BF06}"/>
              </a:ext>
            </a:extLst>
          </p:cNvPr>
          <p:cNvSpPr/>
          <p:nvPr/>
        </p:nvSpPr>
        <p:spPr>
          <a:xfrm>
            <a:off x="5232659" y="251198"/>
            <a:ext cx="2193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דף עזר</a:t>
            </a:r>
          </a:p>
        </p:txBody>
      </p:sp>
      <p:sp>
        <p:nvSpPr>
          <p:cNvPr id="3" name="מלבן: פינות מעוגלות 2">
            <a:hlinkClick r:id="rId2" action="ppaction://hlinksldjump"/>
            <a:extLst>
              <a:ext uri="{FF2B5EF4-FFF2-40B4-BE49-F238E27FC236}">
                <a16:creationId xmlns:a16="http://schemas.microsoft.com/office/drawing/2014/main" id="{EA653DBC-EA61-5544-D14D-30EC12A60E5F}"/>
              </a:ext>
            </a:extLst>
          </p:cNvPr>
          <p:cNvSpPr/>
          <p:nvPr/>
        </p:nvSpPr>
        <p:spPr>
          <a:xfrm>
            <a:off x="8164286" y="1492897"/>
            <a:ext cx="3069771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הכנסות</a:t>
            </a:r>
          </a:p>
        </p:txBody>
      </p:sp>
      <p:sp>
        <p:nvSpPr>
          <p:cNvPr id="4" name="מלבן: פינות מעוגלות 3">
            <a:hlinkClick r:id="rId3" action="ppaction://hlinksldjump"/>
            <a:extLst>
              <a:ext uri="{FF2B5EF4-FFF2-40B4-BE49-F238E27FC236}">
                <a16:creationId xmlns:a16="http://schemas.microsoft.com/office/drawing/2014/main" id="{5E5214C4-0DAB-CD80-6D67-E60828A78047}"/>
              </a:ext>
            </a:extLst>
          </p:cNvPr>
          <p:cNvSpPr/>
          <p:nvPr/>
        </p:nvSpPr>
        <p:spPr>
          <a:xfrm>
            <a:off x="4694464" y="1504601"/>
            <a:ext cx="3069771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הוצאות</a:t>
            </a:r>
          </a:p>
        </p:txBody>
      </p:sp>
      <p:sp>
        <p:nvSpPr>
          <p:cNvPr id="5" name="מלבן: פינות מעוגלות 4">
            <a:hlinkClick r:id="rId4" action="ppaction://hlinksldjump"/>
            <a:extLst>
              <a:ext uri="{FF2B5EF4-FFF2-40B4-BE49-F238E27FC236}">
                <a16:creationId xmlns:a16="http://schemas.microsoft.com/office/drawing/2014/main" id="{18E50A10-2823-8F51-E327-6C0BA364EE17}"/>
              </a:ext>
            </a:extLst>
          </p:cNvPr>
          <p:cNvSpPr/>
          <p:nvPr/>
        </p:nvSpPr>
        <p:spPr>
          <a:xfrm>
            <a:off x="1224642" y="1492897"/>
            <a:ext cx="3069771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דוחות</a:t>
            </a:r>
          </a:p>
        </p:txBody>
      </p:sp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993AB9C1-3DAF-91BE-6440-C9256565E636}"/>
              </a:ext>
            </a:extLst>
          </p:cNvPr>
          <p:cNvGraphicFramePr>
            <a:graphicFrameLocks noGrp="1"/>
          </p:cNvGraphicFramePr>
          <p:nvPr/>
        </p:nvGraphicFramePr>
        <p:xfrm>
          <a:off x="6892475" y="5234482"/>
          <a:ext cx="3958803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19601">
                  <a:extLst>
                    <a:ext uri="{9D8B030D-6E8A-4147-A177-3AD203B41FA5}">
                      <a16:colId xmlns:a16="http://schemas.microsoft.com/office/drawing/2014/main" val="3421465608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2258338524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141093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פרטים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7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30303"/>
                  </a:ext>
                </a:extLst>
              </a:tr>
            </a:tbl>
          </a:graphicData>
        </a:graphic>
      </p:graphicFrame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2C2357A0-FEB1-1DAB-2FD3-F21E56FC35A1}"/>
              </a:ext>
            </a:extLst>
          </p:cNvPr>
          <p:cNvSpPr/>
          <p:nvPr/>
        </p:nvSpPr>
        <p:spPr>
          <a:xfrm>
            <a:off x="7259216" y="4702629"/>
            <a:ext cx="3312367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צפי הכנסות לשבוע הקרוב</a:t>
            </a:r>
          </a:p>
        </p:txBody>
      </p:sp>
      <p:graphicFrame>
        <p:nvGraphicFramePr>
          <p:cNvPr id="8" name="טבלה 6">
            <a:extLst>
              <a:ext uri="{FF2B5EF4-FFF2-40B4-BE49-F238E27FC236}">
                <a16:creationId xmlns:a16="http://schemas.microsoft.com/office/drawing/2014/main" id="{529F56FF-F6EE-29BA-9552-ABA4E9D092B2}"/>
              </a:ext>
            </a:extLst>
          </p:cNvPr>
          <p:cNvGraphicFramePr>
            <a:graphicFrameLocks noGrp="1"/>
          </p:cNvGraphicFramePr>
          <p:nvPr/>
        </p:nvGraphicFramePr>
        <p:xfrm>
          <a:off x="2096540" y="5234482"/>
          <a:ext cx="3958803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19601">
                  <a:extLst>
                    <a:ext uri="{9D8B030D-6E8A-4147-A177-3AD203B41FA5}">
                      <a16:colId xmlns:a16="http://schemas.microsoft.com/office/drawing/2014/main" val="3421465608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2258338524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141093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פרטים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7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30303"/>
                  </a:ext>
                </a:extLst>
              </a:tr>
            </a:tbl>
          </a:graphicData>
        </a:graphic>
      </p:graphicFrame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53E8DD33-105B-9704-ADD8-781AA76EEF87}"/>
              </a:ext>
            </a:extLst>
          </p:cNvPr>
          <p:cNvSpPr/>
          <p:nvPr/>
        </p:nvSpPr>
        <p:spPr>
          <a:xfrm>
            <a:off x="2463281" y="4702629"/>
            <a:ext cx="3312367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צפי הוצאות לשבוע הקרוב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F2211E8-A168-1394-45DC-11C486888608}"/>
              </a:ext>
            </a:extLst>
          </p:cNvPr>
          <p:cNvSpPr/>
          <p:nvPr/>
        </p:nvSpPr>
        <p:spPr>
          <a:xfrm>
            <a:off x="9088016" y="2188028"/>
            <a:ext cx="2146041" cy="69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הוסף הכנסה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0AD99A61-80DF-0621-3427-DF60AE0C90EF}"/>
              </a:ext>
            </a:extLst>
          </p:cNvPr>
          <p:cNvSpPr/>
          <p:nvPr/>
        </p:nvSpPr>
        <p:spPr>
          <a:xfrm>
            <a:off x="9088015" y="3200400"/>
            <a:ext cx="2146041" cy="69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הוסף הוצאה</a:t>
            </a:r>
          </a:p>
        </p:txBody>
      </p:sp>
      <p:graphicFrame>
        <p:nvGraphicFramePr>
          <p:cNvPr id="13" name="טבלה 13">
            <a:extLst>
              <a:ext uri="{FF2B5EF4-FFF2-40B4-BE49-F238E27FC236}">
                <a16:creationId xmlns:a16="http://schemas.microsoft.com/office/drawing/2014/main" id="{0CC707D7-A136-F69F-16D4-378B6AF2E264}"/>
              </a:ext>
            </a:extLst>
          </p:cNvPr>
          <p:cNvGraphicFramePr>
            <a:graphicFrameLocks noGrp="1"/>
          </p:cNvGraphicFramePr>
          <p:nvPr/>
        </p:nvGraphicFramePr>
        <p:xfrm>
          <a:off x="839758" y="2005818"/>
          <a:ext cx="8005663" cy="889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43666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1143666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1143666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1439614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1121005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870380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1143666">
                  <a:extLst>
                    <a:ext uri="{9D8B030D-6E8A-4147-A177-3AD203B41FA5}">
                      <a16:colId xmlns:a16="http://schemas.microsoft.com/office/drawing/2014/main" val="148947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מקור ההכנסה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התקבול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</a:tbl>
          </a:graphicData>
        </a:graphic>
      </p:graphicFrame>
      <p:graphicFrame>
        <p:nvGraphicFramePr>
          <p:cNvPr id="15" name="טבלה 13">
            <a:extLst>
              <a:ext uri="{FF2B5EF4-FFF2-40B4-BE49-F238E27FC236}">
                <a16:creationId xmlns:a16="http://schemas.microsoft.com/office/drawing/2014/main" id="{D4BAFDB2-73B9-C4F1-13F5-2C3472E34BB5}"/>
              </a:ext>
            </a:extLst>
          </p:cNvPr>
          <p:cNvGraphicFramePr>
            <a:graphicFrameLocks noGrp="1"/>
          </p:cNvGraphicFramePr>
          <p:nvPr/>
        </p:nvGraphicFramePr>
        <p:xfrm>
          <a:off x="419879" y="3202984"/>
          <a:ext cx="842554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5068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1315616">
                  <a:extLst>
                    <a:ext uri="{9D8B030D-6E8A-4147-A177-3AD203B41FA5}">
                      <a16:colId xmlns:a16="http://schemas.microsoft.com/office/drawing/2014/main" val="1489478536"/>
                    </a:ext>
                  </a:extLst>
                </a:gridCol>
                <a:gridCol w="1539550">
                  <a:extLst>
                    <a:ext uri="{9D8B030D-6E8A-4147-A177-3AD203B41FA5}">
                      <a16:colId xmlns:a16="http://schemas.microsoft.com/office/drawing/2014/main" val="2092468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התשלום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חד פעמי / קבוע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</a:tbl>
          </a:graphicData>
        </a:graphic>
      </p:graphicFrame>
      <p:cxnSp>
        <p:nvCxnSpPr>
          <p:cNvPr id="17" name="מחבר: מרפקי 16">
            <a:extLst>
              <a:ext uri="{FF2B5EF4-FFF2-40B4-BE49-F238E27FC236}">
                <a16:creationId xmlns:a16="http://schemas.microsoft.com/office/drawing/2014/main" id="{2E3ED696-FBBC-A6B7-733E-3E964097701C}"/>
              </a:ext>
            </a:extLst>
          </p:cNvPr>
          <p:cNvCxnSpPr>
            <a:cxnSpLocks/>
          </p:cNvCxnSpPr>
          <p:nvPr/>
        </p:nvCxnSpPr>
        <p:spPr>
          <a:xfrm rot="5400000">
            <a:off x="410504" y="3662308"/>
            <a:ext cx="662563" cy="195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68112B82-FE95-EA9F-3625-1DBBBB9CAD2A}"/>
              </a:ext>
            </a:extLst>
          </p:cNvPr>
          <p:cNvSpPr/>
          <p:nvPr/>
        </p:nvSpPr>
        <p:spPr>
          <a:xfrm>
            <a:off x="279918" y="4091562"/>
            <a:ext cx="944724" cy="597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/>
              <a:t>מספר תשלומים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E1C568BD-2FB9-3038-B102-5958B2A399FF}"/>
              </a:ext>
            </a:extLst>
          </p:cNvPr>
          <p:cNvSpPr/>
          <p:nvPr/>
        </p:nvSpPr>
        <p:spPr>
          <a:xfrm>
            <a:off x="3425502" y="3601611"/>
            <a:ext cx="944724" cy="117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/>
              <a:t>העברה </a:t>
            </a:r>
            <a:r>
              <a:rPr lang="he-IL" sz="1200" dirty="0" err="1"/>
              <a:t>כ.אשראי</a:t>
            </a:r>
            <a:endParaRPr lang="he-IL" sz="1200" dirty="0"/>
          </a:p>
          <a:p>
            <a:pPr algn="ctr"/>
            <a:r>
              <a:rPr lang="he-IL" sz="1200" dirty="0"/>
              <a:t>שיק</a:t>
            </a:r>
          </a:p>
          <a:p>
            <a:pPr algn="ctr"/>
            <a:r>
              <a:rPr lang="he-IL" sz="1200" dirty="0" err="1"/>
              <a:t>הו"ק</a:t>
            </a:r>
            <a:endParaRPr lang="he-IL" sz="1200" dirty="0"/>
          </a:p>
          <a:p>
            <a:pPr algn="ctr"/>
            <a:r>
              <a:rPr lang="he-IL" sz="1200" dirty="0"/>
              <a:t>מזומן</a:t>
            </a:r>
          </a:p>
          <a:p>
            <a:pPr algn="ctr"/>
            <a:r>
              <a:rPr lang="he-IL" sz="1200" dirty="0" err="1"/>
              <a:t>גיפטקראד</a:t>
            </a:r>
            <a:endParaRPr lang="he-IL" sz="1200" dirty="0"/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8B84E575-ACF4-2328-E027-C69A54003C0B}"/>
              </a:ext>
            </a:extLst>
          </p:cNvPr>
          <p:cNvSpPr/>
          <p:nvPr/>
        </p:nvSpPr>
        <p:spPr>
          <a:xfrm>
            <a:off x="6136659" y="3503642"/>
            <a:ext cx="1312122" cy="2127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/>
              <a:t>אחזקה משכנתא</a:t>
            </a:r>
          </a:p>
          <a:p>
            <a:pPr algn="ctr"/>
            <a:r>
              <a:rPr lang="he-IL" sz="1200" dirty="0"/>
              <a:t>שכ"ד</a:t>
            </a:r>
          </a:p>
          <a:p>
            <a:pPr algn="ctr"/>
            <a:r>
              <a:rPr lang="he-IL" sz="1200" dirty="0"/>
              <a:t>אוכל וצריכה</a:t>
            </a:r>
          </a:p>
          <a:p>
            <a:pPr algn="ctr"/>
            <a:r>
              <a:rPr lang="he-IL" sz="1200" dirty="0"/>
              <a:t>ביגוד</a:t>
            </a:r>
          </a:p>
          <a:p>
            <a:pPr algn="ctr"/>
            <a:r>
              <a:rPr lang="he-IL" sz="1200" dirty="0"/>
              <a:t>שכ"ל</a:t>
            </a:r>
          </a:p>
          <a:p>
            <a:pPr algn="ctr"/>
            <a:r>
              <a:rPr lang="he-IL" sz="1200" dirty="0"/>
              <a:t>חסכונות</a:t>
            </a:r>
          </a:p>
          <a:p>
            <a:pPr algn="ctr"/>
            <a:r>
              <a:rPr lang="he-IL" sz="1200" dirty="0"/>
              <a:t>מתנות</a:t>
            </a:r>
          </a:p>
          <a:p>
            <a:pPr algn="ctr"/>
            <a:r>
              <a:rPr lang="he-IL" sz="1200" dirty="0"/>
              <a:t>חוגים</a:t>
            </a:r>
          </a:p>
          <a:p>
            <a:pPr algn="ctr"/>
            <a:r>
              <a:rPr lang="he-IL" sz="1200" dirty="0"/>
              <a:t>מיסים</a:t>
            </a:r>
          </a:p>
          <a:p>
            <a:pPr algn="ctr"/>
            <a:r>
              <a:rPr lang="he-IL" sz="1200" dirty="0"/>
              <a:t>+ הוסף קטגוריה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B28591F3-8E84-0BE7-D6EB-EFEEF77CE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486" y="2454436"/>
            <a:ext cx="952500" cy="86677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31EC145F-B092-0D9F-CC7B-F51D25CA0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304" y="2579096"/>
            <a:ext cx="1362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3E76FC6-528F-D0AF-FB55-F3FBF57A040D}"/>
              </a:ext>
            </a:extLst>
          </p:cNvPr>
          <p:cNvSpPr/>
          <p:nvPr/>
        </p:nvSpPr>
        <p:spPr>
          <a:xfrm>
            <a:off x="5133901" y="401416"/>
            <a:ext cx="2297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הכנסות</a:t>
            </a:r>
          </a:p>
        </p:txBody>
      </p:sp>
      <p:graphicFrame>
        <p:nvGraphicFramePr>
          <p:cNvPr id="3" name="טבלה 13">
            <a:extLst>
              <a:ext uri="{FF2B5EF4-FFF2-40B4-BE49-F238E27FC236}">
                <a16:creationId xmlns:a16="http://schemas.microsoft.com/office/drawing/2014/main" id="{5BC97393-E4F8-C8AA-EFC1-93511C13F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96650"/>
              </p:ext>
            </p:extLst>
          </p:nvPr>
        </p:nvGraphicFramePr>
        <p:xfrm>
          <a:off x="2537927" y="2764883"/>
          <a:ext cx="8660408" cy="3337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4380">
                  <a:extLst>
                    <a:ext uri="{9D8B030D-6E8A-4147-A177-3AD203B41FA5}">
                      <a16:colId xmlns:a16="http://schemas.microsoft.com/office/drawing/2014/main" val="3324362964"/>
                    </a:ext>
                  </a:extLst>
                </a:gridCol>
                <a:gridCol w="1103428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772946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891859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1213643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739156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1155650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875179">
                  <a:extLst>
                    <a:ext uri="{9D8B030D-6E8A-4147-A177-3AD203B41FA5}">
                      <a16:colId xmlns:a16="http://schemas.microsoft.com/office/drawing/2014/main" val="2714843701"/>
                    </a:ext>
                  </a:extLst>
                </a:gridCol>
                <a:gridCol w="1364167">
                  <a:extLst>
                    <a:ext uri="{9D8B030D-6E8A-4147-A177-3AD203B41FA5}">
                      <a16:colId xmlns:a16="http://schemas.microsoft.com/office/drawing/2014/main" val="329437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מקור הכנסה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התקבול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סטטוס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סופי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נפרע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צפי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9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7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28126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61BDF63-AE3E-57D4-40F2-501015CC5E91}"/>
              </a:ext>
            </a:extLst>
          </p:cNvPr>
          <p:cNvGraphicFramePr>
            <a:graphicFrameLocks noGrp="1"/>
          </p:cNvGraphicFramePr>
          <p:nvPr/>
        </p:nvGraphicFramePr>
        <p:xfrm>
          <a:off x="3367273" y="1618007"/>
          <a:ext cx="6792687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3282">
                  <a:extLst>
                    <a:ext uri="{9D8B030D-6E8A-4147-A177-3AD203B41FA5}">
                      <a16:colId xmlns:a16="http://schemas.microsoft.com/office/drawing/2014/main" val="3501620864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12060906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14746358"/>
                    </a:ext>
                  </a:extLst>
                </a:gridCol>
                <a:gridCol w="2277707">
                  <a:extLst>
                    <a:ext uri="{9D8B030D-6E8A-4147-A177-3AD203B41FA5}">
                      <a16:colId xmlns:a16="http://schemas.microsoft.com/office/drawing/2014/main" val="284550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מתאריך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- היום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עד 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–עוד חודש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00513"/>
                  </a:ext>
                </a:extLst>
              </a:tr>
            </a:tbl>
          </a:graphicData>
        </a:graphic>
      </p:graphicFrame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74358E4-D120-6C80-47F4-88E32EA77417}"/>
              </a:ext>
            </a:extLst>
          </p:cNvPr>
          <p:cNvSpPr/>
          <p:nvPr/>
        </p:nvSpPr>
        <p:spPr>
          <a:xfrm>
            <a:off x="2390236" y="1618007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44376801-990A-B6D2-E869-4F10B252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5" y="3193250"/>
            <a:ext cx="288172" cy="288172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C9F9E0B8-B185-18B1-1350-EFF4773D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5" y="3590197"/>
            <a:ext cx="288172" cy="28817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97445DB7-A542-2894-5AF5-9F604D46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5" y="4292634"/>
            <a:ext cx="288172" cy="288172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847626BC-9EA1-03F7-EA2F-85ECA8F7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198995"/>
            <a:ext cx="288172" cy="288172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B0E6F36-7F8A-71D9-8542-36D99B8E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609800"/>
            <a:ext cx="288172" cy="288172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E38BFD2B-A03E-0CFD-8F6E-BC305288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6" y="3970175"/>
            <a:ext cx="288172" cy="288172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5D456BF4-0898-8A61-73F0-73C01F9AC2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348618"/>
            <a:ext cx="288172" cy="288172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8EBFC4E5-B9ED-D805-ABAC-73212A0F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727061"/>
            <a:ext cx="288172" cy="288172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8A001EBA-07E7-3398-39D3-C664D5B0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5115019"/>
            <a:ext cx="288172" cy="288172"/>
          </a:xfrm>
          <a:prstGeom prst="rect">
            <a:avLst/>
          </a:prstGeom>
        </p:spPr>
      </p:pic>
      <p:sp>
        <p:nvSpPr>
          <p:cNvPr id="35" name="תרשים זרימה: מיזוג 34">
            <a:extLst>
              <a:ext uri="{FF2B5EF4-FFF2-40B4-BE49-F238E27FC236}">
                <a16:creationId xmlns:a16="http://schemas.microsoft.com/office/drawing/2014/main" id="{A31747FD-6EBC-83E1-1935-8C6B001B0F1A}"/>
              </a:ext>
            </a:extLst>
          </p:cNvPr>
          <p:cNvSpPr/>
          <p:nvPr/>
        </p:nvSpPr>
        <p:spPr>
          <a:xfrm>
            <a:off x="9843796" y="2890311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תרשים זרימה: מיזוג 35">
            <a:extLst>
              <a:ext uri="{FF2B5EF4-FFF2-40B4-BE49-F238E27FC236}">
                <a16:creationId xmlns:a16="http://schemas.microsoft.com/office/drawing/2014/main" id="{F0F37D60-2892-1675-DB2F-A4325D73CAFA}"/>
              </a:ext>
            </a:extLst>
          </p:cNvPr>
          <p:cNvSpPr/>
          <p:nvPr/>
        </p:nvSpPr>
        <p:spPr>
          <a:xfrm>
            <a:off x="7976119" y="2890310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תרשים זרימה: מיזוג 36">
            <a:extLst>
              <a:ext uri="{FF2B5EF4-FFF2-40B4-BE49-F238E27FC236}">
                <a16:creationId xmlns:a16="http://schemas.microsoft.com/office/drawing/2014/main" id="{4F9B0DE5-3200-C6EB-51C7-193318723A49}"/>
              </a:ext>
            </a:extLst>
          </p:cNvPr>
          <p:cNvSpPr/>
          <p:nvPr/>
        </p:nvSpPr>
        <p:spPr>
          <a:xfrm>
            <a:off x="8879633" y="2932962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תרשים זרימה: מיזוג 38">
            <a:extLst>
              <a:ext uri="{FF2B5EF4-FFF2-40B4-BE49-F238E27FC236}">
                <a16:creationId xmlns:a16="http://schemas.microsoft.com/office/drawing/2014/main" id="{CA850B0B-486F-39B2-87D9-844C6074F6ED}"/>
              </a:ext>
            </a:extLst>
          </p:cNvPr>
          <p:cNvSpPr/>
          <p:nvPr/>
        </p:nvSpPr>
        <p:spPr>
          <a:xfrm>
            <a:off x="6714451" y="2890309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תרשים זרימה: מיזוג 39">
            <a:extLst>
              <a:ext uri="{FF2B5EF4-FFF2-40B4-BE49-F238E27FC236}">
                <a16:creationId xmlns:a16="http://schemas.microsoft.com/office/drawing/2014/main" id="{3AA36F76-8E32-5B4A-EC7F-B09DE11C82B1}"/>
              </a:ext>
            </a:extLst>
          </p:cNvPr>
          <p:cNvSpPr/>
          <p:nvPr/>
        </p:nvSpPr>
        <p:spPr>
          <a:xfrm>
            <a:off x="5975231" y="2942118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תרשים זרימה: מיזוג 40">
            <a:extLst>
              <a:ext uri="{FF2B5EF4-FFF2-40B4-BE49-F238E27FC236}">
                <a16:creationId xmlns:a16="http://schemas.microsoft.com/office/drawing/2014/main" id="{0C3FC458-249C-5EB5-B7F9-822E4F02E998}"/>
              </a:ext>
            </a:extLst>
          </p:cNvPr>
          <p:cNvSpPr/>
          <p:nvPr/>
        </p:nvSpPr>
        <p:spPr>
          <a:xfrm>
            <a:off x="4803246" y="2908717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תרשים זרימה: מיזוג 41">
            <a:extLst>
              <a:ext uri="{FF2B5EF4-FFF2-40B4-BE49-F238E27FC236}">
                <a16:creationId xmlns:a16="http://schemas.microsoft.com/office/drawing/2014/main" id="{CFA3FF14-2BFB-9345-16EF-E9EDDAC0E636}"/>
              </a:ext>
            </a:extLst>
          </p:cNvPr>
          <p:cNvSpPr/>
          <p:nvPr/>
        </p:nvSpPr>
        <p:spPr>
          <a:xfrm>
            <a:off x="3972253" y="2942117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4728DA28-432D-BB45-3D2B-FBEE688A1E36}"/>
              </a:ext>
            </a:extLst>
          </p:cNvPr>
          <p:cNvSpPr/>
          <p:nvPr/>
        </p:nvSpPr>
        <p:spPr>
          <a:xfrm>
            <a:off x="8711683" y="2218139"/>
            <a:ext cx="1211903" cy="3708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סינון לפי: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6D209799-4121-5B1D-0FE9-B254115222A7}"/>
              </a:ext>
            </a:extLst>
          </p:cNvPr>
          <p:cNvSpPr/>
          <p:nvPr/>
        </p:nvSpPr>
        <p:spPr>
          <a:xfrm>
            <a:off x="7753739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סכום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0B37CE26-94E3-F4EB-63A3-7C5E590D51E2}"/>
              </a:ext>
            </a:extLst>
          </p:cNvPr>
          <p:cNvSpPr/>
          <p:nvPr/>
        </p:nvSpPr>
        <p:spPr>
          <a:xfrm>
            <a:off x="6559421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קטגוריה</a:t>
            </a: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A5B9753-ED25-37F9-EF04-06E63771197D}"/>
              </a:ext>
            </a:extLst>
          </p:cNvPr>
          <p:cNvSpPr/>
          <p:nvPr/>
        </p:nvSpPr>
        <p:spPr>
          <a:xfrm>
            <a:off x="4795935" y="2250224"/>
            <a:ext cx="1642188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מקור ההכנסה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0320588-5A38-9480-D76A-3CC54F9C8CE3}"/>
              </a:ext>
            </a:extLst>
          </p:cNvPr>
          <p:cNvSpPr/>
          <p:nvPr/>
        </p:nvSpPr>
        <p:spPr>
          <a:xfrm>
            <a:off x="3601617" y="2257002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סטטוס</a:t>
            </a:r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D2E9D6B5-27D1-DB44-DE4B-B869BD1F8597}"/>
              </a:ext>
            </a:extLst>
          </p:cNvPr>
          <p:cNvSpPr/>
          <p:nvPr/>
        </p:nvSpPr>
        <p:spPr>
          <a:xfrm>
            <a:off x="2621903" y="2240850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סנן</a:t>
            </a:r>
          </a:p>
        </p:txBody>
      </p:sp>
      <p:pic>
        <p:nvPicPr>
          <p:cNvPr id="50" name="תמונה 49">
            <a:extLst>
              <a:ext uri="{FF2B5EF4-FFF2-40B4-BE49-F238E27FC236}">
                <a16:creationId xmlns:a16="http://schemas.microsoft.com/office/drawing/2014/main" id="{69712B76-38FE-C2AC-F64A-1E52CC79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80" y="1681969"/>
            <a:ext cx="242916" cy="24291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A3E41CE5-B732-F3E9-7668-7A0704978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01" y="1681969"/>
            <a:ext cx="242916" cy="242916"/>
          </a:xfrm>
          <a:prstGeom prst="rect">
            <a:avLst/>
          </a:prstGeom>
        </p:spPr>
      </p:pic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887E2930-3E19-EB7F-843D-17A54CBF2534}"/>
              </a:ext>
            </a:extLst>
          </p:cNvPr>
          <p:cNvSpPr/>
          <p:nvPr/>
        </p:nvSpPr>
        <p:spPr>
          <a:xfrm>
            <a:off x="634482" y="3519793"/>
            <a:ext cx="1095779" cy="1126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dirty="0"/>
              <a:t>הוספת הכנסה</a:t>
            </a:r>
          </a:p>
        </p:txBody>
      </p:sp>
    </p:spTree>
    <p:extLst>
      <p:ext uri="{BB962C8B-B14F-4D97-AF65-F5344CB8AC3E}">
        <p14:creationId xmlns:p14="http://schemas.microsoft.com/office/powerpoint/2010/main" val="228133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3E76FC6-528F-D0AF-FB55-F3FBF57A040D}"/>
              </a:ext>
            </a:extLst>
          </p:cNvPr>
          <p:cNvSpPr/>
          <p:nvPr/>
        </p:nvSpPr>
        <p:spPr>
          <a:xfrm>
            <a:off x="5133901" y="401416"/>
            <a:ext cx="2297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הכנסות</a:t>
            </a:r>
          </a:p>
        </p:txBody>
      </p:sp>
      <p:graphicFrame>
        <p:nvGraphicFramePr>
          <p:cNvPr id="3" name="טבלה 13">
            <a:extLst>
              <a:ext uri="{FF2B5EF4-FFF2-40B4-BE49-F238E27FC236}">
                <a16:creationId xmlns:a16="http://schemas.microsoft.com/office/drawing/2014/main" id="{5BC97393-E4F8-C8AA-EFC1-93511C13F975}"/>
              </a:ext>
            </a:extLst>
          </p:cNvPr>
          <p:cNvGraphicFramePr>
            <a:graphicFrameLocks noGrp="1"/>
          </p:cNvGraphicFramePr>
          <p:nvPr/>
        </p:nvGraphicFramePr>
        <p:xfrm>
          <a:off x="2537927" y="2764883"/>
          <a:ext cx="8660408" cy="3337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4380">
                  <a:extLst>
                    <a:ext uri="{9D8B030D-6E8A-4147-A177-3AD203B41FA5}">
                      <a16:colId xmlns:a16="http://schemas.microsoft.com/office/drawing/2014/main" val="3324362964"/>
                    </a:ext>
                  </a:extLst>
                </a:gridCol>
                <a:gridCol w="1103428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772946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891859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1213643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739156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1155650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875179">
                  <a:extLst>
                    <a:ext uri="{9D8B030D-6E8A-4147-A177-3AD203B41FA5}">
                      <a16:colId xmlns:a16="http://schemas.microsoft.com/office/drawing/2014/main" val="2714843701"/>
                    </a:ext>
                  </a:extLst>
                </a:gridCol>
                <a:gridCol w="1364167">
                  <a:extLst>
                    <a:ext uri="{9D8B030D-6E8A-4147-A177-3AD203B41FA5}">
                      <a16:colId xmlns:a16="http://schemas.microsoft.com/office/drawing/2014/main" val="329437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מקור הכנסה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התקבול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סטטוס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סופי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נפרע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צפי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9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7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28126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61BDF63-AE3E-57D4-40F2-501015CC5E91}"/>
              </a:ext>
            </a:extLst>
          </p:cNvPr>
          <p:cNvGraphicFramePr>
            <a:graphicFrameLocks noGrp="1"/>
          </p:cNvGraphicFramePr>
          <p:nvPr/>
        </p:nvGraphicFramePr>
        <p:xfrm>
          <a:off x="3367273" y="1618007"/>
          <a:ext cx="6792687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3282">
                  <a:extLst>
                    <a:ext uri="{9D8B030D-6E8A-4147-A177-3AD203B41FA5}">
                      <a16:colId xmlns:a16="http://schemas.microsoft.com/office/drawing/2014/main" val="3501620864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12060906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14746358"/>
                    </a:ext>
                  </a:extLst>
                </a:gridCol>
                <a:gridCol w="2277707">
                  <a:extLst>
                    <a:ext uri="{9D8B030D-6E8A-4147-A177-3AD203B41FA5}">
                      <a16:colId xmlns:a16="http://schemas.microsoft.com/office/drawing/2014/main" val="284550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מתאריך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- היום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עד 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–עוד חודש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00513"/>
                  </a:ext>
                </a:extLst>
              </a:tr>
            </a:tbl>
          </a:graphicData>
        </a:graphic>
      </p:graphicFrame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74358E4-D120-6C80-47F4-88E32EA77417}"/>
              </a:ext>
            </a:extLst>
          </p:cNvPr>
          <p:cNvSpPr/>
          <p:nvPr/>
        </p:nvSpPr>
        <p:spPr>
          <a:xfrm>
            <a:off x="2390236" y="1618007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44376801-990A-B6D2-E869-4F10B252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5" y="3193250"/>
            <a:ext cx="288172" cy="288172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C9F9E0B8-B185-18B1-1350-EFF4773D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5" y="3590197"/>
            <a:ext cx="288172" cy="28817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97445DB7-A542-2894-5AF5-9F604D46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5" y="4292634"/>
            <a:ext cx="288172" cy="288172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847626BC-9EA1-03F7-EA2F-85ECA8F7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198995"/>
            <a:ext cx="288172" cy="288172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B0E6F36-7F8A-71D9-8542-36D99B8E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609800"/>
            <a:ext cx="288172" cy="288172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E38BFD2B-A03E-0CFD-8F6E-BC305288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6" y="3970175"/>
            <a:ext cx="288172" cy="288172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5D456BF4-0898-8A61-73F0-73C01F9AC2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348618"/>
            <a:ext cx="288172" cy="288172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8EBFC4E5-B9ED-D805-ABAC-73212A0F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727061"/>
            <a:ext cx="288172" cy="288172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8A001EBA-07E7-3398-39D3-C664D5B0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5115019"/>
            <a:ext cx="288172" cy="288172"/>
          </a:xfrm>
          <a:prstGeom prst="rect">
            <a:avLst/>
          </a:prstGeom>
        </p:spPr>
      </p:pic>
      <p:sp>
        <p:nvSpPr>
          <p:cNvPr id="35" name="תרשים זרימה: מיזוג 34">
            <a:extLst>
              <a:ext uri="{FF2B5EF4-FFF2-40B4-BE49-F238E27FC236}">
                <a16:creationId xmlns:a16="http://schemas.microsoft.com/office/drawing/2014/main" id="{A31747FD-6EBC-83E1-1935-8C6B001B0F1A}"/>
              </a:ext>
            </a:extLst>
          </p:cNvPr>
          <p:cNvSpPr/>
          <p:nvPr/>
        </p:nvSpPr>
        <p:spPr>
          <a:xfrm>
            <a:off x="9843796" y="2890311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תרשים זרימה: מיזוג 35">
            <a:extLst>
              <a:ext uri="{FF2B5EF4-FFF2-40B4-BE49-F238E27FC236}">
                <a16:creationId xmlns:a16="http://schemas.microsoft.com/office/drawing/2014/main" id="{F0F37D60-2892-1675-DB2F-A4325D73CAFA}"/>
              </a:ext>
            </a:extLst>
          </p:cNvPr>
          <p:cNvSpPr/>
          <p:nvPr/>
        </p:nvSpPr>
        <p:spPr>
          <a:xfrm>
            <a:off x="7976119" y="2890310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תרשים זרימה: מיזוג 36">
            <a:extLst>
              <a:ext uri="{FF2B5EF4-FFF2-40B4-BE49-F238E27FC236}">
                <a16:creationId xmlns:a16="http://schemas.microsoft.com/office/drawing/2014/main" id="{4F9B0DE5-3200-C6EB-51C7-193318723A49}"/>
              </a:ext>
            </a:extLst>
          </p:cNvPr>
          <p:cNvSpPr/>
          <p:nvPr/>
        </p:nvSpPr>
        <p:spPr>
          <a:xfrm>
            <a:off x="8879633" y="2932962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תרשים זרימה: מיזוג 38">
            <a:extLst>
              <a:ext uri="{FF2B5EF4-FFF2-40B4-BE49-F238E27FC236}">
                <a16:creationId xmlns:a16="http://schemas.microsoft.com/office/drawing/2014/main" id="{CA850B0B-486F-39B2-87D9-844C6074F6ED}"/>
              </a:ext>
            </a:extLst>
          </p:cNvPr>
          <p:cNvSpPr/>
          <p:nvPr/>
        </p:nvSpPr>
        <p:spPr>
          <a:xfrm>
            <a:off x="6714451" y="2890309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תרשים זרימה: מיזוג 39">
            <a:extLst>
              <a:ext uri="{FF2B5EF4-FFF2-40B4-BE49-F238E27FC236}">
                <a16:creationId xmlns:a16="http://schemas.microsoft.com/office/drawing/2014/main" id="{3AA36F76-8E32-5B4A-EC7F-B09DE11C82B1}"/>
              </a:ext>
            </a:extLst>
          </p:cNvPr>
          <p:cNvSpPr/>
          <p:nvPr/>
        </p:nvSpPr>
        <p:spPr>
          <a:xfrm>
            <a:off x="5975231" y="2942118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תרשים זרימה: מיזוג 40">
            <a:extLst>
              <a:ext uri="{FF2B5EF4-FFF2-40B4-BE49-F238E27FC236}">
                <a16:creationId xmlns:a16="http://schemas.microsoft.com/office/drawing/2014/main" id="{0C3FC458-249C-5EB5-B7F9-822E4F02E998}"/>
              </a:ext>
            </a:extLst>
          </p:cNvPr>
          <p:cNvSpPr/>
          <p:nvPr/>
        </p:nvSpPr>
        <p:spPr>
          <a:xfrm>
            <a:off x="4803246" y="2908717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תרשים זרימה: מיזוג 41">
            <a:extLst>
              <a:ext uri="{FF2B5EF4-FFF2-40B4-BE49-F238E27FC236}">
                <a16:creationId xmlns:a16="http://schemas.microsoft.com/office/drawing/2014/main" id="{CFA3FF14-2BFB-9345-16EF-E9EDDAC0E636}"/>
              </a:ext>
            </a:extLst>
          </p:cNvPr>
          <p:cNvSpPr/>
          <p:nvPr/>
        </p:nvSpPr>
        <p:spPr>
          <a:xfrm>
            <a:off x="3972253" y="2942117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4728DA28-432D-BB45-3D2B-FBEE688A1E36}"/>
              </a:ext>
            </a:extLst>
          </p:cNvPr>
          <p:cNvSpPr/>
          <p:nvPr/>
        </p:nvSpPr>
        <p:spPr>
          <a:xfrm>
            <a:off x="8711683" y="2218139"/>
            <a:ext cx="1211903" cy="3708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סינון לפי: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6D209799-4121-5B1D-0FE9-B254115222A7}"/>
              </a:ext>
            </a:extLst>
          </p:cNvPr>
          <p:cNvSpPr/>
          <p:nvPr/>
        </p:nvSpPr>
        <p:spPr>
          <a:xfrm>
            <a:off x="7753739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סכום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0B37CE26-94E3-F4EB-63A3-7C5E590D51E2}"/>
              </a:ext>
            </a:extLst>
          </p:cNvPr>
          <p:cNvSpPr/>
          <p:nvPr/>
        </p:nvSpPr>
        <p:spPr>
          <a:xfrm>
            <a:off x="6559421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קטגוריה</a:t>
            </a: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A5B9753-ED25-37F9-EF04-06E63771197D}"/>
              </a:ext>
            </a:extLst>
          </p:cNvPr>
          <p:cNvSpPr/>
          <p:nvPr/>
        </p:nvSpPr>
        <p:spPr>
          <a:xfrm>
            <a:off x="4795935" y="2250224"/>
            <a:ext cx="1642188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מקור ההכנסה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0320588-5A38-9480-D76A-3CC54F9C8CE3}"/>
              </a:ext>
            </a:extLst>
          </p:cNvPr>
          <p:cNvSpPr/>
          <p:nvPr/>
        </p:nvSpPr>
        <p:spPr>
          <a:xfrm>
            <a:off x="3601617" y="2257002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סטטוס</a:t>
            </a:r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D2E9D6B5-27D1-DB44-DE4B-B869BD1F8597}"/>
              </a:ext>
            </a:extLst>
          </p:cNvPr>
          <p:cNvSpPr/>
          <p:nvPr/>
        </p:nvSpPr>
        <p:spPr>
          <a:xfrm>
            <a:off x="2621903" y="2240850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סנן</a:t>
            </a:r>
          </a:p>
        </p:txBody>
      </p:sp>
      <p:pic>
        <p:nvPicPr>
          <p:cNvPr id="50" name="תמונה 49">
            <a:extLst>
              <a:ext uri="{FF2B5EF4-FFF2-40B4-BE49-F238E27FC236}">
                <a16:creationId xmlns:a16="http://schemas.microsoft.com/office/drawing/2014/main" id="{69712B76-38FE-C2AC-F64A-1E52CC79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80" y="1681969"/>
            <a:ext cx="242916" cy="24291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A3E41CE5-B732-F3E9-7668-7A0704978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01" y="1681969"/>
            <a:ext cx="242916" cy="242916"/>
          </a:xfrm>
          <a:prstGeom prst="rect">
            <a:avLst/>
          </a:prstGeom>
        </p:spPr>
      </p:pic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887E2930-3E19-EB7F-843D-17A54CBF2534}"/>
              </a:ext>
            </a:extLst>
          </p:cNvPr>
          <p:cNvSpPr/>
          <p:nvPr/>
        </p:nvSpPr>
        <p:spPr>
          <a:xfrm>
            <a:off x="634482" y="3519793"/>
            <a:ext cx="1095779" cy="1126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dirty="0"/>
              <a:t>הוספת הכנסה</a:t>
            </a:r>
          </a:p>
        </p:txBody>
      </p:sp>
      <p:sp>
        <p:nvSpPr>
          <p:cNvPr id="65" name="מלבן 64">
            <a:extLst>
              <a:ext uri="{FF2B5EF4-FFF2-40B4-BE49-F238E27FC236}">
                <a16:creationId xmlns:a16="http://schemas.microsoft.com/office/drawing/2014/main" id="{F76B529D-2173-AFE1-3B92-D13B536C270F}"/>
              </a:ext>
            </a:extLst>
          </p:cNvPr>
          <p:cNvSpPr/>
          <p:nvPr/>
        </p:nvSpPr>
        <p:spPr>
          <a:xfrm>
            <a:off x="-101600" y="-91440"/>
            <a:ext cx="12293600" cy="7081520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ACECA33-3E76-BBC8-B260-D688947903C7}"/>
              </a:ext>
            </a:extLst>
          </p:cNvPr>
          <p:cNvGrpSpPr/>
          <p:nvPr/>
        </p:nvGrpSpPr>
        <p:grpSpPr>
          <a:xfrm>
            <a:off x="2633399" y="2059959"/>
            <a:ext cx="7266948" cy="4017094"/>
            <a:chOff x="3139474" y="1518419"/>
            <a:chExt cx="7266948" cy="4017094"/>
          </a:xfrm>
        </p:grpSpPr>
        <p:grpSp>
          <p:nvGrpSpPr>
            <p:cNvPr id="9" name="קבוצה 8">
              <a:extLst>
                <a:ext uri="{FF2B5EF4-FFF2-40B4-BE49-F238E27FC236}">
                  <a16:creationId xmlns:a16="http://schemas.microsoft.com/office/drawing/2014/main" id="{CE7D8C5D-BB3D-E72D-A746-5ACB906ACF94}"/>
                </a:ext>
              </a:extLst>
            </p:cNvPr>
            <p:cNvGrpSpPr/>
            <p:nvPr/>
          </p:nvGrpSpPr>
          <p:grpSpPr>
            <a:xfrm>
              <a:off x="3139474" y="1518419"/>
              <a:ext cx="7266948" cy="4017094"/>
              <a:chOff x="4546783" y="1801211"/>
              <a:chExt cx="7266948" cy="4017094"/>
            </a:xfrm>
          </p:grpSpPr>
          <p:grpSp>
            <p:nvGrpSpPr>
              <p:cNvPr id="11" name="קבוצה 10">
                <a:extLst>
                  <a:ext uri="{FF2B5EF4-FFF2-40B4-BE49-F238E27FC236}">
                    <a16:creationId xmlns:a16="http://schemas.microsoft.com/office/drawing/2014/main" id="{47D9F7FB-EAFE-9ADA-5F0F-8FE0D5AA3313}"/>
                  </a:ext>
                </a:extLst>
              </p:cNvPr>
              <p:cNvGrpSpPr/>
              <p:nvPr/>
            </p:nvGrpSpPr>
            <p:grpSpPr>
              <a:xfrm>
                <a:off x="4546783" y="1801211"/>
                <a:ext cx="7266948" cy="4017094"/>
                <a:chOff x="2898421" y="2434310"/>
                <a:chExt cx="7266948" cy="4017094"/>
              </a:xfrm>
            </p:grpSpPr>
            <p:sp>
              <p:nvSpPr>
                <p:cNvPr id="15" name="מלבן: פינות מעוגלות 14">
                  <a:extLst>
                    <a:ext uri="{FF2B5EF4-FFF2-40B4-BE49-F238E27FC236}">
                      <a16:creationId xmlns:a16="http://schemas.microsoft.com/office/drawing/2014/main" id="{BE50491A-C79E-0F2A-8A85-D3EEF7BFEDAD}"/>
                    </a:ext>
                  </a:extLst>
                </p:cNvPr>
                <p:cNvSpPr/>
                <p:nvPr/>
              </p:nvSpPr>
              <p:spPr>
                <a:xfrm>
                  <a:off x="2898421" y="2434310"/>
                  <a:ext cx="7266948" cy="40170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6" name="מלבן: פינות מעוגלות 15">
                  <a:extLst>
                    <a:ext uri="{FF2B5EF4-FFF2-40B4-BE49-F238E27FC236}">
                      <a16:creationId xmlns:a16="http://schemas.microsoft.com/office/drawing/2014/main" id="{A580F98E-C471-04CC-BF5D-C84D2040B969}"/>
                    </a:ext>
                  </a:extLst>
                </p:cNvPr>
                <p:cNvSpPr/>
                <p:nvPr/>
              </p:nvSpPr>
              <p:spPr>
                <a:xfrm>
                  <a:off x="6690432" y="355298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</a:rPr>
                    <a:t>תאריך</a:t>
                  </a:r>
                </a:p>
              </p:txBody>
            </p:sp>
            <p:sp>
              <p:nvSpPr>
                <p:cNvPr id="17" name="מלבן: פינות מעוגלות 16">
                  <a:extLst>
                    <a:ext uri="{FF2B5EF4-FFF2-40B4-BE49-F238E27FC236}">
                      <a16:creationId xmlns:a16="http://schemas.microsoft.com/office/drawing/2014/main" id="{95BB7C90-B47D-DCD3-D38A-499B40B3972B}"/>
                    </a:ext>
                  </a:extLst>
                </p:cNvPr>
                <p:cNvSpPr/>
                <p:nvPr/>
              </p:nvSpPr>
              <p:spPr>
                <a:xfrm>
                  <a:off x="7883750" y="3552989"/>
                  <a:ext cx="1494112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תאריך:</a:t>
                  </a:r>
                </a:p>
              </p:txBody>
            </p:sp>
            <p:sp>
              <p:nvSpPr>
                <p:cNvPr id="18" name="מלבן: פינות מעוגלות 17">
                  <a:extLst>
                    <a:ext uri="{FF2B5EF4-FFF2-40B4-BE49-F238E27FC236}">
                      <a16:creationId xmlns:a16="http://schemas.microsoft.com/office/drawing/2014/main" id="{3731AE5D-B40E-EDFB-DFB0-E7EEB030A0FF}"/>
                    </a:ext>
                  </a:extLst>
                </p:cNvPr>
                <p:cNvSpPr/>
                <p:nvPr/>
              </p:nvSpPr>
              <p:spPr>
                <a:xfrm>
                  <a:off x="6689443" y="402214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</a:rPr>
                    <a:t>סכום</a:t>
                  </a:r>
                </a:p>
              </p:txBody>
            </p:sp>
            <p:sp>
              <p:nvSpPr>
                <p:cNvPr id="19" name="מלבן: פינות מעוגלות 18">
                  <a:extLst>
                    <a:ext uri="{FF2B5EF4-FFF2-40B4-BE49-F238E27FC236}">
                      <a16:creationId xmlns:a16="http://schemas.microsoft.com/office/drawing/2014/main" id="{F7B71EB6-C7D9-14D5-8400-6EC301F88DAB}"/>
                    </a:ext>
                  </a:extLst>
                </p:cNvPr>
                <p:cNvSpPr/>
                <p:nvPr/>
              </p:nvSpPr>
              <p:spPr>
                <a:xfrm>
                  <a:off x="7910315" y="4022144"/>
                  <a:ext cx="1494112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סכום:</a:t>
                  </a:r>
                </a:p>
              </p:txBody>
            </p:sp>
            <p:sp>
              <p:nvSpPr>
                <p:cNvPr id="20" name="מלבן: פינות מעוגלות 19">
                  <a:extLst>
                    <a:ext uri="{FF2B5EF4-FFF2-40B4-BE49-F238E27FC236}">
                      <a16:creationId xmlns:a16="http://schemas.microsoft.com/office/drawing/2014/main" id="{C235EF41-BAFF-C413-B261-4B3286041556}"/>
                    </a:ext>
                  </a:extLst>
                </p:cNvPr>
                <p:cNvSpPr/>
                <p:nvPr/>
              </p:nvSpPr>
              <p:spPr>
                <a:xfrm>
                  <a:off x="6688454" y="449129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</a:rPr>
                    <a:t>קטגוריה</a:t>
                  </a:r>
                </a:p>
              </p:txBody>
            </p:sp>
            <p:sp>
              <p:nvSpPr>
                <p:cNvPr id="21" name="מלבן: פינות מעוגלות 20">
                  <a:extLst>
                    <a:ext uri="{FF2B5EF4-FFF2-40B4-BE49-F238E27FC236}">
                      <a16:creationId xmlns:a16="http://schemas.microsoft.com/office/drawing/2014/main" id="{8DA1FEFF-BCBB-DF4B-A2C4-428A0E5A1935}"/>
                    </a:ext>
                  </a:extLst>
                </p:cNvPr>
                <p:cNvSpPr/>
                <p:nvPr/>
              </p:nvSpPr>
              <p:spPr>
                <a:xfrm>
                  <a:off x="7854780" y="4491299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קטגוריה:</a:t>
                  </a:r>
                </a:p>
              </p:txBody>
            </p:sp>
            <p:sp>
              <p:nvSpPr>
                <p:cNvPr id="22" name="מלבן: פינות מעוגלות 21">
                  <a:extLst>
                    <a:ext uri="{FF2B5EF4-FFF2-40B4-BE49-F238E27FC236}">
                      <a16:creationId xmlns:a16="http://schemas.microsoft.com/office/drawing/2014/main" id="{26E0FFC3-5CB0-44BD-F192-204D06A2983F}"/>
                    </a:ext>
                  </a:extLst>
                </p:cNvPr>
                <p:cNvSpPr/>
                <p:nvPr/>
              </p:nvSpPr>
              <p:spPr>
                <a:xfrm>
                  <a:off x="6660474" y="496045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</a:rPr>
                    <a:t>יעד</a:t>
                  </a:r>
                </a:p>
              </p:txBody>
            </p:sp>
            <p:sp>
              <p:nvSpPr>
                <p:cNvPr id="23" name="מלבן: פינות מעוגלות 22">
                  <a:extLst>
                    <a:ext uri="{FF2B5EF4-FFF2-40B4-BE49-F238E27FC236}">
                      <a16:creationId xmlns:a16="http://schemas.microsoft.com/office/drawing/2014/main" id="{1BBE57A3-D8C3-D3E6-1007-544F48827294}"/>
                    </a:ext>
                  </a:extLst>
                </p:cNvPr>
                <p:cNvSpPr/>
                <p:nvPr/>
              </p:nvSpPr>
              <p:spPr>
                <a:xfrm>
                  <a:off x="7853792" y="4947116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מקור ההכנסה:</a:t>
                  </a:r>
                </a:p>
              </p:txBody>
            </p:sp>
            <p:sp>
              <p:nvSpPr>
                <p:cNvPr id="24" name="מלבן: פינות מעוגלות 23">
                  <a:extLst>
                    <a:ext uri="{FF2B5EF4-FFF2-40B4-BE49-F238E27FC236}">
                      <a16:creationId xmlns:a16="http://schemas.microsoft.com/office/drawing/2014/main" id="{967F5346-46E0-657B-9FC8-C9BFF6E39785}"/>
                    </a:ext>
                  </a:extLst>
                </p:cNvPr>
                <p:cNvSpPr/>
                <p:nvPr/>
              </p:nvSpPr>
              <p:spPr>
                <a:xfrm>
                  <a:off x="3649010" y="3577598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</a:rPr>
                    <a:t>פרטים</a:t>
                  </a:r>
                </a:p>
              </p:txBody>
            </p:sp>
            <p:sp>
              <p:nvSpPr>
                <p:cNvPr id="28" name="מלבן: פינות מעוגלות 27">
                  <a:extLst>
                    <a:ext uri="{FF2B5EF4-FFF2-40B4-BE49-F238E27FC236}">
                      <a16:creationId xmlns:a16="http://schemas.microsoft.com/office/drawing/2014/main" id="{6D8FF820-0EEC-DE43-491A-CD671C7D4D84}"/>
                    </a:ext>
                  </a:extLst>
                </p:cNvPr>
                <p:cNvSpPr/>
                <p:nvPr/>
              </p:nvSpPr>
              <p:spPr>
                <a:xfrm>
                  <a:off x="4877958" y="3568145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פרטים:</a:t>
                  </a:r>
                </a:p>
              </p:txBody>
            </p:sp>
            <p:sp>
              <p:nvSpPr>
                <p:cNvPr id="38" name="מלבן: פינות מעוגלות 37">
                  <a:extLst>
                    <a:ext uri="{FF2B5EF4-FFF2-40B4-BE49-F238E27FC236}">
                      <a16:creationId xmlns:a16="http://schemas.microsoft.com/office/drawing/2014/main" id="{CAA5613A-CC2D-8E0F-06BC-16F2EE8D4CFD}"/>
                    </a:ext>
                  </a:extLst>
                </p:cNvPr>
                <p:cNvSpPr/>
                <p:nvPr/>
              </p:nvSpPr>
              <p:spPr>
                <a:xfrm>
                  <a:off x="3672645" y="4047510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</a:rPr>
                    <a:t>העברה</a:t>
                  </a:r>
                </a:p>
              </p:txBody>
            </p:sp>
            <p:sp>
              <p:nvSpPr>
                <p:cNvPr id="49" name="מלבן: פינות מעוגלות 48">
                  <a:extLst>
                    <a:ext uri="{FF2B5EF4-FFF2-40B4-BE49-F238E27FC236}">
                      <a16:creationId xmlns:a16="http://schemas.microsoft.com/office/drawing/2014/main" id="{9C1351B6-F894-3AA3-4502-91944EEE9491}"/>
                    </a:ext>
                  </a:extLst>
                </p:cNvPr>
                <p:cNvSpPr/>
                <p:nvPr/>
              </p:nvSpPr>
              <p:spPr>
                <a:xfrm>
                  <a:off x="4902561" y="4037777"/>
                  <a:ext cx="152067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אופן התקבול:</a:t>
                  </a:r>
                </a:p>
              </p:txBody>
            </p:sp>
            <p:sp>
              <p:nvSpPr>
                <p:cNvPr id="57" name="מלבן: פינות מעוגלות 56">
                  <a:extLst>
                    <a:ext uri="{FF2B5EF4-FFF2-40B4-BE49-F238E27FC236}">
                      <a16:creationId xmlns:a16="http://schemas.microsoft.com/office/drawing/2014/main" id="{93AEBDAB-CA0D-AC6E-2B6D-6EF8042F3D20}"/>
                    </a:ext>
                  </a:extLst>
                </p:cNvPr>
                <p:cNvSpPr/>
                <p:nvPr/>
              </p:nvSpPr>
              <p:spPr>
                <a:xfrm>
                  <a:off x="3672645" y="4524168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bg2">
                          <a:lumMod val="90000"/>
                        </a:schemeClr>
                      </a:solidFill>
                    </a:rPr>
                    <a:t>צפי</a:t>
                  </a:r>
                  <a:endParaRPr lang="he-IL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מלבן: פינות מעוגלות 57">
                  <a:extLst>
                    <a:ext uri="{FF2B5EF4-FFF2-40B4-BE49-F238E27FC236}">
                      <a16:creationId xmlns:a16="http://schemas.microsoft.com/office/drawing/2014/main" id="{56C76991-E189-40B9-D3B9-54F934074B9E}"/>
                    </a:ext>
                  </a:extLst>
                </p:cNvPr>
                <p:cNvSpPr/>
                <p:nvPr/>
              </p:nvSpPr>
              <p:spPr>
                <a:xfrm>
                  <a:off x="4892776" y="4508538"/>
                  <a:ext cx="1549646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סטטוס:</a:t>
                  </a:r>
                </a:p>
              </p:txBody>
            </p:sp>
            <p:sp>
              <p:nvSpPr>
                <p:cNvPr id="59" name="תרשים זרימה: מיזוג 58">
                  <a:extLst>
                    <a:ext uri="{FF2B5EF4-FFF2-40B4-BE49-F238E27FC236}">
                      <a16:creationId xmlns:a16="http://schemas.microsoft.com/office/drawing/2014/main" id="{BD355BB5-71EC-08C3-6A60-5C33FEA8D5D6}"/>
                    </a:ext>
                  </a:extLst>
                </p:cNvPr>
                <p:cNvSpPr/>
                <p:nvPr/>
              </p:nvSpPr>
              <p:spPr>
                <a:xfrm>
                  <a:off x="6714162" y="4667050"/>
                  <a:ext cx="121298" cy="123475"/>
                </a:xfrm>
                <a:prstGeom prst="flowChartMerg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0" name="תרשים זרימה: מיזוג 59">
                  <a:extLst>
                    <a:ext uri="{FF2B5EF4-FFF2-40B4-BE49-F238E27FC236}">
                      <a16:creationId xmlns:a16="http://schemas.microsoft.com/office/drawing/2014/main" id="{BF4E5206-EA49-BFE6-CA41-A23AB5B6BC80}"/>
                    </a:ext>
                  </a:extLst>
                </p:cNvPr>
                <p:cNvSpPr/>
                <p:nvPr/>
              </p:nvSpPr>
              <p:spPr>
                <a:xfrm>
                  <a:off x="6700555" y="3720268"/>
                  <a:ext cx="100643" cy="142077"/>
                </a:xfrm>
                <a:prstGeom prst="flowChartMerg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1" name="מלבן: פינות מעוגלות 60">
                  <a:extLst>
                    <a:ext uri="{FF2B5EF4-FFF2-40B4-BE49-F238E27FC236}">
                      <a16:creationId xmlns:a16="http://schemas.microsoft.com/office/drawing/2014/main" id="{094EB3A5-45B9-4864-6148-238E23B12127}"/>
                    </a:ext>
                  </a:extLst>
                </p:cNvPr>
                <p:cNvSpPr/>
                <p:nvPr/>
              </p:nvSpPr>
              <p:spPr>
                <a:xfrm>
                  <a:off x="3672645" y="4977693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  <p:sp>
              <p:nvSpPr>
                <p:cNvPr id="62" name="מלבן: פינות מעוגלות 61">
                  <a:extLst>
                    <a:ext uri="{FF2B5EF4-FFF2-40B4-BE49-F238E27FC236}">
                      <a16:creationId xmlns:a16="http://schemas.microsoft.com/office/drawing/2014/main" id="{4600DB9A-0AE4-CA61-FC13-F6D3A5F6B86E}"/>
                    </a:ext>
                  </a:extLst>
                </p:cNvPr>
                <p:cNvSpPr/>
                <p:nvPr/>
              </p:nvSpPr>
              <p:spPr>
                <a:xfrm>
                  <a:off x="4902561" y="4977693"/>
                  <a:ext cx="1549646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הוספת מסמך:</a:t>
                  </a:r>
                </a:p>
              </p:txBody>
            </p:sp>
            <p:sp>
              <p:nvSpPr>
                <p:cNvPr id="64" name="מלבן 63">
                  <a:extLst>
                    <a:ext uri="{FF2B5EF4-FFF2-40B4-BE49-F238E27FC236}">
                      <a16:creationId xmlns:a16="http://schemas.microsoft.com/office/drawing/2014/main" id="{710F7F8E-B080-6E71-05EE-F02C8979B305}"/>
                    </a:ext>
                  </a:extLst>
                </p:cNvPr>
                <p:cNvSpPr/>
                <p:nvPr/>
              </p:nvSpPr>
              <p:spPr>
                <a:xfrm>
                  <a:off x="4227822" y="2795029"/>
                  <a:ext cx="4788221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sz="3600" b="1" cap="none" spc="0" dirty="0">
                      <a:ln w="12700">
                        <a:solidFill>
                          <a:schemeClr val="accent5"/>
                        </a:solidFill>
                        <a:prstDash val="solid"/>
                      </a:ln>
                      <a:pattFill prst="ltDnDiag">
                        <a:fgClr>
                          <a:schemeClr val="accent5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effectLst/>
                    </a:rPr>
                    <a:t>הוספת הכנסה</a:t>
                  </a:r>
                </a:p>
              </p:txBody>
            </p:sp>
          </p:grpSp>
          <p:sp>
            <p:nvSpPr>
              <p:cNvPr id="12" name="תרשים זרימה: מיזוג 11">
                <a:extLst>
                  <a:ext uri="{FF2B5EF4-FFF2-40B4-BE49-F238E27FC236}">
                    <a16:creationId xmlns:a16="http://schemas.microsoft.com/office/drawing/2014/main" id="{20633856-8220-F39F-E595-C831AE4486F1}"/>
                  </a:ext>
                </a:extLst>
              </p:cNvPr>
              <p:cNvSpPr/>
              <p:nvPr/>
            </p:nvSpPr>
            <p:spPr>
              <a:xfrm>
                <a:off x="5442029" y="4030615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" name="תרשים זרימה: מיזוג 13">
                <a:extLst>
                  <a:ext uri="{FF2B5EF4-FFF2-40B4-BE49-F238E27FC236}">
                    <a16:creationId xmlns:a16="http://schemas.microsoft.com/office/drawing/2014/main" id="{4FF50FFE-44C2-4133-45F6-1B22EF931F9D}"/>
                  </a:ext>
                </a:extLst>
              </p:cNvPr>
              <p:cNvSpPr/>
              <p:nvPr/>
            </p:nvSpPr>
            <p:spPr>
              <a:xfrm>
                <a:off x="5373571" y="3578632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D9083A9C-5C31-C7FD-8FA0-EAFF44D41C6F}"/>
                </a:ext>
              </a:extLst>
            </p:cNvPr>
            <p:cNvSpPr/>
            <p:nvPr/>
          </p:nvSpPr>
          <p:spPr>
            <a:xfrm>
              <a:off x="3578699" y="4837838"/>
              <a:ext cx="1408019" cy="370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שמור וסגור</a:t>
              </a:r>
            </a:p>
          </p:txBody>
        </p:sp>
        <p:sp>
          <p:nvSpPr>
            <p:cNvPr id="66" name="מלבן: פינות מעוגלות 65">
              <a:extLst>
                <a:ext uri="{FF2B5EF4-FFF2-40B4-BE49-F238E27FC236}">
                  <a16:creationId xmlns:a16="http://schemas.microsoft.com/office/drawing/2014/main" id="{3B871E5A-D212-6046-7857-A1C7BA78133C}"/>
                </a:ext>
              </a:extLst>
            </p:cNvPr>
            <p:cNvSpPr/>
            <p:nvPr/>
          </p:nvSpPr>
          <p:spPr>
            <a:xfrm>
              <a:off x="5119011" y="4837838"/>
              <a:ext cx="1408019" cy="370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ביטול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71510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11813</TotalTime>
  <Words>666</Words>
  <Application>Microsoft Office PowerPoint</Application>
  <PresentationFormat>מסך רחב</PresentationFormat>
  <Paragraphs>316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מירי כ</dc:creator>
  <cp:lastModifiedBy>מיכל</cp:lastModifiedBy>
  <cp:revision>9</cp:revision>
  <dcterms:created xsi:type="dcterms:W3CDTF">2022-10-30T18:12:23Z</dcterms:created>
  <dcterms:modified xsi:type="dcterms:W3CDTF">2023-01-08T20:04:12Z</dcterms:modified>
</cp:coreProperties>
</file>