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9" r:id="rId2"/>
    <p:sldId id="257" r:id="rId3"/>
    <p:sldId id="267" r:id="rId4"/>
    <p:sldId id="268" r:id="rId5"/>
    <p:sldId id="262" r:id="rId6"/>
    <p:sldId id="265" r:id="rId7"/>
    <p:sldId id="261" r:id="rId8"/>
    <p:sldId id="266" r:id="rId9"/>
    <p:sldId id="269" r:id="rId10"/>
    <p:sldId id="263" r:id="rId1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90" autoAdjust="0"/>
    <p:restoredTop sz="77193" autoAdjust="0"/>
  </p:normalViewPr>
  <p:slideViewPr>
    <p:cSldViewPr snapToGrid="0">
      <p:cViewPr varScale="1">
        <p:scale>
          <a:sx n="53" d="100"/>
          <a:sy n="53" d="100"/>
        </p:scale>
        <p:origin x="4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iam Castillo Amo" userId="d98b51cd-d333-48d2-b4b5-52aab2c67feb" providerId="ADAL" clId="{21E54E92-B695-4E8A-98D1-C16E2FAAA781}"/>
    <pc:docChg chg="custSel modSld">
      <pc:chgData name="Miriam Castillo Amo" userId="d98b51cd-d333-48d2-b4b5-52aab2c67feb" providerId="ADAL" clId="{21E54E92-B695-4E8A-98D1-C16E2FAAA781}" dt="2022-08-14T20:11:53.876" v="216" actId="20577"/>
      <pc:docMkLst>
        <pc:docMk/>
      </pc:docMkLst>
      <pc:sldChg chg="modSp mod">
        <pc:chgData name="Miriam Castillo Amo" userId="d98b51cd-d333-48d2-b4b5-52aab2c67feb" providerId="ADAL" clId="{21E54E92-B695-4E8A-98D1-C16E2FAAA781}" dt="2022-08-14T20:11:53.876" v="216" actId="20577"/>
        <pc:sldMkLst>
          <pc:docMk/>
          <pc:sldMk cId="3542229508" sldId="269"/>
        </pc:sldMkLst>
        <pc:spChg chg="mod">
          <ac:chgData name="Miriam Castillo Amo" userId="d98b51cd-d333-48d2-b4b5-52aab2c67feb" providerId="ADAL" clId="{21E54E92-B695-4E8A-98D1-C16E2FAAA781}" dt="2022-08-14T20:11:53.876" v="216" actId="20577"/>
          <ac:spMkLst>
            <pc:docMk/>
            <pc:sldMk cId="3542229508" sldId="269"/>
            <ac:spMk id="4" creationId="{6C0EDCF8-AC0B-4C04-A22D-1DF8888DAB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0665F-57AF-4DD2-B3BC-44A14D0D6371}" type="datetimeFigureOut">
              <a:rPr lang="nb-NO" smtClean="0"/>
              <a:t>14.08.2022</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0DF1D-5166-48FE-BA3F-B72EF0E6EB8E}" type="slidenum">
              <a:rPr lang="nb-NO" smtClean="0"/>
              <a:t>‹#›</a:t>
            </a:fld>
            <a:endParaRPr lang="nb-NO"/>
          </a:p>
        </p:txBody>
      </p:sp>
    </p:spTree>
    <p:extLst>
      <p:ext uri="{BB962C8B-B14F-4D97-AF65-F5344CB8AC3E}">
        <p14:creationId xmlns:p14="http://schemas.microsoft.com/office/powerpoint/2010/main" val="2489326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nSpc>
                <a:spcPct val="107000"/>
              </a:lnSpc>
              <a:spcAft>
                <a:spcPts val="800"/>
              </a:spcAft>
            </a:pPr>
            <a:r>
              <a:rPr lang="nb-NO"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Det fins mange innebygde funksjoner i </a:t>
            </a:r>
            <a:r>
              <a:rPr lang="nb-NO"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python</a:t>
            </a:r>
            <a:r>
              <a:rPr lang="nb-NO"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klare til bruk. Eksempel på innebygde funksjoner du har allerede brukt er </a:t>
            </a:r>
            <a:r>
              <a:rPr lang="nb-NO" sz="1800" b="1"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print</a:t>
            </a:r>
            <a:r>
              <a:rPr lang="nb-NO"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input(), </a:t>
            </a:r>
            <a:r>
              <a:rPr lang="nb-NO" sz="1800" b="1"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int</a:t>
            </a:r>
            <a:r>
              <a:rPr lang="nb-NO" sz="18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float(), len()</a:t>
            </a:r>
            <a:r>
              <a:rPr lang="nb-NO"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er alle innbygde  funksjoner. Innebygde funksjoner er alltid tilgjengelig når du programmerer som en del av Python bibliotek og du trenger ikke å importere noe ekstra </a:t>
            </a:r>
            <a:r>
              <a:rPr lang="nb-NO"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module</a:t>
            </a:r>
            <a:r>
              <a:rPr lang="nb-NO"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for å kunne bruke. </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Plassholder for lysbildenummer 3"/>
          <p:cNvSpPr>
            <a:spLocks noGrp="1"/>
          </p:cNvSpPr>
          <p:nvPr>
            <p:ph type="sldNum" sz="quarter" idx="5"/>
          </p:nvPr>
        </p:nvSpPr>
        <p:spPr/>
        <p:txBody>
          <a:bodyPr/>
          <a:lstStyle/>
          <a:p>
            <a:fld id="{9620DF1D-5166-48FE-BA3F-B72EF0E6EB8E}" type="slidenum">
              <a:rPr lang="nb-NO" smtClean="0"/>
              <a:t>1</a:t>
            </a:fld>
            <a:endParaRPr lang="nb-NO"/>
          </a:p>
        </p:txBody>
      </p:sp>
    </p:spTree>
    <p:extLst>
      <p:ext uri="{BB962C8B-B14F-4D97-AF65-F5344CB8AC3E}">
        <p14:creationId xmlns:p14="http://schemas.microsoft.com/office/powerpoint/2010/main" val="2328222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b-NO"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 programmering en funksjon er en samling instruksjoner (linjer med kode) som hører sammen, og som til sammen utfører en oppgave som vi kan sette et navn på. Gjerne noe vi ønsker å kunne utføre flere ganger uten å måtte skrive opp de samme instruksjonene flere ganger.</a:t>
            </a:r>
            <a:endParaRPr lang="nb-N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b-NO" dirty="0"/>
          </a:p>
        </p:txBody>
      </p:sp>
      <p:sp>
        <p:nvSpPr>
          <p:cNvPr id="4" name="Plassholder for lysbildenummer 3"/>
          <p:cNvSpPr>
            <a:spLocks noGrp="1"/>
          </p:cNvSpPr>
          <p:nvPr>
            <p:ph type="sldNum" sz="quarter" idx="5"/>
          </p:nvPr>
        </p:nvSpPr>
        <p:spPr/>
        <p:txBody>
          <a:bodyPr/>
          <a:lstStyle/>
          <a:p>
            <a:fld id="{9620DF1D-5166-48FE-BA3F-B72EF0E6EB8E}" type="slidenum">
              <a:rPr lang="nb-NO" smtClean="0"/>
              <a:t>2</a:t>
            </a:fld>
            <a:endParaRPr lang="nb-NO"/>
          </a:p>
        </p:txBody>
      </p:sp>
    </p:spTree>
    <p:extLst>
      <p:ext uri="{BB962C8B-B14F-4D97-AF65-F5344CB8AC3E}">
        <p14:creationId xmlns:p14="http://schemas.microsoft.com/office/powerpoint/2010/main" val="398525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392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410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963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938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1825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690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462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095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366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570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406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6398565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norgesrg.sharepoint.com/:v:/s/ansattenrg-u/EVUfkY4cojFNmZWqHiT0PcABk96a5AiqfB4bKcJLoR10Kg?e=LtsfK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norgesrg.sharepoint.com/:v:/s/ansattenrg-u/ETg84dFlnBdJi_zB39-JNIcBClYyo0JkkPy6dk3XVqZD4w?e=pWtlQ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66B5126-8682-459A-A45F-C8E3D07CB2DF}"/>
              </a:ext>
            </a:extLst>
          </p:cNvPr>
          <p:cNvSpPr>
            <a:spLocks noGrp="1"/>
          </p:cNvSpPr>
          <p:nvPr>
            <p:ph type="title"/>
          </p:nvPr>
        </p:nvSpPr>
        <p:spPr/>
        <p:txBody>
          <a:bodyPr/>
          <a:lstStyle/>
          <a:p>
            <a:r>
              <a:rPr lang="nb-NO" b="1" dirty="0">
                <a:highlight>
                  <a:srgbClr val="FFFF00"/>
                </a:highlight>
                <a:ea typeface="+mj-lt"/>
                <a:cs typeface="+mj-lt"/>
              </a:rPr>
              <a:t>(Innebygde) Funksjoner i Python</a:t>
            </a:r>
            <a:endParaRPr lang="nb-NO" dirty="0">
              <a:highlight>
                <a:srgbClr val="FFFF00"/>
              </a:highlight>
              <a:ea typeface="+mj-lt"/>
              <a:cs typeface="+mj-lt"/>
            </a:endParaRPr>
          </a:p>
          <a:p>
            <a:endParaRPr lang="nb-NO" dirty="0">
              <a:highlight>
                <a:srgbClr val="FFFF00"/>
              </a:highlight>
              <a:cs typeface="Calibri Light"/>
            </a:endParaRPr>
          </a:p>
        </p:txBody>
      </p:sp>
      <p:sp>
        <p:nvSpPr>
          <p:cNvPr id="6" name="Plassholder for innhold 5">
            <a:extLst>
              <a:ext uri="{FF2B5EF4-FFF2-40B4-BE49-F238E27FC236}">
                <a16:creationId xmlns:a16="http://schemas.microsoft.com/office/drawing/2014/main" id="{DDCD6996-4FCB-4A3E-9A7C-F2739B93491F}"/>
              </a:ext>
            </a:extLst>
          </p:cNvPr>
          <p:cNvSpPr>
            <a:spLocks noGrp="1"/>
          </p:cNvSpPr>
          <p:nvPr>
            <p:ph idx="1"/>
          </p:nvPr>
        </p:nvSpPr>
        <p:spPr/>
        <p:txBody>
          <a:bodyPr vert="horz" lIns="91440" tIns="45720" rIns="91440" bIns="45720" rtlCol="0" anchor="t">
            <a:normAutofit/>
          </a:bodyPr>
          <a:lstStyle/>
          <a:p>
            <a:r>
              <a:rPr lang="nb-NO" dirty="0"/>
              <a:t>Vi har allerede brukt funksjoner fra </a:t>
            </a:r>
          </a:p>
          <a:p>
            <a:pPr marL="457200" lvl="1" indent="0">
              <a:buNone/>
            </a:pPr>
            <a:r>
              <a:rPr lang="nb-NO" dirty="0" err="1"/>
              <a:t>python</a:t>
            </a:r>
            <a:r>
              <a:rPr lang="nb-NO" dirty="0"/>
              <a:t>, random og </a:t>
            </a:r>
            <a:r>
              <a:rPr lang="nb-NO" dirty="0" err="1"/>
              <a:t>math</a:t>
            </a:r>
            <a:r>
              <a:rPr lang="nb-NO" dirty="0"/>
              <a:t> moduler.</a:t>
            </a:r>
          </a:p>
          <a:p>
            <a:pPr marL="457200" lvl="1" indent="0">
              <a:buNone/>
            </a:pPr>
            <a:endParaRPr lang="nb-NO" dirty="0"/>
          </a:p>
          <a:p>
            <a:pPr marL="457200" lvl="1" indent="0">
              <a:buNone/>
            </a:pPr>
            <a:endParaRPr lang="nb-NO" dirty="0"/>
          </a:p>
          <a:p>
            <a:pPr marL="457200" lvl="1" indent="0">
              <a:buNone/>
            </a:pPr>
            <a:endParaRPr lang="nb-NO" dirty="0"/>
          </a:p>
          <a:p>
            <a:pPr marL="457200" lvl="1" indent="0">
              <a:buNone/>
            </a:pPr>
            <a:endParaRPr lang="nb-NO" dirty="0"/>
          </a:p>
          <a:p>
            <a:pPr marL="457200" lvl="1" indent="0">
              <a:buNone/>
            </a:pPr>
            <a:endParaRPr lang="nb-NO" dirty="0"/>
          </a:p>
          <a:p>
            <a:endParaRPr lang="nb-NO" b="1" dirty="0">
              <a:highlight>
                <a:srgbClr val="FFFF00"/>
              </a:highlight>
              <a:cs typeface="Calibri" panose="020F0502020204030204"/>
            </a:endParaRPr>
          </a:p>
        </p:txBody>
      </p:sp>
      <p:pic>
        <p:nvPicPr>
          <p:cNvPr id="8" name="Bilde 7">
            <a:extLst>
              <a:ext uri="{FF2B5EF4-FFF2-40B4-BE49-F238E27FC236}">
                <a16:creationId xmlns:a16="http://schemas.microsoft.com/office/drawing/2014/main" id="{0CAEE23D-9EBF-4BC0-9BDF-81BD99F4FEA5}"/>
              </a:ext>
            </a:extLst>
          </p:cNvPr>
          <p:cNvPicPr>
            <a:picLocks noChangeAspect="1"/>
          </p:cNvPicPr>
          <p:nvPr/>
        </p:nvPicPr>
        <p:blipFill>
          <a:blip r:embed="rId3"/>
          <a:stretch>
            <a:fillRect/>
          </a:stretch>
        </p:blipFill>
        <p:spPr>
          <a:xfrm>
            <a:off x="8184221" y="1582711"/>
            <a:ext cx="2294874" cy="5105897"/>
          </a:xfrm>
          <a:prstGeom prst="rect">
            <a:avLst/>
          </a:prstGeom>
        </p:spPr>
      </p:pic>
      <p:pic>
        <p:nvPicPr>
          <p:cNvPr id="5" name="Bilde 4">
            <a:extLst>
              <a:ext uri="{FF2B5EF4-FFF2-40B4-BE49-F238E27FC236}">
                <a16:creationId xmlns:a16="http://schemas.microsoft.com/office/drawing/2014/main" id="{EC5DDE72-0C39-4F8F-AF2F-EA7160BF68B0}"/>
              </a:ext>
            </a:extLst>
          </p:cNvPr>
          <p:cNvPicPr>
            <a:picLocks noChangeAspect="1"/>
          </p:cNvPicPr>
          <p:nvPr/>
        </p:nvPicPr>
        <p:blipFill>
          <a:blip r:embed="rId4"/>
          <a:stretch>
            <a:fillRect/>
          </a:stretch>
        </p:blipFill>
        <p:spPr>
          <a:xfrm>
            <a:off x="1177452" y="2944310"/>
            <a:ext cx="6051324" cy="1429849"/>
          </a:xfrm>
          <a:prstGeom prst="rect">
            <a:avLst/>
          </a:prstGeom>
        </p:spPr>
      </p:pic>
    </p:spTree>
    <p:extLst>
      <p:ext uri="{BB962C8B-B14F-4D97-AF65-F5344CB8AC3E}">
        <p14:creationId xmlns:p14="http://schemas.microsoft.com/office/powerpoint/2010/main" val="2039000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B862149-4EEF-4F18-8CEA-D388125EE821}"/>
              </a:ext>
            </a:extLst>
          </p:cNvPr>
          <p:cNvSpPr>
            <a:spLocks noGrp="1"/>
          </p:cNvSpPr>
          <p:nvPr>
            <p:ph type="title"/>
          </p:nvPr>
        </p:nvSpPr>
        <p:spPr/>
        <p:txBody>
          <a:bodyPr/>
          <a:lstStyle/>
          <a:p>
            <a:r>
              <a:rPr lang="nb-NO" dirty="0"/>
              <a:t>Oppgaver</a:t>
            </a:r>
          </a:p>
        </p:txBody>
      </p:sp>
      <p:sp>
        <p:nvSpPr>
          <p:cNvPr id="3" name="Plassholder for innhold 2">
            <a:extLst>
              <a:ext uri="{FF2B5EF4-FFF2-40B4-BE49-F238E27FC236}">
                <a16:creationId xmlns:a16="http://schemas.microsoft.com/office/drawing/2014/main" id="{8BA69174-BD3A-406E-ADB0-A742318625F5}"/>
              </a:ext>
            </a:extLst>
          </p:cNvPr>
          <p:cNvSpPr>
            <a:spLocks noGrp="1"/>
          </p:cNvSpPr>
          <p:nvPr>
            <p:ph idx="1"/>
          </p:nvPr>
        </p:nvSpPr>
        <p:spPr/>
        <p:txBody>
          <a:bodyPr vert="horz" lIns="91440" tIns="45720" rIns="91440" bIns="45720" rtlCol="0" anchor="t">
            <a:normAutofit fontScale="92500" lnSpcReduction="20000"/>
          </a:bodyPr>
          <a:lstStyle/>
          <a:p>
            <a:pPr marL="342900" indent="-342900">
              <a:buAutoNum type="arabicPeriod"/>
            </a:pPr>
            <a:r>
              <a:rPr lang="nb-NO">
                <a:ea typeface="+mn-lt"/>
                <a:cs typeface="+mn-lt"/>
              </a:rPr>
              <a:t>Lag en funksjon som tar to tall som parameter. Funksjonen skal summere tallene. Print deretter ut resultatet ved å kalle på funksjonen.</a:t>
            </a:r>
            <a:endParaRPr lang="en-US">
              <a:ea typeface="+mn-lt"/>
              <a:cs typeface="+mn-lt"/>
            </a:endParaRPr>
          </a:p>
          <a:p>
            <a:pPr marL="342900" indent="-342900">
              <a:buAutoNum type="arabicPeriod"/>
            </a:pPr>
            <a:r>
              <a:rPr lang="nb-NO">
                <a:ea typeface="+mn-lt"/>
                <a:cs typeface="+mn-lt"/>
              </a:rPr>
              <a:t>Lag en funksjon som tar to navn som input. Funksjonen kan for eksempel skrive ut «{navn1} ønsker {navn2} en riktig god joule!».</a:t>
            </a:r>
            <a:endParaRPr lang="en-US">
              <a:ea typeface="+mn-lt"/>
              <a:cs typeface="+mn-lt"/>
            </a:endParaRPr>
          </a:p>
          <a:p>
            <a:pPr marL="342900" indent="-342900">
              <a:buAutoNum type="arabicPeriod"/>
            </a:pPr>
            <a:r>
              <a:rPr lang="nb-NO">
                <a:ea typeface="+mn-lt"/>
                <a:cs typeface="+mn-lt"/>
              </a:rPr>
              <a:t>Lag en funksjon som beregner arealet av en firkant. Kall på funksjonen.</a:t>
            </a:r>
            <a:endParaRPr lang="en-US">
              <a:ea typeface="+mn-lt"/>
              <a:cs typeface="+mn-lt"/>
            </a:endParaRPr>
          </a:p>
          <a:p>
            <a:pPr marL="342900" indent="-342900">
              <a:buAutoNum type="arabicPeriod"/>
            </a:pPr>
            <a:r>
              <a:rPr lang="nb-NO">
                <a:ea typeface="+mn-lt"/>
                <a:cs typeface="+mn-lt"/>
              </a:rPr>
              <a:t>Lag en funksjon som beregner omkretsen av en sirkel. Kall på funksjonen.</a:t>
            </a:r>
            <a:endParaRPr lang="en-US">
              <a:ea typeface="+mn-lt"/>
              <a:cs typeface="+mn-lt"/>
            </a:endParaRPr>
          </a:p>
          <a:p>
            <a:pPr marL="342900" indent="-342900">
              <a:buAutoNum type="arabicPeriod"/>
            </a:pPr>
            <a:r>
              <a:rPr lang="nb-NO">
                <a:ea typeface="+mn-lt"/>
                <a:cs typeface="+mn-lt"/>
              </a:rPr>
              <a:t>Finn eller lag en matematisk funksjon der du skal finne funksjonsverdien ved en gitt x-verdi.</a:t>
            </a:r>
            <a:endParaRPr lang="en-US">
              <a:ea typeface="+mn-lt"/>
              <a:cs typeface="+mn-lt"/>
            </a:endParaRPr>
          </a:p>
          <a:p>
            <a:pPr marL="342900" indent="-342900">
              <a:buAutoNum type="arabicPeriod"/>
            </a:pPr>
            <a:r>
              <a:rPr lang="nb-NO">
                <a:ea typeface="+mn-lt"/>
                <a:cs typeface="+mn-lt"/>
              </a:rPr>
              <a:t>Lag en funksjon som tar to tall som parametere og avgjør hvilket som er størst.</a:t>
            </a:r>
            <a:endParaRPr lang="en-US">
              <a:ea typeface="+mn-lt"/>
              <a:cs typeface="+mn-lt"/>
            </a:endParaRPr>
          </a:p>
          <a:p>
            <a:pPr marL="342900" indent="-342900">
              <a:buAutoNum type="arabicPeriod"/>
            </a:pPr>
            <a:r>
              <a:rPr lang="nb-NO">
                <a:ea typeface="+mn-lt"/>
                <a:cs typeface="+mn-lt"/>
              </a:rPr>
              <a:t>Lag en funksjon som finner n-terota av et tall. Tallet og </a:t>
            </a:r>
            <a:r>
              <a:rPr lang="nb-NO" i="1">
                <a:ea typeface="+mn-lt"/>
                <a:cs typeface="+mn-lt"/>
              </a:rPr>
              <a:t>n</a:t>
            </a:r>
            <a:r>
              <a:rPr lang="nb-NO">
                <a:ea typeface="+mn-lt"/>
                <a:cs typeface="+mn-lt"/>
              </a:rPr>
              <a:t> skal gis som parametre. Kall funksjonen.</a:t>
            </a:r>
            <a:endParaRPr lang="nb-NO"/>
          </a:p>
        </p:txBody>
      </p:sp>
    </p:spTree>
    <p:extLst>
      <p:ext uri="{BB962C8B-B14F-4D97-AF65-F5344CB8AC3E}">
        <p14:creationId xmlns:p14="http://schemas.microsoft.com/office/powerpoint/2010/main" val="233359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EDFC84-DDFD-475F-9C9F-516DAFF583CC}"/>
              </a:ext>
            </a:extLst>
          </p:cNvPr>
          <p:cNvSpPr>
            <a:spLocks noGrp="1"/>
          </p:cNvSpPr>
          <p:nvPr>
            <p:ph type="title"/>
          </p:nvPr>
        </p:nvSpPr>
        <p:spPr/>
        <p:txBody>
          <a:bodyPr/>
          <a:lstStyle/>
          <a:p>
            <a:r>
              <a:rPr lang="nb-NO" b="1">
                <a:highlight>
                  <a:srgbClr val="FFFF00"/>
                </a:highlight>
              </a:rPr>
              <a:t>Funksjoner i Python</a:t>
            </a:r>
            <a:endParaRPr lang="nb-NO" b="1" dirty="0">
              <a:highlight>
                <a:srgbClr val="FFFF00"/>
              </a:highlight>
            </a:endParaRPr>
          </a:p>
        </p:txBody>
      </p:sp>
      <p:sp>
        <p:nvSpPr>
          <p:cNvPr id="3" name="Plassholder for innhold 2">
            <a:extLst>
              <a:ext uri="{FF2B5EF4-FFF2-40B4-BE49-F238E27FC236}">
                <a16:creationId xmlns:a16="http://schemas.microsoft.com/office/drawing/2014/main" id="{A8B39DAD-BB0D-439F-B61F-2C8F74ACFD8A}"/>
              </a:ext>
            </a:extLst>
          </p:cNvPr>
          <p:cNvSpPr>
            <a:spLocks noGrp="1"/>
          </p:cNvSpPr>
          <p:nvPr>
            <p:ph idx="1"/>
          </p:nvPr>
        </p:nvSpPr>
        <p:spPr>
          <a:xfrm>
            <a:off x="838200" y="1880123"/>
            <a:ext cx="4810760" cy="4351338"/>
          </a:xfrm>
        </p:spPr>
        <p:txBody>
          <a:bodyPr vert="horz" lIns="91440" tIns="45720" rIns="91440" bIns="45720" rtlCol="0" anchor="t">
            <a:normAutofit/>
          </a:bodyPr>
          <a:lstStyle/>
          <a:p>
            <a:r>
              <a:rPr lang="nb-NO" dirty="0"/>
              <a:t>Blokker med  kode som utfører en oppgave, som kan "kalles" ved behov</a:t>
            </a:r>
            <a:endParaRPr lang="nb-NO" dirty="0">
              <a:cs typeface="Calibri"/>
            </a:endParaRPr>
          </a:p>
          <a:p>
            <a:pPr marL="0" indent="0">
              <a:buNone/>
            </a:pPr>
            <a:endParaRPr lang="nb-NO" dirty="0">
              <a:cs typeface="Calibri"/>
            </a:endParaRPr>
          </a:p>
          <a:p>
            <a:r>
              <a:rPr lang="nb-NO" dirty="0"/>
              <a:t>Nyttige når koden skal brukes flere ganger, flere steder i programmet</a:t>
            </a:r>
            <a:r>
              <a:rPr lang="nb-NO" sz="4000" dirty="0"/>
              <a:t> </a:t>
            </a:r>
            <a:endParaRPr lang="nb-NO" sz="4000" dirty="0">
              <a:cs typeface="Calibri"/>
            </a:endParaRPr>
          </a:p>
          <a:p>
            <a:pPr marL="0" indent="0">
              <a:buNone/>
            </a:pPr>
            <a:endParaRPr lang="nb-NO" sz="4000" dirty="0"/>
          </a:p>
          <a:p>
            <a:pPr marL="0" indent="0">
              <a:buNone/>
            </a:pPr>
            <a:endParaRPr lang="nb-NO" sz="4000" dirty="0"/>
          </a:p>
        </p:txBody>
      </p:sp>
      <p:pic>
        <p:nvPicPr>
          <p:cNvPr id="4" name="Bilde 3">
            <a:extLst>
              <a:ext uri="{FF2B5EF4-FFF2-40B4-BE49-F238E27FC236}">
                <a16:creationId xmlns:a16="http://schemas.microsoft.com/office/drawing/2014/main" id="{1DB32638-BB3D-4A6E-9DE7-B2090EC7B600}"/>
              </a:ext>
            </a:extLst>
          </p:cNvPr>
          <p:cNvPicPr>
            <a:picLocks noChangeAspect="1"/>
          </p:cNvPicPr>
          <p:nvPr/>
        </p:nvPicPr>
        <p:blipFill>
          <a:blip r:embed="rId3"/>
          <a:stretch>
            <a:fillRect/>
          </a:stretch>
        </p:blipFill>
        <p:spPr>
          <a:xfrm>
            <a:off x="6183021" y="2071084"/>
            <a:ext cx="5975001" cy="2365104"/>
          </a:xfrm>
          <a:prstGeom prst="rect">
            <a:avLst/>
          </a:prstGeom>
        </p:spPr>
      </p:pic>
      <p:pic>
        <p:nvPicPr>
          <p:cNvPr id="5" name="Bilde 4">
            <a:extLst>
              <a:ext uri="{FF2B5EF4-FFF2-40B4-BE49-F238E27FC236}">
                <a16:creationId xmlns:a16="http://schemas.microsoft.com/office/drawing/2014/main" id="{40F21DB2-57B2-4433-8706-7E0A31C9B875}"/>
              </a:ext>
            </a:extLst>
          </p:cNvPr>
          <p:cNvPicPr>
            <a:picLocks noChangeAspect="1"/>
          </p:cNvPicPr>
          <p:nvPr/>
        </p:nvPicPr>
        <p:blipFill>
          <a:blip r:embed="rId4"/>
          <a:stretch>
            <a:fillRect/>
          </a:stretch>
        </p:blipFill>
        <p:spPr>
          <a:xfrm>
            <a:off x="6108526" y="5167312"/>
            <a:ext cx="5352789" cy="1070557"/>
          </a:xfrm>
          <a:prstGeom prst="rect">
            <a:avLst/>
          </a:prstGeom>
        </p:spPr>
      </p:pic>
      <p:sp>
        <p:nvSpPr>
          <p:cNvPr id="12" name="Plassholder for innhold 2">
            <a:extLst>
              <a:ext uri="{FF2B5EF4-FFF2-40B4-BE49-F238E27FC236}">
                <a16:creationId xmlns:a16="http://schemas.microsoft.com/office/drawing/2014/main" id="{F0710D3D-47A1-468D-8368-08B4D8985F72}"/>
              </a:ext>
            </a:extLst>
          </p:cNvPr>
          <p:cNvSpPr txBox="1">
            <a:spLocks/>
          </p:cNvSpPr>
          <p:nvPr/>
        </p:nvSpPr>
        <p:spPr>
          <a:xfrm>
            <a:off x="6183021" y="1381170"/>
            <a:ext cx="4810760" cy="52450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4000" dirty="0">
                <a:solidFill>
                  <a:srgbClr val="C00000"/>
                </a:solidFill>
              </a:rPr>
              <a:t>Defineres</a:t>
            </a:r>
            <a:r>
              <a:rPr lang="nb-NO" sz="4000" dirty="0"/>
              <a:t> først,</a:t>
            </a:r>
          </a:p>
          <a:p>
            <a:pPr marL="0" indent="0">
              <a:buNone/>
            </a:pPr>
            <a:endParaRPr lang="nb-NO" sz="4000" dirty="0"/>
          </a:p>
          <a:p>
            <a:endParaRPr lang="nb-NO" sz="4000" dirty="0"/>
          </a:p>
          <a:p>
            <a:endParaRPr lang="nb-NO" sz="4000" dirty="0"/>
          </a:p>
          <a:p>
            <a:pPr marL="0" indent="0">
              <a:buNone/>
            </a:pPr>
            <a:endParaRPr lang="nb-NO" sz="4000" dirty="0"/>
          </a:p>
          <a:p>
            <a:pPr marL="0" indent="0">
              <a:buNone/>
            </a:pPr>
            <a:r>
              <a:rPr lang="nb-NO" sz="4000" dirty="0"/>
              <a:t>så kan </a:t>
            </a:r>
            <a:r>
              <a:rPr lang="nb-NO" sz="4000" dirty="0">
                <a:solidFill>
                  <a:srgbClr val="C00000"/>
                </a:solidFill>
              </a:rPr>
              <a:t>kalles</a:t>
            </a:r>
            <a:r>
              <a:rPr lang="nb-NO" sz="4000" dirty="0"/>
              <a:t> senere</a:t>
            </a:r>
          </a:p>
          <a:p>
            <a:r>
              <a:rPr lang="nb-NO" sz="4000" dirty="0"/>
              <a:t> </a:t>
            </a:r>
          </a:p>
          <a:p>
            <a:r>
              <a:rPr lang="nb-NO" sz="4000" dirty="0"/>
              <a:t> </a:t>
            </a:r>
          </a:p>
          <a:p>
            <a:endParaRPr lang="nb-NO" sz="4000" dirty="0"/>
          </a:p>
          <a:p>
            <a:endParaRPr lang="nb-NO" sz="4000" dirty="0"/>
          </a:p>
          <a:p>
            <a:endParaRPr lang="nb-NO" sz="4000" dirty="0"/>
          </a:p>
          <a:p>
            <a:endParaRPr lang="nb-NO" sz="4000" dirty="0"/>
          </a:p>
          <a:p>
            <a:pPr marL="0" indent="0">
              <a:buFont typeface="Arial" panose="020B0604020202020204" pitchFamily="34" charset="0"/>
              <a:buNone/>
            </a:pPr>
            <a:endParaRPr lang="nb-NO" sz="4000" dirty="0"/>
          </a:p>
        </p:txBody>
      </p:sp>
    </p:spTree>
    <p:extLst>
      <p:ext uri="{BB962C8B-B14F-4D97-AF65-F5344CB8AC3E}">
        <p14:creationId xmlns:p14="http://schemas.microsoft.com/office/powerpoint/2010/main" val="200192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09E9E20-BF6A-4E7F-A027-5E79D645A7F5}"/>
              </a:ext>
            </a:extLst>
          </p:cNvPr>
          <p:cNvSpPr>
            <a:spLocks noGrp="1"/>
          </p:cNvSpPr>
          <p:nvPr>
            <p:ph type="title"/>
          </p:nvPr>
        </p:nvSpPr>
        <p:spPr/>
        <p:txBody>
          <a:bodyPr/>
          <a:lstStyle/>
          <a:p>
            <a:r>
              <a:rPr lang="nb-NO" b="1" dirty="0">
                <a:highlight>
                  <a:srgbClr val="FFFF00"/>
                </a:highlight>
                <a:ea typeface="+mj-lt"/>
                <a:cs typeface="+mj-lt"/>
              </a:rPr>
              <a:t>Funksjoner i Python</a:t>
            </a:r>
            <a:endParaRPr lang="nb-NO" dirty="0">
              <a:ea typeface="+mj-lt"/>
              <a:cs typeface="+mj-lt"/>
            </a:endParaRPr>
          </a:p>
          <a:p>
            <a:endParaRPr lang="nb-NO" dirty="0">
              <a:cs typeface="Calibri Light"/>
            </a:endParaRPr>
          </a:p>
        </p:txBody>
      </p:sp>
      <p:sp>
        <p:nvSpPr>
          <p:cNvPr id="4" name="Plassholder for innhold 3">
            <a:extLst>
              <a:ext uri="{FF2B5EF4-FFF2-40B4-BE49-F238E27FC236}">
                <a16:creationId xmlns:a16="http://schemas.microsoft.com/office/drawing/2014/main" id="{FE3C2C1B-0C87-43B3-A07B-6273551070D6}"/>
              </a:ext>
            </a:extLst>
          </p:cNvPr>
          <p:cNvSpPr>
            <a:spLocks noGrp="1"/>
          </p:cNvSpPr>
          <p:nvPr/>
        </p:nvSpPr>
        <p:spPr>
          <a:xfrm>
            <a:off x="838200" y="1825625"/>
            <a:ext cx="5181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dirty="0"/>
              <a:t>Funksjon i Python er ikke nødvendigvis det samme som i matematikk, men det </a:t>
            </a:r>
            <a:r>
              <a:rPr lang="nb-NO" i="1" dirty="0"/>
              <a:t>kan</a:t>
            </a:r>
            <a:r>
              <a:rPr lang="nb-NO" dirty="0"/>
              <a:t> være det.</a:t>
            </a:r>
          </a:p>
        </p:txBody>
      </p:sp>
      <p:pic>
        <p:nvPicPr>
          <p:cNvPr id="5" name="Plassholder for innhold 8">
            <a:extLst>
              <a:ext uri="{FF2B5EF4-FFF2-40B4-BE49-F238E27FC236}">
                <a16:creationId xmlns:a16="http://schemas.microsoft.com/office/drawing/2014/main" id="{94D23532-71E3-4A8D-BBCD-8C9F87A40A2B}"/>
              </a:ext>
            </a:extLst>
          </p:cNvPr>
          <p:cNvPicPr>
            <a:picLocks noGrp="1" noChangeAspect="1"/>
          </p:cNvPicPr>
          <p:nvPr/>
        </p:nvPicPr>
        <p:blipFill>
          <a:blip r:embed="rId2"/>
          <a:stretch>
            <a:fillRect/>
          </a:stretch>
        </p:blipFill>
        <p:spPr>
          <a:xfrm>
            <a:off x="6454147" y="1034870"/>
            <a:ext cx="4784634" cy="2203450"/>
          </a:xfrm>
          <a:prstGeom prst="rect">
            <a:avLst/>
          </a:prstGeom>
        </p:spPr>
      </p:pic>
      <p:pic>
        <p:nvPicPr>
          <p:cNvPr id="7" name="Bilde 7" descr="Et bilde som inneholder tekst&#10;&#10;Automatisk generert beskrivelse">
            <a:extLst>
              <a:ext uri="{FF2B5EF4-FFF2-40B4-BE49-F238E27FC236}">
                <a16:creationId xmlns:a16="http://schemas.microsoft.com/office/drawing/2014/main" id="{124D05BC-7178-4CFD-85BC-C029341D09B3}"/>
              </a:ext>
            </a:extLst>
          </p:cNvPr>
          <p:cNvPicPr>
            <a:picLocks noChangeAspect="1"/>
          </p:cNvPicPr>
          <p:nvPr/>
        </p:nvPicPr>
        <p:blipFill>
          <a:blip r:embed="rId3"/>
          <a:stretch>
            <a:fillRect/>
          </a:stretch>
        </p:blipFill>
        <p:spPr>
          <a:xfrm>
            <a:off x="6449683" y="3752091"/>
            <a:ext cx="4799162" cy="2617477"/>
          </a:xfrm>
          <a:prstGeom prst="rect">
            <a:avLst/>
          </a:prstGeom>
        </p:spPr>
      </p:pic>
    </p:spTree>
    <p:extLst>
      <p:ext uri="{BB962C8B-B14F-4D97-AF65-F5344CB8AC3E}">
        <p14:creationId xmlns:p14="http://schemas.microsoft.com/office/powerpoint/2010/main" val="28100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2B5556F-DA34-4D39-B860-C9E72CF70E5F}"/>
              </a:ext>
            </a:extLst>
          </p:cNvPr>
          <p:cNvSpPr>
            <a:spLocks noGrp="1"/>
          </p:cNvSpPr>
          <p:nvPr>
            <p:ph type="title"/>
          </p:nvPr>
        </p:nvSpPr>
        <p:spPr/>
        <p:txBody>
          <a:bodyPr/>
          <a:lstStyle/>
          <a:p>
            <a:r>
              <a:rPr lang="nb-NO" dirty="0">
                <a:highlight>
                  <a:srgbClr val="FFFF00"/>
                </a:highlight>
                <a:cs typeface="Calibri Light"/>
              </a:rPr>
              <a:t> </a:t>
            </a:r>
            <a:r>
              <a:rPr lang="nb-NO" b="1" dirty="0">
                <a:highlight>
                  <a:srgbClr val="FFFF00"/>
                </a:highlight>
                <a:cs typeface="Calibri Light"/>
              </a:rPr>
              <a:t>Funksjoner i Python</a:t>
            </a:r>
            <a:endParaRPr lang="nb-NO" dirty="0">
              <a:highlight>
                <a:srgbClr val="FFFF00"/>
              </a:highlight>
              <a:ea typeface="+mj-lt"/>
              <a:cs typeface="+mj-lt"/>
            </a:endParaRPr>
          </a:p>
          <a:p>
            <a:endParaRPr lang="nb-NO" dirty="0">
              <a:cs typeface="Calibri Light"/>
            </a:endParaRPr>
          </a:p>
        </p:txBody>
      </p:sp>
      <p:pic>
        <p:nvPicPr>
          <p:cNvPr id="4" name="Plassholder for innhold 4">
            <a:extLst>
              <a:ext uri="{FF2B5EF4-FFF2-40B4-BE49-F238E27FC236}">
                <a16:creationId xmlns:a16="http://schemas.microsoft.com/office/drawing/2014/main" id="{E11914DB-7C45-4940-AADB-E2410D20B94F}"/>
              </a:ext>
            </a:extLst>
          </p:cNvPr>
          <p:cNvPicPr>
            <a:picLocks noGrp="1" noChangeAspect="1"/>
          </p:cNvPicPr>
          <p:nvPr/>
        </p:nvPicPr>
        <p:blipFill>
          <a:blip r:embed="rId2"/>
          <a:stretch>
            <a:fillRect/>
          </a:stretch>
        </p:blipFill>
        <p:spPr>
          <a:xfrm>
            <a:off x="129395" y="2745776"/>
            <a:ext cx="6068693" cy="2674938"/>
          </a:xfrm>
          <a:prstGeom prst="rect">
            <a:avLst/>
          </a:prstGeom>
        </p:spPr>
      </p:pic>
      <p:sp>
        <p:nvSpPr>
          <p:cNvPr id="5" name="Plassholder for innhold 3">
            <a:extLst>
              <a:ext uri="{FF2B5EF4-FFF2-40B4-BE49-F238E27FC236}">
                <a16:creationId xmlns:a16="http://schemas.microsoft.com/office/drawing/2014/main" id="{2C92CF9F-0442-4BBA-8E43-6237207ABD21}"/>
              </a:ext>
            </a:extLst>
          </p:cNvPr>
          <p:cNvSpPr>
            <a:spLocks noGrp="1"/>
          </p:cNvSpPr>
          <p:nvPr/>
        </p:nvSpPr>
        <p:spPr>
          <a:xfrm>
            <a:off x="6330350" y="2501361"/>
            <a:ext cx="5358161"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dirty="0"/>
              <a:t> Du kan sende verdi inn til funksjonskode via parameters</a:t>
            </a:r>
          </a:p>
          <a:p>
            <a:r>
              <a:rPr lang="nb-NO" dirty="0"/>
              <a:t>Kontrollord</a:t>
            </a:r>
            <a:r>
              <a:rPr lang="nb-NO" dirty="0">
                <a:solidFill>
                  <a:srgbClr val="0070C0"/>
                </a:solidFill>
              </a:rPr>
              <a:t> </a:t>
            </a:r>
            <a:r>
              <a:rPr lang="nb-NO" dirty="0" err="1">
                <a:solidFill>
                  <a:srgbClr val="0070C0"/>
                </a:solidFill>
              </a:rPr>
              <a:t>return</a:t>
            </a:r>
            <a:r>
              <a:rPr lang="nb-NO" dirty="0"/>
              <a:t> er obligatorisk i </a:t>
            </a:r>
            <a:r>
              <a:rPr lang="nb-NO" i="1" dirty="0"/>
              <a:t>matematiske funksjonen </a:t>
            </a:r>
            <a:r>
              <a:rPr lang="nb-NO" dirty="0"/>
              <a:t>for å kunne få tak i funksjonsverdien</a:t>
            </a:r>
          </a:p>
        </p:txBody>
      </p:sp>
      <p:sp>
        <p:nvSpPr>
          <p:cNvPr id="6" name="TekstSylinder 5">
            <a:extLst>
              <a:ext uri="{FF2B5EF4-FFF2-40B4-BE49-F238E27FC236}">
                <a16:creationId xmlns:a16="http://schemas.microsoft.com/office/drawing/2014/main" id="{B798C64E-1B4B-4E20-A8E3-9DB0AB4F9BBF}"/>
              </a:ext>
            </a:extLst>
          </p:cNvPr>
          <p:cNvSpPr txBox="1"/>
          <p:nvPr/>
        </p:nvSpPr>
        <p:spPr>
          <a:xfrm>
            <a:off x="425570" y="1590136"/>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nb-NO" sz="4000" b="1" dirty="0"/>
              <a:t>Begreper</a:t>
            </a:r>
            <a:endParaRPr lang="nb-NO" sz="4000" b="1">
              <a:cs typeface="Calibri"/>
            </a:endParaRPr>
          </a:p>
        </p:txBody>
      </p:sp>
      <p:sp>
        <p:nvSpPr>
          <p:cNvPr id="3" name="Rektangel 2">
            <a:extLst>
              <a:ext uri="{FF2B5EF4-FFF2-40B4-BE49-F238E27FC236}">
                <a16:creationId xmlns:a16="http://schemas.microsoft.com/office/drawing/2014/main" id="{AFEB76DF-094F-467F-A40F-E34231D6FC7B}"/>
              </a:ext>
            </a:extLst>
          </p:cNvPr>
          <p:cNvSpPr/>
          <p:nvPr/>
        </p:nvSpPr>
        <p:spPr>
          <a:xfrm>
            <a:off x="304799" y="2495549"/>
            <a:ext cx="5905499" cy="3167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90291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3FE5B02-62B4-4D5F-BD5A-5FC7CF1C50E0}"/>
              </a:ext>
            </a:extLst>
          </p:cNvPr>
          <p:cNvSpPr>
            <a:spLocks noGrp="1"/>
          </p:cNvSpPr>
          <p:nvPr>
            <p:ph type="title"/>
          </p:nvPr>
        </p:nvSpPr>
        <p:spPr/>
        <p:txBody>
          <a:bodyPr/>
          <a:lstStyle/>
          <a:p>
            <a:r>
              <a:rPr lang="nb-NO" dirty="0">
                <a:highlight>
                  <a:srgbClr val="FFFF00"/>
                </a:highlight>
              </a:rPr>
              <a:t>Return verdier</a:t>
            </a:r>
          </a:p>
        </p:txBody>
      </p:sp>
      <p:sp>
        <p:nvSpPr>
          <p:cNvPr id="3" name="Plassholder for innhold 2">
            <a:extLst>
              <a:ext uri="{FF2B5EF4-FFF2-40B4-BE49-F238E27FC236}">
                <a16:creationId xmlns:a16="http://schemas.microsoft.com/office/drawing/2014/main" id="{F3FB4A25-8D58-46B4-B9F6-3A33E1C6219C}"/>
              </a:ext>
            </a:extLst>
          </p:cNvPr>
          <p:cNvSpPr>
            <a:spLocks noGrp="1"/>
          </p:cNvSpPr>
          <p:nvPr>
            <p:ph idx="1"/>
          </p:nvPr>
        </p:nvSpPr>
        <p:spPr>
          <a:xfrm>
            <a:off x="838200" y="1825625"/>
            <a:ext cx="5009707" cy="4351338"/>
          </a:xfrm>
        </p:spPr>
        <p:txBody>
          <a:bodyPr>
            <a:normAutofit lnSpcReduction="10000"/>
          </a:bodyPr>
          <a:lstStyle/>
          <a:p>
            <a:pPr marL="0" indent="0">
              <a:buNone/>
            </a:pPr>
            <a:endParaRPr lang="nb-NO" dirty="0"/>
          </a:p>
          <a:p>
            <a:r>
              <a:rPr lang="nb-NO" dirty="0"/>
              <a:t>Verdien som beregnes i en funksjon </a:t>
            </a:r>
            <a:r>
              <a:rPr lang="nb-NO" u="sng" dirty="0"/>
              <a:t>kan </a:t>
            </a:r>
            <a:r>
              <a:rPr lang="nb-NO" dirty="0"/>
              <a:t>lagres i en variabel etter at funksjon kalles.</a:t>
            </a:r>
          </a:p>
          <a:p>
            <a:endParaRPr lang="nb-NO" dirty="0"/>
          </a:p>
          <a:p>
            <a:r>
              <a:rPr lang="nb-NO" dirty="0"/>
              <a:t>Verdien </a:t>
            </a:r>
            <a:r>
              <a:rPr lang="nb-NO" u="sng" dirty="0"/>
              <a:t>kan også </a:t>
            </a:r>
            <a:r>
              <a:rPr lang="nb-NO" dirty="0"/>
              <a:t>brukes direkte</a:t>
            </a:r>
          </a:p>
          <a:p>
            <a:endParaRPr lang="nb-NO" dirty="0"/>
          </a:p>
          <a:p>
            <a:endParaRPr lang="nb-NO" dirty="0"/>
          </a:p>
          <a:p>
            <a:pPr marL="0" indent="0">
              <a:buNone/>
            </a:pPr>
            <a:r>
              <a:rPr lang="nb-NO" dirty="0">
                <a:hlinkClick r:id="rId2"/>
              </a:rPr>
              <a:t>forklaring av hvordan </a:t>
            </a:r>
            <a:r>
              <a:rPr lang="nb-NO" dirty="0" err="1">
                <a:hlinkClick r:id="rId2"/>
              </a:rPr>
              <a:t>return</a:t>
            </a:r>
            <a:r>
              <a:rPr lang="nb-NO" dirty="0">
                <a:hlinkClick r:id="rId2"/>
              </a:rPr>
              <a:t> fungerer</a:t>
            </a:r>
            <a:endParaRPr lang="nb-NO" dirty="0"/>
          </a:p>
        </p:txBody>
      </p:sp>
      <p:sp>
        <p:nvSpPr>
          <p:cNvPr id="8" name="TekstSylinder 7">
            <a:extLst>
              <a:ext uri="{FF2B5EF4-FFF2-40B4-BE49-F238E27FC236}">
                <a16:creationId xmlns:a16="http://schemas.microsoft.com/office/drawing/2014/main" id="{3E97BF1A-0369-4B18-8CB1-2DD848484799}"/>
              </a:ext>
            </a:extLst>
          </p:cNvPr>
          <p:cNvSpPr txBox="1"/>
          <p:nvPr/>
        </p:nvSpPr>
        <p:spPr>
          <a:xfrm>
            <a:off x="6639073" y="1573491"/>
            <a:ext cx="4714727" cy="461665"/>
          </a:xfrm>
          <a:prstGeom prst="rect">
            <a:avLst/>
          </a:prstGeom>
          <a:noFill/>
        </p:spPr>
        <p:txBody>
          <a:bodyPr wrap="square" rtlCol="0">
            <a:spAutoFit/>
          </a:bodyPr>
          <a:lstStyle/>
          <a:p>
            <a:endParaRPr lang="nb-NO" sz="2400" dirty="0">
              <a:solidFill>
                <a:srgbClr val="FF0000"/>
              </a:solidFill>
            </a:endParaRPr>
          </a:p>
        </p:txBody>
      </p:sp>
      <p:pic>
        <p:nvPicPr>
          <p:cNvPr id="9" name="Bilde 8">
            <a:extLst>
              <a:ext uri="{FF2B5EF4-FFF2-40B4-BE49-F238E27FC236}">
                <a16:creationId xmlns:a16="http://schemas.microsoft.com/office/drawing/2014/main" id="{361A92F2-9EFA-4354-BB61-B2D12BDB328A}"/>
              </a:ext>
            </a:extLst>
          </p:cNvPr>
          <p:cNvPicPr>
            <a:picLocks noChangeAspect="1"/>
          </p:cNvPicPr>
          <p:nvPr/>
        </p:nvPicPr>
        <p:blipFill>
          <a:blip r:embed="rId3"/>
          <a:stretch>
            <a:fillRect/>
          </a:stretch>
        </p:blipFill>
        <p:spPr>
          <a:xfrm>
            <a:off x="6464224" y="2940789"/>
            <a:ext cx="5252217" cy="1906784"/>
          </a:xfrm>
          <a:prstGeom prst="rect">
            <a:avLst/>
          </a:prstGeom>
        </p:spPr>
      </p:pic>
    </p:spTree>
    <p:extLst>
      <p:ext uri="{BB962C8B-B14F-4D97-AF65-F5344CB8AC3E}">
        <p14:creationId xmlns:p14="http://schemas.microsoft.com/office/powerpoint/2010/main" val="414640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9587DEF-A763-496F-92A6-FC19F795F3E8}"/>
              </a:ext>
            </a:extLst>
          </p:cNvPr>
          <p:cNvSpPr>
            <a:spLocks noGrp="1"/>
          </p:cNvSpPr>
          <p:nvPr>
            <p:ph type="title"/>
          </p:nvPr>
        </p:nvSpPr>
        <p:spPr>
          <a:xfrm>
            <a:off x="288099" y="500062"/>
            <a:ext cx="11065701" cy="1325563"/>
          </a:xfrm>
        </p:spPr>
        <p:txBody>
          <a:bodyPr/>
          <a:lstStyle/>
          <a:p>
            <a:r>
              <a:rPr lang="nb-NO" dirty="0">
                <a:highlight>
                  <a:srgbClr val="FFFF00"/>
                </a:highlight>
              </a:rPr>
              <a:t> terningkast()</a:t>
            </a:r>
          </a:p>
        </p:txBody>
      </p:sp>
      <p:sp>
        <p:nvSpPr>
          <p:cNvPr id="6" name="Plassholder for innhold 5">
            <a:extLst>
              <a:ext uri="{FF2B5EF4-FFF2-40B4-BE49-F238E27FC236}">
                <a16:creationId xmlns:a16="http://schemas.microsoft.com/office/drawing/2014/main" id="{50386266-5011-4A0F-999A-C7F29659E9FB}"/>
              </a:ext>
            </a:extLst>
          </p:cNvPr>
          <p:cNvSpPr>
            <a:spLocks noGrp="1"/>
          </p:cNvSpPr>
          <p:nvPr>
            <p:ph idx="1"/>
          </p:nvPr>
        </p:nvSpPr>
        <p:spPr>
          <a:xfrm>
            <a:off x="838200" y="1825625"/>
            <a:ext cx="5257800" cy="4351338"/>
          </a:xfrm>
        </p:spPr>
        <p:txBody>
          <a:bodyPr vert="horz" lIns="91440" tIns="45720" rIns="91440" bIns="45720" rtlCol="0" anchor="t">
            <a:normAutofit/>
          </a:bodyPr>
          <a:lstStyle/>
          <a:p>
            <a:r>
              <a:rPr lang="nb-NO" dirty="0"/>
              <a:t>Hvordan fungerer denne koden?</a:t>
            </a:r>
          </a:p>
          <a:p>
            <a:endParaRPr lang="nb-NO" dirty="0">
              <a:cs typeface="Calibri"/>
            </a:endParaRPr>
          </a:p>
          <a:p>
            <a:r>
              <a:rPr lang="nb-NO" dirty="0">
                <a:ea typeface="+mn-lt"/>
                <a:cs typeface="+mn-lt"/>
              </a:rPr>
              <a:t>Vi må KALLE PÅ funksjonen!!</a:t>
            </a:r>
            <a:endParaRPr lang="nb-NO" dirty="0">
              <a:cs typeface="Calibri"/>
            </a:endParaRPr>
          </a:p>
          <a:p>
            <a:endParaRPr lang="nb-NO" dirty="0"/>
          </a:p>
          <a:p>
            <a:r>
              <a:rPr lang="nb-NO" dirty="0"/>
              <a:t>Teste koden til høyre</a:t>
            </a:r>
            <a:endParaRPr lang="nb-NO" dirty="0" err="1">
              <a:cs typeface="Calibri"/>
            </a:endParaRPr>
          </a:p>
          <a:p>
            <a:r>
              <a:rPr lang="nb-NO" b="1" dirty="0"/>
              <a:t>Endre</a:t>
            </a:r>
            <a:r>
              <a:rPr lang="nb-NO" dirty="0"/>
              <a:t> kode slik at den kaster terningen 100 ganger  og printer ut kast </a:t>
            </a:r>
            <a:endParaRPr lang="nb-NO" dirty="0">
              <a:cs typeface="Calibri"/>
            </a:endParaRPr>
          </a:p>
          <a:p>
            <a:r>
              <a:rPr lang="nb-NO" dirty="0">
                <a:cs typeface="Calibri"/>
              </a:rPr>
              <a:t>Prøv egne funksjoner</a:t>
            </a:r>
          </a:p>
          <a:p>
            <a:pPr marL="0" indent="0">
              <a:buNone/>
            </a:pPr>
            <a:endParaRPr lang="nb-NO" dirty="0"/>
          </a:p>
          <a:p>
            <a:endParaRPr lang="nb-NO" dirty="0"/>
          </a:p>
        </p:txBody>
      </p:sp>
      <p:pic>
        <p:nvPicPr>
          <p:cNvPr id="3" name="Bilde 3" descr="Et bilde som inneholder tekst&#10;&#10;Automatisk generert beskrivelse">
            <a:extLst>
              <a:ext uri="{FF2B5EF4-FFF2-40B4-BE49-F238E27FC236}">
                <a16:creationId xmlns:a16="http://schemas.microsoft.com/office/drawing/2014/main" id="{C7232EC3-9676-41A6-925C-8DB21A794C0C}"/>
              </a:ext>
            </a:extLst>
          </p:cNvPr>
          <p:cNvPicPr>
            <a:picLocks noChangeAspect="1"/>
          </p:cNvPicPr>
          <p:nvPr/>
        </p:nvPicPr>
        <p:blipFill>
          <a:blip r:embed="rId2"/>
          <a:stretch>
            <a:fillRect/>
          </a:stretch>
        </p:blipFill>
        <p:spPr>
          <a:xfrm>
            <a:off x="6320287" y="648035"/>
            <a:ext cx="5604294" cy="3922910"/>
          </a:xfrm>
          <a:prstGeom prst="rect">
            <a:avLst/>
          </a:prstGeom>
        </p:spPr>
      </p:pic>
    </p:spTree>
    <p:extLst>
      <p:ext uri="{BB962C8B-B14F-4D97-AF65-F5344CB8AC3E}">
        <p14:creationId xmlns:p14="http://schemas.microsoft.com/office/powerpoint/2010/main" val="233163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FA47BDB-BC01-4690-BC08-494135460367}"/>
              </a:ext>
            </a:extLst>
          </p:cNvPr>
          <p:cNvSpPr>
            <a:spLocks noGrp="1"/>
          </p:cNvSpPr>
          <p:nvPr>
            <p:ph type="title"/>
          </p:nvPr>
        </p:nvSpPr>
        <p:spPr/>
        <p:txBody>
          <a:bodyPr/>
          <a:lstStyle/>
          <a:p>
            <a:r>
              <a:rPr lang="nb-NO" dirty="0"/>
              <a:t>Egen definerte funksjoner - </a:t>
            </a:r>
            <a:r>
              <a:rPr lang="nb-NO" dirty="0">
                <a:highlight>
                  <a:srgbClr val="FFFF00"/>
                </a:highlight>
              </a:rPr>
              <a:t>parameters</a:t>
            </a:r>
          </a:p>
        </p:txBody>
      </p:sp>
      <p:sp>
        <p:nvSpPr>
          <p:cNvPr id="3" name="Plassholder for innhold 2">
            <a:extLst>
              <a:ext uri="{FF2B5EF4-FFF2-40B4-BE49-F238E27FC236}">
                <a16:creationId xmlns:a16="http://schemas.microsoft.com/office/drawing/2014/main" id="{F3E889B9-6C82-42A0-99AD-B21FAC4BD7FB}"/>
              </a:ext>
            </a:extLst>
          </p:cNvPr>
          <p:cNvSpPr>
            <a:spLocks noGrp="1"/>
          </p:cNvSpPr>
          <p:nvPr>
            <p:ph idx="1"/>
          </p:nvPr>
        </p:nvSpPr>
        <p:spPr>
          <a:xfrm>
            <a:off x="838200" y="1825625"/>
            <a:ext cx="5456274" cy="4351338"/>
          </a:xfrm>
        </p:spPr>
        <p:txBody>
          <a:bodyPr>
            <a:normAutofit/>
          </a:bodyPr>
          <a:lstStyle/>
          <a:p>
            <a:r>
              <a:rPr lang="nb-NO" dirty="0"/>
              <a:t>Er input-verdier til funksjonen</a:t>
            </a:r>
          </a:p>
          <a:p>
            <a:pPr marL="0" indent="0">
              <a:buNone/>
            </a:pPr>
            <a:endParaRPr lang="nb-NO" dirty="0">
              <a:solidFill>
                <a:srgbClr val="FF0000"/>
              </a:solidFill>
            </a:endParaRPr>
          </a:p>
          <a:p>
            <a:r>
              <a:rPr lang="nb-NO" dirty="0"/>
              <a:t>Kan brukes i kode inn i funksjonen som variabler</a:t>
            </a:r>
          </a:p>
          <a:p>
            <a:pPr marL="0" indent="0">
              <a:buNone/>
            </a:pPr>
            <a:endParaRPr lang="nb-NO" dirty="0"/>
          </a:p>
          <a:p>
            <a:r>
              <a:rPr lang="nb-NO" dirty="0"/>
              <a:t>En funksjon kan ha flere parameters</a:t>
            </a:r>
          </a:p>
          <a:p>
            <a:endParaRPr lang="nb-NO" dirty="0"/>
          </a:p>
        </p:txBody>
      </p:sp>
      <p:sp>
        <p:nvSpPr>
          <p:cNvPr id="10" name="TekstSylinder 9">
            <a:extLst>
              <a:ext uri="{FF2B5EF4-FFF2-40B4-BE49-F238E27FC236}">
                <a16:creationId xmlns:a16="http://schemas.microsoft.com/office/drawing/2014/main" id="{7A2A3703-F246-4A89-BC2A-4EB47B463628}"/>
              </a:ext>
            </a:extLst>
          </p:cNvPr>
          <p:cNvSpPr txBox="1"/>
          <p:nvPr/>
        </p:nvSpPr>
        <p:spPr>
          <a:xfrm>
            <a:off x="6639073" y="1573491"/>
            <a:ext cx="4714727" cy="1200329"/>
          </a:xfrm>
          <a:prstGeom prst="rect">
            <a:avLst/>
          </a:prstGeom>
          <a:noFill/>
        </p:spPr>
        <p:txBody>
          <a:bodyPr wrap="square" rtlCol="0">
            <a:spAutoFit/>
          </a:bodyPr>
          <a:lstStyle/>
          <a:p>
            <a:r>
              <a:rPr lang="nb-NO" sz="2400" dirty="0">
                <a:solidFill>
                  <a:srgbClr val="FF0000"/>
                </a:solidFill>
              </a:rPr>
              <a:t>Hva tror du denne koden skriver ut? Teste koden</a:t>
            </a:r>
          </a:p>
          <a:p>
            <a:r>
              <a:rPr lang="nb-NO" sz="2400" dirty="0">
                <a:solidFill>
                  <a:srgbClr val="FF0000"/>
                </a:solidFill>
                <a:hlinkClick r:id="rId2"/>
              </a:rPr>
              <a:t>forklaring av koden</a:t>
            </a:r>
            <a:endParaRPr lang="nb-NO" sz="2400" dirty="0">
              <a:solidFill>
                <a:srgbClr val="FF0000"/>
              </a:solidFill>
            </a:endParaRPr>
          </a:p>
        </p:txBody>
      </p:sp>
      <p:pic>
        <p:nvPicPr>
          <p:cNvPr id="4" name="Bilde 3">
            <a:hlinkClick r:id="rId2"/>
            <a:extLst>
              <a:ext uri="{FF2B5EF4-FFF2-40B4-BE49-F238E27FC236}">
                <a16:creationId xmlns:a16="http://schemas.microsoft.com/office/drawing/2014/main" id="{2086ECE1-1F24-47C1-9FC8-A7D9908F3B4A}"/>
              </a:ext>
            </a:extLst>
          </p:cNvPr>
          <p:cNvPicPr>
            <a:picLocks noChangeAspect="1"/>
          </p:cNvPicPr>
          <p:nvPr/>
        </p:nvPicPr>
        <p:blipFill>
          <a:blip r:embed="rId3"/>
          <a:stretch>
            <a:fillRect/>
          </a:stretch>
        </p:blipFill>
        <p:spPr>
          <a:xfrm>
            <a:off x="6639073" y="3198021"/>
            <a:ext cx="4583796" cy="3294854"/>
          </a:xfrm>
          <a:prstGeom prst="rect">
            <a:avLst/>
          </a:prstGeom>
        </p:spPr>
      </p:pic>
    </p:spTree>
    <p:extLst>
      <p:ext uri="{BB962C8B-B14F-4D97-AF65-F5344CB8AC3E}">
        <p14:creationId xmlns:p14="http://schemas.microsoft.com/office/powerpoint/2010/main" val="180975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E6CCC2-31E6-41F5-BD3A-8FA792516E13}"/>
              </a:ext>
            </a:extLst>
          </p:cNvPr>
          <p:cNvSpPr>
            <a:spLocks noGrp="1"/>
          </p:cNvSpPr>
          <p:nvPr>
            <p:ph type="title"/>
          </p:nvPr>
        </p:nvSpPr>
        <p:spPr/>
        <p:txBody>
          <a:bodyPr/>
          <a:lstStyle/>
          <a:p>
            <a:endParaRPr lang="nb-NO" dirty="0"/>
          </a:p>
        </p:txBody>
      </p:sp>
      <p:pic>
        <p:nvPicPr>
          <p:cNvPr id="5" name="Plassholder for innhold 4">
            <a:extLst>
              <a:ext uri="{FF2B5EF4-FFF2-40B4-BE49-F238E27FC236}">
                <a16:creationId xmlns:a16="http://schemas.microsoft.com/office/drawing/2014/main" id="{2C3B55CC-4874-4D07-BE54-59CDFC7BEABF}"/>
              </a:ext>
            </a:extLst>
          </p:cNvPr>
          <p:cNvPicPr>
            <a:picLocks noGrp="1" noChangeAspect="1"/>
          </p:cNvPicPr>
          <p:nvPr>
            <p:ph idx="1"/>
          </p:nvPr>
        </p:nvPicPr>
        <p:blipFill>
          <a:blip r:embed="rId2"/>
          <a:stretch>
            <a:fillRect/>
          </a:stretch>
        </p:blipFill>
        <p:spPr>
          <a:xfrm>
            <a:off x="6788866" y="1027905"/>
            <a:ext cx="4192402" cy="4721541"/>
          </a:xfrm>
          <a:prstGeom prst="rect">
            <a:avLst/>
          </a:prstGeom>
        </p:spPr>
      </p:pic>
      <p:pic>
        <p:nvPicPr>
          <p:cNvPr id="6" name="Bilde 5">
            <a:extLst>
              <a:ext uri="{FF2B5EF4-FFF2-40B4-BE49-F238E27FC236}">
                <a16:creationId xmlns:a16="http://schemas.microsoft.com/office/drawing/2014/main" id="{33E0FD09-3E45-4174-88B5-A67CBF49C90A}"/>
              </a:ext>
            </a:extLst>
          </p:cNvPr>
          <p:cNvPicPr>
            <a:picLocks noChangeAspect="1"/>
          </p:cNvPicPr>
          <p:nvPr/>
        </p:nvPicPr>
        <p:blipFill>
          <a:blip r:embed="rId3"/>
          <a:stretch>
            <a:fillRect/>
          </a:stretch>
        </p:blipFill>
        <p:spPr>
          <a:xfrm>
            <a:off x="486961" y="1530743"/>
            <a:ext cx="6308606" cy="4456697"/>
          </a:xfrm>
          <a:prstGeom prst="rect">
            <a:avLst/>
          </a:prstGeom>
        </p:spPr>
      </p:pic>
    </p:spTree>
    <p:extLst>
      <p:ext uri="{BB962C8B-B14F-4D97-AF65-F5344CB8AC3E}">
        <p14:creationId xmlns:p14="http://schemas.microsoft.com/office/powerpoint/2010/main" val="157523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B784474-E616-4293-B685-DEE646311E6C}"/>
              </a:ext>
            </a:extLst>
          </p:cNvPr>
          <p:cNvSpPr>
            <a:spLocks noGrp="1"/>
          </p:cNvSpPr>
          <p:nvPr>
            <p:ph type="title"/>
          </p:nvPr>
        </p:nvSpPr>
        <p:spPr/>
        <p:txBody>
          <a:bodyPr/>
          <a:lstStyle/>
          <a:p>
            <a:r>
              <a:rPr lang="nb-NO" dirty="0"/>
              <a:t>Hvordan bruker </a:t>
            </a:r>
            <a:r>
              <a:rPr lang="nb-NO"/>
              <a:t>vi funksjoner?</a:t>
            </a:r>
            <a:endParaRPr lang="nb-NO" dirty="0"/>
          </a:p>
        </p:txBody>
      </p:sp>
      <p:pic>
        <p:nvPicPr>
          <p:cNvPr id="1026" name="Picture 2">
            <a:extLst>
              <a:ext uri="{FF2B5EF4-FFF2-40B4-BE49-F238E27FC236}">
                <a16:creationId xmlns:a16="http://schemas.microsoft.com/office/drawing/2014/main" id="{9C682399-967B-4676-A270-70D045709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08" y="1953085"/>
            <a:ext cx="485775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Plassholder for innhold 3">
            <a:extLst>
              <a:ext uri="{FF2B5EF4-FFF2-40B4-BE49-F238E27FC236}">
                <a16:creationId xmlns:a16="http://schemas.microsoft.com/office/drawing/2014/main" id="{6C0EDCF8-AC0B-4C04-A22D-1DF8888DAB49}"/>
              </a:ext>
            </a:extLst>
          </p:cNvPr>
          <p:cNvSpPr>
            <a:spLocks noGrp="1"/>
          </p:cNvSpPr>
          <p:nvPr/>
        </p:nvSpPr>
        <p:spPr>
          <a:xfrm>
            <a:off x="6172200" y="1825625"/>
            <a:ext cx="5181600" cy="4351338"/>
          </a:xfrm>
          <a:prstGeom prst="rect">
            <a:avLst/>
          </a:prstGeom>
        </p:spPr>
        <p:txBody>
          <a:bodyPr vert="horz" lIns="91440" tIns="45720" rIns="91440" bIns="45720" rtlCol="0" anchor="t">
            <a:normAutofit/>
          </a:bodyPr>
          <a:ls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nb-NO" sz="2800" dirty="0"/>
              <a:t>Matematiske funksjoner</a:t>
            </a:r>
            <a:endParaRPr lang="nb-NO" sz="2800" dirty="0">
              <a:cs typeface="Calibri"/>
            </a:endParaRPr>
          </a:p>
          <a:p>
            <a:pPr marL="285750" indent="-285750">
              <a:buFont typeface="Arial"/>
              <a:buChar char="•"/>
            </a:pPr>
            <a:r>
              <a:rPr lang="nb-NO" sz="2800" dirty="0">
                <a:cs typeface="Calibri"/>
              </a:rPr>
              <a:t>Gjenbruke kode</a:t>
            </a:r>
            <a:r>
              <a:rPr lang="nb-NO" sz="2800">
                <a:cs typeface="Calibri"/>
              </a:rPr>
              <a:t>: definere en gang, bruk når du vil</a:t>
            </a:r>
            <a:endParaRPr lang="nb-NO" sz="2800" dirty="0">
              <a:cs typeface="Calibri"/>
            </a:endParaRPr>
          </a:p>
          <a:p>
            <a:pPr marL="285750" indent="-285750">
              <a:buFont typeface="Arial"/>
              <a:buChar char="•"/>
            </a:pPr>
            <a:endParaRPr lang="nb-NO" sz="2800" dirty="0">
              <a:cs typeface="Calibri"/>
            </a:endParaRPr>
          </a:p>
          <a:p>
            <a:pPr marL="285750" indent="-285750">
              <a:buFont typeface="Arial"/>
              <a:buChar char="•"/>
            </a:pPr>
            <a:r>
              <a:rPr lang="nb-NO" sz="2800" dirty="0"/>
              <a:t>Mange små og store programmer kan skrives som Python-funksjoner.</a:t>
            </a:r>
            <a:endParaRPr lang="nb-NO" sz="2800" dirty="0">
              <a:cs typeface="Calibri" panose="020F0502020204030204"/>
            </a:endParaRPr>
          </a:p>
          <a:p>
            <a:pPr marL="285750" indent="-285750">
              <a:buFont typeface="Arial"/>
              <a:buChar char="•"/>
            </a:pPr>
            <a:endParaRPr lang="nb-NO" sz="2800" dirty="0">
              <a:cs typeface="Calibri" panose="020F0502020204030204"/>
            </a:endParaRPr>
          </a:p>
          <a:p>
            <a:pPr marL="285750" indent="-285750">
              <a:buFont typeface="Arial"/>
              <a:buChar char="•"/>
            </a:pPr>
            <a:r>
              <a:rPr lang="nb-NO" sz="2800" dirty="0"/>
              <a:t>La oss prøve noen oppgaver!</a:t>
            </a:r>
            <a:endParaRPr lang="nb-NO" sz="2800" dirty="0">
              <a:cs typeface="Calibri" panose="020F0502020204030204"/>
            </a:endParaRPr>
          </a:p>
        </p:txBody>
      </p:sp>
      <p:sp>
        <p:nvSpPr>
          <p:cNvPr id="3" name="Rektangel 2">
            <a:extLst>
              <a:ext uri="{FF2B5EF4-FFF2-40B4-BE49-F238E27FC236}">
                <a16:creationId xmlns:a16="http://schemas.microsoft.com/office/drawing/2014/main" id="{F5E20786-5A93-4169-9372-0CCE09211615}"/>
              </a:ext>
            </a:extLst>
          </p:cNvPr>
          <p:cNvSpPr/>
          <p:nvPr/>
        </p:nvSpPr>
        <p:spPr>
          <a:xfrm>
            <a:off x="269080" y="1769268"/>
            <a:ext cx="5905499" cy="3167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542229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729</TotalTime>
  <Words>493</Words>
  <Application>Microsoft Office PowerPoint</Application>
  <PresentationFormat>Widescreen</PresentationFormat>
  <Paragraphs>72</Paragraphs>
  <Slides>10</Slides>
  <Notes>2</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10</vt:i4>
      </vt:variant>
    </vt:vector>
  </HeadingPairs>
  <TitlesOfParts>
    <vt:vector size="15" baseType="lpstr">
      <vt:lpstr>Arial</vt:lpstr>
      <vt:lpstr>Calibri</vt:lpstr>
      <vt:lpstr>Calibri Light</vt:lpstr>
      <vt:lpstr>Segoe UI</vt:lpstr>
      <vt:lpstr>Office Theme</vt:lpstr>
      <vt:lpstr>(Innebygde) Funksjoner i Python </vt:lpstr>
      <vt:lpstr>Funksjoner i Python</vt:lpstr>
      <vt:lpstr>Funksjoner i Python </vt:lpstr>
      <vt:lpstr> Funksjoner i Python </vt:lpstr>
      <vt:lpstr>Return verdier</vt:lpstr>
      <vt:lpstr> terningkast()</vt:lpstr>
      <vt:lpstr>Egen definerte funksjoner - parameters</vt:lpstr>
      <vt:lpstr>PowerPoint-presentasjon</vt:lpstr>
      <vt:lpstr>Hvordan bruker vi funksjoner?</vt:lpstr>
      <vt:lpstr>Oppgaver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Funksjoner i python</dc:title>
  <dc:creator>Miriam Castillo Amo</dc:creator>
  <cp:lastModifiedBy>Miriam Castillo Amo</cp:lastModifiedBy>
  <cp:revision>116</cp:revision>
  <dcterms:created xsi:type="dcterms:W3CDTF">2020-12-01T22:23:32Z</dcterms:created>
  <dcterms:modified xsi:type="dcterms:W3CDTF">2022-08-14T20:12:02Z</dcterms:modified>
</cp:coreProperties>
</file>