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1" r:id="rId9"/>
    <p:sldId id="268" r:id="rId10"/>
    <p:sldId id="269" r:id="rId11"/>
    <p:sldId id="270" r:id="rId12"/>
    <p:sldId id="271"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415" autoAdjust="0"/>
  </p:normalViewPr>
  <p:slideViewPr>
    <p:cSldViewPr snapToGrid="0" showGuides="1">
      <p:cViewPr varScale="1">
        <p:scale>
          <a:sx n="68" d="100"/>
          <a:sy n="68" d="100"/>
        </p:scale>
        <p:origin x="90" y="372"/>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7/2/2023</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7/2/2023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6</a:t>
            </a:fld>
            <a:endParaRPr lang="en-US"/>
          </a:p>
        </p:txBody>
      </p:sp>
    </p:spTree>
    <p:extLst>
      <p:ext uri="{BB962C8B-B14F-4D97-AF65-F5344CB8AC3E}">
        <p14:creationId xmlns:p14="http://schemas.microsoft.com/office/powerpoint/2010/main" val="386469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7</a:t>
            </a:fld>
            <a:endParaRPr lang="en-US"/>
          </a:p>
        </p:txBody>
      </p:sp>
    </p:spTree>
    <p:extLst>
      <p:ext uri="{BB962C8B-B14F-4D97-AF65-F5344CB8AC3E}">
        <p14:creationId xmlns:p14="http://schemas.microsoft.com/office/powerpoint/2010/main" val="201695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365957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7/2/2023</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6671734" y="935680"/>
            <a:ext cx="5180390" cy="1316454"/>
          </a:xfrm>
        </p:spPr>
        <p:txBody>
          <a:bodyPr>
            <a:noAutofit/>
          </a:bodyPr>
          <a:lstStyle/>
          <a:p>
            <a:r>
              <a:rPr lang="en-US" sz="3200" dirty="0"/>
              <a:t>On trying to understand what are the factors that affect and Cycling  business.</a:t>
            </a:r>
            <a:endParaRPr lang="en-IN" sz="3200"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6872816" y="2438400"/>
            <a:ext cx="4778226" cy="1159933"/>
          </a:xfrm>
        </p:spPr>
        <p:txBody>
          <a:bodyPr>
            <a:normAutofit/>
          </a:bodyPr>
          <a:lstStyle/>
          <a:p>
            <a:r>
              <a:rPr lang="en-US" dirty="0"/>
              <a:t>IN the upcoming slides I’ll explain what are those and why they do have a great effect on these businesses</a:t>
            </a:r>
            <a:endParaRPr lang="en-IN" dirty="0"/>
          </a:p>
        </p:txBody>
      </p:sp>
      <p:pic>
        <p:nvPicPr>
          <p:cNvPr id="7" name="Picture Placeholder 6">
            <a:extLst>
              <a:ext uri="{FF2B5EF4-FFF2-40B4-BE49-F238E27FC236}">
                <a16:creationId xmlns:a16="http://schemas.microsoft.com/office/drawing/2014/main" id="{9DD9D3B2-FE51-439C-AE73-8B5AB7E090F3}"/>
              </a:ext>
            </a:extLst>
          </p:cNvPr>
          <p:cNvPicPr>
            <a:picLocks noGrp="1" noChangeAspect="1"/>
          </p:cNvPicPr>
          <p:nvPr>
            <p:ph type="pic" sz="quarter" idx="13"/>
          </p:nvPr>
        </p:nvPicPr>
        <p:blipFill>
          <a:blip r:embed="rId3"/>
          <a:srcRect l="6125" r="6125"/>
          <a:stretch>
            <a:fillRect/>
          </a:stretch>
        </p:blipFill>
        <p:spPr>
          <a:xfrm>
            <a:off x="-1" y="-8467"/>
            <a:ext cx="6282267" cy="6858000"/>
          </a:xfr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a:xfrm>
            <a:off x="5635752" y="2067950"/>
            <a:ext cx="6556248" cy="1470855"/>
          </a:xfrm>
        </p:spPr>
        <p:txBody>
          <a:bodyPr>
            <a:normAutofit/>
          </a:bodyPr>
          <a:lstStyle/>
          <a:p>
            <a:r>
              <a:rPr lang="en-US" sz="4000" dirty="0"/>
              <a:t>Thank You for your patience and time</a:t>
            </a:r>
          </a:p>
        </p:txBody>
      </p:sp>
      <p:pic>
        <p:nvPicPr>
          <p:cNvPr id="5" name="Picture Placeholder 4">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a:stretch>
            <a:fillRect/>
          </a:stretch>
        </p:blipFill>
        <p:spPr>
          <a:xfrm>
            <a:off x="0" y="0"/>
            <a:ext cx="4951828" cy="6858000"/>
          </a:xfrm>
        </p:spPr>
      </p:pic>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a:xfrm>
            <a:off x="6096000" y="-433938"/>
            <a:ext cx="3640478" cy="433938"/>
          </a:xfrm>
        </p:spPr>
        <p:txBody>
          <a:bodyPr>
            <a:normAutofit/>
          </a:bodyPr>
          <a:lstStyle/>
          <a:p>
            <a:endParaRPr lang="en-US" dirty="0"/>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a:xfrm>
            <a:off x="2257450" y="-698179"/>
            <a:ext cx="3638674" cy="453938"/>
          </a:xfrm>
        </p:spPr>
        <p:txBody>
          <a:bodyPr/>
          <a:lstStyle/>
          <a:p>
            <a:endParaRPr lang="en-US" dirty="0"/>
          </a:p>
        </p:txBody>
      </p:sp>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8199" y="3917007"/>
            <a:ext cx="10515600" cy="621840"/>
          </a:xfrm>
          <a:noFill/>
          <a:ln>
            <a:noFill/>
          </a:ln>
        </p:spPr>
        <p:txBody>
          <a:bodyPr/>
          <a:lstStyle/>
          <a:p>
            <a:r>
              <a:rPr lang="en-US" sz="3200" dirty="0"/>
              <a:t>The factors</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1001183" y="4808991"/>
            <a:ext cx="10515600" cy="1305379"/>
          </a:xfrm>
        </p:spPr>
        <p:txBody>
          <a:bodyPr/>
          <a:lstStyle/>
          <a:p>
            <a:pPr marL="285750" indent="-285750" algn="l">
              <a:buFont typeface="Arial" panose="020B0604020202020204" pitchFamily="34" charset="0"/>
              <a:buChar char="•"/>
            </a:pPr>
            <a:r>
              <a:rPr lang="en-US" sz="2400" dirty="0"/>
              <a:t>Temperature </a:t>
            </a:r>
          </a:p>
          <a:p>
            <a:pPr marL="285750" indent="-285750" algn="l">
              <a:buFont typeface="Arial" panose="020B0604020202020204" pitchFamily="34" charset="0"/>
              <a:buChar char="•"/>
            </a:pPr>
            <a:r>
              <a:rPr lang="en-US" sz="2400" dirty="0"/>
              <a:t>Weather codes</a:t>
            </a:r>
          </a:p>
          <a:p>
            <a:pPr marL="285750" indent="-285750" algn="l">
              <a:buFont typeface="Arial" panose="020B0604020202020204" pitchFamily="34" charset="0"/>
              <a:buChar char="•"/>
            </a:pPr>
            <a:r>
              <a:rPr lang="en-US" sz="2400" dirty="0"/>
              <a:t>Specific time zones people ride at.</a:t>
            </a:r>
          </a:p>
          <a:p>
            <a:pPr marL="285750" indent="-285750" algn="l">
              <a:buFont typeface="Arial" panose="020B0604020202020204" pitchFamily="34" charset="0"/>
              <a:buChar char="•"/>
            </a:pPr>
            <a:r>
              <a:rPr lang="en-US" sz="2400" dirty="0"/>
              <a:t>Some weather factors like humidity and wind</a:t>
            </a:r>
          </a:p>
          <a:p>
            <a:pPr marL="285750" indent="-28575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
        <p:nvSpPr>
          <p:cNvPr id="3" name="Picture Placeholder 2">
            <a:extLst>
              <a:ext uri="{FF2B5EF4-FFF2-40B4-BE49-F238E27FC236}">
                <a16:creationId xmlns:a16="http://schemas.microsoft.com/office/drawing/2014/main" id="{262FF7EA-4139-4D53-81AF-FF0D50176C4D}"/>
              </a:ext>
            </a:extLst>
          </p:cNvPr>
          <p:cNvSpPr>
            <a:spLocks noGrp="1"/>
          </p:cNvSpPr>
          <p:nvPr>
            <p:ph type="pic" sz="quarter" idx="13"/>
          </p:nvPr>
        </p:nvSpPr>
        <p:spPr>
          <a:xfrm flipV="1">
            <a:off x="0" y="-689652"/>
            <a:ext cx="12192000" cy="249385"/>
          </a:xfrm>
        </p:spPr>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a:xfrm flipV="1">
            <a:off x="363416" y="7200017"/>
            <a:ext cx="2262187" cy="249384"/>
          </a:xfrm>
        </p:spPr>
        <p:txBody>
          <a:bodyPr/>
          <a:lstStyle/>
          <a:p>
            <a:r>
              <a:rPr lang="en-US" dirty="0"/>
              <a:t>Your company name</a:t>
            </a:r>
          </a:p>
        </p:txBody>
      </p:sp>
      <p:sp>
        <p:nvSpPr>
          <p:cNvPr id="5" name="TextBox 4">
            <a:extLst>
              <a:ext uri="{FF2B5EF4-FFF2-40B4-BE49-F238E27FC236}">
                <a16:creationId xmlns:a16="http://schemas.microsoft.com/office/drawing/2014/main" id="{3411882A-6718-4514-913C-9269ECD48C87}"/>
              </a:ext>
            </a:extLst>
          </p:cNvPr>
          <p:cNvSpPr txBox="1"/>
          <p:nvPr/>
        </p:nvSpPr>
        <p:spPr>
          <a:xfrm>
            <a:off x="1134533" y="833956"/>
            <a:ext cx="9922933" cy="2308324"/>
          </a:xfrm>
          <a:prstGeom prst="rect">
            <a:avLst/>
          </a:prstGeom>
          <a:noFill/>
        </p:spPr>
        <p:txBody>
          <a:bodyPr wrap="square" rtlCol="0">
            <a:spAutoFit/>
          </a:bodyPr>
          <a:lstStyle/>
          <a:p>
            <a:r>
              <a:rPr lang="en-US" sz="4800" b="1" dirty="0"/>
              <a:t>Now according to our data we have the following factors that can affect people riding the cycles </a:t>
            </a:r>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E7C4CDF-AA4D-468C-8103-C58D20676999}"/>
              </a:ext>
            </a:extLst>
          </p:cNvPr>
          <p:cNvSpPr>
            <a:spLocks noGrp="1"/>
          </p:cNvSpPr>
          <p:nvPr>
            <p:ph type="ctrTitle"/>
          </p:nvPr>
        </p:nvSpPr>
        <p:spPr>
          <a:xfrm>
            <a:off x="271849" y="1"/>
            <a:ext cx="6154993" cy="556054"/>
          </a:xfrm>
        </p:spPr>
        <p:txBody>
          <a:bodyPr>
            <a:normAutofit/>
          </a:bodyPr>
          <a:lstStyle/>
          <a:p>
            <a:r>
              <a:rPr lang="en-US" sz="2000" dirty="0"/>
              <a:t>Starting with temperature</a:t>
            </a:r>
          </a:p>
        </p:txBody>
      </p:sp>
      <p:pic>
        <p:nvPicPr>
          <p:cNvPr id="20" name="Picture Placeholder 19">
            <a:extLst>
              <a:ext uri="{FF2B5EF4-FFF2-40B4-BE49-F238E27FC236}">
                <a16:creationId xmlns:a16="http://schemas.microsoft.com/office/drawing/2014/main" id="{BDA6BE98-197A-42D4-8B34-1D190FC6DD07}"/>
              </a:ext>
            </a:extLst>
          </p:cNvPr>
          <p:cNvPicPr>
            <a:picLocks noGrp="1" noChangeAspect="1"/>
          </p:cNvPicPr>
          <p:nvPr>
            <p:ph type="pic" sz="quarter" idx="13"/>
          </p:nvPr>
        </p:nvPicPr>
        <p:blipFill>
          <a:blip r:embed="rId3"/>
          <a:stretch>
            <a:fillRect/>
          </a:stretch>
        </p:blipFill>
        <p:spPr>
          <a:xfrm>
            <a:off x="5671751" y="0"/>
            <a:ext cx="6520250" cy="7061200"/>
          </a:xfrm>
        </p:spPr>
      </p:pic>
      <p:sp>
        <p:nvSpPr>
          <p:cNvPr id="18" name="Subtitle 12">
            <a:extLst>
              <a:ext uri="{FF2B5EF4-FFF2-40B4-BE49-F238E27FC236}">
                <a16:creationId xmlns:a16="http://schemas.microsoft.com/office/drawing/2014/main" id="{493E872D-C4F4-431A-9E6D-B4C11EE14855}"/>
              </a:ext>
            </a:extLst>
          </p:cNvPr>
          <p:cNvSpPr>
            <a:spLocks noGrp="1"/>
          </p:cNvSpPr>
          <p:nvPr>
            <p:ph type="subTitle" idx="1"/>
          </p:nvPr>
        </p:nvSpPr>
        <p:spPr>
          <a:xfrm>
            <a:off x="172995" y="866279"/>
            <a:ext cx="5653880" cy="5312099"/>
          </a:xfrm>
        </p:spPr>
        <p:txBody>
          <a:bodyPr>
            <a:normAutofit fontScale="92500" lnSpcReduction="10000"/>
          </a:bodyPr>
          <a:lstStyle/>
          <a:p>
            <a:r>
              <a:rPr lang="en-US" dirty="0"/>
              <a:t>Yes, as you may have expected temperature did have an effect on The amount of times they ride.</a:t>
            </a:r>
          </a:p>
          <a:p>
            <a:r>
              <a:rPr lang="en-US" dirty="0"/>
              <a:t>Let me explain why :</a:t>
            </a:r>
          </a:p>
          <a:p>
            <a:r>
              <a:rPr lang="en-US" b="1" dirty="0"/>
              <a:t>Performance:</a:t>
            </a:r>
            <a:r>
              <a:rPr lang="en-US" dirty="0"/>
              <a:t> When the temperature is cooler, air resistance is lower. This means that cyclists can go faster and farther with less effort. In contrast, when the temperature is hot, air resistance is higher. This means that cyclists have to work harder to go the same distance, which can make them less likely to ride as often.</a:t>
            </a:r>
          </a:p>
          <a:p>
            <a:r>
              <a:rPr lang="en-US" b="1" dirty="0"/>
              <a:t>Availability:</a:t>
            </a:r>
            <a:r>
              <a:rPr lang="en-US" dirty="0"/>
              <a:t> In cold weather, roads and paths may be icy or snowy, making it unsafe to ride a bike. In contrast, in warm weather, roads and paths are usually clear and safe to ride on. This makes it more convenient to ride a bike, and people are more likely to do it more often.</a:t>
            </a:r>
          </a:p>
          <a:p>
            <a:r>
              <a:rPr lang="en-US" b="1" dirty="0"/>
              <a:t>Seasonality:</a:t>
            </a:r>
            <a:r>
              <a:rPr lang="en-US" dirty="0"/>
              <a:t> In many parts of the world, people are more likely to ride their bikes in the summer than in the winter. This is because the weather is usually warmer and sunnier in the summer, which makes it more enjoyable to be outside.</a:t>
            </a:r>
          </a:p>
          <a:p>
            <a:endParaRPr lang="en-US"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a:xfrm>
            <a:off x="6383215" y="-135946"/>
            <a:ext cx="5445369" cy="1114784"/>
          </a:xfrm>
        </p:spPr>
        <p:txBody>
          <a:bodyPr/>
          <a:lstStyle/>
          <a:p>
            <a:r>
              <a:rPr lang="en-US" sz="2400" dirty="0"/>
              <a:t>Now Trying to figure out the weather factors, let’s start with humidity</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6383215" y="978838"/>
            <a:ext cx="5445369" cy="5733754"/>
          </a:xfrm>
        </p:spPr>
        <p:txBody>
          <a:bodyPr/>
          <a:lstStyle/>
          <a:p>
            <a:pPr marL="0" indent="0">
              <a:buNone/>
            </a:pPr>
            <a:r>
              <a:rPr lang="en-US" dirty="0"/>
              <a:t>Humidity had a clear negative impact in the way cyclists get to cycle, where the number of cycles used decreased by increasing humidity . Here’s why:</a:t>
            </a:r>
          </a:p>
          <a:p>
            <a:r>
              <a:rPr lang="en-US" b="1" dirty="0"/>
              <a:t>Makes it difficult to cool down</a:t>
            </a:r>
            <a:r>
              <a:rPr lang="en-US" dirty="0"/>
              <a:t>: When the air is humid, sweat does not evaporate as easily, which can lead to overheating. This can make riding uncomfortable and even dangerous, and it can discourage people from riding their bikes.</a:t>
            </a:r>
          </a:p>
          <a:p>
            <a:r>
              <a:rPr lang="en-US" b="1" dirty="0"/>
              <a:t>Makes roads and paths more slippery</a:t>
            </a:r>
            <a:r>
              <a:rPr lang="en-US" dirty="0"/>
              <a:t>: Humidity can also make the roads and paths more slippery, which can increase the risk of accidents. This is especially true if the roads are wet, as the water can mix with the humidity in the air to create a layer of condensation. This can make it difficult for cyclists to maintain control of their bikes, and it can increase the risk of falling.</a:t>
            </a:r>
          </a:p>
          <a:p>
            <a:r>
              <a:rPr lang="en-US" b="1" dirty="0"/>
              <a:t>Makes it difficult to breathe</a:t>
            </a:r>
            <a:r>
              <a:rPr lang="en-US" dirty="0"/>
              <a:t>: When the air is humid, it can be harder to breathe. This is because the water vapor in the air can interfere with the body's ability to absorb oxygen. </a:t>
            </a:r>
            <a:endParaRPr lang="en-US" sz="1800" dirty="0"/>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
        <p:nvSpPr>
          <p:cNvPr id="6" name="Content Placeholder 5">
            <a:extLst>
              <a:ext uri="{FF2B5EF4-FFF2-40B4-BE49-F238E27FC236}">
                <a16:creationId xmlns:a16="http://schemas.microsoft.com/office/drawing/2014/main" id="{388E3AC1-D7A5-40C2-92D8-C386497C9010}"/>
              </a:ext>
            </a:extLst>
          </p:cNvPr>
          <p:cNvSpPr>
            <a:spLocks noGrp="1"/>
          </p:cNvSpPr>
          <p:nvPr>
            <p:ph sz="quarter" idx="14"/>
          </p:nvPr>
        </p:nvSpPr>
        <p:spPr>
          <a:xfrm>
            <a:off x="469045" y="7123895"/>
            <a:ext cx="2262187" cy="249237"/>
          </a:xfrm>
        </p:spPr>
        <p:txBody>
          <a:bodyPr/>
          <a:lstStyle/>
          <a:p>
            <a:r>
              <a:rPr lang="en-US" dirty="0"/>
              <a:t>Your company name</a:t>
            </a:r>
          </a:p>
        </p:txBody>
      </p:sp>
      <p:pic>
        <p:nvPicPr>
          <p:cNvPr id="18" name="Picture Placeholder 17">
            <a:extLst>
              <a:ext uri="{FF2B5EF4-FFF2-40B4-BE49-F238E27FC236}">
                <a16:creationId xmlns:a16="http://schemas.microsoft.com/office/drawing/2014/main" id="{86E11806-F302-4002-BC05-308E87F6B5B7}"/>
              </a:ext>
            </a:extLst>
          </p:cNvPr>
          <p:cNvPicPr>
            <a:picLocks noGrp="1" noChangeAspect="1"/>
          </p:cNvPicPr>
          <p:nvPr>
            <p:ph type="pic" sz="quarter" idx="15"/>
          </p:nvPr>
        </p:nvPicPr>
        <p:blipFill>
          <a:blip r:embed="rId3"/>
          <a:stretch>
            <a:fillRect/>
          </a:stretch>
        </p:blipFill>
        <p:spPr>
          <a:xfrm>
            <a:off x="1" y="154745"/>
            <a:ext cx="6344528" cy="6308462"/>
          </a:xfrm>
        </p:spPr>
      </p:pic>
    </p:spTree>
    <p:extLst>
      <p:ext uri="{BB962C8B-B14F-4D97-AF65-F5344CB8AC3E}">
        <p14:creationId xmlns:p14="http://schemas.microsoft.com/office/powerpoint/2010/main" val="21669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237394" y="0"/>
            <a:ext cx="5114198" cy="1114784"/>
          </a:xfrm>
        </p:spPr>
        <p:txBody>
          <a:bodyPr/>
          <a:lstStyle/>
          <a:p>
            <a:r>
              <a:rPr lang="en-US" sz="2400" dirty="0"/>
              <a:t>Now that we know what temperature and humidity can do to the rides count</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197832" y="1241393"/>
            <a:ext cx="5193322" cy="3454523"/>
          </a:xfrm>
        </p:spPr>
        <p:txBody>
          <a:bodyPr/>
          <a:lstStyle/>
          <a:p>
            <a:pPr marL="0" indent="0">
              <a:buNone/>
            </a:pPr>
            <a:r>
              <a:rPr lang="en-US" dirty="0"/>
              <a:t>there is a small increase in the number of bike rides as the wind speed increases. </a:t>
            </a:r>
          </a:p>
          <a:p>
            <a:pPr marL="0" indent="0">
              <a:buNone/>
            </a:pPr>
            <a:r>
              <a:rPr lang="en-US" dirty="0"/>
              <a:t>However, the correlation is not strong, so it is possible that other factors, such as temperature or humidity, are also playing a role.</a:t>
            </a:r>
          </a:p>
          <a:p>
            <a:pPr marL="0" indent="0">
              <a:buNone/>
            </a:pPr>
            <a:r>
              <a:rPr lang="en-US" b="1" dirty="0"/>
              <a:t>One possibility </a:t>
            </a:r>
            <a:r>
              <a:rPr lang="en-US" dirty="0"/>
              <a:t>is that people are more likely to ride their bikes when the wind is blowing because it helps to propel them forward. This can be especially helpful on days when the weather is hot or humid, as it can make riding more comfortable.</a:t>
            </a:r>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405619" y="6920407"/>
            <a:ext cx="2262187" cy="249237"/>
          </a:xfrm>
        </p:spPr>
        <p:txBody>
          <a:bodyPr/>
          <a:lstStyle/>
          <a:p>
            <a:r>
              <a:rPr lang="en-US" dirty="0"/>
              <a:t>Your company name</a:t>
            </a:r>
          </a:p>
        </p:txBody>
      </p:sp>
      <p:pic>
        <p:nvPicPr>
          <p:cNvPr id="20" name="Picture Placeholder 19">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a:stretch>
            <a:fillRect/>
          </a:stretch>
        </p:blipFill>
        <p:spPr>
          <a:xfrm>
            <a:off x="5556738" y="1"/>
            <a:ext cx="6799226" cy="6711950"/>
          </a:xfrm>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l="76330" t="-1203" r="-1274" b="86288"/>
          <a:stretch/>
        </p:blipFill>
        <p:spPr>
          <a:xfrm flipH="1">
            <a:off x="12561111" y="4421419"/>
            <a:ext cx="157073" cy="45719"/>
          </a:xfrm>
        </p:spPr>
      </p:pic>
      <p:sp>
        <p:nvSpPr>
          <p:cNvPr id="5" name="Picture Placeholder 4">
            <a:extLst>
              <a:ext uri="{FF2B5EF4-FFF2-40B4-BE49-F238E27FC236}">
                <a16:creationId xmlns:a16="http://schemas.microsoft.com/office/drawing/2014/main" id="{0968A72C-24F2-4E61-8408-8B9DD4000B24}"/>
              </a:ext>
            </a:extLst>
          </p:cNvPr>
          <p:cNvSpPr>
            <a:spLocks noGrp="1"/>
          </p:cNvSpPr>
          <p:nvPr>
            <p:ph type="pic" sz="quarter" idx="16"/>
          </p:nvPr>
        </p:nvSpPr>
        <p:spPr>
          <a:xfrm rot="5246183">
            <a:off x="10058400" y="-865679"/>
            <a:ext cx="192257" cy="1034491"/>
          </a:xfrm>
        </p:spPr>
      </p:sp>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7870227" y="1003537"/>
            <a:ext cx="4321773" cy="1114784"/>
          </a:xfrm>
        </p:spPr>
        <p:txBody>
          <a:bodyPr/>
          <a:lstStyle/>
          <a:p>
            <a:r>
              <a:rPr lang="en-US" sz="2000" dirty="0"/>
              <a:t>Now discussing what how some weather codes can affect number of cycles rides.</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7859149" y="3008684"/>
            <a:ext cx="3969435" cy="3454523"/>
          </a:xfrm>
        </p:spPr>
        <p:txBody>
          <a:bodyPr/>
          <a:lstStyle/>
          <a:p>
            <a:pPr marL="0" indent="0">
              <a:buNone/>
            </a:pPr>
            <a:r>
              <a:rPr lang="en-US" sz="1800" dirty="0"/>
              <a:t>It seems pretty straight forward that the more clear the weather is the more likely it is for people to ride more bicycles.</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6</a:t>
            </a:fld>
            <a:endParaRPr lang="en-US"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405619" y="6920407"/>
            <a:ext cx="2262187" cy="249237"/>
          </a:xfrm>
        </p:spPr>
        <p:txBody>
          <a:bodyPr/>
          <a:lstStyle/>
          <a:p>
            <a:r>
              <a:rPr lang="en-US" dirty="0"/>
              <a:t>Your company name</a:t>
            </a:r>
          </a:p>
        </p:txBody>
      </p:sp>
      <p:pic>
        <p:nvPicPr>
          <p:cNvPr id="20" name="Picture Placeholder 19">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a:stretch>
            <a:fillRect/>
          </a:stretch>
        </p:blipFill>
        <p:spPr>
          <a:xfrm>
            <a:off x="-93337" y="0"/>
            <a:ext cx="7718026" cy="6712592"/>
          </a:xfrm>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rotWithShape="1">
          <a:blip r:embed="rId4" cstate="screen">
            <a:extLst>
              <a:ext uri="{28A0092B-C50C-407E-A947-70E740481C1C}">
                <a14:useLocalDpi xmlns:a14="http://schemas.microsoft.com/office/drawing/2010/main"/>
              </a:ext>
            </a:extLst>
          </a:blip>
          <a:srcRect l="76330" t="-1203" r="-1274" b="86288"/>
          <a:stretch/>
        </p:blipFill>
        <p:spPr>
          <a:xfrm flipH="1">
            <a:off x="12561111" y="4421419"/>
            <a:ext cx="157073" cy="45719"/>
          </a:xfrm>
        </p:spPr>
      </p:pic>
      <p:sp>
        <p:nvSpPr>
          <p:cNvPr id="5" name="Picture Placeholder 4">
            <a:extLst>
              <a:ext uri="{FF2B5EF4-FFF2-40B4-BE49-F238E27FC236}">
                <a16:creationId xmlns:a16="http://schemas.microsoft.com/office/drawing/2014/main" id="{0968A72C-24F2-4E61-8408-8B9DD4000B24}"/>
              </a:ext>
            </a:extLst>
          </p:cNvPr>
          <p:cNvSpPr>
            <a:spLocks noGrp="1"/>
          </p:cNvSpPr>
          <p:nvPr>
            <p:ph type="pic" sz="quarter" idx="16"/>
          </p:nvPr>
        </p:nvSpPr>
        <p:spPr>
          <a:xfrm rot="5246183">
            <a:off x="10058400" y="-865679"/>
            <a:ext cx="192257" cy="1034491"/>
          </a:xfrm>
        </p:spPr>
      </p:sp>
    </p:spTree>
    <p:extLst>
      <p:ext uri="{BB962C8B-B14F-4D97-AF65-F5344CB8AC3E}">
        <p14:creationId xmlns:p14="http://schemas.microsoft.com/office/powerpoint/2010/main" val="177534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1491175" y="474119"/>
            <a:ext cx="9184382" cy="590844"/>
          </a:xfrm>
        </p:spPr>
        <p:txBody>
          <a:bodyPr/>
          <a:lstStyle/>
          <a:p>
            <a:r>
              <a:rPr lang="en-US" sz="2000" dirty="0"/>
              <a:t>Now when trying to check if there’s any specific hours that are the busiest, here’s what I found :</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rot="5627859">
            <a:off x="6810643" y="-443229"/>
            <a:ext cx="238861" cy="163949"/>
          </a:xfrm>
        </p:spPr>
        <p:txBody>
          <a:bodyPr/>
          <a:lstStyle/>
          <a:p>
            <a:pPr marL="0" indent="0">
              <a:buNone/>
            </a:pPr>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405619" y="6920407"/>
            <a:ext cx="2262187" cy="249237"/>
          </a:xfrm>
        </p:spPr>
        <p:txBody>
          <a:bodyPr/>
          <a:lstStyle/>
          <a:p>
            <a:r>
              <a:rPr lang="en-US" dirty="0"/>
              <a:t>Your company name</a:t>
            </a:r>
          </a:p>
        </p:txBody>
      </p:sp>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76330" t="-1203" r="-1274" b="86288"/>
          <a:stretch/>
        </p:blipFill>
        <p:spPr>
          <a:xfrm flipH="1">
            <a:off x="12561111" y="4421419"/>
            <a:ext cx="157073" cy="45719"/>
          </a:xfrm>
        </p:spPr>
      </p:pic>
      <p:sp>
        <p:nvSpPr>
          <p:cNvPr id="5" name="Picture Placeholder 4">
            <a:extLst>
              <a:ext uri="{FF2B5EF4-FFF2-40B4-BE49-F238E27FC236}">
                <a16:creationId xmlns:a16="http://schemas.microsoft.com/office/drawing/2014/main" id="{0968A72C-24F2-4E61-8408-8B9DD4000B24}"/>
              </a:ext>
            </a:extLst>
          </p:cNvPr>
          <p:cNvSpPr>
            <a:spLocks noGrp="1"/>
          </p:cNvSpPr>
          <p:nvPr>
            <p:ph type="pic" sz="quarter" idx="16"/>
          </p:nvPr>
        </p:nvSpPr>
        <p:spPr>
          <a:xfrm rot="5246183">
            <a:off x="10058400" y="-865679"/>
            <a:ext cx="192257" cy="1034491"/>
          </a:xfrm>
        </p:spPr>
      </p:sp>
      <p:pic>
        <p:nvPicPr>
          <p:cNvPr id="10" name="Picture Placeholder 9">
            <a:extLst>
              <a:ext uri="{FF2B5EF4-FFF2-40B4-BE49-F238E27FC236}">
                <a16:creationId xmlns:a16="http://schemas.microsoft.com/office/drawing/2014/main" id="{3F425215-9541-453A-9BD2-7AAE708883EE}"/>
              </a:ext>
            </a:extLst>
          </p:cNvPr>
          <p:cNvPicPr>
            <a:picLocks noGrp="1" noChangeAspect="1"/>
          </p:cNvPicPr>
          <p:nvPr>
            <p:ph type="pic" sz="quarter" idx="15"/>
          </p:nvPr>
        </p:nvPicPr>
        <p:blipFill>
          <a:blip r:embed="rId4"/>
          <a:stretch>
            <a:fillRect/>
          </a:stretch>
        </p:blipFill>
        <p:spPr>
          <a:xfrm>
            <a:off x="0" y="2001128"/>
            <a:ext cx="12192000" cy="4856872"/>
          </a:xfrm>
        </p:spPr>
      </p:pic>
    </p:spTree>
    <p:extLst>
      <p:ext uri="{BB962C8B-B14F-4D97-AF65-F5344CB8AC3E}">
        <p14:creationId xmlns:p14="http://schemas.microsoft.com/office/powerpoint/2010/main" val="409370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970146" y="448315"/>
            <a:ext cx="9184382" cy="590844"/>
          </a:xfrm>
        </p:spPr>
        <p:txBody>
          <a:bodyPr/>
          <a:lstStyle/>
          <a:p>
            <a:r>
              <a:rPr lang="en-US" sz="2400" dirty="0"/>
              <a:t>Speaking about timestamps, Here’s my final analysis of quarters in the year where bikes are used the most:</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970146" y="1202472"/>
            <a:ext cx="10548424" cy="635343"/>
          </a:xfrm>
        </p:spPr>
        <p:txBody>
          <a:bodyPr/>
          <a:lstStyle/>
          <a:p>
            <a:pPr marL="0" indent="0">
              <a:buNone/>
            </a:pPr>
            <a:r>
              <a:rPr lang="en-US" sz="1800" dirty="0"/>
              <a:t>From Quarter 1 until quarter 3 is the busiest time in the year , where from the 3</a:t>
            </a:r>
            <a:r>
              <a:rPr lang="en-US" sz="1800" baseline="30000" dirty="0"/>
              <a:t>rd</a:t>
            </a:r>
            <a:r>
              <a:rPr lang="en-US" sz="1800" dirty="0"/>
              <a:t> quarter until the 4</a:t>
            </a:r>
            <a:r>
              <a:rPr lang="en-US" sz="1800" baseline="30000" dirty="0"/>
              <a:t>th</a:t>
            </a:r>
            <a:r>
              <a:rPr lang="en-US" sz="1800" dirty="0"/>
              <a:t> one the line begins to be negative </a:t>
            </a:r>
            <a:r>
              <a:rPr lang="en-US" dirty="0"/>
              <a:t>regarding No. of bikes  that are driven</a:t>
            </a:r>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8</a:t>
            </a:fld>
            <a:endParaRPr lang="en-US"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405619" y="6920407"/>
            <a:ext cx="2262187" cy="249237"/>
          </a:xfrm>
        </p:spPr>
        <p:txBody>
          <a:bodyPr/>
          <a:lstStyle/>
          <a:p>
            <a:r>
              <a:rPr lang="en-US" dirty="0"/>
              <a:t>Your company name</a:t>
            </a:r>
          </a:p>
        </p:txBody>
      </p:sp>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a:ext>
            </a:extLst>
          </a:blip>
          <a:srcRect l="76330" t="-1203" r="-1274" b="86288"/>
          <a:stretch/>
        </p:blipFill>
        <p:spPr>
          <a:xfrm flipH="1">
            <a:off x="12561111" y="4421419"/>
            <a:ext cx="157073" cy="45719"/>
          </a:xfrm>
        </p:spPr>
      </p:pic>
      <p:sp>
        <p:nvSpPr>
          <p:cNvPr id="5" name="Picture Placeholder 4">
            <a:extLst>
              <a:ext uri="{FF2B5EF4-FFF2-40B4-BE49-F238E27FC236}">
                <a16:creationId xmlns:a16="http://schemas.microsoft.com/office/drawing/2014/main" id="{0968A72C-24F2-4E61-8408-8B9DD4000B24}"/>
              </a:ext>
            </a:extLst>
          </p:cNvPr>
          <p:cNvSpPr>
            <a:spLocks noGrp="1"/>
          </p:cNvSpPr>
          <p:nvPr>
            <p:ph type="pic" sz="quarter" idx="16"/>
          </p:nvPr>
        </p:nvSpPr>
        <p:spPr>
          <a:xfrm rot="5246183">
            <a:off x="10058400" y="-865679"/>
            <a:ext cx="192257" cy="1034491"/>
          </a:xfrm>
        </p:spPr>
      </p:sp>
      <p:pic>
        <p:nvPicPr>
          <p:cNvPr id="10" name="Picture Placeholder 9">
            <a:extLst>
              <a:ext uri="{FF2B5EF4-FFF2-40B4-BE49-F238E27FC236}">
                <a16:creationId xmlns:a16="http://schemas.microsoft.com/office/drawing/2014/main" id="{3F425215-9541-453A-9BD2-7AAE708883EE}"/>
              </a:ext>
            </a:extLst>
          </p:cNvPr>
          <p:cNvPicPr>
            <a:picLocks noGrp="1" noChangeAspect="1"/>
          </p:cNvPicPr>
          <p:nvPr>
            <p:ph type="pic" sz="quarter" idx="15"/>
          </p:nvPr>
        </p:nvPicPr>
        <p:blipFill>
          <a:blip r:embed="rId4"/>
          <a:stretch>
            <a:fillRect/>
          </a:stretch>
        </p:blipFill>
        <p:spPr>
          <a:xfrm>
            <a:off x="405619" y="2001128"/>
            <a:ext cx="10989211" cy="4856872"/>
          </a:xfrm>
        </p:spPr>
      </p:pic>
      <p:pic>
        <p:nvPicPr>
          <p:cNvPr id="8" name="Picture 7">
            <a:extLst>
              <a:ext uri="{FF2B5EF4-FFF2-40B4-BE49-F238E27FC236}">
                <a16:creationId xmlns:a16="http://schemas.microsoft.com/office/drawing/2014/main" id="{AA91661C-0909-4406-9538-702F79E7BCCB}"/>
              </a:ext>
            </a:extLst>
          </p:cNvPr>
          <p:cNvPicPr>
            <a:picLocks noChangeAspect="1"/>
          </p:cNvPicPr>
          <p:nvPr/>
        </p:nvPicPr>
        <p:blipFill>
          <a:blip r:embed="rId5"/>
          <a:stretch>
            <a:fillRect/>
          </a:stretch>
        </p:blipFill>
        <p:spPr>
          <a:xfrm>
            <a:off x="7821636" y="2645689"/>
            <a:ext cx="1657118" cy="792992"/>
          </a:xfrm>
          <a:prstGeom prst="rect">
            <a:avLst/>
          </a:prstGeom>
        </p:spPr>
      </p:pic>
    </p:spTree>
    <p:extLst>
      <p:ext uri="{BB962C8B-B14F-4D97-AF65-F5344CB8AC3E}">
        <p14:creationId xmlns:p14="http://schemas.microsoft.com/office/powerpoint/2010/main" val="264645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C1857C-1BD6-46F0-9318-55C44EEC9304}"/>
              </a:ext>
            </a:extLst>
          </p:cNvPr>
          <p:cNvSpPr>
            <a:spLocks noGrp="1"/>
          </p:cNvSpPr>
          <p:nvPr>
            <p:ph type="sldNum" sz="quarter" idx="12"/>
          </p:nvPr>
        </p:nvSpPr>
        <p:spPr/>
        <p:txBody>
          <a:bodyPr/>
          <a:lstStyle/>
          <a:p>
            <a:fld id="{48BB047D-A6CD-43AB-96F0-683C726B586B}" type="slidenum">
              <a:rPr lang="en-US" noProof="0" smtClean="0"/>
              <a:pPr/>
              <a:t>9</a:t>
            </a:fld>
            <a:endParaRPr lang="en-US" noProof="0" dirty="0"/>
          </a:p>
        </p:txBody>
      </p:sp>
      <p:sp>
        <p:nvSpPr>
          <p:cNvPr id="3" name="Content Placeholder 2">
            <a:extLst>
              <a:ext uri="{FF2B5EF4-FFF2-40B4-BE49-F238E27FC236}">
                <a16:creationId xmlns:a16="http://schemas.microsoft.com/office/drawing/2014/main" id="{46F62ED8-B5A5-4D25-9718-1CA19122EB3A}"/>
              </a:ext>
            </a:extLst>
          </p:cNvPr>
          <p:cNvSpPr>
            <a:spLocks noGrp="1"/>
          </p:cNvSpPr>
          <p:nvPr>
            <p:ph idx="1"/>
          </p:nvPr>
        </p:nvSpPr>
        <p:spPr/>
        <p:txBody>
          <a:bodyPr>
            <a:normAutofit/>
          </a:bodyPr>
          <a:lstStyle/>
          <a:p>
            <a:pPr>
              <a:buClr>
                <a:schemeClr val="tx1"/>
              </a:buClr>
            </a:pPr>
            <a:r>
              <a:rPr lang="en-US" sz="2000" b="1" dirty="0"/>
              <a:t>Offer discounts or promotions during humid days</a:t>
            </a:r>
            <a:r>
              <a:rPr lang="en-US" sz="2000" dirty="0"/>
              <a:t>. This can encourage people to ride their bikes even when the weather is not ideal.</a:t>
            </a:r>
          </a:p>
          <a:p>
            <a:pPr>
              <a:buClr>
                <a:schemeClr val="tx1"/>
              </a:buClr>
            </a:pPr>
            <a:r>
              <a:rPr lang="en-US" sz="2000" b="1" dirty="0"/>
              <a:t>Offer bike towels and cooling fans during the busiest times between 8:00, 12:00 to 17:00 </a:t>
            </a:r>
            <a:r>
              <a:rPr lang="en-US" sz="2000" dirty="0"/>
              <a:t>. This can help to make riding more comfortable on humid days. Bike towels are designed to absorb sweat and keep cyclists cool. You can offer these for rent or purchase at your business.</a:t>
            </a:r>
          </a:p>
          <a:p>
            <a:pPr>
              <a:buClr>
                <a:schemeClr val="tx1"/>
              </a:buClr>
            </a:pPr>
            <a:r>
              <a:rPr lang="en-US" sz="2000" b="1" dirty="0"/>
              <a:t>Offer wind-resistant clothing and accessories</a:t>
            </a:r>
            <a:r>
              <a:rPr lang="en-US" sz="2000" dirty="0"/>
              <a:t>. This can make riding more comfortable on windy days.</a:t>
            </a:r>
          </a:p>
          <a:p>
            <a:pPr>
              <a:buClr>
                <a:schemeClr val="tx1"/>
              </a:buClr>
            </a:pPr>
            <a:r>
              <a:rPr lang="en-US" sz="2000" b="1" dirty="0"/>
              <a:t>Promote your business to people who live in areas with clear, mostly clear, or partly cloudy weather</a:t>
            </a:r>
            <a:r>
              <a:rPr lang="en-US" sz="2000" dirty="0"/>
              <a:t>. These are the days when people are most likely to ride their bikes.</a:t>
            </a:r>
          </a:p>
          <a:p>
            <a:pPr>
              <a:buClr>
                <a:schemeClr val="tx1"/>
              </a:buClr>
            </a:pPr>
            <a:r>
              <a:rPr lang="en-US" sz="2000" b="1" dirty="0"/>
              <a:t>When hosting events try to make it during peak hours (6:00 to 8:00 AM and 12:00 to 17:00 PM).</a:t>
            </a:r>
            <a:r>
              <a:rPr lang="en-US" sz="2000" dirty="0"/>
              <a:t> This can help to accommodate the increased demand for bikes during these times.</a:t>
            </a:r>
          </a:p>
          <a:p>
            <a:pPr>
              <a:buClr>
                <a:schemeClr val="tx1"/>
              </a:buClr>
            </a:pPr>
            <a:r>
              <a:rPr lang="en-US" sz="2000" b="1" dirty="0"/>
              <a:t>Offer bike tours and events during the busiest time of the year (quarter 1 to quarter 3).</a:t>
            </a:r>
            <a:r>
              <a:rPr lang="en-US" sz="2000" dirty="0"/>
              <a:t> This can help to attract more customers and boost your </a:t>
            </a:r>
            <a:r>
              <a:rPr lang="en-US" sz="2000" dirty="0" err="1"/>
              <a:t>business.You</a:t>
            </a:r>
            <a:r>
              <a:rPr lang="en-US" sz="2000" dirty="0"/>
              <a:t> can even sell products related to your brand like helmets or locks.</a:t>
            </a:r>
          </a:p>
          <a:p>
            <a:pPr>
              <a:buClrTx/>
            </a:pPr>
            <a:endParaRPr lang="en-US" dirty="0"/>
          </a:p>
        </p:txBody>
      </p:sp>
      <p:sp>
        <p:nvSpPr>
          <p:cNvPr id="4" name="Title 3">
            <a:extLst>
              <a:ext uri="{FF2B5EF4-FFF2-40B4-BE49-F238E27FC236}">
                <a16:creationId xmlns:a16="http://schemas.microsoft.com/office/drawing/2014/main" id="{31E8BF4F-E91B-4320-9BDC-67953327CC78}"/>
              </a:ext>
            </a:extLst>
          </p:cNvPr>
          <p:cNvSpPr>
            <a:spLocks noGrp="1"/>
          </p:cNvSpPr>
          <p:nvPr>
            <p:ph type="title"/>
          </p:nvPr>
        </p:nvSpPr>
        <p:spPr/>
        <p:txBody>
          <a:bodyPr>
            <a:normAutofit fontScale="90000"/>
          </a:bodyPr>
          <a:lstStyle/>
          <a:p>
            <a:r>
              <a:rPr lang="en-US" dirty="0"/>
              <a:t>Here’s My recommendations to making better decisions when launching a new bicycle event for any biking organizations or the uprising ones</a:t>
            </a:r>
          </a:p>
        </p:txBody>
      </p:sp>
    </p:spTree>
    <p:extLst>
      <p:ext uri="{BB962C8B-B14F-4D97-AF65-F5344CB8AC3E}">
        <p14:creationId xmlns:p14="http://schemas.microsoft.com/office/powerpoint/2010/main" val="1960950049"/>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16c05727-aa75-4e4a-9b5f-8a80a1165891"/>
    <ds:schemaRef ds:uri="http://purl.org/dc/elements/1.1/"/>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978</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On trying to understand what are the factors that affect and Cycling  business.</vt:lpstr>
      <vt:lpstr>The factors</vt:lpstr>
      <vt:lpstr>Starting with temperature</vt:lpstr>
      <vt:lpstr>Now Trying to figure out the weather factors, let’s start with humidity</vt:lpstr>
      <vt:lpstr>Now that we know what temperature and humidity can do to the rides count</vt:lpstr>
      <vt:lpstr>Now discussing what how some weather codes can affect number of cycles rides.</vt:lpstr>
      <vt:lpstr>Now when trying to check if there’s any specific hours that are the busiest, here’s what I found :</vt:lpstr>
      <vt:lpstr>Speaking about timestamps, Here’s my final analysis of quarters in the year where bikes are used the most:</vt:lpstr>
      <vt:lpstr>Here’s My recommendations to making better decisions when launching a new bicycle event for any biking organizations or the uprising ones</vt:lpstr>
      <vt:lpstr>Thank You for your patience and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2023-07-02T19:17:59Z</dcterms:created>
  <dcterms:modified xsi:type="dcterms:W3CDTF">2023-07-02T21:01:47Z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