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9" r:id="rId3"/>
    <p:sldId id="258"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4" autoAdjust="0"/>
  </p:normalViewPr>
  <p:slideViewPr>
    <p:cSldViewPr snapToGrid="0">
      <p:cViewPr>
        <p:scale>
          <a:sx n="80" d="100"/>
          <a:sy n="80" d="100"/>
        </p:scale>
        <p:origin x="37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6-28T15:57:25.534"/>
    </inkml:context>
    <inkml:brush xml:id="br0">
      <inkml:brushProperty name="width" value="0.035" units="cm"/>
      <inkml:brushProperty name="height" value="0.035" units="cm"/>
      <inkml:brushProperty name="color" value="#1F3864"/>
      <inkml:brushProperty name="fitToCurve" value="1"/>
    </inkml:brush>
    <inkml:brush xml:id="br1">
      <inkml:brushProperty name="width" value="0.035" units="cm"/>
      <inkml:brushProperty name="height" value="0.035" units="cm"/>
      <inkml:brushProperty name="fitToCurve" value="1"/>
    </inkml:brush>
  </inkml:definitions>
  <inkml:trace contextRef="#ctx0" brushRef="#br0">620 742 0,'-34'0'47,"1"0"-16,-1 0-15,1 0 0,0 0-1,-1 0 1,1 0 31,-1 0-47,1 0 31,-1 0-15,1 0 31,0 33-32,-1-33 16,1 33-15,-1-33 0,1 34 77,-1-34-61,34 33 15,0 1-16,-33-1-16,33 1 189,0-1-189,0 0-15,0 1 16,0 33-16,0-34 15,0 0-15,0 1 16,0-1 0,0 1-16,33 33 15,-33-1 1,34 1-16,-1-33 16,34 66-1,-33-67-15,-34 1 16,66 33-16,-32-34 15,-1 0 1,1 34-16,-1-67 16,-33 34-16,34-34 15,-1 33-15,0-33 16,-33 34-16,67-1 16,-33-33-1,32 33 1,-32-33-16,-34 34 15,33-34 1,34 33-16,0-33 31,-34 0-31,1 0 16,33 34-16,0-1 16,-34-33-1,0 0-15,34 0 16,-33 0-1,-1 0 1,0 0 0,1 0-1,-1 0-15,1 0 16,-1 0 15,34 0-15,-34 0-1,1 0-15,-1 0 16,1 0-16,-1 0 16,1 0-1,-1 0 1,0 0 0,1 0-1,33 0-15,-34 0 16,34 0-16,-34 0 15,1 0-15,-1 0 32,1 0-17,-1 0 1,0 0 0,1 0-16,-1 0 15,1 0 1,-1 0 15,1 0-31,-1 0 16,0 0-16,1 0 15,-1 0-15,34 0 16,-34 0 0,34 0-16,-33 0 15,33 0 1,-34 0-16,0 0 15,34 0-15,0 0 16,0 0 0,-34 0-16,34 0 15,-33 0-15,32 0 16,1 0-16,0 0 16,-33 0-16,32 0 15,-32 0-15,-1 0 16,1 0-16,33 0 15,-34 0 1,34 0-16,0 0 16,-34 0-16,34 0 15,-34 0-15,68 0 16,-68 0-16,34 0 16,-34 0-1,34 0-15,33 0 16,-66 0-16,33 0 15,-1 0-15,-32 0 16,33 0-16,0 0 16,-34 0-16,0 0 15,34 0-15,34 0 16,-35 0-16,-32 0 16,33 0-16,-34 0 15,67 0-15,-66 0 16,-1 0-16,1 0 15,66 0-15,-67 0 16,34 0-16,-33 0 16,32 0-16,1 0 15,0 0-15,-34 0 16,1 0-16,33 0 16,-34 0-16,1 0 15,-1 0-15,34 0 16,-34 0-16,1 0 15,33 0 1,-34 0-16,0 0 16,1 0-16,33 0 15,-34 0-15,0 0 16,34 0-16,-33 0 16,-1 0-16,34 0 15,0 0-15,0 0 16,-34 0-16,1 0 15,-1 0-15,67 0 16,-66 0-16,32 0 16,-32 0-16,33 0 15,-34 0 1,67 0-16,-33-33 16,0 33-1,-33-34-15,32 34 16,1-33-1,0 33 1,-34 0-16,1 0 16,-1 0-16,34-34 15,-33 34 1,-1 0-16,34-33 16,-34 33-16,34-33 15,-33-1 1,-1 34-1,0 0 1,1 0-16,-1-33 16,1 33-1,-1 0 1,34-34-16,-34 34 16,1-33-1,33 33 1,-34-34-1,34 1-15,-34 33 16,34-33 0,-33-1-1,32 34 1,-66-33 0,34-1-16,-1 34 15,34-33 1,-67 0 31,0-1-32,33 34 32,-33-33-16,0-34-15,-33 33 15,33 1-15,-33 0 0,-1-1 15,1 1-31,-1-1 47,-32 34-16,66-33-15,-34 33-1,1-34 16,-1 34 1,1-33 46,-1 33-31,1-33-16,0 33-15,33-34-1,-34 34 1,-33-33 15,34 33 16,-1 0 31,1 0-62,0 0 15,-1 0-15,1 0-1,-1 0-15,1 0 16,0 0-1,-1 0 1,1 0 0,-1 0-1,1 0 1,-1 0 0,1 0-16,0 0 31,-1 0-16,1 0 1,-1 0-16,1 0 16,-34-34 15,34 34-15,-1 0-1,1 0 1,-34-33-16,34 33 15,-1 0-15,-33 0 16,34 0 0,-34-33-16,34 33 15,-1 0-15,1 0 16,-34 0-16,0 0 16,34 0-16,-34 0 15,0-34-15,34 34 16,-1 0-16,1 0 15,-1 0 1,1 0-16,-1 0 16,1 0-16,0 0 15,-1 0-15,-33-33 16,0-1-16,1 34 16,32 0-1,1 0-15,-1 0 16,-32-33-1,32 33 1,1 0-16,-34 0 16,33 0-16,-32 0 15,-1 0-15,0 0 16,0 0-16,0 0 16,0 0-16,1 0 15,-35 0-15,1 0 16,0 0-16,-1 0 15,35 0-15,-1 0 16,33 0-16,1 0 16,-34 0-16,34 0 15,-1 0-15,1 0 16,-34 0 0,34 0-16,-34 0 15,33 0 1,1 0-16,-34 0 15,0 0-15,34 0 16,-34 0-16,0 0 16,-33 0-16,0 0 15,33 0-15,-34 0 16,1 0-16,33 0 16,-33 0-1,67 0-15,-34 0 0,33 0 16,1 0-1,0 0-15,-1 0 16,1 0-16,-1 0 16,1 0-16,-34 0 15,34 0-15,-1 0 16,1 0-16,-34 0 16,34 0-16,-1 0 15,1 0-15,-1 0 16,1 0-16,-34 0 15,34 0-15,-1 0 16,1 0-16,-1 0 16,1 0-16,-34 0 15,34 0-15,-34 0 16,33 0-16,1 0 16,-34 0-16,34 0 15,-34 0-15,33 0 16,-32 0-16,32 0 15,-33 0-15,0 0 16,1 0-16,-35 0 16,35 0-16,-35 0 15,1 0-15,0 0 16,33 0-16,0 0 16,34 0-1,-34 0-15,0 0 16,34 0-16,-1 0 15,1 0-15,-1 0 16,1 0 31,-1 0-31,1 0-1,0 0-15,-1 0 16,-33 0-16,0 0 15,34 0-15,0 0 16,-1 0-16,-33 0 16,34 0-1,-34 0 1,34 0 0</inkml:trace>
  <inkml:trace contextRef="#ctx0" brushRef="#br1" timeOffset="26032">8708 240 0,'0'-33'63,"-34"33"-48,1 0 1,-1 0 0,1 0-16,-1 0 15,1 0 1,0 0 0,-1 0 15,1 0-16,-34 0 1,33 0 47,1 0-48,0 0 1,-1 33-1,1-33 1,33 34-16,-34-34 16,1 33 31,0-33-32,33 34 1,0-1 31,-34 0-32,34 1 1,0-1 0,0 1-1,0-1 1,0 0-1,0 1 1,0-1 15,0 1-15,0-1 0,0 1-1,0-1 1,0 0-16,0 34 15,0-33 1,0 33-16,0-34 47,34-33-16,-1 67-15,-33-34 31,33-33-32,1 34 17,-34-1-17,33-33 16,1 0-15,-34 33 0,33-33 15,0 0 0,1 0 16,-1 0-16,1 0-31,-1 0 16,1 0 15,-1 0-31,0 0 16,1 0-16,33 0 15,-34 0 1,1 0 0,-1 0-1,0 0 1,34 0 0,0 0-16,-34 0 15,1 0-15,-1 0 16,1 0-1,33 34 1,-1-1-16,-32-33 16,-1 0-16,34 0 15,-33 0 1,-1 0 15,34 0-15,-34 0-1,34 0-15,-34 0 16,1 0 0,33 0-16,-34 0 15,1 0-15,-1 0 16,34 0-16,-34 0 16,34 0-16,-33 0 15,66 0-15,-67 0 16,34 0-16,-34 0 15,34 0-15,34 0 16,-35 0-16,1 0 16,0 0-16,33 0 15,-66 0-15,66 34 16,-33-34-16,0 33 16,0-33-1,-1 34 1,1-34-16,-33 0 15,33 33-15,-34-33 16,0 0-16,1 0 16,33 0-16,-34 0 15,0 0-15,1 0 16,33 0-16,0 0 16,-1 0-16,35 33 15,-68-33 1,1 0-16,-1 0 15,0 0-15,34 0 16,-33 0-16,32 0 16,-32 0-16,33 0 15,0 0-15,-1 0 16,-32 0-16,-1 0 16,34 0-16,-33 0 15,-1 0 1,0 0-16,34 0 15,-33 0-15,-1 0 16,0 0-16,68 0 16,-68 0-1,34-33-15,-67 0 16,33 33-16,34 0 16,-33-34-16,33 1 15,-1 33 1,-32 0-16,-1-34 15,1 1 1,-1 33-16,34-34 16,0 1-1,0 33 1,-1-33 0,-32 33 15,-1-34-31,34 1 15,-33 33 1,-1 0-16,0 0 16,1-34-16,-34 1 15,67 33 1,-1-33 0,-32-1 15,-1 1-31,1 33 15,-1 0 48,34-34-47,-34 34 46,1-33-46,-1 33 15,1-34-15,-1 1 15,1 33 0,-34-33-15,33-1-1,0 1 1,-33-1 0,0 1-1,0-1 1,0 1 31,0-34-32,0 34 17,0-1-17,-33 1-15,33 0 31,-33-1-31,-1 1 32,34-1-17,-33 1 1,-1-1-16,1 34 31,-34-33-15,67 0-1,-67 33 1,34-34 0,-1 34-1,1 0 1,-1 0 0,1 0-1,0 0-15,-1 0 16,-33 0-1,34 0 1,0 0 0,-1 0-1,1 0 1,-1 0-16,1 0 31,-1 0-15,1 0-16,0 0 15,-1 0 1,1 0 15,-1 0-31,1 0 16,-1 0 0,1 0-16,0 0 15,-1 0 1,1 0-1,-1 0 17,1 0-1,0 0-15,-1 0-1,1 0 1,-1 0-1,1 0 1,-34 0 0,34 0 15,-1 0-31,1 0 16,-1 0-16,1 0 15,-1 0-15,1 0 16,0 0-16,-1 0 15,1 0 1,-1 0 0,-32 0-1,32 0-15,1 0 16,-1 0 0,1 0-16,-1 0 15,1 0-15,0 0 16,-34 0-1,33 0-15,1 0 16,-1 0 0,-32 0-16,32 0 15,1 0 1,-1 0 0,1 0-16,0 0 15,-1 0 1,1 0-1,-1 0 1,-33 0 0,1 34-1,-1-34 1,33 0-16,1 33 16,-1-33-16,-32 0 15,32 0 1,1 0-16,-1 33 15,1-33 1,0 0 0,-1 0-1,1 0-15,-1 0 16,1 0 0,-1 0-1,1 0 1,-34 0-1,34 0 1,-1 0 0,-33 0-16,34 0 15,0 0 1,-34 0-16,0 0 16,34 0-1,-1 0-15,1 0 16,-1 0-16,1 0 15,-1 0-15,-32 0 16,32 0-16,1 0 16,-34 0-16,33 0 15,-32 0 1,32 0-16,-33 0 16,34 0-16,-34 0 15,34 0-15,-34 0 16,33 0-16,1 0 15,0 0-15,-1 0 16,-33 0-16,34 0 16,-1 0-16,-32 0 15,-1 0-15,33 0 16,-32 0 0,32 0-1,-33 0-15,34 0 16,-1 0-16,-32 0 15,-1 0-15,0 0 16,0 0-16,0 0 16,34 0-1,-34 0-15,34 0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3-06-28T15:57:55.359"/>
    </inkml:context>
    <inkml:brush xml:id="br0">
      <inkml:brushProperty name="width" value="0.035" units="cm"/>
      <inkml:brushProperty name="height" value="0.035"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774D2-4641-49C5-A979-2209D794FDA7}"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E8CD7-8A86-4563-9C78-90045A1951A2}" type="slidenum">
              <a:rPr lang="en-US" smtClean="0"/>
              <a:t>‹#›</a:t>
            </a:fld>
            <a:endParaRPr lang="en-US"/>
          </a:p>
        </p:txBody>
      </p:sp>
    </p:spTree>
    <p:extLst>
      <p:ext uri="{BB962C8B-B14F-4D97-AF65-F5344CB8AC3E}">
        <p14:creationId xmlns:p14="http://schemas.microsoft.com/office/powerpoint/2010/main" val="406493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extremely high discounts actually do effect profit values , The more the discount the more likely it is to affect profit ratios</a:t>
            </a:r>
          </a:p>
        </p:txBody>
      </p:sp>
      <p:sp>
        <p:nvSpPr>
          <p:cNvPr id="4" name="Slide Number Placeholder 3"/>
          <p:cNvSpPr>
            <a:spLocks noGrp="1"/>
          </p:cNvSpPr>
          <p:nvPr>
            <p:ph type="sldNum" sz="quarter" idx="5"/>
          </p:nvPr>
        </p:nvSpPr>
        <p:spPr/>
        <p:txBody>
          <a:bodyPr/>
          <a:lstStyle/>
          <a:p>
            <a:fld id="{6C8E8CD7-8A86-4563-9C78-90045A1951A2}" type="slidenum">
              <a:rPr lang="en-US" smtClean="0"/>
              <a:t>6</a:t>
            </a:fld>
            <a:endParaRPr lang="en-US"/>
          </a:p>
        </p:txBody>
      </p:sp>
    </p:spTree>
    <p:extLst>
      <p:ext uri="{BB962C8B-B14F-4D97-AF65-F5344CB8AC3E}">
        <p14:creationId xmlns:p14="http://schemas.microsoft.com/office/powerpoint/2010/main" val="3302831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0231-02F5-449D-AC89-1FB390EA0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95988E-7984-4323-B405-FEA9B2A43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853E57-6AC8-43C2-BB23-C79A94D68FFE}"/>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5" name="Footer Placeholder 4">
            <a:extLst>
              <a:ext uri="{FF2B5EF4-FFF2-40B4-BE49-F238E27FC236}">
                <a16:creationId xmlns:a16="http://schemas.microsoft.com/office/drawing/2014/main" id="{4C3F46FA-B361-4672-91F6-A436C9834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D273F-CAA4-4884-851F-3E70910E19C8}"/>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218257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B390-D0CA-47C2-8C96-6D31EDD12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D17301-0751-4918-BD23-73025AF1CD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87DB5-0D82-4FE9-95DE-01506A796674}"/>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5" name="Footer Placeholder 4">
            <a:extLst>
              <a:ext uri="{FF2B5EF4-FFF2-40B4-BE49-F238E27FC236}">
                <a16:creationId xmlns:a16="http://schemas.microsoft.com/office/drawing/2014/main" id="{395EC1FB-2745-4851-970F-B7EF5FF8D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16EFD-095E-41BE-8356-348A397119C7}"/>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329053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EAB8A-0C67-4CA0-9B85-A305B593EA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7819D-339F-4F38-AC44-54BA9B904B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550BB-7E32-407B-B25E-6D1E24E25250}"/>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5" name="Footer Placeholder 4">
            <a:extLst>
              <a:ext uri="{FF2B5EF4-FFF2-40B4-BE49-F238E27FC236}">
                <a16:creationId xmlns:a16="http://schemas.microsoft.com/office/drawing/2014/main" id="{42EA7511-7BDF-4065-B3E2-88E04CD9B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977F2-A019-4035-B952-781B90A97BF8}"/>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341852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CB50-CDB9-4D9C-A2B1-EFCC9AD97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B93FD-D71D-4189-95BD-857C0EA6FC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BC7F0-28BD-4501-BAFD-65B0C4C0AC30}"/>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5" name="Footer Placeholder 4">
            <a:extLst>
              <a:ext uri="{FF2B5EF4-FFF2-40B4-BE49-F238E27FC236}">
                <a16:creationId xmlns:a16="http://schemas.microsoft.com/office/drawing/2014/main" id="{8C09015C-7916-4310-8966-737B1B599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855E5-AF06-4C37-BEFC-71EE8D0FA875}"/>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113761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FC2B-D385-480C-9A97-D3BB64F4C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C47896-40C9-4516-8658-4E2BAB440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B09B2A-E7A1-43FB-8050-BE03D82E9D24}"/>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5" name="Footer Placeholder 4">
            <a:extLst>
              <a:ext uri="{FF2B5EF4-FFF2-40B4-BE49-F238E27FC236}">
                <a16:creationId xmlns:a16="http://schemas.microsoft.com/office/drawing/2014/main" id="{6946E1CA-6C9F-4BA6-81A0-776881889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14042-BABE-4829-B848-E12D0A45B530}"/>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371575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D174-0523-42A2-AB1B-AD7CC4180C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10D62-87F8-4083-809A-E08A983F07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AC37FF-72D5-44FA-BBE8-86FF9C494D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BC4EAA-0FCF-472D-899E-05D29350B14E}"/>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6" name="Footer Placeholder 5">
            <a:extLst>
              <a:ext uri="{FF2B5EF4-FFF2-40B4-BE49-F238E27FC236}">
                <a16:creationId xmlns:a16="http://schemas.microsoft.com/office/drawing/2014/main" id="{EC2E85D6-F785-4E4E-944E-6C9C9555E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69B6E-42B5-4AE6-A3AC-6C93DAC64348}"/>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123416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2234-07CE-4748-9A53-07DB3E15DA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337D6E-D5A9-4662-B086-F60386F4B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8D8E99-6C75-4CC6-8C01-A2FD3AFB7D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394DD3-9B6B-4B28-ABDC-B32269437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F55A26-1BFA-4756-9D57-84F71C850E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0467BC-1D29-498F-BE90-94AF425E1DDC}"/>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8" name="Footer Placeholder 7">
            <a:extLst>
              <a:ext uri="{FF2B5EF4-FFF2-40B4-BE49-F238E27FC236}">
                <a16:creationId xmlns:a16="http://schemas.microsoft.com/office/drawing/2014/main" id="{05B50982-10A2-4724-89FC-025CA6804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15D90-42F4-407D-8B2E-5072978EF3A3}"/>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221622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C276-19AA-48B3-AEB2-FF39BAFD20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1EAC41-B500-4628-8002-251294F82240}"/>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4" name="Footer Placeholder 3">
            <a:extLst>
              <a:ext uri="{FF2B5EF4-FFF2-40B4-BE49-F238E27FC236}">
                <a16:creationId xmlns:a16="http://schemas.microsoft.com/office/drawing/2014/main" id="{FBBE1FA7-2D46-44D2-81EC-EE5BD10CE4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D59644-E348-4046-95E9-3191EBFD6F4B}"/>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17323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078FB-50E4-4C5A-9346-2BD0E1E277D8}"/>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3" name="Footer Placeholder 2">
            <a:extLst>
              <a:ext uri="{FF2B5EF4-FFF2-40B4-BE49-F238E27FC236}">
                <a16:creationId xmlns:a16="http://schemas.microsoft.com/office/drawing/2014/main" id="{3D2C9C86-77E4-4D87-AE1A-CA5595D3FC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7EC256-FE47-4F18-A2E7-F3087C0FF96D}"/>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226174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E2E9-8DED-4467-8819-630661BB7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03739-3432-4CE9-B642-1FB0FE27E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530A02-AEA9-4256-A288-819EE880F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E75344-B824-4588-B7F4-30ABADB1422C}"/>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6" name="Footer Placeholder 5">
            <a:extLst>
              <a:ext uri="{FF2B5EF4-FFF2-40B4-BE49-F238E27FC236}">
                <a16:creationId xmlns:a16="http://schemas.microsoft.com/office/drawing/2014/main" id="{394AAFB3-8452-4C72-8513-4C80ECB66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67820-0B7C-4112-807A-845733465FE1}"/>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324616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CD4A-8202-431B-B352-17364791F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8FC9CD-2326-4A5E-A803-4F2D53CF3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6B6EC8-2257-4199-A5C6-19AF77262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3F1C48-34B4-4F83-B138-BEBE5415849B}"/>
              </a:ext>
            </a:extLst>
          </p:cNvPr>
          <p:cNvSpPr>
            <a:spLocks noGrp="1"/>
          </p:cNvSpPr>
          <p:nvPr>
            <p:ph type="dt" sz="half" idx="10"/>
          </p:nvPr>
        </p:nvSpPr>
        <p:spPr/>
        <p:txBody>
          <a:bodyPr/>
          <a:lstStyle/>
          <a:p>
            <a:fld id="{88B9FB55-D88E-4E36-8EF0-3FED81FB8A24}" type="datetimeFigureOut">
              <a:rPr lang="en-US" smtClean="0"/>
              <a:t>6/28/2023</a:t>
            </a:fld>
            <a:endParaRPr lang="en-US"/>
          </a:p>
        </p:txBody>
      </p:sp>
      <p:sp>
        <p:nvSpPr>
          <p:cNvPr id="6" name="Footer Placeholder 5">
            <a:extLst>
              <a:ext uri="{FF2B5EF4-FFF2-40B4-BE49-F238E27FC236}">
                <a16:creationId xmlns:a16="http://schemas.microsoft.com/office/drawing/2014/main" id="{C00375EA-0713-44A5-8DE5-703D3DED9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CE131-2F17-4127-8188-94AEF91AC9DC}"/>
              </a:ext>
            </a:extLst>
          </p:cNvPr>
          <p:cNvSpPr>
            <a:spLocks noGrp="1"/>
          </p:cNvSpPr>
          <p:nvPr>
            <p:ph type="sldNum" sz="quarter" idx="12"/>
          </p:nvPr>
        </p:nvSpPr>
        <p:spPr/>
        <p:txBody>
          <a:bodyPr/>
          <a:lstStyle/>
          <a:p>
            <a:fld id="{915FA598-D498-4E3F-B67C-C2E0836A1F20}" type="slidenum">
              <a:rPr lang="en-US" smtClean="0"/>
              <a:t>‹#›</a:t>
            </a:fld>
            <a:endParaRPr lang="en-US"/>
          </a:p>
        </p:txBody>
      </p:sp>
    </p:spTree>
    <p:extLst>
      <p:ext uri="{BB962C8B-B14F-4D97-AF65-F5344CB8AC3E}">
        <p14:creationId xmlns:p14="http://schemas.microsoft.com/office/powerpoint/2010/main" val="329447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2FA9D2-B807-474C-9186-8A8D0CEF9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C10EF6-88AA-456D-B4BD-D21BD412C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4A096-35EF-4F00-8A34-1AF743661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9FB55-D88E-4E36-8EF0-3FED81FB8A24}" type="datetimeFigureOut">
              <a:rPr lang="en-US" smtClean="0"/>
              <a:t>6/28/2023</a:t>
            </a:fld>
            <a:endParaRPr lang="en-US"/>
          </a:p>
        </p:txBody>
      </p:sp>
      <p:sp>
        <p:nvSpPr>
          <p:cNvPr id="5" name="Footer Placeholder 4">
            <a:extLst>
              <a:ext uri="{FF2B5EF4-FFF2-40B4-BE49-F238E27FC236}">
                <a16:creationId xmlns:a16="http://schemas.microsoft.com/office/drawing/2014/main" id="{F1D6B9F5-1635-43B9-BAE5-DCB6CCE2F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69B67E-974A-4603-9EEF-816EE749F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FA598-D498-4E3F-B67C-C2E0836A1F20}" type="slidenum">
              <a:rPr lang="en-US" smtClean="0"/>
              <a:t>‹#›</a:t>
            </a:fld>
            <a:endParaRPr lang="en-US"/>
          </a:p>
        </p:txBody>
      </p:sp>
    </p:spTree>
    <p:extLst>
      <p:ext uri="{BB962C8B-B14F-4D97-AF65-F5344CB8AC3E}">
        <p14:creationId xmlns:p14="http://schemas.microsoft.com/office/powerpoint/2010/main" val="23453387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8266-6002-4D7D-A83C-DA8E608EE75A}"/>
              </a:ext>
            </a:extLst>
          </p:cNvPr>
          <p:cNvSpPr>
            <a:spLocks noGrp="1"/>
          </p:cNvSpPr>
          <p:nvPr>
            <p:ph type="ctrTitle"/>
          </p:nvPr>
        </p:nvSpPr>
        <p:spPr>
          <a:xfrm>
            <a:off x="1524000" y="1122363"/>
            <a:ext cx="9144000" cy="1655762"/>
          </a:xfrm>
        </p:spPr>
        <p:txBody>
          <a:bodyPr>
            <a:normAutofit/>
          </a:bodyPr>
          <a:lstStyle/>
          <a:p>
            <a:r>
              <a:rPr lang="en-US" sz="4400" b="1" dirty="0"/>
              <a:t>An E-commerce store facing troubles with their profits and sales !</a:t>
            </a:r>
          </a:p>
        </p:txBody>
      </p:sp>
      <p:sp>
        <p:nvSpPr>
          <p:cNvPr id="3" name="Subtitle 2">
            <a:extLst>
              <a:ext uri="{FF2B5EF4-FFF2-40B4-BE49-F238E27FC236}">
                <a16:creationId xmlns:a16="http://schemas.microsoft.com/office/drawing/2014/main" id="{4D08E5DA-C480-4CD1-9012-2745B765A407}"/>
              </a:ext>
            </a:extLst>
          </p:cNvPr>
          <p:cNvSpPr>
            <a:spLocks noGrp="1"/>
          </p:cNvSpPr>
          <p:nvPr>
            <p:ph type="subTitle" idx="1"/>
          </p:nvPr>
        </p:nvSpPr>
        <p:spPr/>
        <p:txBody>
          <a:bodyPr>
            <a:normAutofit/>
          </a:bodyPr>
          <a:lstStyle/>
          <a:p>
            <a:r>
              <a:rPr lang="en-US" sz="2000" dirty="0"/>
              <a:t>Let’s see together how we will analyze the problem and come out with results.</a:t>
            </a:r>
          </a:p>
        </p:txBody>
      </p:sp>
    </p:spTree>
    <p:extLst>
      <p:ext uri="{BB962C8B-B14F-4D97-AF65-F5344CB8AC3E}">
        <p14:creationId xmlns:p14="http://schemas.microsoft.com/office/powerpoint/2010/main" val="336929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3684-25CE-44A5-92CE-DF223FE67A55}"/>
              </a:ext>
            </a:extLst>
          </p:cNvPr>
          <p:cNvSpPr>
            <a:spLocks noGrp="1"/>
          </p:cNvSpPr>
          <p:nvPr>
            <p:ph type="title"/>
          </p:nvPr>
        </p:nvSpPr>
        <p:spPr>
          <a:xfrm>
            <a:off x="839788" y="457200"/>
            <a:ext cx="3932237" cy="1099751"/>
          </a:xfrm>
        </p:spPr>
        <p:txBody>
          <a:bodyPr/>
          <a:lstStyle/>
          <a:p>
            <a:r>
              <a:rPr lang="en-US" b="1" dirty="0"/>
              <a:t>Watch this!</a:t>
            </a:r>
          </a:p>
        </p:txBody>
      </p:sp>
      <p:pic>
        <p:nvPicPr>
          <p:cNvPr id="6" name="Picture Placeholder 5">
            <a:extLst>
              <a:ext uri="{FF2B5EF4-FFF2-40B4-BE49-F238E27FC236}">
                <a16:creationId xmlns:a16="http://schemas.microsoft.com/office/drawing/2014/main" id="{4429807B-0512-440A-951B-B60B9B40AD7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208" b="3208"/>
          <a:stretch>
            <a:fillRect/>
          </a:stretch>
        </p:blipFill>
        <p:spPr/>
      </p:pic>
      <p:sp>
        <p:nvSpPr>
          <p:cNvPr id="4" name="Text Placeholder 3">
            <a:extLst>
              <a:ext uri="{FF2B5EF4-FFF2-40B4-BE49-F238E27FC236}">
                <a16:creationId xmlns:a16="http://schemas.microsoft.com/office/drawing/2014/main" id="{2767C876-D4B1-4D57-8E95-3D307FAD65F0}"/>
              </a:ext>
            </a:extLst>
          </p:cNvPr>
          <p:cNvSpPr>
            <a:spLocks noGrp="1"/>
          </p:cNvSpPr>
          <p:nvPr>
            <p:ph type="body" sz="half" idx="2"/>
          </p:nvPr>
        </p:nvSpPr>
        <p:spPr>
          <a:xfrm>
            <a:off x="839788" y="1717589"/>
            <a:ext cx="3932237" cy="4151399"/>
          </a:xfrm>
        </p:spPr>
        <p:txBody>
          <a:bodyPr>
            <a:normAutofit/>
          </a:bodyPr>
          <a:lstStyle/>
          <a:p>
            <a:r>
              <a:rPr lang="en-US" sz="1800" dirty="0"/>
              <a:t>This </a:t>
            </a:r>
            <a:r>
              <a:rPr lang="en-US" sz="1800" dirty="0" err="1"/>
              <a:t>vizualisation</a:t>
            </a:r>
            <a:r>
              <a:rPr lang="en-US" sz="1800" dirty="0"/>
              <a:t> shows the clear and also weird relationship between sales and </a:t>
            </a:r>
            <a:r>
              <a:rPr lang="en-US" sz="1800" dirty="0" err="1"/>
              <a:t>profits,stating</a:t>
            </a:r>
            <a:r>
              <a:rPr lang="en-US" sz="1800" dirty="0"/>
              <a:t> that having high sales doesn’t guarantee good profits. </a:t>
            </a:r>
          </a:p>
        </p:txBody>
      </p:sp>
    </p:spTree>
    <p:extLst>
      <p:ext uri="{BB962C8B-B14F-4D97-AF65-F5344CB8AC3E}">
        <p14:creationId xmlns:p14="http://schemas.microsoft.com/office/powerpoint/2010/main" val="249414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AB1B-98FE-47CD-9622-AA81FB246642}"/>
              </a:ext>
            </a:extLst>
          </p:cNvPr>
          <p:cNvSpPr>
            <a:spLocks noGrp="1"/>
          </p:cNvSpPr>
          <p:nvPr>
            <p:ph type="ctrTitle"/>
          </p:nvPr>
        </p:nvSpPr>
        <p:spPr>
          <a:xfrm>
            <a:off x="1524000" y="1122363"/>
            <a:ext cx="9144000" cy="1830902"/>
          </a:xfrm>
        </p:spPr>
        <p:txBody>
          <a:bodyPr>
            <a:normAutofit fontScale="90000"/>
          </a:bodyPr>
          <a:lstStyle/>
          <a:p>
            <a:r>
              <a:rPr lang="en-US" sz="4400" b="1" dirty="0"/>
              <a:t>As a result of the data I received it seems like we have these factors that may affect sales and profit:</a:t>
            </a:r>
          </a:p>
        </p:txBody>
      </p:sp>
      <p:sp>
        <p:nvSpPr>
          <p:cNvPr id="3" name="Subtitle 2">
            <a:extLst>
              <a:ext uri="{FF2B5EF4-FFF2-40B4-BE49-F238E27FC236}">
                <a16:creationId xmlns:a16="http://schemas.microsoft.com/office/drawing/2014/main" id="{120BC70B-F766-4080-AB42-AB8B87F4C554}"/>
              </a:ext>
            </a:extLst>
          </p:cNvPr>
          <p:cNvSpPr>
            <a:spLocks noGrp="1"/>
          </p:cNvSpPr>
          <p:nvPr>
            <p:ph type="subTitle" idx="1"/>
          </p:nvPr>
        </p:nvSpPr>
        <p:spPr/>
        <p:txBody>
          <a:bodyPr>
            <a:normAutofit fontScale="77500" lnSpcReduction="20000"/>
          </a:bodyPr>
          <a:lstStyle/>
          <a:p>
            <a:pPr marL="342900" indent="-342900" algn="l">
              <a:buFont typeface="Arial" panose="020B0604020202020204" pitchFamily="34" charset="0"/>
              <a:buChar char="•"/>
            </a:pPr>
            <a:r>
              <a:rPr lang="en-US" dirty="0"/>
              <a:t>Geography</a:t>
            </a:r>
          </a:p>
          <a:p>
            <a:pPr marL="342900" indent="-342900" algn="l">
              <a:buFont typeface="Arial" panose="020B0604020202020204" pitchFamily="34" charset="0"/>
              <a:buChar char="•"/>
            </a:pPr>
            <a:r>
              <a:rPr lang="en-US" dirty="0"/>
              <a:t>Discounts</a:t>
            </a:r>
          </a:p>
          <a:p>
            <a:pPr marL="342900" indent="-342900" algn="l">
              <a:buFont typeface="Arial" panose="020B0604020202020204" pitchFamily="34" charset="0"/>
              <a:buChar char="•"/>
            </a:pPr>
            <a:r>
              <a:rPr lang="en-US" dirty="0"/>
              <a:t>Categories and sub-categories</a:t>
            </a:r>
          </a:p>
          <a:p>
            <a:pPr algn="l"/>
            <a:endParaRPr lang="en-US" dirty="0"/>
          </a:p>
          <a:p>
            <a:pPr algn="l"/>
            <a:r>
              <a:rPr lang="en-US" dirty="0"/>
              <a:t>Now let’s head to see which one seems to affect our results</a:t>
            </a:r>
          </a:p>
        </p:txBody>
      </p:sp>
    </p:spTree>
    <p:extLst>
      <p:ext uri="{BB962C8B-B14F-4D97-AF65-F5344CB8AC3E}">
        <p14:creationId xmlns:p14="http://schemas.microsoft.com/office/powerpoint/2010/main" val="340322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6874-198D-4BD6-BA27-2B538640687F}"/>
              </a:ext>
            </a:extLst>
          </p:cNvPr>
          <p:cNvSpPr>
            <a:spLocks noGrp="1"/>
          </p:cNvSpPr>
          <p:nvPr>
            <p:ph type="title"/>
          </p:nvPr>
        </p:nvSpPr>
        <p:spPr>
          <a:xfrm>
            <a:off x="839788" y="457200"/>
            <a:ext cx="3932237" cy="1179095"/>
          </a:xfrm>
        </p:spPr>
        <p:txBody>
          <a:bodyPr/>
          <a:lstStyle/>
          <a:p>
            <a:r>
              <a:rPr lang="en-US" b="1" dirty="0"/>
              <a:t>No it’s not Geography !</a:t>
            </a:r>
          </a:p>
        </p:txBody>
      </p:sp>
      <p:pic>
        <p:nvPicPr>
          <p:cNvPr id="6" name="Picture Placeholder 5">
            <a:extLst>
              <a:ext uri="{FF2B5EF4-FFF2-40B4-BE49-F238E27FC236}">
                <a16:creationId xmlns:a16="http://schemas.microsoft.com/office/drawing/2014/main" id="{1D9849A3-38CF-40F8-A708-C1F7EDAB863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868" r="10868"/>
          <a:stretch>
            <a:fillRect/>
          </a:stretch>
        </p:blipFill>
        <p:spPr/>
      </p:pic>
      <p:sp>
        <p:nvSpPr>
          <p:cNvPr id="4" name="Text Placeholder 3">
            <a:extLst>
              <a:ext uri="{FF2B5EF4-FFF2-40B4-BE49-F238E27FC236}">
                <a16:creationId xmlns:a16="http://schemas.microsoft.com/office/drawing/2014/main" id="{9068119B-1B73-43D9-9F2A-474F27BBE0D5}"/>
              </a:ext>
            </a:extLst>
          </p:cNvPr>
          <p:cNvSpPr>
            <a:spLocks noGrp="1"/>
          </p:cNvSpPr>
          <p:nvPr>
            <p:ph type="body" sz="half" idx="2"/>
          </p:nvPr>
        </p:nvSpPr>
        <p:spPr/>
        <p:txBody>
          <a:bodyPr>
            <a:normAutofit/>
          </a:bodyPr>
          <a:lstStyle/>
          <a:p>
            <a:r>
              <a:rPr lang="en-US" sz="1800" dirty="0"/>
              <a:t>As shown in this image it seems that states in the US don’t really play an important rule in increasing or decreasing profit</a:t>
            </a:r>
          </a:p>
          <a:p>
            <a:r>
              <a:rPr lang="en-US" sz="1800" dirty="0"/>
              <a:t>You may wonder that there’s an extreme loss in Texas , north California and Florida.</a:t>
            </a:r>
          </a:p>
          <a:p>
            <a:r>
              <a:rPr lang="en-US" sz="1800" dirty="0"/>
              <a:t>But after testing hypothesis these are just outliers. </a:t>
            </a:r>
          </a:p>
        </p:txBody>
      </p:sp>
    </p:spTree>
    <p:extLst>
      <p:ext uri="{BB962C8B-B14F-4D97-AF65-F5344CB8AC3E}">
        <p14:creationId xmlns:p14="http://schemas.microsoft.com/office/powerpoint/2010/main" val="28695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AF4A-F1B0-4D0C-94E6-6ADF07E3D529}"/>
              </a:ext>
            </a:extLst>
          </p:cNvPr>
          <p:cNvSpPr>
            <a:spLocks noGrp="1"/>
          </p:cNvSpPr>
          <p:nvPr>
            <p:ph type="title"/>
          </p:nvPr>
        </p:nvSpPr>
        <p:spPr/>
        <p:txBody>
          <a:bodyPr>
            <a:normAutofit/>
          </a:bodyPr>
          <a:lstStyle/>
          <a:p>
            <a:r>
              <a:rPr lang="en-US" sz="2600" b="1" dirty="0"/>
              <a:t>But indeed it’s the type of the product in the category that does have an impact on profit</a:t>
            </a:r>
          </a:p>
        </p:txBody>
      </p:sp>
      <p:pic>
        <p:nvPicPr>
          <p:cNvPr id="6" name="Picture Placeholder 5">
            <a:extLst>
              <a:ext uri="{FF2B5EF4-FFF2-40B4-BE49-F238E27FC236}">
                <a16:creationId xmlns:a16="http://schemas.microsoft.com/office/drawing/2014/main" id="{C5829211-219F-431E-8DF5-0C5A6ADB37E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86047" y="0"/>
            <a:ext cx="7512217" cy="6858000"/>
          </a:xfrm>
        </p:spPr>
      </p:pic>
      <p:sp>
        <p:nvSpPr>
          <p:cNvPr id="4" name="Text Placeholder 3">
            <a:extLst>
              <a:ext uri="{FF2B5EF4-FFF2-40B4-BE49-F238E27FC236}">
                <a16:creationId xmlns:a16="http://schemas.microsoft.com/office/drawing/2014/main" id="{E70D9826-109E-44E1-A7FE-DC1370157028}"/>
              </a:ext>
            </a:extLst>
          </p:cNvPr>
          <p:cNvSpPr>
            <a:spLocks noGrp="1"/>
          </p:cNvSpPr>
          <p:nvPr>
            <p:ph type="body" sz="half" idx="2"/>
          </p:nvPr>
        </p:nvSpPr>
        <p:spPr>
          <a:xfrm>
            <a:off x="839788" y="2434280"/>
            <a:ext cx="3932237" cy="3434707"/>
          </a:xfrm>
        </p:spPr>
        <p:txBody>
          <a:bodyPr>
            <a:normAutofit/>
          </a:bodyPr>
          <a:lstStyle/>
          <a:p>
            <a:r>
              <a:rPr lang="en-US" sz="2000" dirty="0"/>
              <a:t>You can check out the technology category, machines and copiers They are in the same category, yet machines seems to have large losses when comparing it to copiers</a:t>
            </a:r>
          </a:p>
          <a:p>
            <a:r>
              <a:rPr lang="en-US" sz="2000" dirty="0"/>
              <a:t>Also storage and supplies seems to be a loss in Pennsylvania . </a:t>
            </a:r>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1023AA9D-8D66-4CE2-AB30-11811488FA78}"/>
                  </a:ext>
                </a:extLst>
              </p14:cNvPr>
              <p14:cNvContentPartPr/>
              <p14:nvPr/>
            </p14:nvContentPartPr>
            <p14:xfrm>
              <a:off x="6923691" y="5640537"/>
              <a:ext cx="5218200" cy="873360"/>
            </p14:xfrm>
          </p:contentPart>
        </mc:Choice>
        <mc:Fallback>
          <p:pic>
            <p:nvPicPr>
              <p:cNvPr id="13" name="Ink 12">
                <a:extLst>
                  <a:ext uri="{FF2B5EF4-FFF2-40B4-BE49-F238E27FC236}">
                    <a16:creationId xmlns:a16="http://schemas.microsoft.com/office/drawing/2014/main" id="{1023AA9D-8D66-4CE2-AB30-11811488FA78}"/>
                  </a:ext>
                </a:extLst>
              </p:cNvPr>
              <p:cNvPicPr/>
              <p:nvPr/>
            </p:nvPicPr>
            <p:blipFill>
              <a:blip r:embed="rId4"/>
              <a:stretch>
                <a:fillRect/>
              </a:stretch>
            </p:blipFill>
            <p:spPr>
              <a:xfrm>
                <a:off x="6917571" y="5634417"/>
                <a:ext cx="5230440" cy="885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2F112C9D-B35F-47D4-9FE5-F581C9E00D88}"/>
                  </a:ext>
                </a:extLst>
              </p14:cNvPr>
              <p14:cNvContentPartPr/>
              <p14:nvPr/>
            </p14:nvContentPartPr>
            <p14:xfrm>
              <a:off x="2635011" y="4752417"/>
              <a:ext cx="360" cy="360"/>
            </p14:xfrm>
          </p:contentPart>
        </mc:Choice>
        <mc:Fallback>
          <p:pic>
            <p:nvPicPr>
              <p:cNvPr id="14" name="Ink 13">
                <a:extLst>
                  <a:ext uri="{FF2B5EF4-FFF2-40B4-BE49-F238E27FC236}">
                    <a16:creationId xmlns:a16="http://schemas.microsoft.com/office/drawing/2014/main" id="{2F112C9D-B35F-47D4-9FE5-F581C9E00D88}"/>
                  </a:ext>
                </a:extLst>
              </p:cNvPr>
              <p:cNvPicPr/>
              <p:nvPr/>
            </p:nvPicPr>
            <p:blipFill>
              <a:blip r:embed="rId6"/>
              <a:stretch>
                <a:fillRect/>
              </a:stretch>
            </p:blipFill>
            <p:spPr>
              <a:xfrm>
                <a:off x="2628891" y="4746297"/>
                <a:ext cx="12600" cy="12600"/>
              </a:xfrm>
              <a:prstGeom prst="rect">
                <a:avLst/>
              </a:prstGeom>
            </p:spPr>
          </p:pic>
        </mc:Fallback>
      </mc:AlternateContent>
    </p:spTree>
    <p:extLst>
      <p:ext uri="{BB962C8B-B14F-4D97-AF65-F5344CB8AC3E}">
        <p14:creationId xmlns:p14="http://schemas.microsoft.com/office/powerpoint/2010/main" val="1231482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32A527-20C0-48E4-AD4D-71E4DBF3939B}"/>
              </a:ext>
            </a:extLst>
          </p:cNvPr>
          <p:cNvSpPr>
            <a:spLocks noGrp="1"/>
          </p:cNvSpPr>
          <p:nvPr>
            <p:ph type="title"/>
          </p:nvPr>
        </p:nvSpPr>
        <p:spPr/>
        <p:txBody>
          <a:bodyPr>
            <a:normAutofit/>
          </a:bodyPr>
          <a:lstStyle/>
          <a:p>
            <a:r>
              <a:rPr lang="en-US" sz="2400" b="1" dirty="0"/>
              <a:t>Lastly in the following slides we’ll notice the effect discounts apply on profits in different categories , I picked random 5 customers to ensure that hypothesis is true.</a:t>
            </a:r>
          </a:p>
        </p:txBody>
      </p:sp>
      <p:sp>
        <p:nvSpPr>
          <p:cNvPr id="8" name="Text Placeholder 7">
            <a:extLst>
              <a:ext uri="{FF2B5EF4-FFF2-40B4-BE49-F238E27FC236}">
                <a16:creationId xmlns:a16="http://schemas.microsoft.com/office/drawing/2014/main" id="{B81735BA-812B-4B0D-A7B2-872213553D7C}"/>
              </a:ext>
            </a:extLst>
          </p:cNvPr>
          <p:cNvSpPr>
            <a:spLocks noGrp="1"/>
          </p:cNvSpPr>
          <p:nvPr>
            <p:ph type="body" idx="1"/>
          </p:nvPr>
        </p:nvSpPr>
        <p:spPr>
          <a:xfrm>
            <a:off x="0" y="1690689"/>
            <a:ext cx="5972175" cy="583280"/>
          </a:xfrm>
        </p:spPr>
        <p:txBody>
          <a:bodyPr>
            <a:normAutofit fontScale="92500"/>
          </a:bodyPr>
          <a:lstStyle/>
          <a:p>
            <a:r>
              <a:rPr lang="en-US" dirty="0"/>
              <a:t>Here’s the customers discounts </a:t>
            </a:r>
          </a:p>
        </p:txBody>
      </p:sp>
      <p:pic>
        <p:nvPicPr>
          <p:cNvPr id="13" name="Content Placeholder 12">
            <a:extLst>
              <a:ext uri="{FF2B5EF4-FFF2-40B4-BE49-F238E27FC236}">
                <a16:creationId xmlns:a16="http://schemas.microsoft.com/office/drawing/2014/main" id="{BA149E21-B87D-4391-9C6C-2A32B28787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2418347"/>
            <a:ext cx="6172200" cy="4439653"/>
          </a:xfrm>
        </p:spPr>
      </p:pic>
      <p:sp>
        <p:nvSpPr>
          <p:cNvPr id="10" name="Text Placeholder 9">
            <a:extLst>
              <a:ext uri="{FF2B5EF4-FFF2-40B4-BE49-F238E27FC236}">
                <a16:creationId xmlns:a16="http://schemas.microsoft.com/office/drawing/2014/main" id="{B0459E45-2910-404D-B65C-47C3033CCBDC}"/>
              </a:ext>
            </a:extLst>
          </p:cNvPr>
          <p:cNvSpPr>
            <a:spLocks noGrp="1"/>
          </p:cNvSpPr>
          <p:nvPr>
            <p:ph type="body" sz="quarter" idx="3"/>
          </p:nvPr>
        </p:nvSpPr>
        <p:spPr>
          <a:xfrm>
            <a:off x="6172200" y="1681163"/>
            <a:ext cx="5183188" cy="583280"/>
          </a:xfrm>
        </p:spPr>
        <p:txBody>
          <a:bodyPr>
            <a:normAutofit fontScale="92500"/>
          </a:bodyPr>
          <a:lstStyle/>
          <a:p>
            <a:r>
              <a:rPr lang="en-US" dirty="0"/>
              <a:t>Take a look at the same customers profit</a:t>
            </a:r>
          </a:p>
        </p:txBody>
      </p:sp>
      <p:pic>
        <p:nvPicPr>
          <p:cNvPr id="15" name="Content Placeholder 14">
            <a:extLst>
              <a:ext uri="{FF2B5EF4-FFF2-40B4-BE49-F238E27FC236}">
                <a16:creationId xmlns:a16="http://schemas.microsoft.com/office/drawing/2014/main" id="{EAC1053D-F500-4CFF-B27F-032BF11D6B5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096000" y="2418347"/>
            <a:ext cx="6096000" cy="4884821"/>
          </a:xfrm>
        </p:spPr>
      </p:pic>
    </p:spTree>
    <p:extLst>
      <p:ext uri="{BB962C8B-B14F-4D97-AF65-F5344CB8AC3E}">
        <p14:creationId xmlns:p14="http://schemas.microsoft.com/office/powerpoint/2010/main" val="123368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854D-8963-484C-B3BD-E352F81CA32A}"/>
              </a:ext>
            </a:extLst>
          </p:cNvPr>
          <p:cNvSpPr>
            <a:spLocks noGrp="1"/>
          </p:cNvSpPr>
          <p:nvPr>
            <p:ph type="ctrTitle"/>
          </p:nvPr>
        </p:nvSpPr>
        <p:spPr>
          <a:xfrm>
            <a:off x="1524000" y="-84221"/>
            <a:ext cx="9144000" cy="1143000"/>
          </a:xfrm>
        </p:spPr>
        <p:txBody>
          <a:bodyPr>
            <a:normAutofit/>
          </a:bodyPr>
          <a:lstStyle/>
          <a:p>
            <a:r>
              <a:rPr lang="en-US" sz="3200" b="1" dirty="0"/>
              <a:t>Actions and my </a:t>
            </a:r>
            <a:r>
              <a:rPr lang="en-US" sz="3200" b="1" dirty="0" err="1"/>
              <a:t>reccomendations</a:t>
            </a:r>
            <a:r>
              <a:rPr lang="en-US" sz="3200" b="1" dirty="0"/>
              <a:t> to </a:t>
            </a:r>
            <a:r>
              <a:rPr lang="en-US" sz="3200" b="1"/>
              <a:t>improve profit:</a:t>
            </a:r>
            <a:endParaRPr lang="en-US" sz="3200" b="1" dirty="0"/>
          </a:p>
        </p:txBody>
      </p:sp>
      <p:sp>
        <p:nvSpPr>
          <p:cNvPr id="3" name="Subtitle 2">
            <a:extLst>
              <a:ext uri="{FF2B5EF4-FFF2-40B4-BE49-F238E27FC236}">
                <a16:creationId xmlns:a16="http://schemas.microsoft.com/office/drawing/2014/main" id="{D817BE88-3C43-4327-B96B-922F4D7ED66E}"/>
              </a:ext>
            </a:extLst>
          </p:cNvPr>
          <p:cNvSpPr>
            <a:spLocks noGrp="1"/>
          </p:cNvSpPr>
          <p:nvPr>
            <p:ph type="subTitle" idx="1"/>
          </p:nvPr>
        </p:nvSpPr>
        <p:spPr>
          <a:xfrm>
            <a:off x="1524000" y="1684422"/>
            <a:ext cx="9144000" cy="5281862"/>
          </a:xfrm>
        </p:spPr>
        <p:txBody>
          <a:bodyPr>
            <a:normAutofit fontScale="85000" lnSpcReduction="20000"/>
          </a:bodyPr>
          <a:lstStyle/>
          <a:p>
            <a:r>
              <a:rPr lang="en-US" b="1" dirty="0"/>
              <a:t>Reduce the number of high discounts you offer</a:t>
            </a:r>
            <a:r>
              <a:rPr lang="en-US" dirty="0"/>
              <a:t>. As you have concluded, high discounts can negatively impact your profitability. Instead, focus on offering targeted discounts to specific customers or groups of customers. This will help you to maximize the value of your discounts while minimizing the impact on your bottom line.</a:t>
            </a:r>
          </a:p>
          <a:p>
            <a:r>
              <a:rPr lang="en-US" b="1" dirty="0"/>
              <a:t>Investigate why machines are having larger losses than copiers</a:t>
            </a:r>
            <a:r>
              <a:rPr lang="en-US" dirty="0"/>
              <a:t>. This could be due to a number of factors, such as the cost of the machines, the demand for machines, or the pricing strategy for machines. Once you have identified the cause of the losses, you can take steps to address it. For example, you may need to increase the prices of machines, offer more discounts on machines, or find ways to reduce the cost of machines.</a:t>
            </a:r>
          </a:p>
          <a:p>
            <a:r>
              <a:rPr lang="en-US" b="1" dirty="0"/>
              <a:t>Improve the profitability of storage and supplies in Pennsylvania</a:t>
            </a:r>
            <a:r>
              <a:rPr lang="en-US" dirty="0"/>
              <a:t>. This could involve conducting market research to understand the demand for storage and supplies in Pennsylvania, adjusting your pricing strategy, or improving your marketing efforts in Pennsylvania.</a:t>
            </a:r>
          </a:p>
          <a:p>
            <a:r>
              <a:rPr lang="en-US" b="1" dirty="0"/>
              <a:t>Reduce your operating costs.</a:t>
            </a:r>
            <a:r>
              <a:rPr lang="en-US" dirty="0"/>
              <a:t> As much as the discounts may seem the problem , trying to</a:t>
            </a:r>
            <a:r>
              <a:rPr lang="en-US" b="1" dirty="0"/>
              <a:t> </a:t>
            </a:r>
            <a:r>
              <a:rPr lang="en-US" dirty="0"/>
              <a:t>Reduce operating costs is very </a:t>
            </a:r>
            <a:r>
              <a:rPr lang="en-US" dirty="0" err="1"/>
              <a:t>effective.There</a:t>
            </a:r>
            <a:r>
              <a:rPr lang="en-US" dirty="0"/>
              <a:t> are a number of ways to reduce your operating costs, such as negotiating better deals with suppliers, streamlining your shipping process, and automating your marketing campaigns.</a:t>
            </a:r>
          </a:p>
          <a:p>
            <a:br>
              <a:rPr lang="en-US" dirty="0"/>
            </a:br>
            <a:endParaRPr lang="en-US" dirty="0"/>
          </a:p>
          <a:p>
            <a:endParaRPr lang="en-US" dirty="0"/>
          </a:p>
          <a:p>
            <a:endParaRPr lang="en-US" dirty="0"/>
          </a:p>
        </p:txBody>
      </p:sp>
    </p:spTree>
    <p:extLst>
      <p:ext uri="{BB962C8B-B14F-4D97-AF65-F5344CB8AC3E}">
        <p14:creationId xmlns:p14="http://schemas.microsoft.com/office/powerpoint/2010/main" val="2955652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521</Words>
  <Application>Microsoft Office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An E-commerce store facing troubles with their profits and sales !</vt:lpstr>
      <vt:lpstr>Watch this!</vt:lpstr>
      <vt:lpstr>As a result of the data I received it seems like we have these factors that may affect sales and profit:</vt:lpstr>
      <vt:lpstr>No it’s not Geography !</vt:lpstr>
      <vt:lpstr>But indeed it’s the type of the product in the category that does have an impact on profit</vt:lpstr>
      <vt:lpstr>Lastly in the following slides we’ll notice the effect discounts apply on profits in different categories , I picked random 5 customers to ensure that hypothesis is true.</vt:lpstr>
      <vt:lpstr>Actions and my reccomendations to improve 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E-commerce store facing troubles with their profits and sales !</dc:title>
  <dc:creator>PC</dc:creator>
  <cp:lastModifiedBy>PC</cp:lastModifiedBy>
  <cp:revision>10</cp:revision>
  <dcterms:created xsi:type="dcterms:W3CDTF">2023-06-28T15:16:20Z</dcterms:created>
  <dcterms:modified xsi:type="dcterms:W3CDTF">2023-06-28T20:02:40Z</dcterms:modified>
</cp:coreProperties>
</file>