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1" r:id="rId1"/>
  </p:sldMasterIdLst>
  <p:notesMasterIdLst>
    <p:notesMasterId r:id="rId12"/>
  </p:notesMasterIdLst>
  <p:sldIdLst>
    <p:sldId id="256" r:id="rId2"/>
    <p:sldId id="257" r:id="rId3"/>
    <p:sldId id="260" r:id="rId4"/>
    <p:sldId id="264" r:id="rId5"/>
    <p:sldId id="259" r:id="rId6"/>
    <p:sldId id="261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3"/>
    <p:restoredTop sz="94654"/>
  </p:normalViewPr>
  <p:slideViewPr>
    <p:cSldViewPr snapToGrid="0" snapToObjects="1">
      <p:cViewPr>
        <p:scale>
          <a:sx n="132" d="100"/>
          <a:sy n="132" d="100"/>
        </p:scale>
        <p:origin x="80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EB0FD-6529-DE42-95B3-E25E874FD65D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80DD6-D083-E54A-9861-2D5A4ADE8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9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C6FBBC9C-A0B7-F449-A476-BA20E669D17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zynicide/wine-reviews" TargetMode="Externa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39" y="907842"/>
            <a:ext cx="5917679" cy="2550877"/>
          </a:xfrm>
        </p:spPr>
        <p:txBody>
          <a:bodyPr/>
          <a:lstStyle/>
          <a:p>
            <a:r>
              <a:rPr lang="en-US" dirty="0" smtClean="0"/>
              <a:t>Machine Learning Sommelier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80113" y="3793999"/>
            <a:ext cx="5917679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March 17, 2018</a:t>
            </a:r>
          </a:p>
          <a:p>
            <a:r>
              <a:rPr lang="en-US" dirty="0"/>
              <a:t>MIRIAM / NATHAN / TIWAA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92" y="0"/>
            <a:ext cx="1738028" cy="16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7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4" y="0"/>
            <a:ext cx="8951519" cy="6824781"/>
          </a:xfrm>
        </p:spPr>
      </p:pic>
    </p:spTree>
    <p:extLst>
      <p:ext uri="{BB962C8B-B14F-4D97-AF65-F5344CB8AC3E}">
        <p14:creationId xmlns:p14="http://schemas.microsoft.com/office/powerpoint/2010/main" val="188070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ML-Sommelier: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82852" cy="3530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User sends a Tweet </a:t>
            </a:r>
            <a:r>
              <a:rPr lang="en-US" sz="3000" dirty="0"/>
              <a:t>to a Twitter BOT </a:t>
            </a:r>
            <a:r>
              <a:rPr lang="en-US" sz="3000" dirty="0" smtClean="0"/>
              <a:t>with a desired wine flavor profile</a:t>
            </a:r>
          </a:p>
          <a:p>
            <a:r>
              <a:rPr lang="en-US" sz="3000" dirty="0"/>
              <a:t>Machine-Learning model recommends a wine variety </a:t>
            </a:r>
          </a:p>
          <a:p>
            <a:r>
              <a:rPr lang="en-US" sz="3000" dirty="0" smtClean="0"/>
              <a:t>Recommendations are tweeted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206" y="0"/>
            <a:ext cx="1738028" cy="16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4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467" y="946349"/>
            <a:ext cx="6343672" cy="709865"/>
          </a:xfrm>
        </p:spPr>
        <p:txBody>
          <a:bodyPr/>
          <a:lstStyle/>
          <a:p>
            <a:r>
              <a:rPr lang="en-US" dirty="0" smtClean="0"/>
              <a:t>ML-Sommelier: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199"/>
            <a:ext cx="7673226" cy="42099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ML-Sommelier reads  a CSV file:</a:t>
            </a:r>
          </a:p>
          <a:p>
            <a:r>
              <a:rPr lang="en-US" sz="2000" u="sng" dirty="0" smtClean="0">
                <a:hlinkClick r:id="rId2"/>
              </a:rPr>
              <a:t>https</a:t>
            </a:r>
            <a:r>
              <a:rPr lang="en-US" sz="2000" u="sng" dirty="0">
                <a:hlinkClick r:id="rId2"/>
              </a:rPr>
              <a:t>://www.kaggle.com/zynicide/wine-reviews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dataset was </a:t>
            </a:r>
            <a:r>
              <a:rPr lang="en-US" sz="2000" dirty="0" smtClean="0"/>
              <a:t>previously scraped </a:t>
            </a:r>
            <a:r>
              <a:rPr lang="en-US" sz="2000" dirty="0"/>
              <a:t>from </a:t>
            </a:r>
            <a:r>
              <a:rPr lang="en-US" sz="2000" i="1" dirty="0" smtClean="0"/>
              <a:t>Wine Enthusiast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winemag-data_first150k.csv</a:t>
            </a:r>
            <a:endParaRPr lang="en-US" sz="2000" dirty="0"/>
          </a:p>
          <a:p>
            <a:r>
              <a:rPr lang="en-US" sz="2000" dirty="0" smtClean="0"/>
              <a:t>150,000 rows of data, reduced to </a:t>
            </a:r>
            <a:r>
              <a:rPr lang="en-US" sz="2000" dirty="0" err="1" smtClean="0"/>
              <a:t>approx</a:t>
            </a:r>
            <a:r>
              <a:rPr lang="en-US" sz="2000" dirty="0" smtClean="0"/>
              <a:t> 98,000 rows after removing duplicates</a:t>
            </a:r>
          </a:p>
          <a:p>
            <a:r>
              <a:rPr lang="en-US" sz="2000" dirty="0" smtClean="0"/>
              <a:t>Columns: country, </a:t>
            </a:r>
            <a:r>
              <a:rPr lang="en-US" sz="2000" b="1" dirty="0" smtClean="0"/>
              <a:t>description</a:t>
            </a:r>
            <a:r>
              <a:rPr lang="en-US" sz="2000" dirty="0" smtClean="0"/>
              <a:t>, points, price, </a:t>
            </a:r>
            <a:r>
              <a:rPr lang="en-US" sz="2000" b="1" dirty="0" smtClean="0"/>
              <a:t>variety</a:t>
            </a:r>
            <a:r>
              <a:rPr lang="en-US" sz="2000" dirty="0" smtClean="0"/>
              <a:t>, winery, designation, province and region</a:t>
            </a:r>
          </a:p>
          <a:p>
            <a:r>
              <a:rPr lang="en-US" sz="2000" dirty="0" smtClean="0"/>
              <a:t>ML model predicts </a:t>
            </a:r>
            <a:r>
              <a:rPr lang="en-US" sz="2000" b="1" dirty="0" smtClean="0"/>
              <a:t>variety</a:t>
            </a:r>
            <a:r>
              <a:rPr lang="en-US" sz="2000" dirty="0" smtClean="0"/>
              <a:t> based on input </a:t>
            </a:r>
            <a:r>
              <a:rPr lang="en-US" sz="2000" b="1" dirty="0" smtClean="0"/>
              <a:t>description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580" y="288758"/>
            <a:ext cx="1738028" cy="16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a Tweet 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53976" cy="353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See the model in action!</a:t>
            </a:r>
          </a:p>
          <a:p>
            <a:r>
              <a:rPr lang="en-US" sz="2400" dirty="0" smtClean="0"/>
              <a:t>Tweet at our </a:t>
            </a:r>
            <a:r>
              <a:rPr lang="en-US" sz="2400" dirty="0" err="1" smtClean="0"/>
              <a:t>WineBot</a:t>
            </a:r>
            <a:r>
              <a:rPr lang="en-US" sz="2400" dirty="0" smtClean="0"/>
              <a:t> now: @mberkow2017</a:t>
            </a:r>
          </a:p>
          <a:p>
            <a:r>
              <a:rPr lang="en-US" sz="2400" dirty="0" smtClean="0"/>
              <a:t>Describe the type of wine you like to drink </a:t>
            </a:r>
          </a:p>
          <a:p>
            <a:r>
              <a:rPr lang="en-US" sz="2400" dirty="0" smtClean="0"/>
              <a:t>Examples:</a:t>
            </a:r>
          </a:p>
          <a:p>
            <a:pPr lvl="1"/>
            <a:r>
              <a:rPr lang="en-US" sz="2400" dirty="0" smtClean="0"/>
              <a:t>Fruity, light ruby-to-garnet colored red</a:t>
            </a:r>
          </a:p>
          <a:p>
            <a:pPr lvl="1"/>
            <a:r>
              <a:rPr lang="en-US" sz="2400" dirty="0" smtClean="0"/>
              <a:t>Ripe cherries and strawberries, spice and vanilla aromas. Well-balanced, earthy tones, lingering fruit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30" y="0"/>
            <a:ext cx="1738028" cy="16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ML-Sommelier: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66" y="2489200"/>
            <a:ext cx="7921592" cy="39597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400"/>
              </a:spcBef>
            </a:pPr>
            <a:r>
              <a:rPr lang="en-US" sz="1300" dirty="0"/>
              <a:t>A Twitter BOT that listens for a tweet requesting a wine recommendation, calls the machine learning model to get the recommendation, and then </a:t>
            </a:r>
            <a:r>
              <a:rPr lang="en-US" sz="1300" dirty="0" smtClean="0"/>
              <a:t>tweets out two </a:t>
            </a:r>
            <a:r>
              <a:rPr lang="en-US" sz="1300" dirty="0"/>
              <a:t>responses:</a:t>
            </a:r>
            <a:endParaRPr lang="en-US" sz="1300" dirty="0" smtClean="0"/>
          </a:p>
          <a:p>
            <a:pPr lvl="1">
              <a:lnSpc>
                <a:spcPct val="150000"/>
              </a:lnSpc>
            </a:pPr>
            <a:r>
              <a:rPr lang="en-US" sz="1300" dirty="0"/>
              <a:t>Recommended variety of wine, along with the 3 top-rated wineries for that variety, </a:t>
            </a:r>
            <a:r>
              <a:rPr lang="en-US" sz="1300" dirty="0" smtClean="0"/>
              <a:t>and their average  price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Recommended variety of wine, along with the 3 least expensive wineries for that variety, </a:t>
            </a:r>
            <a:r>
              <a:rPr lang="en-US" sz="1300" dirty="0" smtClean="0"/>
              <a:t>and their </a:t>
            </a:r>
            <a:r>
              <a:rPr lang="en-US" sz="1300" dirty="0"/>
              <a:t>average price</a:t>
            </a:r>
            <a:endParaRPr lang="en-US" sz="1300" dirty="0" smtClean="0"/>
          </a:p>
          <a:p>
            <a:pPr>
              <a:lnSpc>
                <a:spcPct val="150000"/>
              </a:lnSpc>
            </a:pPr>
            <a:r>
              <a:rPr lang="en-US" sz="1300" dirty="0"/>
              <a:t>Machine learning model that reads a CSV file with </a:t>
            </a:r>
            <a:r>
              <a:rPr lang="en-US" sz="1300" i="1" dirty="0"/>
              <a:t>Wine Enthusiast </a:t>
            </a:r>
            <a:r>
              <a:rPr lang="en-US" sz="1300" dirty="0"/>
              <a:t>descriptions of wines, the wineries, points, and prices. The model </a:t>
            </a:r>
            <a:r>
              <a:rPr lang="en-US" sz="1300" dirty="0" smtClean="0"/>
              <a:t>uses </a:t>
            </a:r>
            <a:r>
              <a:rPr lang="en-US" sz="1300" dirty="0"/>
              <a:t>a neural network and natural language processing to be able to predict the wine variety based on an input </a:t>
            </a:r>
            <a:r>
              <a:rPr lang="en-US" sz="1300" dirty="0" smtClean="0"/>
              <a:t>description.</a:t>
            </a:r>
          </a:p>
          <a:p>
            <a:pPr>
              <a:lnSpc>
                <a:spcPct val="150000"/>
              </a:lnSpc>
            </a:pPr>
            <a:r>
              <a:rPr lang="en-US" sz="1300" dirty="0" smtClean="0"/>
              <a:t>Tabular </a:t>
            </a:r>
            <a:r>
              <a:rPr lang="en-US" sz="1300" dirty="0"/>
              <a:t>data about the wines, varieties, and vineyards created </a:t>
            </a:r>
            <a:r>
              <a:rPr lang="en-US" sz="1300" dirty="0" smtClean="0"/>
              <a:t>using Tableau are incorporated into a website accessible from the Twitter BOT’s page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30" y="0"/>
            <a:ext cx="1738028" cy="16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211214" cy="35306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Uses </a:t>
            </a:r>
            <a:r>
              <a:rPr lang="en-US" dirty="0" err="1" smtClean="0"/>
              <a:t>Tweepy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Looks for mentions with wine descriptions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Calls the ML model to determine wine variety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(e.g., Pinot Noir)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Reads the CSV to determine: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3 of the top wineries for the wine variety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3 of the least expensive wineries for the wine variety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Sends 2 tweets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768129" y="936723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ML-Sommelier: Twitter BOT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580" y="288758"/>
            <a:ext cx="1738028" cy="16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Natural Language Processing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One-hot encoding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Neural </a:t>
            </a:r>
            <a:r>
              <a:rPr lang="en-US" dirty="0" smtClean="0"/>
              <a:t>Network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1 hidden layer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750 nodes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364 outputs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0.6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Model saved in AWS due to large size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594874" y="994475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ML-Sommelier: ML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081" y="0"/>
            <a:ext cx="1738028" cy="16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8" y="511925"/>
            <a:ext cx="8187348" cy="5188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5310" y="5881271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Points by Country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731" y="0"/>
            <a:ext cx="768399" cy="7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" y="0"/>
            <a:ext cx="8462872" cy="6349601"/>
          </a:xfrm>
        </p:spPr>
      </p:pic>
    </p:spTree>
    <p:extLst>
      <p:ext uri="{BB962C8B-B14F-4D97-AF65-F5344CB8AC3E}">
        <p14:creationId xmlns:p14="http://schemas.microsoft.com/office/powerpoint/2010/main" val="284947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1242</TotalTime>
  <Words>300</Words>
  <Application>Microsoft Macintosh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Wingdings</vt:lpstr>
      <vt:lpstr>Wingdings 3</vt:lpstr>
      <vt:lpstr>Arial</vt:lpstr>
      <vt:lpstr>Ion Boardroom</vt:lpstr>
      <vt:lpstr>Machine Learning Sommelier</vt:lpstr>
      <vt:lpstr>ML-Sommelier: Overview</vt:lpstr>
      <vt:lpstr>ML-Sommelier: Data</vt:lpstr>
      <vt:lpstr>Send a Tweet now!</vt:lpstr>
      <vt:lpstr>ML-Sommelier: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CityZip</dc:title>
  <dc:creator>Kristopher King</dc:creator>
  <cp:lastModifiedBy>Berkowitz, Jeffrey</cp:lastModifiedBy>
  <cp:revision>34</cp:revision>
  <dcterms:created xsi:type="dcterms:W3CDTF">2017-11-06T21:22:07Z</dcterms:created>
  <dcterms:modified xsi:type="dcterms:W3CDTF">2018-03-17T00:35:47Z</dcterms:modified>
</cp:coreProperties>
</file>