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5" r:id="rId4"/>
    <p:sldId id="287" r:id="rId5"/>
    <p:sldId id="289" r:id="rId6"/>
    <p:sldId id="288" r:id="rId7"/>
    <p:sldId id="286" r:id="rId8"/>
    <p:sldId id="290" r:id="rId9"/>
    <p:sldId id="291" r:id="rId10"/>
    <p:sldId id="292" r:id="rId11"/>
    <p:sldId id="297" r:id="rId12"/>
    <p:sldId id="293" r:id="rId13"/>
    <p:sldId id="294" r:id="rId14"/>
    <p:sldId id="295" r:id="rId15"/>
    <p:sldId id="296" r:id="rId16"/>
    <p:sldId id="285"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0"/>
    <p:restoredTop sz="72428"/>
  </p:normalViewPr>
  <p:slideViewPr>
    <p:cSldViewPr snapToGrid="0" snapToObjects="1">
      <p:cViewPr varScale="1">
        <p:scale>
          <a:sx n="90" d="100"/>
          <a:sy n="90" d="100"/>
        </p:scale>
        <p:origin x="1192" y="192"/>
      </p:cViewPr>
      <p:guideLst/>
    </p:cSldViewPr>
  </p:slideViewPr>
  <p:notesTextViewPr>
    <p:cViewPr>
      <p:scale>
        <a:sx n="1" d="1"/>
        <a:sy n="1" d="1"/>
      </p:scale>
      <p:origin x="0" y="0"/>
    </p:cViewPr>
  </p:notesTextViewPr>
  <p:notesViewPr>
    <p:cSldViewPr snapToGrid="0" snapToObjects="1">
      <p:cViewPr varScale="1">
        <p:scale>
          <a:sx n="97" d="100"/>
          <a:sy n="97" d="100"/>
        </p:scale>
        <p:origin x="267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D51FF-5BF1-3342-8A74-1D1A44028664}" type="datetimeFigureOut">
              <a:rPr lang="de-DE" smtClean="0"/>
              <a:t>03.02.20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194FB-CE8D-4245-A90A-57649B31C115}" type="slidenum">
              <a:rPr lang="de-DE" smtClean="0"/>
              <a:t>‹Nr.›</a:t>
            </a:fld>
            <a:endParaRPr lang="de-DE"/>
          </a:p>
        </p:txBody>
      </p:sp>
    </p:spTree>
    <p:extLst>
      <p:ext uri="{BB962C8B-B14F-4D97-AF65-F5344CB8AC3E}">
        <p14:creationId xmlns:p14="http://schemas.microsoft.com/office/powerpoint/2010/main" val="2780169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meinem Projekt ging es darum, einen Algorithmus zu entwickeln, der Witzen von Nicht-Witzen unterscheidet.</a:t>
            </a:r>
          </a:p>
          <a:p>
            <a:r>
              <a:rPr lang="de-DE" dirty="0"/>
              <a:t>Ich habe dafür mehrere Ansätze ausgewählt. </a:t>
            </a:r>
          </a:p>
          <a:p>
            <a:r>
              <a:rPr lang="de-DE" dirty="0"/>
              <a:t>Meine Methoden und Ergebnisse möchte ich euch jetzt vorstellen.</a:t>
            </a:r>
          </a:p>
        </p:txBody>
      </p:sp>
      <p:sp>
        <p:nvSpPr>
          <p:cNvPr id="4" name="Foliennummernplatzhalter 3"/>
          <p:cNvSpPr>
            <a:spLocks noGrp="1"/>
          </p:cNvSpPr>
          <p:nvPr>
            <p:ph type="sldNum" sz="quarter" idx="5"/>
          </p:nvPr>
        </p:nvSpPr>
        <p:spPr/>
        <p:txBody>
          <a:bodyPr/>
          <a:lstStyle/>
          <a:p>
            <a:fld id="{BDA194FB-CE8D-4245-A90A-57649B31C115}" type="slidenum">
              <a:rPr lang="de-DE" smtClean="0"/>
              <a:t>1</a:t>
            </a:fld>
            <a:endParaRPr lang="de-DE"/>
          </a:p>
        </p:txBody>
      </p:sp>
    </p:spTree>
    <p:extLst>
      <p:ext uri="{BB962C8B-B14F-4D97-AF65-F5344CB8AC3E}">
        <p14:creationId xmlns:p14="http://schemas.microsoft.com/office/powerpoint/2010/main" val="1957069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diesem Datensatz konnte ich dann verschiedene Klassifizierungsalgorithmen trainieren. </a:t>
            </a:r>
          </a:p>
          <a:p>
            <a:r>
              <a:rPr lang="de-DE" dirty="0"/>
              <a:t>Mein erster Ansatz ist eine einfache lineare Regression mit einem Modell aus dem Python Package </a:t>
            </a:r>
            <a:r>
              <a:rPr lang="de-DE" dirty="0" err="1"/>
              <a:t>Scikitlearn</a:t>
            </a:r>
            <a:r>
              <a:rPr lang="de-DE" dirty="0"/>
              <a:t>.</a:t>
            </a:r>
          </a:p>
          <a:p>
            <a:r>
              <a:rPr lang="de-DE" dirty="0"/>
              <a:t>Auch mein Ansatz, die Wörter zu </a:t>
            </a:r>
            <a:r>
              <a:rPr lang="de-DE" dirty="0" err="1"/>
              <a:t>vektorisieren</a:t>
            </a:r>
            <a:r>
              <a:rPr lang="de-DE" dirty="0"/>
              <a:t> ist recht einfach. Ich habe einen </a:t>
            </a:r>
            <a:r>
              <a:rPr lang="de-DE" dirty="0" err="1"/>
              <a:t>CountVectorizer</a:t>
            </a:r>
            <a:r>
              <a:rPr lang="de-DE" dirty="0"/>
              <a:t> benutzt, der die Texte einfach durch einen Vektor der </a:t>
            </a:r>
            <a:r>
              <a:rPr lang="de-DE" dirty="0" err="1"/>
              <a:t>Worthäufgkeiten</a:t>
            </a:r>
            <a:r>
              <a:rPr lang="de-DE" dirty="0"/>
              <a:t> ersetzt.</a:t>
            </a:r>
          </a:p>
          <a:p>
            <a:endParaRPr lang="de-DE" dirty="0"/>
          </a:p>
          <a:p>
            <a:r>
              <a:rPr lang="de-DE" dirty="0"/>
              <a:t>Mein zweiter Ansatz ist ein einfaches Feed-Forward </a:t>
            </a:r>
            <a:r>
              <a:rPr lang="de-DE" dirty="0" err="1"/>
              <a:t>Neureal</a:t>
            </a:r>
            <a:r>
              <a:rPr lang="de-DE" dirty="0"/>
              <a:t> Network.</a:t>
            </a:r>
          </a:p>
          <a:p>
            <a:r>
              <a:rPr lang="de-DE" dirty="0"/>
              <a:t>Auch dazu habe ich </a:t>
            </a:r>
            <a:r>
              <a:rPr lang="de-DE" dirty="0" err="1"/>
              <a:t>syikitlearn</a:t>
            </a:r>
            <a:r>
              <a:rPr lang="de-DE" dirty="0"/>
              <a:t> benutzt, und zwar das Model </a:t>
            </a:r>
            <a:r>
              <a:rPr lang="de-DE" dirty="0" err="1"/>
              <a:t>Sequential</a:t>
            </a:r>
            <a:r>
              <a:rPr lang="de-DE" dirty="0"/>
              <a:t>.</a:t>
            </a:r>
          </a:p>
          <a:p>
            <a:endParaRPr lang="de-DE" dirty="0"/>
          </a:p>
          <a:p>
            <a:r>
              <a:rPr lang="de-DE" dirty="0"/>
              <a:t>Ich hatte ursprünglich geplant, ein CNN zu implementieren. Jedoch habe ich schnell gemerkt, dass bereits die weniger komplexen Algorithmen sehr gute Ergebnisse liefern.</a:t>
            </a:r>
          </a:p>
        </p:txBody>
      </p:sp>
      <p:sp>
        <p:nvSpPr>
          <p:cNvPr id="4" name="Foliennummernplatzhalter 3"/>
          <p:cNvSpPr>
            <a:spLocks noGrp="1"/>
          </p:cNvSpPr>
          <p:nvPr>
            <p:ph type="sldNum" sz="quarter" idx="5"/>
          </p:nvPr>
        </p:nvSpPr>
        <p:spPr/>
        <p:txBody>
          <a:bodyPr/>
          <a:lstStyle/>
          <a:p>
            <a:fld id="{BDA194FB-CE8D-4245-A90A-57649B31C115}" type="slidenum">
              <a:rPr lang="de-DE" smtClean="0"/>
              <a:t>10</a:t>
            </a:fld>
            <a:endParaRPr lang="de-DE"/>
          </a:p>
        </p:txBody>
      </p:sp>
    </p:spTree>
    <p:extLst>
      <p:ext uri="{BB962C8B-B14F-4D97-AF65-F5344CB8AC3E}">
        <p14:creationId xmlns:p14="http://schemas.microsoft.com/office/powerpoint/2010/main" val="405237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sind die Ergebnisse nach jeweils 100 Trainingsepochen.</a:t>
            </a:r>
          </a:p>
          <a:p>
            <a:r>
              <a:rPr lang="de-DE" dirty="0"/>
              <a:t>Mein lineares Modell erreicht eine </a:t>
            </a:r>
            <a:r>
              <a:rPr lang="de-DE" dirty="0" err="1"/>
              <a:t>Testing</a:t>
            </a:r>
            <a:r>
              <a:rPr lang="de-DE" dirty="0"/>
              <a:t> </a:t>
            </a:r>
            <a:r>
              <a:rPr lang="de-DE" dirty="0" err="1"/>
              <a:t>accuracy</a:t>
            </a:r>
            <a:r>
              <a:rPr lang="de-DE" dirty="0"/>
              <a:t> von 98,9%. Mein einfaches neuronales Modell sogar 99,1 %.</a:t>
            </a:r>
          </a:p>
          <a:p>
            <a:r>
              <a:rPr lang="de-DE" dirty="0"/>
              <a:t>Ich war ehrlich gesagt etwas überrascht von den guten Ergebnissen.</a:t>
            </a:r>
          </a:p>
        </p:txBody>
      </p:sp>
      <p:sp>
        <p:nvSpPr>
          <p:cNvPr id="4" name="Foliennummernplatzhalter 3"/>
          <p:cNvSpPr>
            <a:spLocks noGrp="1"/>
          </p:cNvSpPr>
          <p:nvPr>
            <p:ph type="sldNum" sz="quarter" idx="5"/>
          </p:nvPr>
        </p:nvSpPr>
        <p:spPr/>
        <p:txBody>
          <a:bodyPr/>
          <a:lstStyle/>
          <a:p>
            <a:fld id="{BDA194FB-CE8D-4245-A90A-57649B31C115}" type="slidenum">
              <a:rPr lang="de-DE" smtClean="0"/>
              <a:t>11</a:t>
            </a:fld>
            <a:endParaRPr lang="de-DE"/>
          </a:p>
        </p:txBody>
      </p:sp>
    </p:spTree>
    <p:extLst>
      <p:ext uri="{BB962C8B-B14F-4D97-AF65-F5344CB8AC3E}">
        <p14:creationId xmlns:p14="http://schemas.microsoft.com/office/powerpoint/2010/main" val="3016906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habe mir dann mal angeschaut, welche Texte falsch klassifiziert worden sind. Das waren erstaunlicherweise bei beiden Ansätzen fast die gleichen.</a:t>
            </a:r>
          </a:p>
          <a:p>
            <a:r>
              <a:rPr lang="de-DE" dirty="0"/>
              <a:t>Hier ist mal ein </a:t>
            </a:r>
            <a:r>
              <a:rPr lang="de-DE" dirty="0" err="1"/>
              <a:t>Movieplot-Schnispel</a:t>
            </a:r>
            <a:r>
              <a:rPr lang="de-DE" dirty="0"/>
              <a:t>, der fälschlicherweise als Witz erkannt wurde.</a:t>
            </a:r>
          </a:p>
          <a:p>
            <a:endParaRPr lang="de-DE" dirty="0"/>
          </a:p>
          <a:p>
            <a:r>
              <a:rPr lang="de-DE" dirty="0"/>
              <a:t>Dieser Plot ist schon ziemlich absurd und auch vielleicht sogar etwas witzig.</a:t>
            </a:r>
          </a:p>
        </p:txBody>
      </p:sp>
      <p:sp>
        <p:nvSpPr>
          <p:cNvPr id="4" name="Foliennummernplatzhalter 3"/>
          <p:cNvSpPr>
            <a:spLocks noGrp="1"/>
          </p:cNvSpPr>
          <p:nvPr>
            <p:ph type="sldNum" sz="quarter" idx="5"/>
          </p:nvPr>
        </p:nvSpPr>
        <p:spPr/>
        <p:txBody>
          <a:bodyPr/>
          <a:lstStyle/>
          <a:p>
            <a:fld id="{BDA194FB-CE8D-4245-A90A-57649B31C115}" type="slidenum">
              <a:rPr lang="de-DE" smtClean="0"/>
              <a:t>12</a:t>
            </a:fld>
            <a:endParaRPr lang="de-DE"/>
          </a:p>
        </p:txBody>
      </p:sp>
    </p:spTree>
    <p:extLst>
      <p:ext uri="{BB962C8B-B14F-4D97-AF65-F5344CB8AC3E}">
        <p14:creationId xmlns:p14="http://schemas.microsoft.com/office/powerpoint/2010/main" val="1454979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Dieser Witz wurde nicht als Witz erkannt, obwohl es einer ist.</a:t>
            </a:r>
          </a:p>
          <a:p>
            <a:endParaRPr lang="de-DE" dirty="0"/>
          </a:p>
          <a:p>
            <a:r>
              <a:rPr lang="de-DE" dirty="0"/>
              <a:t>Hier verstehe ich nicht, warum, denn das ist ja schon als Witz zu erkennen.</a:t>
            </a:r>
          </a:p>
        </p:txBody>
      </p:sp>
      <p:sp>
        <p:nvSpPr>
          <p:cNvPr id="4" name="Foliennummernplatzhalter 3"/>
          <p:cNvSpPr>
            <a:spLocks noGrp="1"/>
          </p:cNvSpPr>
          <p:nvPr>
            <p:ph type="sldNum" sz="quarter" idx="5"/>
          </p:nvPr>
        </p:nvSpPr>
        <p:spPr/>
        <p:txBody>
          <a:bodyPr/>
          <a:lstStyle/>
          <a:p>
            <a:fld id="{BDA194FB-CE8D-4245-A90A-57649B31C115}" type="slidenum">
              <a:rPr lang="de-DE" smtClean="0"/>
              <a:t>13</a:t>
            </a:fld>
            <a:endParaRPr lang="de-DE"/>
          </a:p>
        </p:txBody>
      </p:sp>
    </p:spTree>
    <p:extLst>
      <p:ext uri="{BB962C8B-B14F-4D97-AF65-F5344CB8AC3E}">
        <p14:creationId xmlns:p14="http://schemas.microsoft.com/office/powerpoint/2010/main" val="2841922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Am Ende habe ich meine Klassifizierungsalgorithmen noch einmal auf unbekannten Daten getestet.</a:t>
            </a:r>
          </a:p>
          <a:p>
            <a:r>
              <a:rPr lang="de-DE" dirty="0"/>
              <a:t>Ich habe dafür die kompletten Witzdaten genommen und alle </a:t>
            </a:r>
            <a:r>
              <a:rPr lang="de-DE" dirty="0" err="1"/>
              <a:t>Movieplots</a:t>
            </a:r>
            <a:r>
              <a:rPr lang="de-DE" dirty="0"/>
              <a:t> (wieder </a:t>
            </a:r>
            <a:r>
              <a:rPr lang="de-DE" dirty="0" err="1"/>
              <a:t>aufgesplittet</a:t>
            </a:r>
            <a:r>
              <a:rPr lang="de-DE" dirty="0"/>
              <a:t>).</a:t>
            </a:r>
          </a:p>
          <a:p>
            <a:r>
              <a:rPr lang="de-DE" dirty="0"/>
              <a:t>Auch hier war die Genauigkeit sehr gut</a:t>
            </a:r>
          </a:p>
        </p:txBody>
      </p:sp>
      <p:sp>
        <p:nvSpPr>
          <p:cNvPr id="4" name="Foliennummernplatzhalter 3"/>
          <p:cNvSpPr>
            <a:spLocks noGrp="1"/>
          </p:cNvSpPr>
          <p:nvPr>
            <p:ph type="sldNum" sz="quarter" idx="5"/>
          </p:nvPr>
        </p:nvSpPr>
        <p:spPr/>
        <p:txBody>
          <a:bodyPr/>
          <a:lstStyle/>
          <a:p>
            <a:fld id="{BDA194FB-CE8D-4245-A90A-57649B31C115}" type="slidenum">
              <a:rPr lang="de-DE" smtClean="0"/>
              <a:t>14</a:t>
            </a:fld>
            <a:endParaRPr lang="de-DE"/>
          </a:p>
        </p:txBody>
      </p:sp>
    </p:spTree>
    <p:extLst>
      <p:ext uri="{BB962C8B-B14F-4D97-AF65-F5344CB8AC3E}">
        <p14:creationId xmlns:p14="http://schemas.microsoft.com/office/powerpoint/2010/main" val="3887815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war wie gesagt etwas überrascht von den sehr guten Ergebnissen, sogar des sehr primitiven linearen Ansatzes.</a:t>
            </a:r>
          </a:p>
          <a:p>
            <a:r>
              <a:rPr lang="de-DE" dirty="0"/>
              <a:t>Die Implementierung eines CNNs, wie die anderen Autoren es gemacht haben, war deswegen völlig überflüssig.</a:t>
            </a:r>
          </a:p>
          <a:p>
            <a:r>
              <a:rPr lang="de-DE" dirty="0"/>
              <a:t>Die hohe Genauigkeit kann ich mir nur so erklären, dass die beiden Textklassen einfach noch so verschieden waren, dass es für den Algorithmus sehr einfach gewesen sein muss, sie zu unterscheiden.</a:t>
            </a:r>
          </a:p>
          <a:p>
            <a:r>
              <a:rPr lang="de-DE" dirty="0"/>
              <a:t>Ich habe ja </a:t>
            </a:r>
            <a:r>
              <a:rPr lang="de-DE" dirty="0" err="1"/>
              <a:t>eigentluch</a:t>
            </a:r>
            <a:r>
              <a:rPr lang="de-DE" dirty="0"/>
              <a:t> versucht, das zu vermeiden, indem ich nur Nicht-Witze mit hoher sprachlicher Ähnlichkeit ausgewählt habe. </a:t>
            </a:r>
          </a:p>
          <a:p>
            <a:r>
              <a:rPr lang="de-DE" dirty="0"/>
              <a:t>Wahrscheinlich hat diese </a:t>
            </a:r>
            <a:r>
              <a:rPr lang="de-DE" dirty="0" err="1"/>
              <a:t>Ähnlichekeitssuche</a:t>
            </a:r>
            <a:r>
              <a:rPr lang="de-DE" dirty="0"/>
              <a:t> nicht sehr gut geklappt.</a:t>
            </a:r>
          </a:p>
          <a:p>
            <a:r>
              <a:rPr lang="de-DE" dirty="0"/>
              <a:t>Vielleicht gab es unter den 80.000 </a:t>
            </a:r>
            <a:r>
              <a:rPr lang="de-DE" dirty="0" err="1"/>
              <a:t>NichtWitz</a:t>
            </a:r>
            <a:r>
              <a:rPr lang="de-DE" dirty="0"/>
              <a:t>-Kandidaten einfach nicht so viele sehr ähnliche Exemplare.</a:t>
            </a:r>
          </a:p>
          <a:p>
            <a:r>
              <a:rPr lang="de-DE" dirty="0"/>
              <a:t>Im Endeffekt können so primitive Ansätze wie ich sie verwendet habe, so komplexe Merkmale wir Humor gar nicht wirklich erkennen. Dazu wäre komplexere Netzwerkarchitekturen und Sprachmodelle </a:t>
            </a:r>
            <a:r>
              <a:rPr lang="de-DE" dirty="0" err="1"/>
              <a:t>notwändig</a:t>
            </a:r>
            <a:r>
              <a:rPr lang="de-DE" dirty="0"/>
              <a:t>.</a:t>
            </a:r>
          </a:p>
          <a:p>
            <a:r>
              <a:rPr lang="de-DE" dirty="0"/>
              <a:t>Um die Performance </a:t>
            </a:r>
            <a:r>
              <a:rPr lang="de-DE" dirty="0" err="1"/>
              <a:t>witklich</a:t>
            </a:r>
            <a:r>
              <a:rPr lang="de-DE" dirty="0"/>
              <a:t> zu testen, wäre es gut, die </a:t>
            </a:r>
            <a:r>
              <a:rPr lang="de-DE" dirty="0" err="1"/>
              <a:t>Classifier</a:t>
            </a:r>
            <a:r>
              <a:rPr lang="de-DE" dirty="0"/>
              <a:t> auf einem völlig unbekannten Datensatz zu testen. </a:t>
            </a:r>
          </a:p>
          <a:p>
            <a:r>
              <a:rPr lang="de-DE" dirty="0"/>
              <a:t>Im Endeffekt muss man auch sagen, dass so ein einfaches Modell wie lineare Regression gar nicht in der Lage sein kann, so semantisch komplexe Strukturen wir Humor zu erfassen. Es kann höchstens Humortypische </a:t>
            </a:r>
            <a:r>
              <a:rPr lang="de-DE"/>
              <a:t>Sprache erkennen. </a:t>
            </a:r>
            <a:endParaRPr lang="de-DE" dirty="0"/>
          </a:p>
          <a:p>
            <a:endParaRPr lang="de-DE" dirty="0"/>
          </a:p>
        </p:txBody>
      </p:sp>
      <p:sp>
        <p:nvSpPr>
          <p:cNvPr id="4" name="Foliennummernplatzhalter 3"/>
          <p:cNvSpPr>
            <a:spLocks noGrp="1"/>
          </p:cNvSpPr>
          <p:nvPr>
            <p:ph type="sldNum" sz="quarter" idx="5"/>
          </p:nvPr>
        </p:nvSpPr>
        <p:spPr/>
        <p:txBody>
          <a:bodyPr/>
          <a:lstStyle/>
          <a:p>
            <a:fld id="{BDA194FB-CE8D-4245-A90A-57649B31C115}" type="slidenum">
              <a:rPr lang="de-DE" smtClean="0"/>
              <a:t>15</a:t>
            </a:fld>
            <a:endParaRPr lang="de-DE"/>
          </a:p>
        </p:txBody>
      </p:sp>
    </p:spTree>
    <p:extLst>
      <p:ext uri="{BB962C8B-B14F-4D97-AF65-F5344CB8AC3E}">
        <p14:creationId xmlns:p14="http://schemas.microsoft.com/office/powerpoint/2010/main" val="1078011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DA194FB-CE8D-4245-A90A-57649B31C115}" type="slidenum">
              <a:rPr lang="de-DE" smtClean="0"/>
              <a:t>16</a:t>
            </a:fld>
            <a:endParaRPr lang="de-DE"/>
          </a:p>
        </p:txBody>
      </p:sp>
    </p:spTree>
    <p:extLst>
      <p:ext uri="{BB962C8B-B14F-4D97-AF65-F5344CB8AC3E}">
        <p14:creationId xmlns:p14="http://schemas.microsoft.com/office/powerpoint/2010/main" val="12447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nur kurz nennen, keine großen Erläuterungen</a:t>
            </a:r>
          </a:p>
        </p:txBody>
      </p:sp>
      <p:sp>
        <p:nvSpPr>
          <p:cNvPr id="4" name="Foliennummernplatzhalter 3"/>
          <p:cNvSpPr>
            <a:spLocks noGrp="1"/>
          </p:cNvSpPr>
          <p:nvPr>
            <p:ph type="sldNum" sz="quarter" idx="5"/>
          </p:nvPr>
        </p:nvSpPr>
        <p:spPr/>
        <p:txBody>
          <a:bodyPr/>
          <a:lstStyle/>
          <a:p>
            <a:fld id="{BDA194FB-CE8D-4245-A90A-57649B31C115}" type="slidenum">
              <a:rPr lang="de-DE" smtClean="0"/>
              <a:t>2</a:t>
            </a:fld>
            <a:endParaRPr lang="de-DE"/>
          </a:p>
        </p:txBody>
      </p:sp>
    </p:spTree>
    <p:extLst>
      <p:ext uri="{BB962C8B-B14F-4D97-AF65-F5344CB8AC3E}">
        <p14:creationId xmlns:p14="http://schemas.microsoft.com/office/powerpoint/2010/main" val="153226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bereits erwähnt war das Ziel meines Projektes, Witze mit sehr hoher Genauigkeit von Nicht-Witzen zu unterscheiden.</a:t>
            </a:r>
          </a:p>
          <a:p>
            <a:r>
              <a:rPr lang="de-DE" dirty="0"/>
              <a:t>Im Endeffekt handelt es sich also um </a:t>
            </a:r>
            <a:r>
              <a:rPr lang="de-DE" dirty="0" err="1"/>
              <a:t>text</a:t>
            </a:r>
            <a:r>
              <a:rPr lang="de-DE" dirty="0"/>
              <a:t> </a:t>
            </a:r>
            <a:r>
              <a:rPr lang="de-DE" dirty="0" err="1"/>
              <a:t>classification</a:t>
            </a:r>
            <a:r>
              <a:rPr lang="de-DE" dirty="0"/>
              <a:t> mit zwei Zielklassen: Witz oder Nicht Witz</a:t>
            </a:r>
          </a:p>
          <a:p>
            <a:r>
              <a:rPr lang="de-DE" dirty="0"/>
              <a:t>Ich bin nicht die erste, die das versucht. </a:t>
            </a:r>
          </a:p>
          <a:p>
            <a:r>
              <a:rPr lang="de-DE" dirty="0"/>
              <a:t>Chen </a:t>
            </a:r>
            <a:r>
              <a:rPr lang="de-DE" dirty="0" err="1"/>
              <a:t>and</a:t>
            </a:r>
            <a:r>
              <a:rPr lang="de-DE" dirty="0"/>
              <a:t> </a:t>
            </a:r>
            <a:r>
              <a:rPr lang="de-DE" dirty="0" err="1"/>
              <a:t>Soo</a:t>
            </a:r>
            <a:r>
              <a:rPr lang="de-DE" dirty="0"/>
              <a:t> haben 2018 beispielsweise Englische und Chinesische </a:t>
            </a:r>
            <a:r>
              <a:rPr lang="de-DE" dirty="0" err="1"/>
              <a:t>OneLiner</a:t>
            </a:r>
            <a:r>
              <a:rPr lang="de-DE" dirty="0"/>
              <a:t> von Newsteten mit ähnlichem Vokabular unterschieden</a:t>
            </a:r>
          </a:p>
          <a:p>
            <a:r>
              <a:rPr lang="de-DE" dirty="0"/>
              <a:t>Und 2015 haben die Autoren De </a:t>
            </a:r>
            <a:r>
              <a:rPr lang="de-DE" dirty="0" err="1"/>
              <a:t>Oliviera</a:t>
            </a:r>
            <a:r>
              <a:rPr lang="de-DE" dirty="0"/>
              <a:t> und Rodrigo Humor in Reviews auf </a:t>
            </a:r>
            <a:r>
              <a:rPr lang="de-DE" dirty="0" err="1"/>
              <a:t>Yelp.com</a:t>
            </a:r>
            <a:r>
              <a:rPr lang="de-DE" dirty="0"/>
              <a:t> erkannt. </a:t>
            </a:r>
          </a:p>
          <a:p>
            <a:r>
              <a:rPr lang="de-DE" dirty="0"/>
              <a:t>Beide Autorenteam benutzen CNNS zur Textklassifizierung</a:t>
            </a:r>
          </a:p>
          <a:p>
            <a:r>
              <a:rPr lang="de-DE" dirty="0"/>
              <a:t>Es gibt noch mehr Paper zum Thema </a:t>
            </a:r>
            <a:r>
              <a:rPr lang="de-DE" dirty="0" err="1"/>
              <a:t>joke</a:t>
            </a:r>
            <a:r>
              <a:rPr lang="de-DE" dirty="0"/>
              <a:t> </a:t>
            </a:r>
            <a:r>
              <a:rPr lang="de-DE" dirty="0" err="1"/>
              <a:t>detection</a:t>
            </a:r>
            <a:r>
              <a:rPr lang="de-DE" dirty="0"/>
              <a:t>, aber das sind die beiden aktuellsten, die auch neuronale Netze einsetzen.</a:t>
            </a:r>
          </a:p>
        </p:txBody>
      </p:sp>
      <p:sp>
        <p:nvSpPr>
          <p:cNvPr id="4" name="Foliennummernplatzhalter 3"/>
          <p:cNvSpPr>
            <a:spLocks noGrp="1"/>
          </p:cNvSpPr>
          <p:nvPr>
            <p:ph type="sldNum" sz="quarter" idx="5"/>
          </p:nvPr>
        </p:nvSpPr>
        <p:spPr/>
        <p:txBody>
          <a:bodyPr/>
          <a:lstStyle/>
          <a:p>
            <a:fld id="{BDA194FB-CE8D-4245-A90A-57649B31C115}" type="slidenum">
              <a:rPr lang="de-DE" smtClean="0"/>
              <a:t>3</a:t>
            </a:fld>
            <a:endParaRPr lang="de-DE"/>
          </a:p>
        </p:txBody>
      </p:sp>
    </p:spTree>
    <p:extLst>
      <p:ext uri="{BB962C8B-B14F-4D97-AF65-F5344CB8AC3E}">
        <p14:creationId xmlns:p14="http://schemas.microsoft.com/office/powerpoint/2010/main" val="225179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Ausgangspunkt meiner Arbeit war ein Datensatz mit ca. 29.000 Witzen aus verschiedenen Internetquellen.</a:t>
            </a:r>
          </a:p>
          <a:p>
            <a:r>
              <a:rPr lang="de-DE" dirty="0"/>
              <a:t>Um einen </a:t>
            </a:r>
            <a:r>
              <a:rPr lang="de-DE" dirty="0" err="1"/>
              <a:t>Classifier</a:t>
            </a:r>
            <a:r>
              <a:rPr lang="de-DE" dirty="0"/>
              <a:t> zu trainieren werden jedoch sowohl positive als auch negative </a:t>
            </a:r>
            <a:r>
              <a:rPr lang="de-DE" dirty="0" err="1"/>
              <a:t>samples</a:t>
            </a:r>
            <a:r>
              <a:rPr lang="de-DE" dirty="0"/>
              <a:t> benötigt.</a:t>
            </a:r>
          </a:p>
          <a:p>
            <a:r>
              <a:rPr lang="de-DE" dirty="0"/>
              <a:t>Das Problem, welche Daten für die negativen Samples, also die nicht-Witze, genommen werden sollen, war nicht ganz einfach zu lösen.</a:t>
            </a:r>
          </a:p>
          <a:p>
            <a:r>
              <a:rPr lang="de-DE" dirty="0"/>
              <a:t>Ein Problem dabei ist, dass viele Textdaten, die prinzipiell in Frage kommen würden, zwar nicht lustig sind, aber grundsätzlich sehr verschieden von echten Witzen.</a:t>
            </a:r>
          </a:p>
          <a:p>
            <a:r>
              <a:rPr lang="de-DE" dirty="0"/>
              <a:t>Meine Bedenken waren dabei, dass ein </a:t>
            </a:r>
            <a:r>
              <a:rPr lang="de-DE" dirty="0" err="1"/>
              <a:t>classifier</a:t>
            </a:r>
            <a:r>
              <a:rPr lang="de-DE" dirty="0"/>
              <a:t>, der mit Witzen und </a:t>
            </a:r>
            <a:r>
              <a:rPr lang="de-DE" dirty="0" err="1"/>
              <a:t>Wkipediatexten</a:t>
            </a:r>
            <a:r>
              <a:rPr lang="de-DE" dirty="0"/>
              <a:t> trainiert wird, am Ende sehr gut </a:t>
            </a:r>
            <a:r>
              <a:rPr lang="de-DE" dirty="0" err="1"/>
              <a:t>Wikipediatexte</a:t>
            </a:r>
            <a:r>
              <a:rPr lang="de-DE" dirty="0"/>
              <a:t> von anderen Texten unterscheiden kann.</a:t>
            </a:r>
          </a:p>
          <a:p>
            <a:r>
              <a:rPr lang="de-DE" dirty="0"/>
              <a:t>Das Ziel, Humor zu erkennen, würde dabei verfehlt werden.</a:t>
            </a:r>
          </a:p>
          <a:p>
            <a:endParaRPr lang="de-DE" dirty="0"/>
          </a:p>
          <a:p>
            <a:endParaRPr lang="de-DE" dirty="0"/>
          </a:p>
        </p:txBody>
      </p:sp>
      <p:sp>
        <p:nvSpPr>
          <p:cNvPr id="4" name="Foliennummernplatzhalter 3"/>
          <p:cNvSpPr>
            <a:spLocks noGrp="1"/>
          </p:cNvSpPr>
          <p:nvPr>
            <p:ph type="sldNum" sz="quarter" idx="5"/>
          </p:nvPr>
        </p:nvSpPr>
        <p:spPr/>
        <p:txBody>
          <a:bodyPr/>
          <a:lstStyle/>
          <a:p>
            <a:fld id="{BDA194FB-CE8D-4245-A90A-57649B31C115}" type="slidenum">
              <a:rPr lang="de-DE" smtClean="0"/>
              <a:t>4</a:t>
            </a:fld>
            <a:endParaRPr lang="de-DE"/>
          </a:p>
        </p:txBody>
      </p:sp>
    </p:spTree>
    <p:extLst>
      <p:ext uri="{BB962C8B-B14F-4D97-AF65-F5344CB8AC3E}">
        <p14:creationId xmlns:p14="http://schemas.microsoft.com/office/powerpoint/2010/main" val="196266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musste also zunächst erstmal einen Datensatz zusammenstellen, der Witzen in vielen Punkten ähnelt, aber dann doch nicht lustig ist.</a:t>
            </a:r>
          </a:p>
          <a:p>
            <a:r>
              <a:rPr lang="de-DE" dirty="0"/>
              <a:t>Die Autoren Chen und </a:t>
            </a:r>
            <a:r>
              <a:rPr lang="de-DE" dirty="0" err="1"/>
              <a:t>Soo</a:t>
            </a:r>
            <a:r>
              <a:rPr lang="de-DE" dirty="0"/>
              <a:t>, die ich gerade kurz erwähnt habe, haben das Problem gelöst, indem sie in dem Newsdatensatz nach ähnlichen Sätzen gesucht haben.</a:t>
            </a:r>
          </a:p>
          <a:p>
            <a:r>
              <a:rPr lang="de-DE" dirty="0"/>
              <a:t>Sie haben also auch nicht einfach irgendwelche Newstexte genommen.</a:t>
            </a:r>
          </a:p>
          <a:p>
            <a:r>
              <a:rPr lang="de-DE" dirty="0"/>
              <a:t>Ich habe mir drei Kriterien überlegt,  in denen die Dokumente des Negativdatensatzes Witzen ähneln sollen.</a:t>
            </a:r>
          </a:p>
          <a:p>
            <a:r>
              <a:rPr lang="de-DE" dirty="0"/>
              <a:t>Das erste Kriterium ist der Stil. Er soll narrativ und fiktional sein. Auch Witze sind häufig kurze Geschichten mit einer Handlung.</a:t>
            </a:r>
          </a:p>
          <a:p>
            <a:r>
              <a:rPr lang="de-DE" dirty="0"/>
              <a:t>Das zweite Kriterium ist die Länge. Die Länge der Nicht-Witze soll wie die durchschnittliche Witzlänge sein. </a:t>
            </a:r>
          </a:p>
          <a:p>
            <a:r>
              <a:rPr lang="de-DE" dirty="0"/>
              <a:t>Das dritte Kriterium ist die Sprache. Auch diese soll möglichst ähnlich sein wie bei richtigen Witzen.</a:t>
            </a:r>
          </a:p>
          <a:p>
            <a:r>
              <a:rPr lang="de-DE" dirty="0"/>
              <a:t>Ich werde jetzt auf alle Kriterien noch einmal näher eingehen und erklären, wie ich sie umgesetzt habe.</a:t>
            </a:r>
          </a:p>
        </p:txBody>
      </p:sp>
      <p:sp>
        <p:nvSpPr>
          <p:cNvPr id="4" name="Foliennummernplatzhalter 3"/>
          <p:cNvSpPr>
            <a:spLocks noGrp="1"/>
          </p:cNvSpPr>
          <p:nvPr>
            <p:ph type="sldNum" sz="quarter" idx="5"/>
          </p:nvPr>
        </p:nvSpPr>
        <p:spPr/>
        <p:txBody>
          <a:bodyPr/>
          <a:lstStyle/>
          <a:p>
            <a:fld id="{BDA194FB-CE8D-4245-A90A-57649B31C115}" type="slidenum">
              <a:rPr lang="de-DE" smtClean="0"/>
              <a:t>5</a:t>
            </a:fld>
            <a:endParaRPr lang="de-DE"/>
          </a:p>
        </p:txBody>
      </p:sp>
    </p:spTree>
    <p:extLst>
      <p:ext uri="{BB962C8B-B14F-4D97-AF65-F5344CB8AC3E}">
        <p14:creationId xmlns:p14="http://schemas.microsoft.com/office/powerpoint/2010/main" val="3359812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erste Kriterium, das des narrativen und fiktionalen Stils habe ich versucht, bereits durch die Wahl des Datensatzes zu erfüllen. </a:t>
            </a:r>
          </a:p>
          <a:p>
            <a:r>
              <a:rPr lang="de-DE" dirty="0"/>
              <a:t>Ich habe einen Datensatz mit allen </a:t>
            </a:r>
            <a:r>
              <a:rPr lang="de-DE" dirty="0" err="1"/>
              <a:t>movie</a:t>
            </a:r>
            <a:r>
              <a:rPr lang="de-DE" dirty="0"/>
              <a:t> </a:t>
            </a:r>
            <a:r>
              <a:rPr lang="de-DE" dirty="0" err="1"/>
              <a:t>plots</a:t>
            </a:r>
            <a:r>
              <a:rPr lang="de-DE" dirty="0"/>
              <a:t>, also allen Filmzusammenfassungen auf Wikipedia gefunden und fand diesen recht passend.</a:t>
            </a:r>
          </a:p>
          <a:p>
            <a:r>
              <a:rPr lang="de-DE" dirty="0"/>
              <a:t>Er enthält ca. 35.000 Dokumente, also 35.000 kurze Filmzusammenfassungen.</a:t>
            </a:r>
          </a:p>
          <a:p>
            <a:endParaRPr lang="de-DE" dirty="0"/>
          </a:p>
          <a:p>
            <a:r>
              <a:rPr lang="de-DE" dirty="0"/>
              <a:t>Um das zweite Kriterium, das durchschnittlichen Witzlänge zu erfüllen, musste ich </a:t>
            </a:r>
            <a:r>
              <a:rPr lang="de-DE" dirty="0" err="1"/>
              <a:t>ersteinmal</a:t>
            </a:r>
            <a:r>
              <a:rPr lang="de-DE" dirty="0"/>
              <a:t> ermitteln, wie sich die Witzlängen in meine Korpus überhaupt verteilen.</a:t>
            </a:r>
          </a:p>
          <a:p>
            <a:r>
              <a:rPr lang="de-DE" dirty="0"/>
              <a:t>Die Witzlänge berechne ich dabei nicht in Zeichen, sondern in Sätzen.</a:t>
            </a:r>
          </a:p>
          <a:p>
            <a:r>
              <a:rPr lang="de-DE" dirty="0"/>
              <a:t>Ich habe dann ermitteln, dass die durchschnittliche Witzlänge 7 Sätze sind und die häufigste Witzlänge 2.</a:t>
            </a:r>
          </a:p>
        </p:txBody>
      </p:sp>
      <p:sp>
        <p:nvSpPr>
          <p:cNvPr id="4" name="Foliennummernplatzhalter 3"/>
          <p:cNvSpPr>
            <a:spLocks noGrp="1"/>
          </p:cNvSpPr>
          <p:nvPr>
            <p:ph type="sldNum" sz="quarter" idx="5"/>
          </p:nvPr>
        </p:nvSpPr>
        <p:spPr/>
        <p:txBody>
          <a:bodyPr/>
          <a:lstStyle/>
          <a:p>
            <a:fld id="{BDA194FB-CE8D-4245-A90A-57649B31C115}" type="slidenum">
              <a:rPr lang="de-DE" smtClean="0"/>
              <a:t>6</a:t>
            </a:fld>
            <a:endParaRPr lang="de-DE"/>
          </a:p>
        </p:txBody>
      </p:sp>
    </p:spTree>
    <p:extLst>
      <p:ext uri="{BB962C8B-B14F-4D97-AF65-F5344CB8AC3E}">
        <p14:creationId xmlns:p14="http://schemas.microsoft.com/office/powerpoint/2010/main" val="386418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noch einmal die Verteilung.</a:t>
            </a:r>
          </a:p>
          <a:p>
            <a:r>
              <a:rPr lang="de-DE" dirty="0"/>
              <a:t>Die allermeisten Witze sind 2 Sätze lang. Ich vermute, dass das hauptsächlich durch </a:t>
            </a:r>
            <a:r>
              <a:rPr lang="de-DE" dirty="0" err="1"/>
              <a:t>Question-answer</a:t>
            </a:r>
            <a:r>
              <a:rPr lang="de-DE" dirty="0"/>
              <a:t> </a:t>
            </a:r>
            <a:r>
              <a:rPr lang="de-DE" dirty="0" err="1"/>
              <a:t>jokes</a:t>
            </a:r>
            <a:r>
              <a:rPr lang="de-DE" dirty="0"/>
              <a:t> zustande kommt.</a:t>
            </a:r>
          </a:p>
          <a:p>
            <a:r>
              <a:rPr lang="de-DE" dirty="0"/>
              <a:t>Danach fällt die Satzlängenverteilung langsam ab.</a:t>
            </a:r>
          </a:p>
          <a:p>
            <a:endParaRPr lang="de-DE" dirty="0"/>
          </a:p>
        </p:txBody>
      </p:sp>
      <p:sp>
        <p:nvSpPr>
          <p:cNvPr id="4" name="Foliennummernplatzhalter 3"/>
          <p:cNvSpPr>
            <a:spLocks noGrp="1"/>
          </p:cNvSpPr>
          <p:nvPr>
            <p:ph type="sldNum" sz="quarter" idx="5"/>
          </p:nvPr>
        </p:nvSpPr>
        <p:spPr/>
        <p:txBody>
          <a:bodyPr/>
          <a:lstStyle/>
          <a:p>
            <a:fld id="{BDA194FB-CE8D-4245-A90A-57649B31C115}" type="slidenum">
              <a:rPr lang="de-DE" smtClean="0"/>
              <a:t>7</a:t>
            </a:fld>
            <a:endParaRPr lang="de-DE"/>
          </a:p>
        </p:txBody>
      </p:sp>
    </p:spTree>
    <p:extLst>
      <p:ext uri="{BB962C8B-B14F-4D97-AF65-F5344CB8AC3E}">
        <p14:creationId xmlns:p14="http://schemas.microsoft.com/office/powerpoint/2010/main" val="4033044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habe dann einfach 6 als die Satzlänge für meinen finalen Datensatz festgelegt, um die Komplexität der Aufgabe zu reduzieren.</a:t>
            </a:r>
          </a:p>
          <a:p>
            <a:r>
              <a:rPr lang="de-DE" dirty="0"/>
              <a:t>Daher habe ich aus meinem Witzkorpus alle Witze, die genau 6 Sätze lang sind herausgefiltert, in meinen Datensatz übernommen und als Witz </a:t>
            </a:r>
            <a:r>
              <a:rPr lang="de-DE" dirty="0" err="1"/>
              <a:t>gelabelt</a:t>
            </a:r>
            <a:endParaRPr lang="de-DE" dirty="0"/>
          </a:p>
          <a:p>
            <a:r>
              <a:rPr lang="de-DE" dirty="0"/>
              <a:t>Das waren insgesamt 1126 Witze.</a:t>
            </a:r>
          </a:p>
          <a:p>
            <a:r>
              <a:rPr lang="de-DE" dirty="0"/>
              <a:t>Mit meinem </a:t>
            </a:r>
            <a:r>
              <a:rPr lang="de-DE" dirty="0" err="1"/>
              <a:t>Movieplot</a:t>
            </a:r>
            <a:r>
              <a:rPr lang="de-DE" dirty="0"/>
              <a:t>-Datensatz bin ich folgendermaßen vorgegangen:</a:t>
            </a:r>
          </a:p>
          <a:p>
            <a:r>
              <a:rPr lang="de-DE" dirty="0"/>
              <a:t>Ich habe zunächst alle Dokumente in Satz-6-Gramme aufgeteilt. </a:t>
            </a:r>
          </a:p>
          <a:p>
            <a:r>
              <a:rPr lang="de-DE" dirty="0"/>
              <a:t>D.h. ich hatte am Ende pro ursprünglichem Dokument eine Reihe neuer Dokumente. </a:t>
            </a:r>
          </a:p>
          <a:p>
            <a:r>
              <a:rPr lang="de-DE" dirty="0"/>
              <a:t>Das erste mit Satz 1-6, das zweite mit Satz 2-7 usw.</a:t>
            </a:r>
          </a:p>
          <a:p>
            <a:r>
              <a:rPr lang="de-DE" dirty="0"/>
              <a:t>Am Ende hatte ich dann 80.097 Kandidaten als negative </a:t>
            </a:r>
            <a:r>
              <a:rPr lang="de-DE" dirty="0" err="1"/>
              <a:t>samples</a:t>
            </a:r>
            <a:r>
              <a:rPr lang="de-DE" dirty="0"/>
              <a:t>.</a:t>
            </a:r>
          </a:p>
        </p:txBody>
      </p:sp>
      <p:sp>
        <p:nvSpPr>
          <p:cNvPr id="4" name="Foliennummernplatzhalter 3"/>
          <p:cNvSpPr>
            <a:spLocks noGrp="1"/>
          </p:cNvSpPr>
          <p:nvPr>
            <p:ph type="sldNum" sz="quarter" idx="5"/>
          </p:nvPr>
        </p:nvSpPr>
        <p:spPr/>
        <p:txBody>
          <a:bodyPr/>
          <a:lstStyle/>
          <a:p>
            <a:fld id="{BDA194FB-CE8D-4245-A90A-57649B31C115}" type="slidenum">
              <a:rPr lang="de-DE" smtClean="0"/>
              <a:t>8</a:t>
            </a:fld>
            <a:endParaRPr lang="de-DE"/>
          </a:p>
        </p:txBody>
      </p:sp>
    </p:spTree>
    <p:extLst>
      <p:ext uri="{BB962C8B-B14F-4D97-AF65-F5344CB8AC3E}">
        <p14:creationId xmlns:p14="http://schemas.microsoft.com/office/powerpoint/2010/main" val="382424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diese knapp 81.000 Kandidaten habe ich dann mein letztes Kriterium angewandt: die ähnliche Sprache.</a:t>
            </a:r>
          </a:p>
          <a:p>
            <a:r>
              <a:rPr lang="de-DE" dirty="0"/>
              <a:t>Als Maß für die Ähnlichkeit zweier Texte habe ich den </a:t>
            </a:r>
            <a:r>
              <a:rPr lang="de-DE" dirty="0" err="1"/>
              <a:t>Cosinuswinkel</a:t>
            </a:r>
            <a:r>
              <a:rPr lang="de-DE" dirty="0"/>
              <a:t> der </a:t>
            </a:r>
            <a:r>
              <a:rPr lang="de-DE" dirty="0" err="1"/>
              <a:t>word</a:t>
            </a:r>
            <a:r>
              <a:rPr lang="de-DE" dirty="0"/>
              <a:t> </a:t>
            </a:r>
            <a:r>
              <a:rPr lang="de-DE" dirty="0" err="1"/>
              <a:t>embeddings</a:t>
            </a:r>
            <a:r>
              <a:rPr lang="de-DE" dirty="0"/>
              <a:t> gewählt.</a:t>
            </a:r>
          </a:p>
          <a:p>
            <a:r>
              <a:rPr lang="de-DE" dirty="0"/>
              <a:t>Ich habe also für jeden der 1100 Witze die </a:t>
            </a:r>
            <a:r>
              <a:rPr lang="de-DE" dirty="0" err="1"/>
              <a:t>Cosinusähnlichekeit</a:t>
            </a:r>
            <a:r>
              <a:rPr lang="de-DE" dirty="0"/>
              <a:t> zu jedem der 80.000 Kandidaten ausgerechnet.</a:t>
            </a:r>
          </a:p>
          <a:p>
            <a:r>
              <a:rPr lang="de-DE" dirty="0"/>
              <a:t>Den jeweils Ähnlichsten Kandidaten habe ich dann in meinen Datensatz aufgenommen und als </a:t>
            </a:r>
            <a:r>
              <a:rPr lang="de-DE" dirty="0" err="1"/>
              <a:t>NichtWitz</a:t>
            </a:r>
            <a:r>
              <a:rPr lang="de-DE" dirty="0"/>
              <a:t> </a:t>
            </a:r>
            <a:r>
              <a:rPr lang="de-DE" dirty="0" err="1"/>
              <a:t>gelabelt</a:t>
            </a:r>
            <a:r>
              <a:rPr lang="de-DE" dirty="0"/>
              <a:t>.</a:t>
            </a:r>
          </a:p>
          <a:p>
            <a:r>
              <a:rPr lang="de-DE" dirty="0"/>
              <a:t>Am Ende hatte mein Datensatz 2216 </a:t>
            </a:r>
            <a:r>
              <a:rPr lang="de-DE" dirty="0" err="1"/>
              <a:t>gelabelte</a:t>
            </a:r>
            <a:r>
              <a:rPr lang="de-DE" dirty="0"/>
              <a:t> Dokumente.</a:t>
            </a:r>
          </a:p>
        </p:txBody>
      </p:sp>
      <p:sp>
        <p:nvSpPr>
          <p:cNvPr id="4" name="Foliennummernplatzhalter 3"/>
          <p:cNvSpPr>
            <a:spLocks noGrp="1"/>
          </p:cNvSpPr>
          <p:nvPr>
            <p:ph type="sldNum" sz="quarter" idx="5"/>
          </p:nvPr>
        </p:nvSpPr>
        <p:spPr/>
        <p:txBody>
          <a:bodyPr/>
          <a:lstStyle/>
          <a:p>
            <a:fld id="{BDA194FB-CE8D-4245-A90A-57649B31C115}" type="slidenum">
              <a:rPr lang="de-DE" smtClean="0"/>
              <a:t>9</a:t>
            </a:fld>
            <a:endParaRPr lang="de-DE"/>
          </a:p>
        </p:txBody>
      </p:sp>
    </p:spTree>
    <p:extLst>
      <p:ext uri="{BB962C8B-B14F-4D97-AF65-F5344CB8AC3E}">
        <p14:creationId xmlns:p14="http://schemas.microsoft.com/office/powerpoint/2010/main" val="410091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8F894-1191-7247-A2F6-06039A6F9675}"/>
              </a:ext>
            </a:extLst>
          </p:cNvPr>
          <p:cNvSpPr>
            <a:spLocks noGrp="1"/>
          </p:cNvSpPr>
          <p:nvPr>
            <p:ph type="ctrTitle"/>
          </p:nvPr>
        </p:nvSpPr>
        <p:spPr>
          <a:xfrm>
            <a:off x="1524000" y="1122363"/>
            <a:ext cx="9144000" cy="2387600"/>
          </a:xfrm>
        </p:spPr>
        <p:txBody>
          <a:bodyPr anchor="b"/>
          <a:lstStyle>
            <a:lvl1pPr algn="ctr">
              <a:defRPr sz="6000" b="1" i="0">
                <a:solidFill>
                  <a:schemeClr val="accent1">
                    <a:lumMod val="50000"/>
                  </a:schemeClr>
                </a:solidFill>
                <a:latin typeface="Gill Sans MT" panose="020B0502020104020203" pitchFamily="34" charset="77"/>
              </a:defRPr>
            </a:lvl1pPr>
          </a:lstStyle>
          <a:p>
            <a:r>
              <a:rPr lang="de-DE" dirty="0"/>
              <a:t>Mastertitelformat bearbeiten</a:t>
            </a:r>
          </a:p>
        </p:txBody>
      </p:sp>
      <p:sp>
        <p:nvSpPr>
          <p:cNvPr id="3" name="Untertitel 2">
            <a:extLst>
              <a:ext uri="{FF2B5EF4-FFF2-40B4-BE49-F238E27FC236}">
                <a16:creationId xmlns:a16="http://schemas.microsoft.com/office/drawing/2014/main" id="{9E92AB23-07BD-FA43-9102-82312333DA14}"/>
              </a:ext>
            </a:extLst>
          </p:cNvPr>
          <p:cNvSpPr>
            <a:spLocks noGrp="1"/>
          </p:cNvSpPr>
          <p:nvPr>
            <p:ph type="subTitle" idx="1"/>
          </p:nvPr>
        </p:nvSpPr>
        <p:spPr>
          <a:xfrm>
            <a:off x="1524000" y="3809302"/>
            <a:ext cx="9144000" cy="1655762"/>
          </a:xfrm>
        </p:spPr>
        <p:txBody>
          <a:bodyPr/>
          <a:lstStyle>
            <a:lvl1pPr marL="0" indent="0" algn="ctr">
              <a:buNone/>
              <a:defRPr sz="2400" b="0" i="0">
                <a:latin typeface="Gill Sans MT" panose="020B050202010402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4" name="Datumsplatzhalter 3">
            <a:extLst>
              <a:ext uri="{FF2B5EF4-FFF2-40B4-BE49-F238E27FC236}">
                <a16:creationId xmlns:a16="http://schemas.microsoft.com/office/drawing/2014/main" id="{24124299-DAD0-FD48-B53E-5EA478C8B03C}"/>
              </a:ext>
            </a:extLst>
          </p:cNvPr>
          <p:cNvSpPr>
            <a:spLocks noGrp="1"/>
          </p:cNvSpPr>
          <p:nvPr>
            <p:ph type="dt" sz="half" idx="10"/>
          </p:nvPr>
        </p:nvSpPr>
        <p:spPr/>
        <p:txBody>
          <a:bodyPr/>
          <a:lstStyle/>
          <a:p>
            <a:r>
              <a:rPr lang="de-DE"/>
              <a:t>20.06.2019</a:t>
            </a:r>
          </a:p>
        </p:txBody>
      </p:sp>
      <p:sp>
        <p:nvSpPr>
          <p:cNvPr id="5" name="Fußzeilenplatzhalter 4">
            <a:extLst>
              <a:ext uri="{FF2B5EF4-FFF2-40B4-BE49-F238E27FC236}">
                <a16:creationId xmlns:a16="http://schemas.microsoft.com/office/drawing/2014/main" id="{036479F5-7D00-0942-AC73-C00B57A01A39}"/>
              </a:ext>
            </a:extLst>
          </p:cNvPr>
          <p:cNvSpPr>
            <a:spLocks noGrp="1"/>
          </p:cNvSpPr>
          <p:nvPr>
            <p:ph type="ftr" sz="quarter" idx="11"/>
          </p:nvPr>
        </p:nvSpPr>
        <p:spPr/>
        <p:txBody>
          <a:bodyPr/>
          <a:lstStyle/>
          <a:p>
            <a:r>
              <a:rPr lang="de-DE"/>
              <a:t>Miriam Amin, Digital Humanities, BA "Computational Humor"</a:t>
            </a:r>
          </a:p>
        </p:txBody>
      </p:sp>
      <p:sp>
        <p:nvSpPr>
          <p:cNvPr id="6" name="Foliennummernplatzhalter 5">
            <a:extLst>
              <a:ext uri="{FF2B5EF4-FFF2-40B4-BE49-F238E27FC236}">
                <a16:creationId xmlns:a16="http://schemas.microsoft.com/office/drawing/2014/main" id="{8665CF13-4EE0-5546-B4E1-6F1086800737}"/>
              </a:ext>
            </a:extLst>
          </p:cNvPr>
          <p:cNvSpPr>
            <a:spLocks noGrp="1"/>
          </p:cNvSpPr>
          <p:nvPr>
            <p:ph type="sldNum" sz="quarter" idx="12"/>
          </p:nvPr>
        </p:nvSpPr>
        <p:spPr/>
        <p:txBody>
          <a:bodyPr/>
          <a:lstStyle/>
          <a:p>
            <a:fld id="{DC4DBF21-C0A9-1C4F-9B3E-BF5328A515C3}" type="slidenum">
              <a:rPr lang="de-DE" smtClean="0"/>
              <a:t>‹Nr.›</a:t>
            </a:fld>
            <a:endParaRPr lang="de-DE"/>
          </a:p>
        </p:txBody>
      </p:sp>
      <p:cxnSp>
        <p:nvCxnSpPr>
          <p:cNvPr id="8" name="Gerader Verbinder 9">
            <a:extLst>
              <a:ext uri="{FF2B5EF4-FFF2-40B4-BE49-F238E27FC236}">
                <a16:creationId xmlns:a16="http://schemas.microsoft.com/office/drawing/2014/main" id="{6127F01C-5D0B-2A42-8B44-B6949E373F5A}"/>
              </a:ext>
            </a:extLst>
          </p:cNvPr>
          <p:cNvCxnSpPr>
            <a:cxnSpLocks/>
          </p:cNvCxnSpPr>
          <p:nvPr userDrawn="1"/>
        </p:nvCxnSpPr>
        <p:spPr>
          <a:xfrm>
            <a:off x="1524000" y="3509963"/>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26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8695D4-BF1B-8343-939F-A4543A733D6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04F478A-606F-094C-8952-DBD9BE9EAA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8D09ECF-0E06-2B49-AA7B-E38EF56206D7}"/>
              </a:ext>
            </a:extLst>
          </p:cNvPr>
          <p:cNvSpPr>
            <a:spLocks noGrp="1"/>
          </p:cNvSpPr>
          <p:nvPr>
            <p:ph type="dt" sz="half" idx="10"/>
          </p:nvPr>
        </p:nvSpPr>
        <p:spPr/>
        <p:txBody>
          <a:bodyPr/>
          <a:lstStyle/>
          <a:p>
            <a:r>
              <a:rPr lang="de-DE"/>
              <a:t>20.06.2019</a:t>
            </a:r>
          </a:p>
        </p:txBody>
      </p:sp>
      <p:sp>
        <p:nvSpPr>
          <p:cNvPr id="5" name="Fußzeilenplatzhalter 4">
            <a:extLst>
              <a:ext uri="{FF2B5EF4-FFF2-40B4-BE49-F238E27FC236}">
                <a16:creationId xmlns:a16="http://schemas.microsoft.com/office/drawing/2014/main" id="{02C4C621-6E64-1C48-AC2B-C1645335CA61}"/>
              </a:ext>
            </a:extLst>
          </p:cNvPr>
          <p:cNvSpPr>
            <a:spLocks noGrp="1"/>
          </p:cNvSpPr>
          <p:nvPr>
            <p:ph type="ftr" sz="quarter" idx="11"/>
          </p:nvPr>
        </p:nvSpPr>
        <p:spPr/>
        <p:txBody>
          <a:bodyPr/>
          <a:lstStyle/>
          <a:p>
            <a:r>
              <a:rPr lang="de-DE"/>
              <a:t>Miriam Amin, Digital Humanities, BA "Computational Humor"</a:t>
            </a:r>
          </a:p>
        </p:txBody>
      </p:sp>
      <p:sp>
        <p:nvSpPr>
          <p:cNvPr id="6" name="Foliennummernplatzhalter 5">
            <a:extLst>
              <a:ext uri="{FF2B5EF4-FFF2-40B4-BE49-F238E27FC236}">
                <a16:creationId xmlns:a16="http://schemas.microsoft.com/office/drawing/2014/main" id="{B6483E82-C512-C34D-92ED-2AA674A13477}"/>
              </a:ext>
            </a:extLst>
          </p:cNvPr>
          <p:cNvSpPr>
            <a:spLocks noGrp="1"/>
          </p:cNvSpPr>
          <p:nvPr>
            <p:ph type="sldNum" sz="quarter" idx="12"/>
          </p:nvPr>
        </p:nvSpPr>
        <p:spPr/>
        <p:txBody>
          <a:bodyPr/>
          <a:lstStyle/>
          <a:p>
            <a:fld id="{DC4DBF21-C0A9-1C4F-9B3E-BF5328A515C3}" type="slidenum">
              <a:rPr lang="de-DE" smtClean="0"/>
              <a:t>‹Nr.›</a:t>
            </a:fld>
            <a:endParaRPr lang="de-DE"/>
          </a:p>
        </p:txBody>
      </p:sp>
    </p:spTree>
    <p:extLst>
      <p:ext uri="{BB962C8B-B14F-4D97-AF65-F5344CB8AC3E}">
        <p14:creationId xmlns:p14="http://schemas.microsoft.com/office/powerpoint/2010/main" val="10009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F48808A-6656-444B-8B4A-C5843C4E0C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1A911D8-22B0-0A4B-9B15-282C0A86CB5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02056CA-8599-4845-B4AE-7BAA679CE3F3}"/>
              </a:ext>
            </a:extLst>
          </p:cNvPr>
          <p:cNvSpPr>
            <a:spLocks noGrp="1"/>
          </p:cNvSpPr>
          <p:nvPr>
            <p:ph type="dt" sz="half" idx="10"/>
          </p:nvPr>
        </p:nvSpPr>
        <p:spPr/>
        <p:txBody>
          <a:bodyPr/>
          <a:lstStyle/>
          <a:p>
            <a:r>
              <a:rPr lang="de-DE"/>
              <a:t>20.06.2019</a:t>
            </a:r>
          </a:p>
        </p:txBody>
      </p:sp>
      <p:sp>
        <p:nvSpPr>
          <p:cNvPr id="5" name="Fußzeilenplatzhalter 4">
            <a:extLst>
              <a:ext uri="{FF2B5EF4-FFF2-40B4-BE49-F238E27FC236}">
                <a16:creationId xmlns:a16="http://schemas.microsoft.com/office/drawing/2014/main" id="{4AAB0D38-6C53-4443-A015-051CBFFF0F5A}"/>
              </a:ext>
            </a:extLst>
          </p:cNvPr>
          <p:cNvSpPr>
            <a:spLocks noGrp="1"/>
          </p:cNvSpPr>
          <p:nvPr>
            <p:ph type="ftr" sz="quarter" idx="11"/>
          </p:nvPr>
        </p:nvSpPr>
        <p:spPr/>
        <p:txBody>
          <a:bodyPr/>
          <a:lstStyle/>
          <a:p>
            <a:r>
              <a:rPr lang="de-DE"/>
              <a:t>Miriam Amin, Digital Humanities, BA "Computational Humor"</a:t>
            </a:r>
          </a:p>
        </p:txBody>
      </p:sp>
      <p:sp>
        <p:nvSpPr>
          <p:cNvPr id="6" name="Foliennummernplatzhalter 5">
            <a:extLst>
              <a:ext uri="{FF2B5EF4-FFF2-40B4-BE49-F238E27FC236}">
                <a16:creationId xmlns:a16="http://schemas.microsoft.com/office/drawing/2014/main" id="{6AB18036-D540-2E41-AD47-BDDB468D472A}"/>
              </a:ext>
            </a:extLst>
          </p:cNvPr>
          <p:cNvSpPr>
            <a:spLocks noGrp="1"/>
          </p:cNvSpPr>
          <p:nvPr>
            <p:ph type="sldNum" sz="quarter" idx="12"/>
          </p:nvPr>
        </p:nvSpPr>
        <p:spPr/>
        <p:txBody>
          <a:bodyPr/>
          <a:lstStyle/>
          <a:p>
            <a:fld id="{DC4DBF21-C0A9-1C4F-9B3E-BF5328A515C3}" type="slidenum">
              <a:rPr lang="de-DE" smtClean="0"/>
              <a:t>‹Nr.›</a:t>
            </a:fld>
            <a:endParaRPr lang="de-DE"/>
          </a:p>
        </p:txBody>
      </p:sp>
    </p:spTree>
    <p:extLst>
      <p:ext uri="{BB962C8B-B14F-4D97-AF65-F5344CB8AC3E}">
        <p14:creationId xmlns:p14="http://schemas.microsoft.com/office/powerpoint/2010/main" val="275687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030950-33B7-B045-912E-FB27D415FA7B}"/>
              </a:ext>
            </a:extLst>
          </p:cNvPr>
          <p:cNvSpPr>
            <a:spLocks noGrp="1"/>
          </p:cNvSpPr>
          <p:nvPr>
            <p:ph type="title"/>
          </p:nvPr>
        </p:nvSpPr>
        <p:spPr/>
        <p:txBody>
          <a:bodyPr>
            <a:normAutofit/>
          </a:bodyPr>
          <a:lstStyle>
            <a:lvl1pPr>
              <a:defRPr sz="3600" b="1" i="0">
                <a:solidFill>
                  <a:schemeClr val="accent1">
                    <a:lumMod val="50000"/>
                  </a:schemeClr>
                </a:solidFill>
                <a:latin typeface="Gill Sans MT" panose="020B0502020104020203" pitchFamily="34" charset="77"/>
              </a:defRPr>
            </a:lvl1pPr>
          </a:lstStyle>
          <a:p>
            <a:r>
              <a:rPr lang="de-DE" dirty="0"/>
              <a:t>Mastertitelformat bearbeiten</a:t>
            </a:r>
          </a:p>
        </p:txBody>
      </p:sp>
      <p:sp>
        <p:nvSpPr>
          <p:cNvPr id="3" name="Inhaltsplatzhalter 2">
            <a:extLst>
              <a:ext uri="{FF2B5EF4-FFF2-40B4-BE49-F238E27FC236}">
                <a16:creationId xmlns:a16="http://schemas.microsoft.com/office/drawing/2014/main" id="{23CE996F-00FA-224F-9C1D-7476B2D3B8B6}"/>
              </a:ext>
            </a:extLst>
          </p:cNvPr>
          <p:cNvSpPr>
            <a:spLocks noGrp="1"/>
          </p:cNvSpPr>
          <p:nvPr>
            <p:ph idx="1"/>
          </p:nvPr>
        </p:nvSpPr>
        <p:spPr/>
        <p:txBody>
          <a:bodyPr/>
          <a:lstStyle>
            <a:lvl1pPr>
              <a:lnSpc>
                <a:spcPct val="110000"/>
              </a:lnSpc>
              <a:defRPr>
                <a:latin typeface="Gill Sans MT" panose="020B0502020104020203" pitchFamily="34" charset="77"/>
              </a:defRPr>
            </a:lvl1pPr>
            <a:lvl2pPr>
              <a:lnSpc>
                <a:spcPct val="110000"/>
              </a:lnSpc>
              <a:defRPr>
                <a:latin typeface="Gill Sans MT" panose="020B0502020104020203" pitchFamily="34" charset="77"/>
              </a:defRPr>
            </a:lvl2pPr>
            <a:lvl3pPr>
              <a:lnSpc>
                <a:spcPct val="110000"/>
              </a:lnSpc>
              <a:defRPr>
                <a:latin typeface="Gill Sans MT" panose="020B0502020104020203" pitchFamily="34" charset="77"/>
              </a:defRPr>
            </a:lvl3pPr>
            <a:lvl4pPr>
              <a:lnSpc>
                <a:spcPct val="110000"/>
              </a:lnSpc>
              <a:defRPr>
                <a:latin typeface="Gill Sans MT" panose="020B0502020104020203" pitchFamily="34" charset="77"/>
              </a:defRPr>
            </a:lvl4pPr>
            <a:lvl5pPr>
              <a:lnSpc>
                <a:spcPct val="110000"/>
              </a:lnSpc>
              <a:defRPr>
                <a:latin typeface="Gill Sans MT" panose="020B0502020104020203" pitchFamily="34" charset="77"/>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8B187328-14E5-7541-B022-B0FE2042EA94}"/>
              </a:ext>
            </a:extLst>
          </p:cNvPr>
          <p:cNvSpPr>
            <a:spLocks noGrp="1"/>
          </p:cNvSpPr>
          <p:nvPr>
            <p:ph type="dt" sz="half" idx="10"/>
          </p:nvPr>
        </p:nvSpPr>
        <p:spPr/>
        <p:txBody>
          <a:bodyPr/>
          <a:lstStyle>
            <a:lvl1pPr>
              <a:defRPr b="0" i="0">
                <a:solidFill>
                  <a:schemeClr val="accent1">
                    <a:lumMod val="50000"/>
                  </a:schemeClr>
                </a:solidFill>
                <a:latin typeface="Gill Sans MT" panose="020B0502020104020203" pitchFamily="34" charset="77"/>
              </a:defRPr>
            </a:lvl1pPr>
          </a:lstStyle>
          <a:p>
            <a:r>
              <a:rPr lang="de-DE"/>
              <a:t>20.06.2019</a:t>
            </a:r>
            <a:endParaRPr lang="de-DE" dirty="0"/>
          </a:p>
        </p:txBody>
      </p:sp>
      <p:sp>
        <p:nvSpPr>
          <p:cNvPr id="5" name="Fußzeilenplatzhalter 4">
            <a:extLst>
              <a:ext uri="{FF2B5EF4-FFF2-40B4-BE49-F238E27FC236}">
                <a16:creationId xmlns:a16="http://schemas.microsoft.com/office/drawing/2014/main" id="{0FC680F6-E208-124F-ADDB-C9E2EDC84632}"/>
              </a:ext>
            </a:extLst>
          </p:cNvPr>
          <p:cNvSpPr>
            <a:spLocks noGrp="1"/>
          </p:cNvSpPr>
          <p:nvPr>
            <p:ph type="ftr" sz="quarter" idx="11"/>
          </p:nvPr>
        </p:nvSpPr>
        <p:spPr/>
        <p:txBody>
          <a:bodyPr/>
          <a:lstStyle>
            <a:lvl1pPr>
              <a:defRPr b="0" i="0">
                <a:solidFill>
                  <a:schemeClr val="accent1">
                    <a:lumMod val="50000"/>
                  </a:schemeClr>
                </a:solidFill>
                <a:latin typeface="Gill Sans MT" panose="020B0502020104020203" pitchFamily="34" charset="77"/>
              </a:defRPr>
            </a:lvl1pPr>
          </a:lstStyle>
          <a:p>
            <a:r>
              <a:rPr lang="de-DE"/>
              <a:t>Miriam Amin, Digital Humanities, BA "Computational Humor"</a:t>
            </a:r>
            <a:endParaRPr lang="de-DE" dirty="0"/>
          </a:p>
        </p:txBody>
      </p:sp>
      <p:sp>
        <p:nvSpPr>
          <p:cNvPr id="6" name="Foliennummernplatzhalter 5">
            <a:extLst>
              <a:ext uri="{FF2B5EF4-FFF2-40B4-BE49-F238E27FC236}">
                <a16:creationId xmlns:a16="http://schemas.microsoft.com/office/drawing/2014/main" id="{161886DB-FB17-114E-8697-25B54D8B1D21}"/>
              </a:ext>
            </a:extLst>
          </p:cNvPr>
          <p:cNvSpPr>
            <a:spLocks noGrp="1"/>
          </p:cNvSpPr>
          <p:nvPr>
            <p:ph type="sldNum" sz="quarter" idx="12"/>
          </p:nvPr>
        </p:nvSpPr>
        <p:spPr/>
        <p:txBody>
          <a:bodyPr/>
          <a:lstStyle>
            <a:lvl1pPr>
              <a:defRPr>
                <a:solidFill>
                  <a:schemeClr val="accent1">
                    <a:lumMod val="50000"/>
                  </a:schemeClr>
                </a:solidFill>
                <a:latin typeface="Gill Sans MT" panose="020B0502020104020203" pitchFamily="34" charset="77"/>
              </a:defRPr>
            </a:lvl1pPr>
          </a:lstStyle>
          <a:p>
            <a:fld id="{98902C48-74E8-474E-B051-1D26DA3D4568}" type="slidenum">
              <a:rPr lang="de-DE" smtClean="0"/>
              <a:pPr/>
              <a:t>‹Nr.›</a:t>
            </a:fld>
            <a:endParaRPr lang="de-DE" dirty="0"/>
          </a:p>
        </p:txBody>
      </p:sp>
      <p:sp>
        <p:nvSpPr>
          <p:cNvPr id="8" name="Textplatzhalter 7"/>
          <p:cNvSpPr>
            <a:spLocks noGrp="1"/>
          </p:cNvSpPr>
          <p:nvPr>
            <p:ph type="body" sz="quarter" idx="13"/>
          </p:nvPr>
        </p:nvSpPr>
        <p:spPr>
          <a:xfrm>
            <a:off x="838200" y="365125"/>
            <a:ext cx="6729663" cy="307975"/>
          </a:xfrm>
        </p:spPr>
        <p:txBody>
          <a:bodyPr>
            <a:noAutofit/>
          </a:bodyPr>
          <a:lstStyle>
            <a:lvl1pPr marL="0" indent="0">
              <a:buNone/>
              <a:defRPr sz="1600">
                <a:solidFill>
                  <a:schemeClr val="accent1"/>
                </a:solidFill>
                <a:latin typeface="Gill Sans MT" panose="020B0502020104020203" pitchFamily="34" charset="0"/>
              </a:defRPr>
            </a:lvl1pPr>
          </a:lstStyle>
          <a:p>
            <a:pPr lvl="0"/>
            <a:r>
              <a:rPr lang="de-DE" dirty="0"/>
              <a:t>Formatvorlagen des Textmasters bearbeiten</a:t>
            </a:r>
          </a:p>
        </p:txBody>
      </p:sp>
      <p:cxnSp>
        <p:nvCxnSpPr>
          <p:cNvPr id="10" name="Gerader Verbinder 9"/>
          <p:cNvCxnSpPr/>
          <p:nvPr userDrawn="1"/>
        </p:nvCxnSpPr>
        <p:spPr>
          <a:xfrm>
            <a:off x="838200" y="1690688"/>
            <a:ext cx="105156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82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6A2BEA-5E5E-5945-BEA6-1C9BFDA8385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86647AC-20E2-114F-8F6E-A217135BD4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42EC9ED-BA4D-284F-BEC7-61497C2C1E66}"/>
              </a:ext>
            </a:extLst>
          </p:cNvPr>
          <p:cNvSpPr>
            <a:spLocks noGrp="1"/>
          </p:cNvSpPr>
          <p:nvPr>
            <p:ph type="dt" sz="half" idx="10"/>
          </p:nvPr>
        </p:nvSpPr>
        <p:spPr/>
        <p:txBody>
          <a:bodyPr/>
          <a:lstStyle/>
          <a:p>
            <a:r>
              <a:rPr lang="de-DE"/>
              <a:t>20.06.2019</a:t>
            </a:r>
          </a:p>
        </p:txBody>
      </p:sp>
      <p:sp>
        <p:nvSpPr>
          <p:cNvPr id="5" name="Fußzeilenplatzhalter 4">
            <a:extLst>
              <a:ext uri="{FF2B5EF4-FFF2-40B4-BE49-F238E27FC236}">
                <a16:creationId xmlns:a16="http://schemas.microsoft.com/office/drawing/2014/main" id="{9E9847F9-DF7F-694E-B8E0-AEB14755D3B9}"/>
              </a:ext>
            </a:extLst>
          </p:cNvPr>
          <p:cNvSpPr>
            <a:spLocks noGrp="1"/>
          </p:cNvSpPr>
          <p:nvPr>
            <p:ph type="ftr" sz="quarter" idx="11"/>
          </p:nvPr>
        </p:nvSpPr>
        <p:spPr/>
        <p:txBody>
          <a:bodyPr/>
          <a:lstStyle/>
          <a:p>
            <a:r>
              <a:rPr lang="de-DE"/>
              <a:t>Miriam Amin, Digital Humanities, BA "Computational Humor"</a:t>
            </a:r>
          </a:p>
        </p:txBody>
      </p:sp>
      <p:sp>
        <p:nvSpPr>
          <p:cNvPr id="6" name="Foliennummernplatzhalter 5">
            <a:extLst>
              <a:ext uri="{FF2B5EF4-FFF2-40B4-BE49-F238E27FC236}">
                <a16:creationId xmlns:a16="http://schemas.microsoft.com/office/drawing/2014/main" id="{941C0CD9-5339-D649-9DAD-777AF1B53F51}"/>
              </a:ext>
            </a:extLst>
          </p:cNvPr>
          <p:cNvSpPr>
            <a:spLocks noGrp="1"/>
          </p:cNvSpPr>
          <p:nvPr>
            <p:ph type="sldNum" sz="quarter" idx="12"/>
          </p:nvPr>
        </p:nvSpPr>
        <p:spPr/>
        <p:txBody>
          <a:bodyPr/>
          <a:lstStyle/>
          <a:p>
            <a:fld id="{DC4DBF21-C0A9-1C4F-9B3E-BF5328A515C3}" type="slidenum">
              <a:rPr lang="de-DE" smtClean="0"/>
              <a:t>‹Nr.›</a:t>
            </a:fld>
            <a:endParaRPr lang="de-DE"/>
          </a:p>
        </p:txBody>
      </p:sp>
    </p:spTree>
    <p:extLst>
      <p:ext uri="{BB962C8B-B14F-4D97-AF65-F5344CB8AC3E}">
        <p14:creationId xmlns:p14="http://schemas.microsoft.com/office/powerpoint/2010/main" val="210050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1FEA49-C2C0-6044-A3C1-CB0A43783F9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E7E069C-BE1D-E549-9BC6-C19A404B379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2D389C3-C61C-8045-919E-3BA24D47001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2111529-4926-7946-A51C-76D582453AFE}"/>
              </a:ext>
            </a:extLst>
          </p:cNvPr>
          <p:cNvSpPr>
            <a:spLocks noGrp="1"/>
          </p:cNvSpPr>
          <p:nvPr>
            <p:ph type="dt" sz="half" idx="10"/>
          </p:nvPr>
        </p:nvSpPr>
        <p:spPr/>
        <p:txBody>
          <a:bodyPr/>
          <a:lstStyle/>
          <a:p>
            <a:r>
              <a:rPr lang="de-DE"/>
              <a:t>20.06.2019</a:t>
            </a:r>
          </a:p>
        </p:txBody>
      </p:sp>
      <p:sp>
        <p:nvSpPr>
          <p:cNvPr id="6" name="Fußzeilenplatzhalter 5">
            <a:extLst>
              <a:ext uri="{FF2B5EF4-FFF2-40B4-BE49-F238E27FC236}">
                <a16:creationId xmlns:a16="http://schemas.microsoft.com/office/drawing/2014/main" id="{91EAE3BE-B874-074E-A825-06C995410FC6}"/>
              </a:ext>
            </a:extLst>
          </p:cNvPr>
          <p:cNvSpPr>
            <a:spLocks noGrp="1"/>
          </p:cNvSpPr>
          <p:nvPr>
            <p:ph type="ftr" sz="quarter" idx="11"/>
          </p:nvPr>
        </p:nvSpPr>
        <p:spPr/>
        <p:txBody>
          <a:bodyPr/>
          <a:lstStyle/>
          <a:p>
            <a:r>
              <a:rPr lang="de-DE"/>
              <a:t>Miriam Amin, Digital Humanities, BA "Computational Humor"</a:t>
            </a:r>
          </a:p>
        </p:txBody>
      </p:sp>
      <p:sp>
        <p:nvSpPr>
          <p:cNvPr id="7" name="Foliennummernplatzhalter 6">
            <a:extLst>
              <a:ext uri="{FF2B5EF4-FFF2-40B4-BE49-F238E27FC236}">
                <a16:creationId xmlns:a16="http://schemas.microsoft.com/office/drawing/2014/main" id="{12BF0A11-AB39-0A41-B707-7BA2989F1557}"/>
              </a:ext>
            </a:extLst>
          </p:cNvPr>
          <p:cNvSpPr>
            <a:spLocks noGrp="1"/>
          </p:cNvSpPr>
          <p:nvPr>
            <p:ph type="sldNum" sz="quarter" idx="12"/>
          </p:nvPr>
        </p:nvSpPr>
        <p:spPr/>
        <p:txBody>
          <a:bodyPr/>
          <a:lstStyle/>
          <a:p>
            <a:fld id="{DC4DBF21-C0A9-1C4F-9B3E-BF5328A515C3}" type="slidenum">
              <a:rPr lang="de-DE" smtClean="0"/>
              <a:t>‹Nr.›</a:t>
            </a:fld>
            <a:endParaRPr lang="de-DE"/>
          </a:p>
        </p:txBody>
      </p:sp>
    </p:spTree>
    <p:extLst>
      <p:ext uri="{BB962C8B-B14F-4D97-AF65-F5344CB8AC3E}">
        <p14:creationId xmlns:p14="http://schemas.microsoft.com/office/powerpoint/2010/main" val="399445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47BA79-51E5-6B46-9D8D-DF8573C4F92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463E2D5-8797-D843-9844-956D5394B6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BB974B2-8939-0F43-9FFC-CADF2AFA514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09F143C-5DAD-5A41-A3EB-DC51769A8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227656-7D86-E14B-9EC4-78DD4B48E7C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77C6D14-D026-7D41-9A15-52B4DF6AD82B}"/>
              </a:ext>
            </a:extLst>
          </p:cNvPr>
          <p:cNvSpPr>
            <a:spLocks noGrp="1"/>
          </p:cNvSpPr>
          <p:nvPr>
            <p:ph type="dt" sz="half" idx="10"/>
          </p:nvPr>
        </p:nvSpPr>
        <p:spPr/>
        <p:txBody>
          <a:bodyPr/>
          <a:lstStyle/>
          <a:p>
            <a:r>
              <a:rPr lang="de-DE"/>
              <a:t>20.06.2019</a:t>
            </a:r>
          </a:p>
        </p:txBody>
      </p:sp>
      <p:sp>
        <p:nvSpPr>
          <p:cNvPr id="8" name="Fußzeilenplatzhalter 7">
            <a:extLst>
              <a:ext uri="{FF2B5EF4-FFF2-40B4-BE49-F238E27FC236}">
                <a16:creationId xmlns:a16="http://schemas.microsoft.com/office/drawing/2014/main" id="{9F763906-9FA8-3048-B80A-625B5AECCD74}"/>
              </a:ext>
            </a:extLst>
          </p:cNvPr>
          <p:cNvSpPr>
            <a:spLocks noGrp="1"/>
          </p:cNvSpPr>
          <p:nvPr>
            <p:ph type="ftr" sz="quarter" idx="11"/>
          </p:nvPr>
        </p:nvSpPr>
        <p:spPr/>
        <p:txBody>
          <a:bodyPr/>
          <a:lstStyle/>
          <a:p>
            <a:r>
              <a:rPr lang="de-DE"/>
              <a:t>Miriam Amin, Digital Humanities, BA "Computational Humor"</a:t>
            </a:r>
          </a:p>
        </p:txBody>
      </p:sp>
      <p:sp>
        <p:nvSpPr>
          <p:cNvPr id="9" name="Foliennummernplatzhalter 8">
            <a:extLst>
              <a:ext uri="{FF2B5EF4-FFF2-40B4-BE49-F238E27FC236}">
                <a16:creationId xmlns:a16="http://schemas.microsoft.com/office/drawing/2014/main" id="{638F9575-8EAE-C648-A569-8DDED0273D23}"/>
              </a:ext>
            </a:extLst>
          </p:cNvPr>
          <p:cNvSpPr>
            <a:spLocks noGrp="1"/>
          </p:cNvSpPr>
          <p:nvPr>
            <p:ph type="sldNum" sz="quarter" idx="12"/>
          </p:nvPr>
        </p:nvSpPr>
        <p:spPr/>
        <p:txBody>
          <a:bodyPr/>
          <a:lstStyle/>
          <a:p>
            <a:fld id="{DC4DBF21-C0A9-1C4F-9B3E-BF5328A515C3}" type="slidenum">
              <a:rPr lang="de-DE" smtClean="0"/>
              <a:t>‹Nr.›</a:t>
            </a:fld>
            <a:endParaRPr lang="de-DE"/>
          </a:p>
        </p:txBody>
      </p:sp>
    </p:spTree>
    <p:extLst>
      <p:ext uri="{BB962C8B-B14F-4D97-AF65-F5344CB8AC3E}">
        <p14:creationId xmlns:p14="http://schemas.microsoft.com/office/powerpoint/2010/main" val="315756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6871A-ED41-C046-B966-0F7F56CC961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7817BEC-25B5-364D-ADAA-200082B825A5}"/>
              </a:ext>
            </a:extLst>
          </p:cNvPr>
          <p:cNvSpPr>
            <a:spLocks noGrp="1"/>
          </p:cNvSpPr>
          <p:nvPr>
            <p:ph type="dt" sz="half" idx="10"/>
          </p:nvPr>
        </p:nvSpPr>
        <p:spPr/>
        <p:txBody>
          <a:bodyPr/>
          <a:lstStyle/>
          <a:p>
            <a:r>
              <a:rPr lang="de-DE"/>
              <a:t>20.06.2019</a:t>
            </a:r>
          </a:p>
        </p:txBody>
      </p:sp>
      <p:sp>
        <p:nvSpPr>
          <p:cNvPr id="4" name="Fußzeilenplatzhalter 3">
            <a:extLst>
              <a:ext uri="{FF2B5EF4-FFF2-40B4-BE49-F238E27FC236}">
                <a16:creationId xmlns:a16="http://schemas.microsoft.com/office/drawing/2014/main" id="{3635AACD-DD19-004F-87F6-04CC11DBE025}"/>
              </a:ext>
            </a:extLst>
          </p:cNvPr>
          <p:cNvSpPr>
            <a:spLocks noGrp="1"/>
          </p:cNvSpPr>
          <p:nvPr>
            <p:ph type="ftr" sz="quarter" idx="11"/>
          </p:nvPr>
        </p:nvSpPr>
        <p:spPr/>
        <p:txBody>
          <a:bodyPr/>
          <a:lstStyle/>
          <a:p>
            <a:r>
              <a:rPr lang="de-DE"/>
              <a:t>Miriam Amin, Digital Humanities, BA "Computational Humor"</a:t>
            </a:r>
          </a:p>
        </p:txBody>
      </p:sp>
      <p:sp>
        <p:nvSpPr>
          <p:cNvPr id="5" name="Foliennummernplatzhalter 4">
            <a:extLst>
              <a:ext uri="{FF2B5EF4-FFF2-40B4-BE49-F238E27FC236}">
                <a16:creationId xmlns:a16="http://schemas.microsoft.com/office/drawing/2014/main" id="{FE95155C-F460-A741-9D73-37B9E232689A}"/>
              </a:ext>
            </a:extLst>
          </p:cNvPr>
          <p:cNvSpPr>
            <a:spLocks noGrp="1"/>
          </p:cNvSpPr>
          <p:nvPr>
            <p:ph type="sldNum" sz="quarter" idx="12"/>
          </p:nvPr>
        </p:nvSpPr>
        <p:spPr/>
        <p:txBody>
          <a:bodyPr/>
          <a:lstStyle/>
          <a:p>
            <a:fld id="{DC4DBF21-C0A9-1C4F-9B3E-BF5328A515C3}" type="slidenum">
              <a:rPr lang="de-DE" smtClean="0"/>
              <a:t>‹Nr.›</a:t>
            </a:fld>
            <a:endParaRPr lang="de-DE"/>
          </a:p>
        </p:txBody>
      </p:sp>
    </p:spTree>
    <p:extLst>
      <p:ext uri="{BB962C8B-B14F-4D97-AF65-F5344CB8AC3E}">
        <p14:creationId xmlns:p14="http://schemas.microsoft.com/office/powerpoint/2010/main" val="20976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3784592-9849-DD47-BD4B-81697E1723E0}"/>
              </a:ext>
            </a:extLst>
          </p:cNvPr>
          <p:cNvSpPr>
            <a:spLocks noGrp="1"/>
          </p:cNvSpPr>
          <p:nvPr>
            <p:ph type="dt" sz="half" idx="10"/>
          </p:nvPr>
        </p:nvSpPr>
        <p:spPr/>
        <p:txBody>
          <a:bodyPr/>
          <a:lstStyle/>
          <a:p>
            <a:r>
              <a:rPr lang="de-DE"/>
              <a:t>20.06.2019</a:t>
            </a:r>
          </a:p>
        </p:txBody>
      </p:sp>
      <p:sp>
        <p:nvSpPr>
          <p:cNvPr id="3" name="Fußzeilenplatzhalter 2">
            <a:extLst>
              <a:ext uri="{FF2B5EF4-FFF2-40B4-BE49-F238E27FC236}">
                <a16:creationId xmlns:a16="http://schemas.microsoft.com/office/drawing/2014/main" id="{8A82C0FC-F986-494E-BF80-5EB77C692606}"/>
              </a:ext>
            </a:extLst>
          </p:cNvPr>
          <p:cNvSpPr>
            <a:spLocks noGrp="1"/>
          </p:cNvSpPr>
          <p:nvPr>
            <p:ph type="ftr" sz="quarter" idx="11"/>
          </p:nvPr>
        </p:nvSpPr>
        <p:spPr/>
        <p:txBody>
          <a:bodyPr/>
          <a:lstStyle/>
          <a:p>
            <a:r>
              <a:rPr lang="de-DE"/>
              <a:t>Miriam Amin, Digital Humanities, BA "Computational Humor"</a:t>
            </a:r>
          </a:p>
        </p:txBody>
      </p:sp>
      <p:sp>
        <p:nvSpPr>
          <p:cNvPr id="4" name="Foliennummernplatzhalter 3">
            <a:extLst>
              <a:ext uri="{FF2B5EF4-FFF2-40B4-BE49-F238E27FC236}">
                <a16:creationId xmlns:a16="http://schemas.microsoft.com/office/drawing/2014/main" id="{A745409B-0DE9-EE48-84AA-E0578BE970D9}"/>
              </a:ext>
            </a:extLst>
          </p:cNvPr>
          <p:cNvSpPr>
            <a:spLocks noGrp="1"/>
          </p:cNvSpPr>
          <p:nvPr>
            <p:ph type="sldNum" sz="quarter" idx="12"/>
          </p:nvPr>
        </p:nvSpPr>
        <p:spPr/>
        <p:txBody>
          <a:bodyPr/>
          <a:lstStyle/>
          <a:p>
            <a:fld id="{DC4DBF21-C0A9-1C4F-9B3E-BF5328A515C3}" type="slidenum">
              <a:rPr lang="de-DE" smtClean="0"/>
              <a:t>‹Nr.›</a:t>
            </a:fld>
            <a:endParaRPr lang="de-DE"/>
          </a:p>
        </p:txBody>
      </p:sp>
    </p:spTree>
    <p:extLst>
      <p:ext uri="{BB962C8B-B14F-4D97-AF65-F5344CB8AC3E}">
        <p14:creationId xmlns:p14="http://schemas.microsoft.com/office/powerpoint/2010/main" val="12456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423B13-C7E6-4340-8C48-A12A5220A02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6A55558-666F-CD4B-8DFC-2D219DEC5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4E48490-D0E5-354E-BCE4-3633ACD28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F1F53E9-7CC1-4748-8E97-4853CD08FAEA}"/>
              </a:ext>
            </a:extLst>
          </p:cNvPr>
          <p:cNvSpPr>
            <a:spLocks noGrp="1"/>
          </p:cNvSpPr>
          <p:nvPr>
            <p:ph type="dt" sz="half" idx="10"/>
          </p:nvPr>
        </p:nvSpPr>
        <p:spPr/>
        <p:txBody>
          <a:bodyPr/>
          <a:lstStyle/>
          <a:p>
            <a:r>
              <a:rPr lang="de-DE"/>
              <a:t>20.06.2019</a:t>
            </a:r>
          </a:p>
        </p:txBody>
      </p:sp>
      <p:sp>
        <p:nvSpPr>
          <p:cNvPr id="6" name="Fußzeilenplatzhalter 5">
            <a:extLst>
              <a:ext uri="{FF2B5EF4-FFF2-40B4-BE49-F238E27FC236}">
                <a16:creationId xmlns:a16="http://schemas.microsoft.com/office/drawing/2014/main" id="{F4DCCDE3-425B-1641-A2D0-DF7E84C7137D}"/>
              </a:ext>
            </a:extLst>
          </p:cNvPr>
          <p:cNvSpPr>
            <a:spLocks noGrp="1"/>
          </p:cNvSpPr>
          <p:nvPr>
            <p:ph type="ftr" sz="quarter" idx="11"/>
          </p:nvPr>
        </p:nvSpPr>
        <p:spPr/>
        <p:txBody>
          <a:bodyPr/>
          <a:lstStyle/>
          <a:p>
            <a:r>
              <a:rPr lang="de-DE"/>
              <a:t>Miriam Amin, Digital Humanities, BA "Computational Humor"</a:t>
            </a:r>
          </a:p>
        </p:txBody>
      </p:sp>
      <p:sp>
        <p:nvSpPr>
          <p:cNvPr id="7" name="Foliennummernplatzhalter 6">
            <a:extLst>
              <a:ext uri="{FF2B5EF4-FFF2-40B4-BE49-F238E27FC236}">
                <a16:creationId xmlns:a16="http://schemas.microsoft.com/office/drawing/2014/main" id="{2E15E60F-76BF-6E42-BC96-B1F92747F366}"/>
              </a:ext>
            </a:extLst>
          </p:cNvPr>
          <p:cNvSpPr>
            <a:spLocks noGrp="1"/>
          </p:cNvSpPr>
          <p:nvPr>
            <p:ph type="sldNum" sz="quarter" idx="12"/>
          </p:nvPr>
        </p:nvSpPr>
        <p:spPr/>
        <p:txBody>
          <a:bodyPr/>
          <a:lstStyle/>
          <a:p>
            <a:fld id="{DC4DBF21-C0A9-1C4F-9B3E-BF5328A515C3}" type="slidenum">
              <a:rPr lang="de-DE" smtClean="0"/>
              <a:t>‹Nr.›</a:t>
            </a:fld>
            <a:endParaRPr lang="de-DE"/>
          </a:p>
        </p:txBody>
      </p:sp>
    </p:spTree>
    <p:extLst>
      <p:ext uri="{BB962C8B-B14F-4D97-AF65-F5344CB8AC3E}">
        <p14:creationId xmlns:p14="http://schemas.microsoft.com/office/powerpoint/2010/main" val="94120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35E82-9168-3C42-8DFB-C673773C4DE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EA35C69-5FF0-0E49-9E52-DDB6888D1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F537D14-6440-7A46-9A21-3302DCBA3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DB10E99-AEED-9249-A0F8-08D43F8AC84C}"/>
              </a:ext>
            </a:extLst>
          </p:cNvPr>
          <p:cNvSpPr>
            <a:spLocks noGrp="1"/>
          </p:cNvSpPr>
          <p:nvPr>
            <p:ph type="dt" sz="half" idx="10"/>
          </p:nvPr>
        </p:nvSpPr>
        <p:spPr/>
        <p:txBody>
          <a:bodyPr/>
          <a:lstStyle/>
          <a:p>
            <a:r>
              <a:rPr lang="de-DE"/>
              <a:t>20.06.2019</a:t>
            </a:r>
          </a:p>
        </p:txBody>
      </p:sp>
      <p:sp>
        <p:nvSpPr>
          <p:cNvPr id="6" name="Fußzeilenplatzhalter 5">
            <a:extLst>
              <a:ext uri="{FF2B5EF4-FFF2-40B4-BE49-F238E27FC236}">
                <a16:creationId xmlns:a16="http://schemas.microsoft.com/office/drawing/2014/main" id="{0E908F6E-06A1-4346-8132-15B19DA47398}"/>
              </a:ext>
            </a:extLst>
          </p:cNvPr>
          <p:cNvSpPr>
            <a:spLocks noGrp="1"/>
          </p:cNvSpPr>
          <p:nvPr>
            <p:ph type="ftr" sz="quarter" idx="11"/>
          </p:nvPr>
        </p:nvSpPr>
        <p:spPr/>
        <p:txBody>
          <a:bodyPr/>
          <a:lstStyle/>
          <a:p>
            <a:r>
              <a:rPr lang="de-DE"/>
              <a:t>Miriam Amin, Digital Humanities, BA "Computational Humor"</a:t>
            </a:r>
          </a:p>
        </p:txBody>
      </p:sp>
      <p:sp>
        <p:nvSpPr>
          <p:cNvPr id="7" name="Foliennummernplatzhalter 6">
            <a:extLst>
              <a:ext uri="{FF2B5EF4-FFF2-40B4-BE49-F238E27FC236}">
                <a16:creationId xmlns:a16="http://schemas.microsoft.com/office/drawing/2014/main" id="{8324909D-74F2-AB47-99EF-B03EAE8EC7B4}"/>
              </a:ext>
            </a:extLst>
          </p:cNvPr>
          <p:cNvSpPr>
            <a:spLocks noGrp="1"/>
          </p:cNvSpPr>
          <p:nvPr>
            <p:ph type="sldNum" sz="quarter" idx="12"/>
          </p:nvPr>
        </p:nvSpPr>
        <p:spPr/>
        <p:txBody>
          <a:bodyPr/>
          <a:lstStyle/>
          <a:p>
            <a:fld id="{DC4DBF21-C0A9-1C4F-9B3E-BF5328A515C3}" type="slidenum">
              <a:rPr lang="de-DE" smtClean="0"/>
              <a:t>‹Nr.›</a:t>
            </a:fld>
            <a:endParaRPr lang="de-DE"/>
          </a:p>
        </p:txBody>
      </p:sp>
    </p:spTree>
    <p:extLst>
      <p:ext uri="{BB962C8B-B14F-4D97-AF65-F5344CB8AC3E}">
        <p14:creationId xmlns:p14="http://schemas.microsoft.com/office/powerpoint/2010/main" val="118582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06C9DCD-A0DC-704F-9318-447ADBB72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BB1A919-4AC8-0044-A0EE-8A90AEC9A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A3794F85-9746-CB40-9D27-69BDF3AA5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20.06.2019</a:t>
            </a:r>
            <a:endParaRPr lang="de-DE" dirty="0"/>
          </a:p>
        </p:txBody>
      </p:sp>
      <p:sp>
        <p:nvSpPr>
          <p:cNvPr id="5" name="Fußzeilenplatzhalter 4">
            <a:extLst>
              <a:ext uri="{FF2B5EF4-FFF2-40B4-BE49-F238E27FC236}">
                <a16:creationId xmlns:a16="http://schemas.microsoft.com/office/drawing/2014/main" id="{1B7ADD18-8FE2-584C-9444-2ADA93025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Miriam Amin, Digital Humanities, BA "Computational Humor"</a:t>
            </a:r>
            <a:endParaRPr lang="de-DE" dirty="0"/>
          </a:p>
        </p:txBody>
      </p:sp>
      <p:sp>
        <p:nvSpPr>
          <p:cNvPr id="6" name="Foliennummernplatzhalter 5">
            <a:extLst>
              <a:ext uri="{FF2B5EF4-FFF2-40B4-BE49-F238E27FC236}">
                <a16:creationId xmlns:a16="http://schemas.microsoft.com/office/drawing/2014/main" id="{516EFE72-EE1D-B449-A018-3AF45DAA5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DBF21-C0A9-1C4F-9B3E-BF5328A515C3}" type="slidenum">
              <a:rPr lang="de-DE" smtClean="0"/>
              <a:t>‹Nr.›</a:t>
            </a:fld>
            <a:endParaRPr lang="de-DE"/>
          </a:p>
        </p:txBody>
      </p:sp>
    </p:spTree>
    <p:extLst>
      <p:ext uri="{BB962C8B-B14F-4D97-AF65-F5344CB8AC3E}">
        <p14:creationId xmlns:p14="http://schemas.microsoft.com/office/powerpoint/2010/main" val="310795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C41D9C-2643-2940-9D67-FDB8E4E1015C}"/>
              </a:ext>
            </a:extLst>
          </p:cNvPr>
          <p:cNvSpPr>
            <a:spLocks noGrp="1"/>
          </p:cNvSpPr>
          <p:nvPr>
            <p:ph type="ctrTitle"/>
          </p:nvPr>
        </p:nvSpPr>
        <p:spPr/>
        <p:txBody>
          <a:bodyPr>
            <a:normAutofit/>
          </a:bodyPr>
          <a:lstStyle/>
          <a:p>
            <a:r>
              <a:rPr lang="de-DE" dirty="0"/>
              <a:t>Joke </a:t>
            </a:r>
            <a:r>
              <a:rPr lang="de-DE" dirty="0" err="1"/>
              <a:t>detection</a:t>
            </a:r>
            <a:r>
              <a:rPr lang="de-DE" dirty="0"/>
              <a:t> </a:t>
            </a:r>
            <a:r>
              <a:rPr lang="de-DE" dirty="0" err="1"/>
              <a:t>with</a:t>
            </a:r>
            <a:r>
              <a:rPr lang="de-DE" dirty="0"/>
              <a:t> </a:t>
            </a:r>
            <a:r>
              <a:rPr lang="de-DE" dirty="0" err="1"/>
              <a:t>text</a:t>
            </a:r>
            <a:r>
              <a:rPr lang="de-DE" dirty="0"/>
              <a:t> </a:t>
            </a:r>
            <a:r>
              <a:rPr lang="de-DE" dirty="0" err="1"/>
              <a:t>classification</a:t>
            </a:r>
            <a:r>
              <a:rPr lang="de-DE" dirty="0"/>
              <a:t> </a:t>
            </a:r>
            <a:r>
              <a:rPr lang="de-DE" dirty="0" err="1"/>
              <a:t>algorithms</a:t>
            </a:r>
            <a:endParaRPr lang="de-DE" dirty="0"/>
          </a:p>
        </p:txBody>
      </p:sp>
      <p:sp>
        <p:nvSpPr>
          <p:cNvPr id="3" name="Untertitel 2">
            <a:extLst>
              <a:ext uri="{FF2B5EF4-FFF2-40B4-BE49-F238E27FC236}">
                <a16:creationId xmlns:a16="http://schemas.microsoft.com/office/drawing/2014/main" id="{3A58D78B-EC33-464B-88B1-A35936766D49}"/>
              </a:ext>
            </a:extLst>
          </p:cNvPr>
          <p:cNvSpPr>
            <a:spLocks noGrp="1"/>
          </p:cNvSpPr>
          <p:nvPr>
            <p:ph type="subTitle" idx="1"/>
          </p:nvPr>
        </p:nvSpPr>
        <p:spPr/>
        <p:txBody>
          <a:bodyPr/>
          <a:lstStyle/>
          <a:p>
            <a:r>
              <a:rPr lang="de-DE" dirty="0"/>
              <a:t>Miriam Amin</a:t>
            </a:r>
          </a:p>
          <a:p>
            <a:endParaRPr lang="de-DE" dirty="0"/>
          </a:p>
          <a:p>
            <a:r>
              <a:rPr lang="de-DE" dirty="0" err="1"/>
              <a:t>Methods</a:t>
            </a:r>
            <a:r>
              <a:rPr lang="de-DE" dirty="0"/>
              <a:t> </a:t>
            </a:r>
            <a:r>
              <a:rPr lang="de-DE" dirty="0" err="1"/>
              <a:t>and</a:t>
            </a:r>
            <a:r>
              <a:rPr lang="de-DE" dirty="0"/>
              <a:t> </a:t>
            </a:r>
            <a:r>
              <a:rPr lang="de-DE" dirty="0" err="1"/>
              <a:t>Applications</a:t>
            </a:r>
            <a:r>
              <a:rPr lang="de-DE" dirty="0"/>
              <a:t> in </a:t>
            </a:r>
            <a:r>
              <a:rPr lang="de-DE" dirty="0" err="1"/>
              <a:t>the</a:t>
            </a:r>
            <a:r>
              <a:rPr lang="de-DE" dirty="0"/>
              <a:t> Digital </a:t>
            </a:r>
            <a:r>
              <a:rPr lang="de-DE" dirty="0" err="1"/>
              <a:t>Humanities</a:t>
            </a:r>
            <a:endParaRPr lang="de-DE" dirty="0"/>
          </a:p>
          <a:p>
            <a:endParaRPr lang="de-DE" dirty="0"/>
          </a:p>
        </p:txBody>
      </p:sp>
      <p:sp>
        <p:nvSpPr>
          <p:cNvPr id="6" name="Foliennummernplatzhalter 5"/>
          <p:cNvSpPr>
            <a:spLocks noGrp="1"/>
          </p:cNvSpPr>
          <p:nvPr>
            <p:ph type="sldNum" sz="quarter" idx="12"/>
          </p:nvPr>
        </p:nvSpPr>
        <p:spPr/>
        <p:txBody>
          <a:bodyPr/>
          <a:lstStyle/>
          <a:p>
            <a:fld id="{DC4DBF21-C0A9-1C4F-9B3E-BF5328A515C3}" type="slidenum">
              <a:rPr lang="de-DE" smtClean="0"/>
              <a:t>1</a:t>
            </a:fld>
            <a:endParaRPr lang="de-DE"/>
          </a:p>
        </p:txBody>
      </p:sp>
      <p:sp>
        <p:nvSpPr>
          <p:cNvPr id="7" name="Datumsplatzhalter 6">
            <a:extLst>
              <a:ext uri="{FF2B5EF4-FFF2-40B4-BE49-F238E27FC236}">
                <a16:creationId xmlns:a16="http://schemas.microsoft.com/office/drawing/2014/main" id="{5475D7FA-7B1D-CB49-96CE-1FF8BE0A7AC4}"/>
              </a:ext>
            </a:extLst>
          </p:cNvPr>
          <p:cNvSpPr>
            <a:spLocks noGrp="1"/>
          </p:cNvSpPr>
          <p:nvPr>
            <p:ph type="dt" sz="half" idx="10"/>
          </p:nvPr>
        </p:nvSpPr>
        <p:spPr/>
        <p:txBody>
          <a:bodyPr/>
          <a:lstStyle/>
          <a:p>
            <a:r>
              <a:rPr lang="de-DE"/>
              <a:t>20.06.2019</a:t>
            </a:r>
          </a:p>
        </p:txBody>
      </p:sp>
    </p:spTree>
    <p:extLst>
      <p:ext uri="{BB962C8B-B14F-4D97-AF65-F5344CB8AC3E}">
        <p14:creationId xmlns:p14="http://schemas.microsoft.com/office/powerpoint/2010/main" val="157466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78005-B7B1-1241-A307-3CB5394F27CF}"/>
              </a:ext>
            </a:extLst>
          </p:cNvPr>
          <p:cNvSpPr>
            <a:spLocks noGrp="1"/>
          </p:cNvSpPr>
          <p:nvPr>
            <p:ph type="title"/>
          </p:nvPr>
        </p:nvSpPr>
        <p:spPr/>
        <p:txBody>
          <a:bodyPr/>
          <a:lstStyle/>
          <a:p>
            <a:r>
              <a:rPr lang="de-DE" dirty="0"/>
              <a:t>Methoden: </a:t>
            </a:r>
            <a:r>
              <a:rPr lang="de-DE" dirty="0" err="1"/>
              <a:t>Klassifierzungsalgorithmen</a:t>
            </a:r>
            <a:r>
              <a:rPr lang="de-DE" dirty="0"/>
              <a:t> </a:t>
            </a:r>
          </a:p>
        </p:txBody>
      </p:sp>
      <p:sp>
        <p:nvSpPr>
          <p:cNvPr id="3" name="Inhaltsplatzhalter 2">
            <a:extLst>
              <a:ext uri="{FF2B5EF4-FFF2-40B4-BE49-F238E27FC236}">
                <a16:creationId xmlns:a16="http://schemas.microsoft.com/office/drawing/2014/main" id="{5C25B293-A80E-AA45-9282-764F8479BE41}"/>
              </a:ext>
            </a:extLst>
          </p:cNvPr>
          <p:cNvSpPr>
            <a:spLocks noGrp="1"/>
          </p:cNvSpPr>
          <p:nvPr>
            <p:ph idx="1"/>
          </p:nvPr>
        </p:nvSpPr>
        <p:spPr/>
        <p:txBody>
          <a:bodyPr/>
          <a:lstStyle/>
          <a:p>
            <a:r>
              <a:rPr lang="de-DE" b="1" dirty="0"/>
              <a:t>1.  Ansatz: Einfache Lineare Regression</a:t>
            </a:r>
          </a:p>
          <a:p>
            <a:pPr lvl="1"/>
            <a:r>
              <a:rPr lang="de-DE" dirty="0"/>
              <a:t>Python Package: </a:t>
            </a:r>
            <a:r>
              <a:rPr lang="de-DE" dirty="0" err="1"/>
              <a:t>Scikitlearn</a:t>
            </a:r>
            <a:endParaRPr lang="de-DE" dirty="0"/>
          </a:p>
          <a:p>
            <a:pPr lvl="1"/>
            <a:r>
              <a:rPr lang="de-DE" dirty="0"/>
              <a:t>Features: Wörter der Dokumente </a:t>
            </a:r>
            <a:r>
              <a:rPr lang="de-DE" dirty="0" err="1"/>
              <a:t>vektorisiert</a:t>
            </a:r>
            <a:r>
              <a:rPr lang="de-DE" dirty="0"/>
              <a:t> mit </a:t>
            </a:r>
            <a:r>
              <a:rPr lang="de-DE" dirty="0" err="1"/>
              <a:t>CountVectorizer</a:t>
            </a:r>
            <a:endParaRPr lang="de-DE" dirty="0"/>
          </a:p>
          <a:p>
            <a:endParaRPr lang="de-DE" dirty="0"/>
          </a:p>
          <a:p>
            <a:r>
              <a:rPr lang="de-DE" b="1" dirty="0"/>
              <a:t>2.  Ansatz: Einfaches Feed-Forward </a:t>
            </a:r>
            <a:r>
              <a:rPr lang="de-DE" b="1" dirty="0" err="1"/>
              <a:t>Neural</a:t>
            </a:r>
            <a:r>
              <a:rPr lang="de-DE" b="1" dirty="0"/>
              <a:t> Network</a:t>
            </a:r>
          </a:p>
          <a:p>
            <a:pPr lvl="1"/>
            <a:r>
              <a:rPr lang="de-DE" dirty="0" err="1"/>
              <a:t>Scikitlearn</a:t>
            </a:r>
            <a:r>
              <a:rPr lang="de-DE" dirty="0"/>
              <a:t>: </a:t>
            </a:r>
            <a:r>
              <a:rPr lang="de-DE" dirty="0" err="1"/>
              <a:t>Sequential</a:t>
            </a:r>
            <a:r>
              <a:rPr lang="de-DE" dirty="0"/>
              <a:t> </a:t>
            </a:r>
            <a:r>
              <a:rPr lang="de-DE" dirty="0" err="1"/>
              <a:t>model</a:t>
            </a:r>
            <a:r>
              <a:rPr lang="de-DE" dirty="0"/>
              <a:t> mit 2 </a:t>
            </a:r>
            <a:r>
              <a:rPr lang="de-DE" dirty="0" err="1"/>
              <a:t>Dense</a:t>
            </a:r>
            <a:r>
              <a:rPr lang="de-DE" dirty="0"/>
              <a:t> </a:t>
            </a:r>
            <a:r>
              <a:rPr lang="de-DE" dirty="0" err="1"/>
              <a:t>Layers</a:t>
            </a:r>
            <a:endParaRPr lang="de-DE" dirty="0"/>
          </a:p>
          <a:p>
            <a:endParaRPr lang="de-DE" dirty="0"/>
          </a:p>
        </p:txBody>
      </p:sp>
      <p:sp>
        <p:nvSpPr>
          <p:cNvPr id="6" name="Foliennummernplatzhalter 5">
            <a:extLst>
              <a:ext uri="{FF2B5EF4-FFF2-40B4-BE49-F238E27FC236}">
                <a16:creationId xmlns:a16="http://schemas.microsoft.com/office/drawing/2014/main" id="{BFEC5386-0318-1C41-BBFD-777BBA23C73D}"/>
              </a:ext>
            </a:extLst>
          </p:cNvPr>
          <p:cNvSpPr>
            <a:spLocks noGrp="1"/>
          </p:cNvSpPr>
          <p:nvPr>
            <p:ph type="sldNum" sz="quarter" idx="12"/>
          </p:nvPr>
        </p:nvSpPr>
        <p:spPr/>
        <p:txBody>
          <a:bodyPr/>
          <a:lstStyle/>
          <a:p>
            <a:fld id="{98902C48-74E8-474E-B051-1D26DA3D4568}" type="slidenum">
              <a:rPr lang="de-DE" smtClean="0"/>
              <a:pPr/>
              <a:t>10</a:t>
            </a:fld>
            <a:endParaRPr lang="de-DE" dirty="0"/>
          </a:p>
        </p:txBody>
      </p:sp>
      <p:sp>
        <p:nvSpPr>
          <p:cNvPr id="7" name="Textplatzhalter 6">
            <a:extLst>
              <a:ext uri="{FF2B5EF4-FFF2-40B4-BE49-F238E27FC236}">
                <a16:creationId xmlns:a16="http://schemas.microsoft.com/office/drawing/2014/main" id="{3CE08793-E153-DF46-9566-10C773AC1475}"/>
              </a:ext>
            </a:extLst>
          </p:cNvPr>
          <p:cNvSpPr>
            <a:spLocks noGrp="1"/>
          </p:cNvSpPr>
          <p:nvPr>
            <p:ph type="body" sz="quarter" idx="13"/>
          </p:nvPr>
        </p:nvSpPr>
        <p:spPr/>
        <p:txBody>
          <a:bodyPr/>
          <a:lstStyle/>
          <a:p>
            <a:endParaRPr lang="de-DE"/>
          </a:p>
        </p:txBody>
      </p:sp>
      <p:sp>
        <p:nvSpPr>
          <p:cNvPr id="8" name="Datumsplatzhalter 7">
            <a:extLst>
              <a:ext uri="{FF2B5EF4-FFF2-40B4-BE49-F238E27FC236}">
                <a16:creationId xmlns:a16="http://schemas.microsoft.com/office/drawing/2014/main" id="{8C07970F-169C-9745-A6D6-B3A71FEC621D}"/>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45083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B4B76D-3D57-C149-9F55-B2FED5365262}"/>
              </a:ext>
            </a:extLst>
          </p:cNvPr>
          <p:cNvSpPr>
            <a:spLocks noGrp="1"/>
          </p:cNvSpPr>
          <p:nvPr>
            <p:ph type="title"/>
          </p:nvPr>
        </p:nvSpPr>
        <p:spPr/>
        <p:txBody>
          <a:bodyPr/>
          <a:lstStyle/>
          <a:p>
            <a:r>
              <a:rPr lang="de-DE" dirty="0"/>
              <a:t>Resultate</a:t>
            </a:r>
          </a:p>
        </p:txBody>
      </p:sp>
      <p:sp>
        <p:nvSpPr>
          <p:cNvPr id="3" name="Inhaltsplatzhalter 2">
            <a:extLst>
              <a:ext uri="{FF2B5EF4-FFF2-40B4-BE49-F238E27FC236}">
                <a16:creationId xmlns:a16="http://schemas.microsoft.com/office/drawing/2014/main" id="{E1D97AD8-3EC6-7540-88E2-F011F147DB29}"/>
              </a:ext>
            </a:extLst>
          </p:cNvPr>
          <p:cNvSpPr>
            <a:spLocks noGrp="1"/>
          </p:cNvSpPr>
          <p:nvPr>
            <p:ph idx="1"/>
          </p:nvPr>
        </p:nvSpPr>
        <p:spPr/>
        <p:txBody>
          <a:bodyPr/>
          <a:lstStyle/>
          <a:p>
            <a:endParaRPr lang="de-DE" dirty="0"/>
          </a:p>
        </p:txBody>
      </p:sp>
      <p:sp>
        <p:nvSpPr>
          <p:cNvPr id="6" name="Foliennummernplatzhalter 5">
            <a:extLst>
              <a:ext uri="{FF2B5EF4-FFF2-40B4-BE49-F238E27FC236}">
                <a16:creationId xmlns:a16="http://schemas.microsoft.com/office/drawing/2014/main" id="{1439B6BC-B426-E546-882A-05D89CA855DD}"/>
              </a:ext>
            </a:extLst>
          </p:cNvPr>
          <p:cNvSpPr>
            <a:spLocks noGrp="1"/>
          </p:cNvSpPr>
          <p:nvPr>
            <p:ph type="sldNum" sz="quarter" idx="12"/>
          </p:nvPr>
        </p:nvSpPr>
        <p:spPr/>
        <p:txBody>
          <a:bodyPr/>
          <a:lstStyle/>
          <a:p>
            <a:fld id="{98902C48-74E8-474E-B051-1D26DA3D4568}" type="slidenum">
              <a:rPr lang="de-DE" smtClean="0"/>
              <a:pPr/>
              <a:t>11</a:t>
            </a:fld>
            <a:endParaRPr lang="de-DE" dirty="0"/>
          </a:p>
        </p:txBody>
      </p:sp>
      <p:sp>
        <p:nvSpPr>
          <p:cNvPr id="7" name="Textplatzhalter 6">
            <a:extLst>
              <a:ext uri="{FF2B5EF4-FFF2-40B4-BE49-F238E27FC236}">
                <a16:creationId xmlns:a16="http://schemas.microsoft.com/office/drawing/2014/main" id="{5F373958-B6F2-984B-9BA1-9B84B4AD5C29}"/>
              </a:ext>
            </a:extLst>
          </p:cNvPr>
          <p:cNvSpPr>
            <a:spLocks noGrp="1"/>
          </p:cNvSpPr>
          <p:nvPr>
            <p:ph type="body" sz="quarter" idx="13"/>
          </p:nvPr>
        </p:nvSpPr>
        <p:spPr/>
        <p:txBody>
          <a:bodyPr/>
          <a:lstStyle/>
          <a:p>
            <a:endParaRPr lang="de-DE"/>
          </a:p>
        </p:txBody>
      </p:sp>
      <p:graphicFrame>
        <p:nvGraphicFramePr>
          <p:cNvPr id="8" name="Inhaltsplatzhalter 7">
            <a:extLst>
              <a:ext uri="{FF2B5EF4-FFF2-40B4-BE49-F238E27FC236}">
                <a16:creationId xmlns:a16="http://schemas.microsoft.com/office/drawing/2014/main" id="{807A203D-D891-6347-AC9F-BC3A7E1DCD79}"/>
              </a:ext>
            </a:extLst>
          </p:cNvPr>
          <p:cNvGraphicFramePr>
            <a:graphicFrameLocks/>
          </p:cNvGraphicFramePr>
          <p:nvPr>
            <p:extLst>
              <p:ext uri="{D42A27DB-BD31-4B8C-83A1-F6EECF244321}">
                <p14:modId xmlns:p14="http://schemas.microsoft.com/office/powerpoint/2010/main" val="2316371715"/>
              </p:ext>
            </p:extLst>
          </p:nvPr>
        </p:nvGraphicFramePr>
        <p:xfrm>
          <a:off x="838200" y="2872740"/>
          <a:ext cx="10515600" cy="1036320"/>
        </p:xfrm>
        <a:graphic>
          <a:graphicData uri="http://schemas.openxmlformats.org/drawingml/2006/table">
            <a:tbl>
              <a:tblPr firstRow="1" bandRow="1">
                <a:tableStyleId>{F5AB1C69-6EDB-4FF4-983F-18BD219EF322}</a:tableStyleId>
              </a:tblPr>
              <a:tblGrid>
                <a:gridCol w="3505200">
                  <a:extLst>
                    <a:ext uri="{9D8B030D-6E8A-4147-A177-3AD203B41FA5}">
                      <a16:colId xmlns:a16="http://schemas.microsoft.com/office/drawing/2014/main" val="3270674206"/>
                    </a:ext>
                  </a:extLst>
                </a:gridCol>
                <a:gridCol w="3505200">
                  <a:extLst>
                    <a:ext uri="{9D8B030D-6E8A-4147-A177-3AD203B41FA5}">
                      <a16:colId xmlns:a16="http://schemas.microsoft.com/office/drawing/2014/main" val="2552421817"/>
                    </a:ext>
                  </a:extLst>
                </a:gridCol>
                <a:gridCol w="3505200">
                  <a:extLst>
                    <a:ext uri="{9D8B030D-6E8A-4147-A177-3AD203B41FA5}">
                      <a16:colId xmlns:a16="http://schemas.microsoft.com/office/drawing/2014/main" val="3951914362"/>
                    </a:ext>
                  </a:extLst>
                </a:gridCol>
              </a:tblGrid>
              <a:tr h="370840">
                <a:tc>
                  <a:txBody>
                    <a:bodyPr/>
                    <a:lstStyle/>
                    <a:p>
                      <a:endParaRPr lang="de-DE" sz="2800" b="0" i="0" dirty="0">
                        <a:solidFill>
                          <a:sysClr val="windowText" lastClr="000000"/>
                        </a:solidFill>
                        <a:latin typeface="Gill Sans MT" panose="020B0502020104020203" pitchFamily="34" charset="77"/>
                      </a:endParaRPr>
                    </a:p>
                  </a:txBody>
                  <a:tcPr/>
                </a:tc>
                <a:tc>
                  <a:txBody>
                    <a:bodyPr/>
                    <a:lstStyle/>
                    <a:p>
                      <a:r>
                        <a:rPr lang="de-DE" sz="2800" b="0" i="0" dirty="0">
                          <a:solidFill>
                            <a:sysClr val="windowText" lastClr="000000"/>
                          </a:solidFill>
                          <a:latin typeface="Gill Sans MT" panose="020B0502020104020203" pitchFamily="34" charset="77"/>
                        </a:rPr>
                        <a:t>Lineares Modell</a:t>
                      </a:r>
                    </a:p>
                  </a:txBody>
                  <a:tcPr/>
                </a:tc>
                <a:tc>
                  <a:txBody>
                    <a:bodyPr/>
                    <a:lstStyle/>
                    <a:p>
                      <a:r>
                        <a:rPr lang="de-DE" sz="2800" b="0" i="0" dirty="0">
                          <a:solidFill>
                            <a:sysClr val="windowText" lastClr="000000"/>
                          </a:solidFill>
                          <a:latin typeface="Gill Sans MT" panose="020B0502020104020203" pitchFamily="34" charset="77"/>
                        </a:rPr>
                        <a:t>Neuronales Modell</a:t>
                      </a:r>
                    </a:p>
                  </a:txBody>
                  <a:tcPr/>
                </a:tc>
                <a:extLst>
                  <a:ext uri="{0D108BD9-81ED-4DB2-BD59-A6C34878D82A}">
                    <a16:rowId xmlns:a16="http://schemas.microsoft.com/office/drawing/2014/main" val="3034194886"/>
                  </a:ext>
                </a:extLst>
              </a:tr>
              <a:tr h="370840">
                <a:tc>
                  <a:txBody>
                    <a:bodyPr/>
                    <a:lstStyle/>
                    <a:p>
                      <a:r>
                        <a:rPr lang="de-DE" sz="2800" b="0" i="0" dirty="0" err="1">
                          <a:solidFill>
                            <a:sysClr val="windowText" lastClr="000000"/>
                          </a:solidFill>
                          <a:latin typeface="Gill Sans MT" panose="020B0502020104020203" pitchFamily="34" charset="77"/>
                        </a:rPr>
                        <a:t>Testing</a:t>
                      </a:r>
                      <a:r>
                        <a:rPr lang="de-DE" sz="2800" b="0" i="0" dirty="0">
                          <a:solidFill>
                            <a:sysClr val="windowText" lastClr="000000"/>
                          </a:solidFill>
                          <a:latin typeface="Gill Sans MT" panose="020B0502020104020203" pitchFamily="34" charset="77"/>
                        </a:rPr>
                        <a:t> </a:t>
                      </a:r>
                      <a:r>
                        <a:rPr lang="de-DE" sz="2800" b="0" i="0" dirty="0" err="1">
                          <a:solidFill>
                            <a:sysClr val="windowText" lastClr="000000"/>
                          </a:solidFill>
                          <a:latin typeface="Gill Sans MT" panose="020B0502020104020203" pitchFamily="34" charset="77"/>
                        </a:rPr>
                        <a:t>Accuracy</a:t>
                      </a:r>
                      <a:endParaRPr lang="de-DE" sz="2800" b="0" i="0" dirty="0">
                        <a:solidFill>
                          <a:sysClr val="windowText" lastClr="000000"/>
                        </a:solidFill>
                        <a:latin typeface="Gill Sans MT" panose="020B0502020104020203" pitchFamily="34" charset="77"/>
                      </a:endParaRPr>
                    </a:p>
                  </a:txBody>
                  <a:tcPr/>
                </a:tc>
                <a:tc>
                  <a:txBody>
                    <a:bodyPr/>
                    <a:lstStyle/>
                    <a:p>
                      <a:r>
                        <a:rPr lang="de-DE" sz="2800" b="0" i="0" dirty="0">
                          <a:solidFill>
                            <a:sysClr val="windowText" lastClr="000000"/>
                          </a:solidFill>
                          <a:latin typeface="Gill Sans MT" panose="020B0502020104020203" pitchFamily="34" charset="77"/>
                        </a:rPr>
                        <a:t>98,9 %</a:t>
                      </a:r>
                    </a:p>
                  </a:txBody>
                  <a:tcPr/>
                </a:tc>
                <a:tc>
                  <a:txBody>
                    <a:bodyPr/>
                    <a:lstStyle/>
                    <a:p>
                      <a:r>
                        <a:rPr lang="de-DE" sz="2800" b="0" i="0" dirty="0">
                          <a:solidFill>
                            <a:sysClr val="windowText" lastClr="000000"/>
                          </a:solidFill>
                          <a:latin typeface="Gill Sans MT" panose="020B0502020104020203" pitchFamily="34" charset="77"/>
                        </a:rPr>
                        <a:t>99,1 %</a:t>
                      </a:r>
                    </a:p>
                  </a:txBody>
                  <a:tcPr/>
                </a:tc>
                <a:extLst>
                  <a:ext uri="{0D108BD9-81ED-4DB2-BD59-A6C34878D82A}">
                    <a16:rowId xmlns:a16="http://schemas.microsoft.com/office/drawing/2014/main" val="448146403"/>
                  </a:ext>
                </a:extLst>
              </a:tr>
            </a:tbl>
          </a:graphicData>
        </a:graphic>
      </p:graphicFrame>
      <p:sp>
        <p:nvSpPr>
          <p:cNvPr id="9" name="Datumsplatzhalter 8">
            <a:extLst>
              <a:ext uri="{FF2B5EF4-FFF2-40B4-BE49-F238E27FC236}">
                <a16:creationId xmlns:a16="http://schemas.microsoft.com/office/drawing/2014/main" id="{DBBA45A9-8758-5D41-A235-857E7D2A1471}"/>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63679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15080-7744-C14B-BAC7-FCB0C7BD0638}"/>
              </a:ext>
            </a:extLst>
          </p:cNvPr>
          <p:cNvSpPr>
            <a:spLocks noGrp="1"/>
          </p:cNvSpPr>
          <p:nvPr>
            <p:ph type="title"/>
          </p:nvPr>
        </p:nvSpPr>
        <p:spPr/>
        <p:txBody>
          <a:bodyPr/>
          <a:lstStyle/>
          <a:p>
            <a:r>
              <a:rPr lang="de-DE" dirty="0"/>
              <a:t>Beispiel: Fehler 1. und 2.  Art</a:t>
            </a:r>
          </a:p>
        </p:txBody>
      </p:sp>
      <p:sp>
        <p:nvSpPr>
          <p:cNvPr id="3" name="Inhaltsplatzhalter 2">
            <a:extLst>
              <a:ext uri="{FF2B5EF4-FFF2-40B4-BE49-F238E27FC236}">
                <a16:creationId xmlns:a16="http://schemas.microsoft.com/office/drawing/2014/main" id="{12580631-3F4A-F846-B779-2C162B405CA6}"/>
              </a:ext>
            </a:extLst>
          </p:cNvPr>
          <p:cNvSpPr>
            <a:spLocks noGrp="1"/>
          </p:cNvSpPr>
          <p:nvPr>
            <p:ph idx="1"/>
          </p:nvPr>
        </p:nvSpPr>
        <p:spPr/>
        <p:txBody>
          <a:bodyPr>
            <a:normAutofit/>
          </a:bodyPr>
          <a:lstStyle/>
          <a:p>
            <a:r>
              <a:rPr lang="de-DE" dirty="0"/>
              <a:t>Als Witz erkannt obwohl es keiner ist:</a:t>
            </a:r>
          </a:p>
          <a:p>
            <a:endParaRPr lang="de-DE" dirty="0"/>
          </a:p>
          <a:p>
            <a:pPr marL="457200" lvl="1" indent="0">
              <a:buNone/>
            </a:pPr>
            <a:r>
              <a:rPr lang="de-DE" i="1" dirty="0"/>
              <a:t>He </a:t>
            </a:r>
            <a:r>
              <a:rPr lang="de-DE" i="1" dirty="0" err="1"/>
              <a:t>chooses</a:t>
            </a:r>
            <a:r>
              <a:rPr lang="de-DE" i="1" dirty="0"/>
              <a:t> Gordon </a:t>
            </a:r>
            <a:r>
              <a:rPr lang="de-DE" i="1" dirty="0" err="1"/>
              <a:t>and</a:t>
            </a:r>
            <a:r>
              <a:rPr lang="de-DE" i="1" dirty="0"/>
              <a:t> James, </a:t>
            </a:r>
            <a:r>
              <a:rPr lang="de-DE" i="1" dirty="0" err="1"/>
              <a:t>although</a:t>
            </a:r>
            <a:r>
              <a:rPr lang="de-DE" i="1" dirty="0"/>
              <a:t> he </a:t>
            </a:r>
            <a:r>
              <a:rPr lang="de-DE" i="1" dirty="0" err="1"/>
              <a:t>gives</a:t>
            </a:r>
            <a:r>
              <a:rPr lang="de-DE" i="1" dirty="0"/>
              <a:t> Murdoch a goodbye </a:t>
            </a:r>
            <a:r>
              <a:rPr lang="de-DE" i="1" dirty="0" err="1"/>
              <a:t>lick</a:t>
            </a:r>
            <a:r>
              <a:rPr lang="de-DE" i="1" dirty="0"/>
              <a:t>. Stephanie </a:t>
            </a:r>
            <a:r>
              <a:rPr lang="de-DE" i="1" dirty="0" err="1"/>
              <a:t>returns</a:t>
            </a:r>
            <a:r>
              <a:rPr lang="de-DE" i="1" dirty="0"/>
              <a:t> </a:t>
            </a:r>
            <a:r>
              <a:rPr lang="de-DE" i="1" dirty="0" err="1"/>
              <a:t>and</a:t>
            </a:r>
            <a:r>
              <a:rPr lang="de-DE" i="1" dirty="0"/>
              <a:t> </a:t>
            </a:r>
            <a:r>
              <a:rPr lang="de-DE" i="1" dirty="0" err="1"/>
              <a:t>is</a:t>
            </a:r>
            <a:r>
              <a:rPr lang="de-DE" i="1" dirty="0"/>
              <a:t> </a:t>
            </a:r>
            <a:r>
              <a:rPr lang="de-DE" i="1" dirty="0" err="1"/>
              <a:t>very</a:t>
            </a:r>
            <a:r>
              <a:rPr lang="de-DE" i="1" dirty="0"/>
              <a:t> </a:t>
            </a:r>
            <a:r>
              <a:rPr lang="de-DE" i="1" dirty="0" err="1"/>
              <a:t>upset</a:t>
            </a:r>
            <a:r>
              <a:rPr lang="de-DE" i="1" dirty="0"/>
              <a:t> </a:t>
            </a:r>
            <a:r>
              <a:rPr lang="de-DE" i="1" dirty="0" err="1"/>
              <a:t>with</a:t>
            </a:r>
            <a:r>
              <a:rPr lang="de-DE" i="1" dirty="0"/>
              <a:t> Gordon </a:t>
            </a:r>
            <a:r>
              <a:rPr lang="de-DE" i="1" dirty="0" err="1"/>
              <a:t>for</a:t>
            </a:r>
            <a:r>
              <a:rPr lang="de-DE" i="1" dirty="0"/>
              <a:t> </a:t>
            </a:r>
            <a:r>
              <a:rPr lang="de-DE" i="1" dirty="0" err="1"/>
              <a:t>what</a:t>
            </a:r>
            <a:r>
              <a:rPr lang="de-DE" i="1" dirty="0"/>
              <a:t> </a:t>
            </a:r>
            <a:r>
              <a:rPr lang="de-DE" i="1" dirty="0" err="1"/>
              <a:t>had</a:t>
            </a:r>
            <a:r>
              <a:rPr lang="de-DE" i="1" dirty="0"/>
              <a:t> </a:t>
            </a:r>
            <a:r>
              <a:rPr lang="de-DE" i="1" dirty="0" err="1"/>
              <a:t>happened</a:t>
            </a:r>
            <a:r>
              <a:rPr lang="de-DE" i="1" dirty="0"/>
              <a:t>, but James </a:t>
            </a:r>
            <a:r>
              <a:rPr lang="de-DE" i="1" dirty="0" err="1"/>
              <a:t>convinces</a:t>
            </a:r>
            <a:r>
              <a:rPr lang="de-DE" i="1" dirty="0"/>
              <a:t> her </a:t>
            </a:r>
            <a:r>
              <a:rPr lang="de-DE" i="1" dirty="0" err="1"/>
              <a:t>that</a:t>
            </a:r>
            <a:r>
              <a:rPr lang="de-DE" i="1" dirty="0"/>
              <a:t> Gordon </a:t>
            </a:r>
            <a:r>
              <a:rPr lang="de-DE" i="1" dirty="0" err="1"/>
              <a:t>is</a:t>
            </a:r>
            <a:r>
              <a:rPr lang="de-DE" i="1" dirty="0"/>
              <a:t> a </a:t>
            </a:r>
            <a:r>
              <a:rPr lang="de-DE" i="1" dirty="0" err="1"/>
              <a:t>good</a:t>
            </a:r>
            <a:r>
              <a:rPr lang="de-DE" i="1" dirty="0"/>
              <a:t> </a:t>
            </a:r>
            <a:r>
              <a:rPr lang="de-DE" i="1" dirty="0" err="1"/>
              <a:t>guy</a:t>
            </a:r>
            <a:r>
              <a:rPr lang="de-DE" i="1" dirty="0"/>
              <a:t>, </a:t>
            </a:r>
            <a:r>
              <a:rPr lang="de-DE" i="1" dirty="0" err="1"/>
              <a:t>and</a:t>
            </a:r>
            <a:r>
              <a:rPr lang="de-DE" i="1" dirty="0"/>
              <a:t> </a:t>
            </a:r>
            <a:r>
              <a:rPr lang="de-DE" i="1" dirty="0" err="1"/>
              <a:t>they</a:t>
            </a:r>
            <a:r>
              <a:rPr lang="de-DE" i="1" dirty="0"/>
              <a:t> end </a:t>
            </a:r>
            <a:r>
              <a:rPr lang="de-DE" i="1" dirty="0" err="1"/>
              <a:t>up</a:t>
            </a:r>
            <a:r>
              <a:rPr lang="de-DE" i="1" dirty="0"/>
              <a:t> </a:t>
            </a:r>
            <a:r>
              <a:rPr lang="de-DE" i="1" dirty="0" err="1"/>
              <a:t>together</a:t>
            </a:r>
            <a:r>
              <a:rPr lang="de-DE" i="1" dirty="0"/>
              <a:t>. </a:t>
            </a:r>
            <a:r>
              <a:rPr lang="de-DE" i="1" dirty="0" err="1"/>
              <a:t>One</a:t>
            </a:r>
            <a:r>
              <a:rPr lang="de-DE" i="1" dirty="0"/>
              <a:t> </a:t>
            </a:r>
            <a:r>
              <a:rPr lang="de-DE" i="1" dirty="0" err="1"/>
              <a:t>of</a:t>
            </a:r>
            <a:r>
              <a:rPr lang="de-DE" i="1" dirty="0"/>
              <a:t> </a:t>
            </a:r>
            <a:r>
              <a:rPr lang="de-DE" i="1" dirty="0" err="1"/>
              <a:t>the</a:t>
            </a:r>
            <a:r>
              <a:rPr lang="de-DE" i="1" dirty="0"/>
              <a:t> </a:t>
            </a:r>
            <a:r>
              <a:rPr lang="de-DE" i="1" dirty="0" err="1"/>
              <a:t>film's</a:t>
            </a:r>
            <a:r>
              <a:rPr lang="de-DE" i="1" dirty="0"/>
              <a:t> last </a:t>
            </a:r>
            <a:r>
              <a:rPr lang="de-DE" i="1" dirty="0" err="1"/>
              <a:t>scenes</a:t>
            </a:r>
            <a:r>
              <a:rPr lang="de-DE" i="1" dirty="0"/>
              <a:t> </a:t>
            </a:r>
            <a:r>
              <a:rPr lang="de-DE" i="1" dirty="0" err="1"/>
              <a:t>is</a:t>
            </a:r>
            <a:r>
              <a:rPr lang="de-DE" i="1" dirty="0"/>
              <a:t> </a:t>
            </a:r>
            <a:r>
              <a:rPr lang="de-DE" i="1" dirty="0" err="1"/>
              <a:t>of</a:t>
            </a:r>
            <a:r>
              <a:rPr lang="de-DE" i="1" dirty="0"/>
              <a:t> Sonny in </a:t>
            </a:r>
            <a:r>
              <a:rPr lang="de-DE" i="1" dirty="0" err="1"/>
              <a:t>prison</a:t>
            </a:r>
            <a:r>
              <a:rPr lang="de-DE" i="1" dirty="0"/>
              <a:t>, </a:t>
            </a:r>
            <a:r>
              <a:rPr lang="de-DE" i="1" dirty="0" err="1"/>
              <a:t>his</a:t>
            </a:r>
            <a:r>
              <a:rPr lang="de-DE" i="1" dirty="0"/>
              <a:t> </a:t>
            </a:r>
            <a:r>
              <a:rPr lang="de-DE" i="1" dirty="0" err="1"/>
              <a:t>testicles</a:t>
            </a:r>
            <a:r>
              <a:rPr lang="de-DE" i="1" dirty="0"/>
              <a:t> </a:t>
            </a:r>
            <a:r>
              <a:rPr lang="de-DE" i="1" dirty="0" err="1"/>
              <a:t>have</a:t>
            </a:r>
            <a:r>
              <a:rPr lang="de-DE" i="1" dirty="0"/>
              <a:t> </a:t>
            </a:r>
            <a:r>
              <a:rPr lang="de-DE" i="1" dirty="0" err="1"/>
              <a:t>been</a:t>
            </a:r>
            <a:r>
              <a:rPr lang="de-DE" i="1" dirty="0"/>
              <a:t> </a:t>
            </a:r>
            <a:r>
              <a:rPr lang="de-DE" i="1" dirty="0" err="1"/>
              <a:t>replaced</a:t>
            </a:r>
            <a:r>
              <a:rPr lang="de-DE" i="1" dirty="0"/>
              <a:t> </a:t>
            </a:r>
            <a:r>
              <a:rPr lang="de-DE" i="1" dirty="0" err="1"/>
              <a:t>by</a:t>
            </a:r>
            <a:r>
              <a:rPr lang="de-DE" i="1" dirty="0"/>
              <a:t> </a:t>
            </a:r>
            <a:r>
              <a:rPr lang="de-DE" i="1" dirty="0" err="1"/>
              <a:t>metal</a:t>
            </a:r>
            <a:r>
              <a:rPr lang="de-DE" i="1" dirty="0"/>
              <a:t> </a:t>
            </a:r>
            <a:r>
              <a:rPr lang="de-DE" i="1" dirty="0" err="1"/>
              <a:t>balls</a:t>
            </a:r>
            <a:r>
              <a:rPr lang="de-DE" i="1" dirty="0"/>
              <a:t> (</a:t>
            </a:r>
            <a:r>
              <a:rPr lang="de-DE" i="1" dirty="0" err="1"/>
              <a:t>the</a:t>
            </a:r>
            <a:r>
              <a:rPr lang="de-DE" i="1" dirty="0"/>
              <a:t> </a:t>
            </a:r>
            <a:r>
              <a:rPr lang="de-DE" i="1" dirty="0" err="1"/>
              <a:t>other</a:t>
            </a:r>
            <a:r>
              <a:rPr lang="de-DE" i="1" dirty="0"/>
              <a:t> </a:t>
            </a:r>
            <a:r>
              <a:rPr lang="de-DE" i="1" dirty="0" err="1"/>
              <a:t>one</a:t>
            </a:r>
            <a:r>
              <a:rPr lang="de-DE" i="1" dirty="0"/>
              <a:t> </a:t>
            </a:r>
            <a:r>
              <a:rPr lang="de-DE" i="1" dirty="0" err="1"/>
              <a:t>having</a:t>
            </a:r>
            <a:r>
              <a:rPr lang="de-DE" i="1" dirty="0"/>
              <a:t> also </a:t>
            </a:r>
            <a:r>
              <a:rPr lang="de-DE" i="1" dirty="0" err="1"/>
              <a:t>been</a:t>
            </a:r>
            <a:r>
              <a:rPr lang="de-DE" i="1" dirty="0"/>
              <a:t> bitten off </a:t>
            </a:r>
            <a:r>
              <a:rPr lang="de-DE" i="1" dirty="0" err="1"/>
              <a:t>by</a:t>
            </a:r>
            <a:r>
              <a:rPr lang="de-DE" i="1" dirty="0"/>
              <a:t> Spot) </a:t>
            </a:r>
            <a:r>
              <a:rPr lang="de-DE" i="1" dirty="0" err="1"/>
              <a:t>that</a:t>
            </a:r>
            <a:r>
              <a:rPr lang="de-DE" i="1" dirty="0"/>
              <a:t> </a:t>
            </a:r>
            <a:r>
              <a:rPr lang="de-DE" i="1" dirty="0" err="1"/>
              <a:t>constantly</a:t>
            </a:r>
            <a:r>
              <a:rPr lang="de-DE" i="1" dirty="0"/>
              <a:t> </a:t>
            </a:r>
            <a:r>
              <a:rPr lang="de-DE" i="1" dirty="0" err="1"/>
              <a:t>clack</a:t>
            </a:r>
            <a:r>
              <a:rPr lang="de-DE" i="1" dirty="0"/>
              <a:t> </a:t>
            </a:r>
            <a:r>
              <a:rPr lang="de-DE" i="1" dirty="0" err="1"/>
              <a:t>together</a:t>
            </a:r>
            <a:r>
              <a:rPr lang="de-DE" i="1" dirty="0"/>
              <a:t>. </a:t>
            </a:r>
            <a:r>
              <a:rPr lang="de-DE" i="1" dirty="0" err="1"/>
              <a:t>One</a:t>
            </a:r>
            <a:r>
              <a:rPr lang="de-DE" i="1" dirty="0"/>
              <a:t> </a:t>
            </a:r>
            <a:r>
              <a:rPr lang="de-DE" i="1" dirty="0" err="1"/>
              <a:t>inmate</a:t>
            </a:r>
            <a:r>
              <a:rPr lang="de-DE" i="1" dirty="0"/>
              <a:t> </a:t>
            </a:r>
            <a:r>
              <a:rPr lang="de-DE" i="1" dirty="0" err="1"/>
              <a:t>calls</a:t>
            </a:r>
            <a:r>
              <a:rPr lang="de-DE" i="1" dirty="0"/>
              <a:t> </a:t>
            </a:r>
            <a:r>
              <a:rPr lang="de-DE" i="1" dirty="0" err="1"/>
              <a:t>him</a:t>
            </a:r>
            <a:r>
              <a:rPr lang="de-DE" i="1" dirty="0"/>
              <a:t> "Music Man", </a:t>
            </a:r>
            <a:r>
              <a:rPr lang="de-DE" i="1" dirty="0" err="1"/>
              <a:t>and</a:t>
            </a:r>
            <a:r>
              <a:rPr lang="de-DE" i="1" dirty="0"/>
              <a:t> he </a:t>
            </a:r>
            <a:r>
              <a:rPr lang="de-DE" i="1" dirty="0" err="1"/>
              <a:t>threatens</a:t>
            </a:r>
            <a:r>
              <a:rPr lang="de-DE" i="1" dirty="0"/>
              <a:t>, in a </a:t>
            </a:r>
            <a:r>
              <a:rPr lang="de-DE" i="1" dirty="0" err="1"/>
              <a:t>higher</a:t>
            </a:r>
            <a:r>
              <a:rPr lang="de-DE" i="1" dirty="0"/>
              <a:t> </a:t>
            </a:r>
            <a:r>
              <a:rPr lang="de-DE" i="1" dirty="0" err="1"/>
              <a:t>voice</a:t>
            </a:r>
            <a:r>
              <a:rPr lang="de-DE" i="1" dirty="0"/>
              <a:t>, "</a:t>
            </a:r>
            <a:r>
              <a:rPr lang="de-DE" i="1" dirty="0" err="1"/>
              <a:t>I'm</a:t>
            </a:r>
            <a:r>
              <a:rPr lang="de-DE" i="1" dirty="0"/>
              <a:t> </a:t>
            </a:r>
            <a:r>
              <a:rPr lang="de-DE" i="1" dirty="0" err="1"/>
              <a:t>gonna</a:t>
            </a:r>
            <a:r>
              <a:rPr lang="de-DE" i="1" dirty="0"/>
              <a:t> catch </a:t>
            </a:r>
            <a:r>
              <a:rPr lang="de-DE" i="1" dirty="0" err="1"/>
              <a:t>you</a:t>
            </a:r>
            <a:r>
              <a:rPr lang="de-DE" i="1" dirty="0"/>
              <a:t> in </a:t>
            </a:r>
            <a:r>
              <a:rPr lang="de-DE" i="1" dirty="0" err="1"/>
              <a:t>the</a:t>
            </a:r>
            <a:r>
              <a:rPr lang="de-DE" i="1" dirty="0"/>
              <a:t> </a:t>
            </a:r>
            <a:r>
              <a:rPr lang="de-DE" i="1" dirty="0" err="1"/>
              <a:t>yard</a:t>
            </a:r>
            <a:r>
              <a:rPr lang="de-DE" i="1" dirty="0"/>
              <a:t>. </a:t>
            </a:r>
            <a:r>
              <a:rPr lang="de-DE" i="1" dirty="0" err="1"/>
              <a:t>We're</a:t>
            </a:r>
            <a:r>
              <a:rPr lang="de-DE" i="1" dirty="0"/>
              <a:t> </a:t>
            </a:r>
            <a:r>
              <a:rPr lang="de-DE" i="1" dirty="0" err="1"/>
              <a:t>gonna</a:t>
            </a:r>
            <a:r>
              <a:rPr lang="de-DE" i="1" dirty="0"/>
              <a:t> </a:t>
            </a:r>
            <a:r>
              <a:rPr lang="de-DE" i="1" dirty="0" err="1"/>
              <a:t>settle</a:t>
            </a:r>
            <a:r>
              <a:rPr lang="de-DE" i="1" dirty="0"/>
              <a:t> </a:t>
            </a:r>
            <a:r>
              <a:rPr lang="de-DE" i="1" dirty="0" err="1"/>
              <a:t>this</a:t>
            </a:r>
            <a:r>
              <a:rPr lang="de-DE" i="1" dirty="0"/>
              <a:t> man </a:t>
            </a:r>
            <a:r>
              <a:rPr lang="de-DE" i="1" dirty="0" err="1"/>
              <a:t>to</a:t>
            </a:r>
            <a:r>
              <a:rPr lang="de-DE" i="1" dirty="0"/>
              <a:t> man! "</a:t>
            </a:r>
          </a:p>
        </p:txBody>
      </p:sp>
      <p:sp>
        <p:nvSpPr>
          <p:cNvPr id="6" name="Foliennummernplatzhalter 5">
            <a:extLst>
              <a:ext uri="{FF2B5EF4-FFF2-40B4-BE49-F238E27FC236}">
                <a16:creationId xmlns:a16="http://schemas.microsoft.com/office/drawing/2014/main" id="{63427B49-3ACD-AE4F-B2BA-7D474B53BCCE}"/>
              </a:ext>
            </a:extLst>
          </p:cNvPr>
          <p:cNvSpPr>
            <a:spLocks noGrp="1"/>
          </p:cNvSpPr>
          <p:nvPr>
            <p:ph type="sldNum" sz="quarter" idx="12"/>
          </p:nvPr>
        </p:nvSpPr>
        <p:spPr/>
        <p:txBody>
          <a:bodyPr/>
          <a:lstStyle/>
          <a:p>
            <a:fld id="{98902C48-74E8-474E-B051-1D26DA3D4568}" type="slidenum">
              <a:rPr lang="de-DE" smtClean="0"/>
              <a:pPr/>
              <a:t>12</a:t>
            </a:fld>
            <a:endParaRPr lang="de-DE" dirty="0"/>
          </a:p>
        </p:txBody>
      </p:sp>
      <p:sp>
        <p:nvSpPr>
          <p:cNvPr id="7" name="Textplatzhalter 6">
            <a:extLst>
              <a:ext uri="{FF2B5EF4-FFF2-40B4-BE49-F238E27FC236}">
                <a16:creationId xmlns:a16="http://schemas.microsoft.com/office/drawing/2014/main" id="{E697F30A-7E41-FE4C-868F-4901FB1A16D5}"/>
              </a:ext>
            </a:extLst>
          </p:cNvPr>
          <p:cNvSpPr>
            <a:spLocks noGrp="1"/>
          </p:cNvSpPr>
          <p:nvPr>
            <p:ph type="body" sz="quarter" idx="13"/>
          </p:nvPr>
        </p:nvSpPr>
        <p:spPr/>
        <p:txBody>
          <a:bodyPr/>
          <a:lstStyle/>
          <a:p>
            <a:endParaRPr lang="de-DE"/>
          </a:p>
        </p:txBody>
      </p:sp>
      <p:sp>
        <p:nvSpPr>
          <p:cNvPr id="8" name="Datumsplatzhalter 7">
            <a:extLst>
              <a:ext uri="{FF2B5EF4-FFF2-40B4-BE49-F238E27FC236}">
                <a16:creationId xmlns:a16="http://schemas.microsoft.com/office/drawing/2014/main" id="{AE3D9100-CDE6-3D41-AA57-BD912BE02BE8}"/>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288839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15080-7744-C14B-BAC7-FCB0C7BD0638}"/>
              </a:ext>
            </a:extLst>
          </p:cNvPr>
          <p:cNvSpPr>
            <a:spLocks noGrp="1"/>
          </p:cNvSpPr>
          <p:nvPr>
            <p:ph type="title"/>
          </p:nvPr>
        </p:nvSpPr>
        <p:spPr/>
        <p:txBody>
          <a:bodyPr/>
          <a:lstStyle/>
          <a:p>
            <a:r>
              <a:rPr lang="de-DE" dirty="0"/>
              <a:t>Beispiel: Fehler 1. und 2.  Art</a:t>
            </a:r>
          </a:p>
        </p:txBody>
      </p:sp>
      <p:sp>
        <p:nvSpPr>
          <p:cNvPr id="3" name="Inhaltsplatzhalter 2">
            <a:extLst>
              <a:ext uri="{FF2B5EF4-FFF2-40B4-BE49-F238E27FC236}">
                <a16:creationId xmlns:a16="http://schemas.microsoft.com/office/drawing/2014/main" id="{12580631-3F4A-F846-B779-2C162B405CA6}"/>
              </a:ext>
            </a:extLst>
          </p:cNvPr>
          <p:cNvSpPr>
            <a:spLocks noGrp="1"/>
          </p:cNvSpPr>
          <p:nvPr>
            <p:ph idx="1"/>
          </p:nvPr>
        </p:nvSpPr>
        <p:spPr/>
        <p:txBody>
          <a:bodyPr>
            <a:normAutofit/>
          </a:bodyPr>
          <a:lstStyle/>
          <a:p>
            <a:r>
              <a:rPr lang="de-DE" dirty="0"/>
              <a:t>Nicht als Witz erkannt obwohl es einer ist:</a:t>
            </a:r>
          </a:p>
          <a:p>
            <a:endParaRPr lang="de-DE" dirty="0"/>
          </a:p>
          <a:p>
            <a:pPr marL="457200" lvl="1" indent="0">
              <a:buNone/>
            </a:pPr>
            <a:r>
              <a:rPr lang="de-DE" i="1" dirty="0" err="1"/>
              <a:t>Deep</a:t>
            </a:r>
            <a:r>
              <a:rPr lang="de-DE" i="1" dirty="0"/>
              <a:t> </a:t>
            </a:r>
            <a:r>
              <a:rPr lang="de-DE" i="1" dirty="0" err="1"/>
              <a:t>within</a:t>
            </a:r>
            <a:r>
              <a:rPr lang="de-DE" i="1" dirty="0"/>
              <a:t> a </a:t>
            </a:r>
            <a:r>
              <a:rPr lang="de-DE" i="1" dirty="0" err="1"/>
              <a:t>forest</a:t>
            </a:r>
            <a:r>
              <a:rPr lang="de-DE" i="1" dirty="0"/>
              <a:t> a </a:t>
            </a:r>
            <a:r>
              <a:rPr lang="de-DE" i="1" dirty="0" err="1"/>
              <a:t>little</a:t>
            </a:r>
            <a:r>
              <a:rPr lang="de-DE" i="1" dirty="0"/>
              <a:t> turtle </a:t>
            </a:r>
            <a:r>
              <a:rPr lang="de-DE" i="1" dirty="0" err="1"/>
              <a:t>began</a:t>
            </a:r>
            <a:r>
              <a:rPr lang="de-DE" i="1" dirty="0"/>
              <a:t> </a:t>
            </a:r>
            <a:r>
              <a:rPr lang="de-DE" i="1" dirty="0" err="1"/>
              <a:t>to</a:t>
            </a:r>
            <a:r>
              <a:rPr lang="de-DE" i="1" dirty="0"/>
              <a:t> </a:t>
            </a:r>
            <a:r>
              <a:rPr lang="de-DE" i="1" dirty="0" err="1"/>
              <a:t>climb</a:t>
            </a:r>
            <a:r>
              <a:rPr lang="de-DE" i="1" dirty="0"/>
              <a:t> a </a:t>
            </a:r>
            <a:r>
              <a:rPr lang="de-DE" i="1" dirty="0" err="1"/>
              <a:t>tree</a:t>
            </a:r>
            <a:r>
              <a:rPr lang="de-DE" i="1" dirty="0"/>
              <a:t>. After </a:t>
            </a:r>
            <a:r>
              <a:rPr lang="de-DE" i="1" dirty="0" err="1"/>
              <a:t>hours</a:t>
            </a:r>
            <a:r>
              <a:rPr lang="de-DE" i="1" dirty="0"/>
              <a:t> </a:t>
            </a:r>
            <a:r>
              <a:rPr lang="de-DE" i="1" dirty="0" err="1"/>
              <a:t>of</a:t>
            </a:r>
            <a:r>
              <a:rPr lang="de-DE" i="1" dirty="0"/>
              <a:t> </a:t>
            </a:r>
            <a:r>
              <a:rPr lang="de-DE" i="1" dirty="0" err="1"/>
              <a:t>effort</a:t>
            </a:r>
            <a:r>
              <a:rPr lang="de-DE" i="1" dirty="0"/>
              <a:t> he </a:t>
            </a:r>
            <a:r>
              <a:rPr lang="de-DE" i="1" dirty="0" err="1"/>
              <a:t>reached</a:t>
            </a:r>
            <a:r>
              <a:rPr lang="de-DE" i="1" dirty="0"/>
              <a:t> </a:t>
            </a:r>
            <a:r>
              <a:rPr lang="de-DE" i="1" dirty="0" err="1"/>
              <a:t>the</a:t>
            </a:r>
            <a:r>
              <a:rPr lang="de-DE" i="1" dirty="0"/>
              <a:t> top </a:t>
            </a:r>
            <a:r>
              <a:rPr lang="de-DE" i="1" dirty="0" err="1"/>
              <a:t>jumped</a:t>
            </a:r>
            <a:r>
              <a:rPr lang="de-DE" i="1" dirty="0"/>
              <a:t> </a:t>
            </a:r>
            <a:r>
              <a:rPr lang="de-DE" i="1" dirty="0" err="1"/>
              <a:t>into</a:t>
            </a:r>
            <a:r>
              <a:rPr lang="de-DE" i="1" dirty="0"/>
              <a:t> </a:t>
            </a:r>
            <a:r>
              <a:rPr lang="de-DE" i="1" dirty="0" err="1"/>
              <a:t>the</a:t>
            </a:r>
            <a:r>
              <a:rPr lang="de-DE" i="1" dirty="0"/>
              <a:t> </a:t>
            </a:r>
            <a:r>
              <a:rPr lang="de-DE" i="1" dirty="0" err="1"/>
              <a:t>air</a:t>
            </a:r>
            <a:r>
              <a:rPr lang="de-DE" i="1" dirty="0"/>
              <a:t> </a:t>
            </a:r>
            <a:r>
              <a:rPr lang="de-DE" i="1" dirty="0" err="1"/>
              <a:t>waving</a:t>
            </a:r>
            <a:r>
              <a:rPr lang="de-DE" i="1" dirty="0"/>
              <a:t> </a:t>
            </a:r>
            <a:r>
              <a:rPr lang="de-DE" i="1" dirty="0" err="1"/>
              <a:t>his</a:t>
            </a:r>
            <a:r>
              <a:rPr lang="de-DE" i="1" dirty="0"/>
              <a:t> front </a:t>
            </a:r>
            <a:r>
              <a:rPr lang="de-DE" i="1" dirty="0" err="1"/>
              <a:t>legs</a:t>
            </a:r>
            <a:r>
              <a:rPr lang="de-DE" i="1" dirty="0"/>
              <a:t> </a:t>
            </a:r>
            <a:r>
              <a:rPr lang="de-DE" i="1" dirty="0" err="1"/>
              <a:t>and</a:t>
            </a:r>
            <a:r>
              <a:rPr lang="de-DE" i="1" dirty="0"/>
              <a:t> </a:t>
            </a:r>
            <a:r>
              <a:rPr lang="de-DE" i="1" dirty="0" err="1"/>
              <a:t>crashed</a:t>
            </a:r>
            <a:r>
              <a:rPr lang="de-DE" i="1" dirty="0"/>
              <a:t> </a:t>
            </a:r>
            <a:r>
              <a:rPr lang="de-DE" i="1" dirty="0" err="1"/>
              <a:t>to</a:t>
            </a:r>
            <a:r>
              <a:rPr lang="de-DE" i="1" dirty="0"/>
              <a:t> </a:t>
            </a:r>
            <a:r>
              <a:rPr lang="de-DE" i="1" dirty="0" err="1"/>
              <a:t>the</a:t>
            </a:r>
            <a:r>
              <a:rPr lang="de-DE" i="1" dirty="0"/>
              <a:t> </a:t>
            </a:r>
            <a:r>
              <a:rPr lang="de-DE" i="1" dirty="0" err="1"/>
              <a:t>ground</a:t>
            </a:r>
            <a:r>
              <a:rPr lang="de-DE" i="1" dirty="0"/>
              <a:t>. After </a:t>
            </a:r>
            <a:r>
              <a:rPr lang="de-DE" i="1" dirty="0" err="1"/>
              <a:t>recovering</a:t>
            </a:r>
            <a:r>
              <a:rPr lang="de-DE" i="1" dirty="0"/>
              <a:t> he </a:t>
            </a:r>
            <a:r>
              <a:rPr lang="de-DE" i="1" dirty="0" err="1"/>
              <a:t>slowly</a:t>
            </a:r>
            <a:r>
              <a:rPr lang="de-DE" i="1" dirty="0"/>
              <a:t> </a:t>
            </a:r>
            <a:r>
              <a:rPr lang="de-DE" i="1" dirty="0" err="1"/>
              <a:t>climbed</a:t>
            </a:r>
            <a:r>
              <a:rPr lang="de-DE" i="1" dirty="0"/>
              <a:t> </a:t>
            </a:r>
            <a:r>
              <a:rPr lang="de-DE" i="1" dirty="0" err="1"/>
              <a:t>the</a:t>
            </a:r>
            <a:r>
              <a:rPr lang="de-DE" i="1" dirty="0"/>
              <a:t> </a:t>
            </a:r>
            <a:r>
              <a:rPr lang="de-DE" i="1" dirty="0" err="1"/>
              <a:t>tree</a:t>
            </a:r>
            <a:r>
              <a:rPr lang="de-DE" i="1" dirty="0"/>
              <a:t> </a:t>
            </a:r>
            <a:r>
              <a:rPr lang="de-DE" i="1" dirty="0" err="1"/>
              <a:t>again</a:t>
            </a:r>
            <a:r>
              <a:rPr lang="de-DE" i="1" dirty="0"/>
              <a:t> </a:t>
            </a:r>
            <a:r>
              <a:rPr lang="de-DE" i="1" dirty="0" err="1"/>
              <a:t>jumped</a:t>
            </a:r>
            <a:r>
              <a:rPr lang="de-DE" i="1" dirty="0"/>
              <a:t> </a:t>
            </a:r>
            <a:r>
              <a:rPr lang="de-DE" i="1" dirty="0" err="1"/>
              <a:t>and</a:t>
            </a:r>
            <a:r>
              <a:rPr lang="de-DE" i="1" dirty="0"/>
              <a:t> </a:t>
            </a:r>
            <a:r>
              <a:rPr lang="de-DE" i="1" dirty="0" err="1"/>
              <a:t>fell</a:t>
            </a:r>
            <a:r>
              <a:rPr lang="de-DE" i="1" dirty="0"/>
              <a:t> </a:t>
            </a:r>
            <a:r>
              <a:rPr lang="de-DE" i="1" dirty="0" err="1"/>
              <a:t>to</a:t>
            </a:r>
            <a:r>
              <a:rPr lang="de-DE" i="1" dirty="0"/>
              <a:t> </a:t>
            </a:r>
            <a:r>
              <a:rPr lang="de-DE" i="1" dirty="0" err="1"/>
              <a:t>the</a:t>
            </a:r>
            <a:r>
              <a:rPr lang="de-DE" i="1" dirty="0"/>
              <a:t> </a:t>
            </a:r>
            <a:r>
              <a:rPr lang="de-DE" i="1" dirty="0" err="1"/>
              <a:t>ground</a:t>
            </a:r>
            <a:r>
              <a:rPr lang="de-DE" i="1" dirty="0"/>
              <a:t>. The turtle </a:t>
            </a:r>
            <a:r>
              <a:rPr lang="de-DE" i="1" dirty="0" err="1"/>
              <a:t>tried</a:t>
            </a:r>
            <a:r>
              <a:rPr lang="de-DE" i="1" dirty="0"/>
              <a:t> </a:t>
            </a:r>
            <a:r>
              <a:rPr lang="de-DE" i="1" dirty="0" err="1"/>
              <a:t>again</a:t>
            </a:r>
            <a:r>
              <a:rPr lang="de-DE" i="1" dirty="0"/>
              <a:t> </a:t>
            </a:r>
            <a:r>
              <a:rPr lang="de-DE" i="1" dirty="0" err="1"/>
              <a:t>and</a:t>
            </a:r>
            <a:r>
              <a:rPr lang="de-DE" i="1" dirty="0"/>
              <a:t> </a:t>
            </a:r>
            <a:r>
              <a:rPr lang="de-DE" i="1" dirty="0" err="1"/>
              <a:t>again</a:t>
            </a:r>
            <a:r>
              <a:rPr lang="de-DE" i="1" dirty="0"/>
              <a:t> </a:t>
            </a:r>
            <a:r>
              <a:rPr lang="de-DE" i="1" dirty="0" err="1"/>
              <a:t>while</a:t>
            </a:r>
            <a:r>
              <a:rPr lang="de-DE" i="1" dirty="0"/>
              <a:t> a </a:t>
            </a:r>
            <a:r>
              <a:rPr lang="de-DE" i="1" dirty="0" err="1"/>
              <a:t>couple</a:t>
            </a:r>
            <a:r>
              <a:rPr lang="de-DE" i="1" dirty="0"/>
              <a:t> </a:t>
            </a:r>
            <a:r>
              <a:rPr lang="de-DE" i="1" dirty="0" err="1"/>
              <a:t>of</a:t>
            </a:r>
            <a:r>
              <a:rPr lang="de-DE" i="1" dirty="0"/>
              <a:t> </a:t>
            </a:r>
            <a:r>
              <a:rPr lang="de-DE" i="1" dirty="0" err="1"/>
              <a:t>birds</a:t>
            </a:r>
            <a:r>
              <a:rPr lang="de-DE" i="1" dirty="0"/>
              <a:t> </a:t>
            </a:r>
            <a:r>
              <a:rPr lang="de-DE" i="1" dirty="0" err="1"/>
              <a:t>sitting</a:t>
            </a:r>
            <a:r>
              <a:rPr lang="de-DE" i="1" dirty="0"/>
              <a:t> on a </a:t>
            </a:r>
            <a:r>
              <a:rPr lang="de-DE" i="1" dirty="0" err="1"/>
              <a:t>branch</a:t>
            </a:r>
            <a:r>
              <a:rPr lang="de-DE" i="1" dirty="0"/>
              <a:t> </a:t>
            </a:r>
            <a:r>
              <a:rPr lang="de-DE" i="1" dirty="0" err="1"/>
              <a:t>watched</a:t>
            </a:r>
            <a:r>
              <a:rPr lang="de-DE" i="1" dirty="0"/>
              <a:t> </a:t>
            </a:r>
            <a:r>
              <a:rPr lang="de-DE" i="1" dirty="0" err="1"/>
              <a:t>his</a:t>
            </a:r>
            <a:r>
              <a:rPr lang="de-DE" i="1" dirty="0"/>
              <a:t> </a:t>
            </a:r>
            <a:r>
              <a:rPr lang="de-DE" i="1" dirty="0" err="1"/>
              <a:t>sad</a:t>
            </a:r>
            <a:r>
              <a:rPr lang="de-DE" i="1" dirty="0"/>
              <a:t> </a:t>
            </a:r>
            <a:r>
              <a:rPr lang="de-DE" i="1" dirty="0" err="1"/>
              <a:t>efforts</a:t>
            </a:r>
            <a:r>
              <a:rPr lang="de-DE" i="1" dirty="0"/>
              <a:t>. </a:t>
            </a:r>
            <a:r>
              <a:rPr lang="de-DE" i="1" dirty="0" err="1"/>
              <a:t>Finally</a:t>
            </a:r>
            <a:r>
              <a:rPr lang="de-DE" i="1" dirty="0"/>
              <a:t> </a:t>
            </a:r>
            <a:r>
              <a:rPr lang="de-DE" i="1" dirty="0" err="1"/>
              <a:t>the</a:t>
            </a:r>
            <a:r>
              <a:rPr lang="de-DE" i="1" dirty="0"/>
              <a:t> </a:t>
            </a:r>
            <a:r>
              <a:rPr lang="de-DE" i="1" dirty="0" err="1"/>
              <a:t>female</a:t>
            </a:r>
            <a:r>
              <a:rPr lang="de-DE" i="1" dirty="0"/>
              <a:t> </a:t>
            </a:r>
            <a:r>
              <a:rPr lang="de-DE" i="1" dirty="0" err="1"/>
              <a:t>bird</a:t>
            </a:r>
            <a:r>
              <a:rPr lang="de-DE" i="1" dirty="0"/>
              <a:t> </a:t>
            </a:r>
            <a:r>
              <a:rPr lang="de-DE" i="1" dirty="0" err="1"/>
              <a:t>turned</a:t>
            </a:r>
            <a:r>
              <a:rPr lang="de-DE" i="1" dirty="0"/>
              <a:t> </a:t>
            </a:r>
            <a:r>
              <a:rPr lang="de-DE" i="1" dirty="0" err="1"/>
              <a:t>to</a:t>
            </a:r>
            <a:r>
              <a:rPr lang="de-DE" i="1" dirty="0"/>
              <a:t> her </a:t>
            </a:r>
            <a:r>
              <a:rPr lang="de-DE" i="1" dirty="0" err="1"/>
              <a:t>mate</a:t>
            </a:r>
            <a:r>
              <a:rPr lang="de-DE" i="1" dirty="0"/>
              <a:t>. "</a:t>
            </a:r>
            <a:r>
              <a:rPr lang="de-DE" i="1" dirty="0" err="1"/>
              <a:t>Dear</a:t>
            </a:r>
            <a:r>
              <a:rPr lang="de-DE" i="1" dirty="0"/>
              <a:t>" </a:t>
            </a:r>
            <a:r>
              <a:rPr lang="de-DE" i="1" dirty="0" err="1"/>
              <a:t>she</a:t>
            </a:r>
            <a:r>
              <a:rPr lang="de-DE" i="1" dirty="0"/>
              <a:t> </a:t>
            </a:r>
            <a:r>
              <a:rPr lang="de-DE" i="1" dirty="0" err="1"/>
              <a:t>chirped</a:t>
            </a:r>
            <a:r>
              <a:rPr lang="de-DE" i="1" dirty="0"/>
              <a:t> "I </a:t>
            </a:r>
            <a:r>
              <a:rPr lang="de-DE" i="1" dirty="0" err="1"/>
              <a:t>think</a:t>
            </a:r>
            <a:r>
              <a:rPr lang="de-DE" i="1" dirty="0"/>
              <a:t> </a:t>
            </a:r>
            <a:r>
              <a:rPr lang="de-DE" i="1" dirty="0" err="1"/>
              <a:t>it's</a:t>
            </a:r>
            <a:r>
              <a:rPr lang="de-DE" i="1" dirty="0"/>
              <a:t> time </a:t>
            </a:r>
            <a:r>
              <a:rPr lang="de-DE" i="1" dirty="0" err="1"/>
              <a:t>to</a:t>
            </a:r>
            <a:r>
              <a:rPr lang="de-DE" i="1" dirty="0"/>
              <a:t> </a:t>
            </a:r>
            <a:r>
              <a:rPr lang="de-DE" i="1" dirty="0" err="1"/>
              <a:t>tell</a:t>
            </a:r>
            <a:r>
              <a:rPr lang="de-DE" i="1" dirty="0"/>
              <a:t> </a:t>
            </a:r>
            <a:r>
              <a:rPr lang="de-DE" i="1" dirty="0" err="1"/>
              <a:t>him</a:t>
            </a:r>
            <a:r>
              <a:rPr lang="de-DE" i="1" dirty="0"/>
              <a:t> </a:t>
            </a:r>
            <a:r>
              <a:rPr lang="de-DE" i="1" dirty="0" err="1"/>
              <a:t>he's</a:t>
            </a:r>
            <a:r>
              <a:rPr lang="de-DE" i="1" dirty="0"/>
              <a:t> </a:t>
            </a:r>
            <a:r>
              <a:rPr lang="de-DE" i="1" dirty="0" err="1"/>
              <a:t>adopted</a:t>
            </a:r>
            <a:r>
              <a:rPr lang="de-DE" i="1" dirty="0"/>
              <a:t>."</a:t>
            </a:r>
          </a:p>
        </p:txBody>
      </p:sp>
      <p:sp>
        <p:nvSpPr>
          <p:cNvPr id="6" name="Foliennummernplatzhalter 5">
            <a:extLst>
              <a:ext uri="{FF2B5EF4-FFF2-40B4-BE49-F238E27FC236}">
                <a16:creationId xmlns:a16="http://schemas.microsoft.com/office/drawing/2014/main" id="{63427B49-3ACD-AE4F-B2BA-7D474B53BCCE}"/>
              </a:ext>
            </a:extLst>
          </p:cNvPr>
          <p:cNvSpPr>
            <a:spLocks noGrp="1"/>
          </p:cNvSpPr>
          <p:nvPr>
            <p:ph type="sldNum" sz="quarter" idx="12"/>
          </p:nvPr>
        </p:nvSpPr>
        <p:spPr/>
        <p:txBody>
          <a:bodyPr/>
          <a:lstStyle/>
          <a:p>
            <a:fld id="{98902C48-74E8-474E-B051-1D26DA3D4568}" type="slidenum">
              <a:rPr lang="de-DE" smtClean="0"/>
              <a:pPr/>
              <a:t>13</a:t>
            </a:fld>
            <a:endParaRPr lang="de-DE" dirty="0"/>
          </a:p>
        </p:txBody>
      </p:sp>
      <p:sp>
        <p:nvSpPr>
          <p:cNvPr id="7" name="Textplatzhalter 6">
            <a:extLst>
              <a:ext uri="{FF2B5EF4-FFF2-40B4-BE49-F238E27FC236}">
                <a16:creationId xmlns:a16="http://schemas.microsoft.com/office/drawing/2014/main" id="{E697F30A-7E41-FE4C-868F-4901FB1A16D5}"/>
              </a:ext>
            </a:extLst>
          </p:cNvPr>
          <p:cNvSpPr>
            <a:spLocks noGrp="1"/>
          </p:cNvSpPr>
          <p:nvPr>
            <p:ph type="body" sz="quarter" idx="13"/>
          </p:nvPr>
        </p:nvSpPr>
        <p:spPr/>
        <p:txBody>
          <a:bodyPr/>
          <a:lstStyle/>
          <a:p>
            <a:endParaRPr lang="de-DE"/>
          </a:p>
        </p:txBody>
      </p:sp>
      <p:sp>
        <p:nvSpPr>
          <p:cNvPr id="9" name="Datumsplatzhalter 8">
            <a:extLst>
              <a:ext uri="{FF2B5EF4-FFF2-40B4-BE49-F238E27FC236}">
                <a16:creationId xmlns:a16="http://schemas.microsoft.com/office/drawing/2014/main" id="{78EC0C11-0971-2F48-8D07-E5E86E778FD9}"/>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90483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735317-95B7-FF4B-8778-ADA5E886DCA4}"/>
              </a:ext>
            </a:extLst>
          </p:cNvPr>
          <p:cNvSpPr>
            <a:spLocks noGrp="1"/>
          </p:cNvSpPr>
          <p:nvPr>
            <p:ph type="title"/>
          </p:nvPr>
        </p:nvSpPr>
        <p:spPr/>
        <p:txBody>
          <a:bodyPr/>
          <a:lstStyle/>
          <a:p>
            <a:r>
              <a:rPr lang="de-DE" dirty="0"/>
              <a:t>Performance auf unbekannten Daten</a:t>
            </a:r>
          </a:p>
        </p:txBody>
      </p:sp>
      <p:graphicFrame>
        <p:nvGraphicFramePr>
          <p:cNvPr id="8" name="Inhaltsplatzhalter 7">
            <a:extLst>
              <a:ext uri="{FF2B5EF4-FFF2-40B4-BE49-F238E27FC236}">
                <a16:creationId xmlns:a16="http://schemas.microsoft.com/office/drawing/2014/main" id="{56904472-E0B6-A74C-AB15-F9FFB0869B11}"/>
              </a:ext>
            </a:extLst>
          </p:cNvPr>
          <p:cNvGraphicFramePr>
            <a:graphicFrameLocks noGrp="1"/>
          </p:cNvGraphicFramePr>
          <p:nvPr>
            <p:ph idx="1"/>
            <p:extLst>
              <p:ext uri="{D42A27DB-BD31-4B8C-83A1-F6EECF244321}">
                <p14:modId xmlns:p14="http://schemas.microsoft.com/office/powerpoint/2010/main" val="226829147"/>
              </p:ext>
            </p:extLst>
          </p:nvPr>
        </p:nvGraphicFramePr>
        <p:xfrm>
          <a:off x="838200" y="2872740"/>
          <a:ext cx="10515600" cy="1554480"/>
        </p:xfrm>
        <a:graphic>
          <a:graphicData uri="http://schemas.openxmlformats.org/drawingml/2006/table">
            <a:tbl>
              <a:tblPr firstRow="1" bandRow="1">
                <a:tableStyleId>{F5AB1C69-6EDB-4FF4-983F-18BD219EF322}</a:tableStyleId>
              </a:tblPr>
              <a:tblGrid>
                <a:gridCol w="3505200">
                  <a:extLst>
                    <a:ext uri="{9D8B030D-6E8A-4147-A177-3AD203B41FA5}">
                      <a16:colId xmlns:a16="http://schemas.microsoft.com/office/drawing/2014/main" val="3270674206"/>
                    </a:ext>
                  </a:extLst>
                </a:gridCol>
                <a:gridCol w="3505200">
                  <a:extLst>
                    <a:ext uri="{9D8B030D-6E8A-4147-A177-3AD203B41FA5}">
                      <a16:colId xmlns:a16="http://schemas.microsoft.com/office/drawing/2014/main" val="2552421817"/>
                    </a:ext>
                  </a:extLst>
                </a:gridCol>
                <a:gridCol w="3505200">
                  <a:extLst>
                    <a:ext uri="{9D8B030D-6E8A-4147-A177-3AD203B41FA5}">
                      <a16:colId xmlns:a16="http://schemas.microsoft.com/office/drawing/2014/main" val="3951914362"/>
                    </a:ext>
                  </a:extLst>
                </a:gridCol>
              </a:tblGrid>
              <a:tr h="370840">
                <a:tc>
                  <a:txBody>
                    <a:bodyPr/>
                    <a:lstStyle/>
                    <a:p>
                      <a:endParaRPr lang="de-DE" sz="2800" b="0" i="0" dirty="0">
                        <a:solidFill>
                          <a:sysClr val="windowText" lastClr="000000"/>
                        </a:solidFill>
                        <a:latin typeface="Gill Sans MT" panose="020B0502020104020203" pitchFamily="34" charset="77"/>
                      </a:endParaRPr>
                    </a:p>
                  </a:txBody>
                  <a:tcPr/>
                </a:tc>
                <a:tc>
                  <a:txBody>
                    <a:bodyPr/>
                    <a:lstStyle/>
                    <a:p>
                      <a:r>
                        <a:rPr lang="de-DE" sz="2800" b="0" i="0" dirty="0">
                          <a:solidFill>
                            <a:sysClr val="windowText" lastClr="000000"/>
                          </a:solidFill>
                          <a:latin typeface="Gill Sans MT" panose="020B0502020104020203" pitchFamily="34" charset="77"/>
                        </a:rPr>
                        <a:t>Lineares Modell</a:t>
                      </a:r>
                    </a:p>
                  </a:txBody>
                  <a:tcPr/>
                </a:tc>
                <a:tc>
                  <a:txBody>
                    <a:bodyPr/>
                    <a:lstStyle/>
                    <a:p>
                      <a:r>
                        <a:rPr lang="de-DE" sz="2800" b="0" i="0" dirty="0">
                          <a:solidFill>
                            <a:sysClr val="windowText" lastClr="000000"/>
                          </a:solidFill>
                          <a:latin typeface="Gill Sans MT" panose="020B0502020104020203" pitchFamily="34" charset="77"/>
                        </a:rPr>
                        <a:t>Neuronales Modell</a:t>
                      </a:r>
                    </a:p>
                  </a:txBody>
                  <a:tcPr/>
                </a:tc>
                <a:extLst>
                  <a:ext uri="{0D108BD9-81ED-4DB2-BD59-A6C34878D82A}">
                    <a16:rowId xmlns:a16="http://schemas.microsoft.com/office/drawing/2014/main" val="3034194886"/>
                  </a:ext>
                </a:extLst>
              </a:tr>
              <a:tr h="370840">
                <a:tc>
                  <a:txBody>
                    <a:bodyPr/>
                    <a:lstStyle/>
                    <a:p>
                      <a:r>
                        <a:rPr lang="de-DE" sz="2800" b="0" i="0" dirty="0">
                          <a:solidFill>
                            <a:sysClr val="windowText" lastClr="000000"/>
                          </a:solidFill>
                          <a:latin typeface="Gill Sans MT" panose="020B0502020104020203" pitchFamily="34" charset="77"/>
                        </a:rPr>
                        <a:t>Witzdaten</a:t>
                      </a:r>
                    </a:p>
                  </a:txBody>
                  <a:tcPr/>
                </a:tc>
                <a:tc>
                  <a:txBody>
                    <a:bodyPr/>
                    <a:lstStyle/>
                    <a:p>
                      <a:r>
                        <a:rPr lang="de-DE" sz="2800" b="0" i="0" dirty="0">
                          <a:solidFill>
                            <a:sysClr val="windowText" lastClr="000000"/>
                          </a:solidFill>
                          <a:latin typeface="Gill Sans MT" panose="020B0502020104020203" pitchFamily="34" charset="77"/>
                        </a:rPr>
                        <a:t>97,55 %</a:t>
                      </a:r>
                    </a:p>
                  </a:txBody>
                  <a:tcPr/>
                </a:tc>
                <a:tc>
                  <a:txBody>
                    <a:bodyPr/>
                    <a:lstStyle/>
                    <a:p>
                      <a:r>
                        <a:rPr lang="de-DE" sz="2800" b="0" i="0" dirty="0">
                          <a:solidFill>
                            <a:sysClr val="windowText" lastClr="000000"/>
                          </a:solidFill>
                          <a:latin typeface="Gill Sans MT" panose="020B0502020104020203" pitchFamily="34" charset="77"/>
                        </a:rPr>
                        <a:t>97,55 %</a:t>
                      </a:r>
                    </a:p>
                  </a:txBody>
                  <a:tcPr/>
                </a:tc>
                <a:extLst>
                  <a:ext uri="{0D108BD9-81ED-4DB2-BD59-A6C34878D82A}">
                    <a16:rowId xmlns:a16="http://schemas.microsoft.com/office/drawing/2014/main" val="448146403"/>
                  </a:ext>
                </a:extLst>
              </a:tr>
              <a:tr h="370840">
                <a:tc>
                  <a:txBody>
                    <a:bodyPr/>
                    <a:lstStyle/>
                    <a:p>
                      <a:r>
                        <a:rPr lang="de-DE" sz="2800" b="0" i="0" dirty="0">
                          <a:solidFill>
                            <a:sysClr val="windowText" lastClr="000000"/>
                          </a:solidFill>
                          <a:latin typeface="Gill Sans MT" panose="020B0502020104020203" pitchFamily="34" charset="77"/>
                        </a:rPr>
                        <a:t>Movie </a:t>
                      </a:r>
                      <a:r>
                        <a:rPr lang="de-DE" sz="2800" b="0" i="0" dirty="0" err="1">
                          <a:solidFill>
                            <a:sysClr val="windowText" lastClr="000000"/>
                          </a:solidFill>
                          <a:latin typeface="Gill Sans MT" panose="020B0502020104020203" pitchFamily="34" charset="77"/>
                        </a:rPr>
                        <a:t>plots</a:t>
                      </a:r>
                      <a:endParaRPr lang="de-DE" sz="2800" b="0" i="0" dirty="0">
                        <a:solidFill>
                          <a:sysClr val="windowText" lastClr="000000"/>
                        </a:solidFill>
                        <a:latin typeface="Gill Sans MT" panose="020B0502020104020203" pitchFamily="34" charset="77"/>
                      </a:endParaRPr>
                    </a:p>
                  </a:txBody>
                  <a:tcPr/>
                </a:tc>
                <a:tc>
                  <a:txBody>
                    <a:bodyPr/>
                    <a:lstStyle/>
                    <a:p>
                      <a:r>
                        <a:rPr lang="de-DE" sz="2800" b="0" i="0" dirty="0">
                          <a:solidFill>
                            <a:sysClr val="windowText" lastClr="000000"/>
                          </a:solidFill>
                          <a:latin typeface="Gill Sans MT" panose="020B0502020104020203" pitchFamily="34" charset="77"/>
                        </a:rPr>
                        <a:t>98,96 %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800" b="0" i="0" dirty="0">
                          <a:solidFill>
                            <a:sysClr val="windowText" lastClr="000000"/>
                          </a:solidFill>
                          <a:latin typeface="Gill Sans MT" panose="020B0502020104020203" pitchFamily="34" charset="77"/>
                        </a:rPr>
                        <a:t>98,96 %</a:t>
                      </a:r>
                    </a:p>
                  </a:txBody>
                  <a:tcPr/>
                </a:tc>
                <a:extLst>
                  <a:ext uri="{0D108BD9-81ED-4DB2-BD59-A6C34878D82A}">
                    <a16:rowId xmlns:a16="http://schemas.microsoft.com/office/drawing/2014/main" val="3947556873"/>
                  </a:ext>
                </a:extLst>
              </a:tr>
            </a:tbl>
          </a:graphicData>
        </a:graphic>
      </p:graphicFrame>
      <p:sp>
        <p:nvSpPr>
          <p:cNvPr id="6" name="Foliennummernplatzhalter 5">
            <a:extLst>
              <a:ext uri="{FF2B5EF4-FFF2-40B4-BE49-F238E27FC236}">
                <a16:creationId xmlns:a16="http://schemas.microsoft.com/office/drawing/2014/main" id="{9AA6A870-ACC3-D448-BB8E-F3753AD4EB75}"/>
              </a:ext>
            </a:extLst>
          </p:cNvPr>
          <p:cNvSpPr>
            <a:spLocks noGrp="1"/>
          </p:cNvSpPr>
          <p:nvPr>
            <p:ph type="sldNum" sz="quarter" idx="12"/>
          </p:nvPr>
        </p:nvSpPr>
        <p:spPr/>
        <p:txBody>
          <a:bodyPr/>
          <a:lstStyle/>
          <a:p>
            <a:fld id="{98902C48-74E8-474E-B051-1D26DA3D4568}" type="slidenum">
              <a:rPr lang="de-DE" smtClean="0"/>
              <a:pPr/>
              <a:t>14</a:t>
            </a:fld>
            <a:endParaRPr lang="de-DE" dirty="0"/>
          </a:p>
        </p:txBody>
      </p:sp>
      <p:sp>
        <p:nvSpPr>
          <p:cNvPr id="7" name="Textplatzhalter 6">
            <a:extLst>
              <a:ext uri="{FF2B5EF4-FFF2-40B4-BE49-F238E27FC236}">
                <a16:creationId xmlns:a16="http://schemas.microsoft.com/office/drawing/2014/main" id="{CE89C751-4C88-FD46-9FE7-6BA4B28F2195}"/>
              </a:ext>
            </a:extLst>
          </p:cNvPr>
          <p:cNvSpPr>
            <a:spLocks noGrp="1"/>
          </p:cNvSpPr>
          <p:nvPr>
            <p:ph type="body" sz="quarter" idx="13"/>
          </p:nvPr>
        </p:nvSpPr>
        <p:spPr/>
        <p:txBody>
          <a:bodyPr/>
          <a:lstStyle/>
          <a:p>
            <a:endParaRPr lang="de-DE"/>
          </a:p>
        </p:txBody>
      </p:sp>
      <p:sp>
        <p:nvSpPr>
          <p:cNvPr id="9" name="Datumsplatzhalter 8">
            <a:extLst>
              <a:ext uri="{FF2B5EF4-FFF2-40B4-BE49-F238E27FC236}">
                <a16:creationId xmlns:a16="http://schemas.microsoft.com/office/drawing/2014/main" id="{2E6951C2-2A8B-EE49-A283-E1D79D7D521A}"/>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249509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6673E-1246-8346-AED1-8C5CE63309FE}"/>
              </a:ext>
            </a:extLst>
          </p:cNvPr>
          <p:cNvSpPr>
            <a:spLocks noGrp="1"/>
          </p:cNvSpPr>
          <p:nvPr>
            <p:ph type="title"/>
          </p:nvPr>
        </p:nvSpPr>
        <p:spPr/>
        <p:txBody>
          <a:bodyPr/>
          <a:lstStyle/>
          <a:p>
            <a:r>
              <a:rPr lang="de-DE" dirty="0"/>
              <a:t>Diskussion</a:t>
            </a:r>
          </a:p>
        </p:txBody>
      </p:sp>
      <p:sp>
        <p:nvSpPr>
          <p:cNvPr id="3" name="Inhaltsplatzhalter 2">
            <a:extLst>
              <a:ext uri="{FF2B5EF4-FFF2-40B4-BE49-F238E27FC236}">
                <a16:creationId xmlns:a16="http://schemas.microsoft.com/office/drawing/2014/main" id="{7F983A3B-BB7A-5547-9EB1-355623235709}"/>
              </a:ext>
            </a:extLst>
          </p:cNvPr>
          <p:cNvSpPr>
            <a:spLocks noGrp="1"/>
          </p:cNvSpPr>
          <p:nvPr>
            <p:ph idx="1"/>
          </p:nvPr>
        </p:nvSpPr>
        <p:spPr/>
        <p:txBody>
          <a:bodyPr/>
          <a:lstStyle/>
          <a:p>
            <a:r>
              <a:rPr lang="de-DE" dirty="0"/>
              <a:t>Überraschende Erkenntnis: bereits sehr einfaches lineares Modell erreicht sehr hohe Genauigkeit </a:t>
            </a:r>
          </a:p>
          <a:p>
            <a:r>
              <a:rPr lang="de-DE" dirty="0"/>
              <a:t>Implementierung eines CNN unnötig</a:t>
            </a:r>
          </a:p>
          <a:p>
            <a:r>
              <a:rPr lang="de-DE" dirty="0"/>
              <a:t>Mögliche Fehlerquelle: Ähnlichkeitssuche nicht gut genug, Unterscheidung der Klassen deswegen zu einfach  </a:t>
            </a:r>
          </a:p>
          <a:p>
            <a:r>
              <a:rPr lang="de-DE" dirty="0"/>
              <a:t>Testen auf völlig unbekannten Daten wäre sinnvoll</a:t>
            </a:r>
          </a:p>
          <a:p>
            <a:r>
              <a:rPr lang="de-DE" dirty="0"/>
              <a:t>Insb. Lineares Modell kann semantisch komplexe Strukturen wie Humor nicht erfassen</a:t>
            </a:r>
          </a:p>
          <a:p>
            <a:endParaRPr lang="de-DE" dirty="0"/>
          </a:p>
        </p:txBody>
      </p:sp>
      <p:sp>
        <p:nvSpPr>
          <p:cNvPr id="6" name="Foliennummernplatzhalter 5">
            <a:extLst>
              <a:ext uri="{FF2B5EF4-FFF2-40B4-BE49-F238E27FC236}">
                <a16:creationId xmlns:a16="http://schemas.microsoft.com/office/drawing/2014/main" id="{01EB4BB9-DB98-BC4C-83FE-D2CE641C7AEB}"/>
              </a:ext>
            </a:extLst>
          </p:cNvPr>
          <p:cNvSpPr>
            <a:spLocks noGrp="1"/>
          </p:cNvSpPr>
          <p:nvPr>
            <p:ph type="sldNum" sz="quarter" idx="12"/>
          </p:nvPr>
        </p:nvSpPr>
        <p:spPr/>
        <p:txBody>
          <a:bodyPr/>
          <a:lstStyle/>
          <a:p>
            <a:fld id="{98902C48-74E8-474E-B051-1D26DA3D4568}" type="slidenum">
              <a:rPr lang="de-DE" smtClean="0"/>
              <a:pPr/>
              <a:t>15</a:t>
            </a:fld>
            <a:endParaRPr lang="de-DE" dirty="0"/>
          </a:p>
        </p:txBody>
      </p:sp>
      <p:sp>
        <p:nvSpPr>
          <p:cNvPr id="7" name="Textplatzhalter 6">
            <a:extLst>
              <a:ext uri="{FF2B5EF4-FFF2-40B4-BE49-F238E27FC236}">
                <a16:creationId xmlns:a16="http://schemas.microsoft.com/office/drawing/2014/main" id="{FDE63AFD-03C6-024D-B7E5-278F943AD1F7}"/>
              </a:ext>
            </a:extLst>
          </p:cNvPr>
          <p:cNvSpPr>
            <a:spLocks noGrp="1"/>
          </p:cNvSpPr>
          <p:nvPr>
            <p:ph type="body" sz="quarter" idx="13"/>
          </p:nvPr>
        </p:nvSpPr>
        <p:spPr/>
        <p:txBody>
          <a:bodyPr/>
          <a:lstStyle/>
          <a:p>
            <a:endParaRPr lang="de-DE"/>
          </a:p>
        </p:txBody>
      </p:sp>
      <p:sp>
        <p:nvSpPr>
          <p:cNvPr id="8" name="Datumsplatzhalter 7">
            <a:extLst>
              <a:ext uri="{FF2B5EF4-FFF2-40B4-BE49-F238E27FC236}">
                <a16:creationId xmlns:a16="http://schemas.microsoft.com/office/drawing/2014/main" id="{BC04C876-200D-5247-960F-97D2B54EE084}"/>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412039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5C7688-4A07-2C44-82F2-F407ECA3EAEF}"/>
              </a:ext>
            </a:extLst>
          </p:cNvPr>
          <p:cNvSpPr>
            <a:spLocks noGrp="1"/>
          </p:cNvSpPr>
          <p:nvPr>
            <p:ph type="title"/>
          </p:nvPr>
        </p:nvSpPr>
        <p:spPr/>
        <p:txBody>
          <a:bodyPr/>
          <a:lstStyle/>
          <a:p>
            <a:r>
              <a:rPr lang="de-DE" dirty="0"/>
              <a:t>Literatur</a:t>
            </a:r>
          </a:p>
        </p:txBody>
      </p:sp>
      <p:sp>
        <p:nvSpPr>
          <p:cNvPr id="3" name="Inhaltsplatzhalter 2">
            <a:extLst>
              <a:ext uri="{FF2B5EF4-FFF2-40B4-BE49-F238E27FC236}">
                <a16:creationId xmlns:a16="http://schemas.microsoft.com/office/drawing/2014/main" id="{0D1AF3EE-1BF4-834B-B02C-EB8F7A002E69}"/>
              </a:ext>
            </a:extLst>
          </p:cNvPr>
          <p:cNvSpPr>
            <a:spLocks noGrp="1"/>
          </p:cNvSpPr>
          <p:nvPr>
            <p:ph idx="1"/>
          </p:nvPr>
        </p:nvSpPr>
        <p:spPr/>
        <p:txBody>
          <a:bodyPr>
            <a:normAutofit fontScale="47500" lnSpcReduction="20000"/>
          </a:bodyPr>
          <a:lstStyle/>
          <a:p>
            <a:r>
              <a:rPr lang="de-DE" sz="4200" dirty="0"/>
              <a:t>Chen, P.-Y. </a:t>
            </a:r>
            <a:r>
              <a:rPr lang="de-DE" sz="4200" dirty="0" err="1"/>
              <a:t>and</a:t>
            </a:r>
            <a:r>
              <a:rPr lang="de-DE" sz="4200" dirty="0"/>
              <a:t> </a:t>
            </a:r>
            <a:r>
              <a:rPr lang="de-DE" sz="4200" dirty="0" err="1"/>
              <a:t>Soo</a:t>
            </a:r>
            <a:r>
              <a:rPr lang="de-DE" sz="4200" dirty="0"/>
              <a:t>, V.-W. (2018). Humor Recognition </a:t>
            </a:r>
            <a:r>
              <a:rPr lang="de-DE" sz="4200" dirty="0" err="1"/>
              <a:t>Using</a:t>
            </a:r>
            <a:r>
              <a:rPr lang="de-DE" sz="4200" dirty="0"/>
              <a:t> </a:t>
            </a:r>
            <a:r>
              <a:rPr lang="de-DE" sz="4200" dirty="0" err="1"/>
              <a:t>Deep</a:t>
            </a:r>
            <a:r>
              <a:rPr lang="de-DE" sz="4200" dirty="0"/>
              <a:t> Learning. In </a:t>
            </a:r>
          </a:p>
          <a:p>
            <a:r>
              <a:rPr lang="de-DE" sz="4200" dirty="0" err="1"/>
              <a:t>Proceedings</a:t>
            </a:r>
            <a:r>
              <a:rPr lang="de-DE" sz="4200" dirty="0"/>
              <a:t> </a:t>
            </a:r>
            <a:r>
              <a:rPr lang="de-DE" sz="4200" dirty="0" err="1"/>
              <a:t>of</a:t>
            </a:r>
            <a:r>
              <a:rPr lang="de-DE" sz="4200" dirty="0"/>
              <a:t> </a:t>
            </a:r>
            <a:r>
              <a:rPr lang="de-DE" sz="4200" dirty="0" err="1"/>
              <a:t>the</a:t>
            </a:r>
            <a:r>
              <a:rPr lang="de-DE" sz="4200" dirty="0"/>
              <a:t> 2018 Conference </a:t>
            </a:r>
            <a:r>
              <a:rPr lang="de-DE" sz="4200" dirty="0" err="1"/>
              <a:t>of</a:t>
            </a:r>
            <a:r>
              <a:rPr lang="de-DE" sz="4200" dirty="0"/>
              <a:t> </a:t>
            </a:r>
            <a:r>
              <a:rPr lang="de-DE" sz="4200" dirty="0" err="1"/>
              <a:t>the</a:t>
            </a:r>
            <a:r>
              <a:rPr lang="de-DE" sz="4200" dirty="0"/>
              <a:t> North American Chapter </a:t>
            </a:r>
            <a:r>
              <a:rPr lang="de-DE" sz="4200" dirty="0" err="1"/>
              <a:t>of</a:t>
            </a:r>
            <a:r>
              <a:rPr lang="de-DE" sz="4200" dirty="0"/>
              <a:t> </a:t>
            </a:r>
            <a:r>
              <a:rPr lang="de-DE" sz="4200" dirty="0" err="1"/>
              <a:t>the</a:t>
            </a:r>
            <a:r>
              <a:rPr lang="de-DE" sz="4200" dirty="0"/>
              <a:t> </a:t>
            </a:r>
            <a:r>
              <a:rPr lang="de-DE" sz="4200" dirty="0" err="1"/>
              <a:t>Association</a:t>
            </a:r>
            <a:r>
              <a:rPr lang="de-DE" sz="4200" dirty="0"/>
              <a:t> </a:t>
            </a:r>
            <a:r>
              <a:rPr lang="de-DE" sz="4200" dirty="0" err="1"/>
              <a:t>for</a:t>
            </a:r>
            <a:r>
              <a:rPr lang="de-DE" sz="4200" dirty="0"/>
              <a:t> </a:t>
            </a:r>
            <a:r>
              <a:rPr lang="de-DE" sz="4200" dirty="0" err="1"/>
              <a:t>Computational</a:t>
            </a:r>
            <a:r>
              <a:rPr lang="de-DE" sz="4200" dirty="0"/>
              <a:t> </a:t>
            </a:r>
            <a:r>
              <a:rPr lang="de-DE" sz="4200" dirty="0" err="1"/>
              <a:t>Linguistics</a:t>
            </a:r>
            <a:r>
              <a:rPr lang="de-DE" sz="4200" dirty="0"/>
              <a:t>: Human Language Technologies, </a:t>
            </a:r>
            <a:r>
              <a:rPr lang="de-DE" sz="4200" dirty="0" err="1"/>
              <a:t>volume</a:t>
            </a:r>
            <a:r>
              <a:rPr lang="de-DE" sz="4200" dirty="0"/>
              <a:t> 2 </a:t>
            </a:r>
            <a:r>
              <a:rPr lang="de-DE" sz="4200" dirty="0" err="1"/>
              <a:t>of</a:t>
            </a:r>
            <a:r>
              <a:rPr lang="de-DE" sz="4200" dirty="0"/>
              <a:t> Short Paper, </a:t>
            </a:r>
            <a:r>
              <a:rPr lang="de-DE" sz="4200" dirty="0" err="1"/>
              <a:t>pages</a:t>
            </a:r>
            <a:r>
              <a:rPr lang="de-DE" sz="4200" dirty="0"/>
              <a:t> 113–117. </a:t>
            </a:r>
          </a:p>
          <a:p>
            <a:r>
              <a:rPr lang="de-DE" sz="4200" dirty="0"/>
              <a:t>de Oliveira, L. </a:t>
            </a:r>
            <a:r>
              <a:rPr lang="de-DE" sz="4200" dirty="0" err="1"/>
              <a:t>and</a:t>
            </a:r>
            <a:r>
              <a:rPr lang="de-DE" sz="4200" dirty="0"/>
              <a:t> Rodrigo, A. L. (2015). Humor </a:t>
            </a:r>
            <a:r>
              <a:rPr lang="de-DE" sz="4200" dirty="0" err="1"/>
              <a:t>Detection</a:t>
            </a:r>
            <a:r>
              <a:rPr lang="de-DE" sz="4200" dirty="0"/>
              <a:t> in </a:t>
            </a:r>
            <a:r>
              <a:rPr lang="de-DE" sz="4200" dirty="0" err="1"/>
              <a:t>Yelp</a:t>
            </a:r>
            <a:r>
              <a:rPr lang="de-DE" sz="4200" dirty="0"/>
              <a:t> </a:t>
            </a:r>
            <a:r>
              <a:rPr lang="de-DE" sz="4200" dirty="0" err="1"/>
              <a:t>reviews</a:t>
            </a:r>
            <a:r>
              <a:rPr lang="de-DE" sz="4200" dirty="0"/>
              <a:t>. </a:t>
            </a:r>
          </a:p>
          <a:p>
            <a:r>
              <a:rPr lang="de-DE" sz="4200" dirty="0" err="1"/>
              <a:t>Honnibal</a:t>
            </a:r>
            <a:r>
              <a:rPr lang="de-DE" sz="4200" dirty="0"/>
              <a:t>, M. </a:t>
            </a:r>
            <a:r>
              <a:rPr lang="de-DE" sz="4200" dirty="0" err="1"/>
              <a:t>and</a:t>
            </a:r>
            <a:r>
              <a:rPr lang="de-DE" sz="4200" dirty="0"/>
              <a:t> </a:t>
            </a:r>
            <a:r>
              <a:rPr lang="de-DE" sz="4200" dirty="0" err="1"/>
              <a:t>Montani</a:t>
            </a:r>
            <a:r>
              <a:rPr lang="de-DE" sz="4200" dirty="0"/>
              <a:t>, I. (2017). </a:t>
            </a:r>
            <a:r>
              <a:rPr lang="de-DE" sz="4200" dirty="0" err="1"/>
              <a:t>spaCy</a:t>
            </a:r>
            <a:r>
              <a:rPr lang="de-DE" sz="4200" dirty="0"/>
              <a:t> 2: Natural </a:t>
            </a:r>
            <a:r>
              <a:rPr lang="de-DE" sz="4200" dirty="0" err="1"/>
              <a:t>language</a:t>
            </a:r>
            <a:r>
              <a:rPr lang="de-DE" sz="4200" dirty="0"/>
              <a:t> </a:t>
            </a:r>
            <a:r>
              <a:rPr lang="de-DE" sz="4200" dirty="0" err="1"/>
              <a:t>understanding</a:t>
            </a:r>
            <a:r>
              <a:rPr lang="de-DE" sz="4200" dirty="0"/>
              <a:t> </a:t>
            </a:r>
            <a:r>
              <a:rPr lang="de-DE" sz="4200" dirty="0" err="1"/>
              <a:t>with</a:t>
            </a:r>
            <a:r>
              <a:rPr lang="de-DE" sz="4200" dirty="0"/>
              <a:t> Bloom </a:t>
            </a:r>
            <a:r>
              <a:rPr lang="de-DE" sz="4200" dirty="0" err="1"/>
              <a:t>embeddings</a:t>
            </a:r>
            <a:r>
              <a:rPr lang="de-DE" sz="4200" dirty="0"/>
              <a:t>, </a:t>
            </a:r>
            <a:r>
              <a:rPr lang="de-DE" sz="4200" dirty="0" err="1"/>
              <a:t>convolutional</a:t>
            </a:r>
            <a:r>
              <a:rPr lang="de-DE" sz="4200" dirty="0"/>
              <a:t> </a:t>
            </a:r>
            <a:r>
              <a:rPr lang="de-DE" sz="4200" dirty="0" err="1"/>
              <a:t>neural</a:t>
            </a:r>
            <a:r>
              <a:rPr lang="de-DE" sz="4200" dirty="0"/>
              <a:t> </a:t>
            </a:r>
            <a:r>
              <a:rPr lang="de-DE" sz="4200" dirty="0" err="1"/>
              <a:t>networks</a:t>
            </a:r>
            <a:r>
              <a:rPr lang="de-DE" sz="4200" dirty="0"/>
              <a:t> </a:t>
            </a:r>
            <a:r>
              <a:rPr lang="de-DE" sz="4200" dirty="0" err="1"/>
              <a:t>and</a:t>
            </a:r>
            <a:r>
              <a:rPr lang="de-DE" sz="4200" dirty="0"/>
              <a:t> </a:t>
            </a:r>
            <a:r>
              <a:rPr lang="de-DE" sz="4200" dirty="0" err="1"/>
              <a:t>incremental</a:t>
            </a:r>
            <a:r>
              <a:rPr lang="de-DE" sz="4200" dirty="0"/>
              <a:t> </a:t>
            </a:r>
            <a:r>
              <a:rPr lang="de-DE" sz="4200" dirty="0" err="1"/>
              <a:t>parsing</a:t>
            </a:r>
            <a:r>
              <a:rPr lang="de-DE" sz="4200" dirty="0"/>
              <a:t>. </a:t>
            </a:r>
          </a:p>
          <a:p>
            <a:r>
              <a:rPr lang="de-DE" sz="4200" dirty="0" err="1"/>
              <a:t>Moudgil</a:t>
            </a:r>
            <a:r>
              <a:rPr lang="de-DE" sz="4200" dirty="0"/>
              <a:t>, A. (2017). Python </a:t>
            </a:r>
            <a:r>
              <a:rPr lang="de-DE" sz="4200" dirty="0" err="1"/>
              <a:t>scripts</a:t>
            </a:r>
            <a:r>
              <a:rPr lang="de-DE" sz="4200" dirty="0"/>
              <a:t> </a:t>
            </a:r>
            <a:r>
              <a:rPr lang="de-DE" sz="4200" dirty="0" err="1"/>
              <a:t>for</a:t>
            </a:r>
            <a:r>
              <a:rPr lang="de-DE" sz="4200" dirty="0"/>
              <a:t> </a:t>
            </a:r>
            <a:r>
              <a:rPr lang="de-DE" sz="4200" dirty="0" err="1"/>
              <a:t>building</a:t>
            </a:r>
            <a:r>
              <a:rPr lang="de-DE" sz="4200" dirty="0"/>
              <a:t> ’Short Jokes’ </a:t>
            </a:r>
            <a:r>
              <a:rPr lang="de-DE" sz="4200" dirty="0" err="1"/>
              <a:t>dataset</a:t>
            </a:r>
            <a:r>
              <a:rPr lang="de-DE" sz="4200" dirty="0"/>
              <a:t>, </a:t>
            </a:r>
            <a:r>
              <a:rPr lang="de-DE" sz="4200" dirty="0" err="1"/>
              <a:t>featured</a:t>
            </a:r>
            <a:r>
              <a:rPr lang="de-DE" sz="4200" dirty="0"/>
              <a:t> on </a:t>
            </a:r>
            <a:r>
              <a:rPr lang="de-DE" sz="4200" dirty="0" err="1"/>
              <a:t>Kaggle</a:t>
            </a:r>
            <a:r>
              <a:rPr lang="de-DE" sz="4200" dirty="0"/>
              <a:t>. </a:t>
            </a:r>
            <a:r>
              <a:rPr lang="de-DE" sz="4200" dirty="0" err="1"/>
              <a:t>GitHub</a:t>
            </a:r>
            <a:r>
              <a:rPr lang="de-DE" sz="4200" dirty="0"/>
              <a:t> </a:t>
            </a:r>
            <a:r>
              <a:rPr lang="de-DE" sz="4200" dirty="0" err="1"/>
              <a:t>repository</a:t>
            </a:r>
            <a:r>
              <a:rPr lang="de-DE" sz="4200" dirty="0"/>
              <a:t>. </a:t>
            </a:r>
          </a:p>
          <a:p>
            <a:r>
              <a:rPr lang="de-DE" sz="4200" dirty="0" err="1"/>
              <a:t>Pungas</a:t>
            </a:r>
            <a:r>
              <a:rPr lang="de-DE" sz="4200" dirty="0"/>
              <a:t>, T. (2017). A </a:t>
            </a:r>
            <a:r>
              <a:rPr lang="de-DE" sz="4200" dirty="0" err="1"/>
              <a:t>dataset</a:t>
            </a:r>
            <a:r>
              <a:rPr lang="de-DE" sz="4200" dirty="0"/>
              <a:t> </a:t>
            </a:r>
            <a:r>
              <a:rPr lang="de-DE" sz="4200" dirty="0" err="1"/>
              <a:t>of</a:t>
            </a:r>
            <a:r>
              <a:rPr lang="de-DE" sz="4200" dirty="0"/>
              <a:t> English </a:t>
            </a:r>
            <a:r>
              <a:rPr lang="de-DE" sz="4200" dirty="0" err="1"/>
              <a:t>plaintext</a:t>
            </a:r>
            <a:r>
              <a:rPr lang="de-DE" sz="4200" dirty="0"/>
              <a:t> </a:t>
            </a:r>
            <a:r>
              <a:rPr lang="de-DE" sz="4200" dirty="0" err="1"/>
              <a:t>jokes</a:t>
            </a:r>
            <a:r>
              <a:rPr lang="de-DE" sz="4200" dirty="0"/>
              <a:t>. </a:t>
            </a:r>
            <a:r>
              <a:rPr lang="de-DE" sz="4200" dirty="0" err="1"/>
              <a:t>GitHub</a:t>
            </a:r>
            <a:r>
              <a:rPr lang="de-DE" sz="4200" dirty="0"/>
              <a:t> </a:t>
            </a:r>
            <a:r>
              <a:rPr lang="de-DE" sz="4200" dirty="0" err="1"/>
              <a:t>repository</a:t>
            </a:r>
            <a:r>
              <a:rPr lang="de-DE" sz="4200" dirty="0"/>
              <a:t>. https://</a:t>
            </a:r>
            <a:r>
              <a:rPr lang="de-DE" sz="4200" dirty="0" err="1"/>
              <a:t>github.com</a:t>
            </a:r>
            <a:r>
              <a:rPr lang="de-DE" sz="4200" dirty="0"/>
              <a:t>/</a:t>
            </a:r>
            <a:r>
              <a:rPr lang="de-DE" sz="4200" dirty="0" err="1"/>
              <a:t>taivop</a:t>
            </a:r>
            <a:r>
              <a:rPr lang="de-DE" sz="4200" dirty="0"/>
              <a:t>/</a:t>
            </a:r>
            <a:r>
              <a:rPr lang="de-DE" sz="4200" dirty="0" err="1"/>
              <a:t>joke</a:t>
            </a:r>
            <a:r>
              <a:rPr lang="de-DE" sz="4200" dirty="0"/>
              <a:t>-dataset. </a:t>
            </a:r>
          </a:p>
          <a:p>
            <a:r>
              <a:rPr lang="de-DE" sz="4200" dirty="0" err="1"/>
              <a:t>Revanth</a:t>
            </a:r>
            <a:r>
              <a:rPr lang="de-DE" sz="4200" dirty="0"/>
              <a:t>, G. (2018). Stories </a:t>
            </a:r>
            <a:r>
              <a:rPr lang="de-DE" sz="4200" dirty="0" err="1"/>
              <a:t>of</a:t>
            </a:r>
            <a:r>
              <a:rPr lang="de-DE" sz="4200" dirty="0"/>
              <a:t> American </a:t>
            </a:r>
            <a:r>
              <a:rPr lang="de-DE" sz="4200" dirty="0" err="1"/>
              <a:t>movies</a:t>
            </a:r>
            <a:r>
              <a:rPr lang="de-DE" sz="4200" dirty="0"/>
              <a:t> | </a:t>
            </a:r>
            <a:r>
              <a:rPr lang="de-DE" sz="4200" dirty="0" err="1"/>
              <a:t>Kaggle</a:t>
            </a:r>
            <a:r>
              <a:rPr lang="de-DE" sz="4200" dirty="0"/>
              <a:t>. https://</a:t>
            </a:r>
            <a:r>
              <a:rPr lang="de-DE" sz="4200" dirty="0" err="1"/>
              <a:t>www.kaggle.com</a:t>
            </a:r>
            <a:r>
              <a:rPr lang="de-DE" sz="4200" dirty="0"/>
              <a:t>/revanth9/</a:t>
            </a:r>
            <a:r>
              <a:rPr lang="de-DE" sz="4200" dirty="0" err="1"/>
              <a:t>wikipediaplotdata</a:t>
            </a:r>
            <a:r>
              <a:rPr lang="de-DE" sz="4200" dirty="0"/>
              <a:t>. </a:t>
            </a:r>
          </a:p>
          <a:p>
            <a:pPr marL="0" indent="0">
              <a:buNone/>
            </a:pPr>
            <a:endParaRPr lang="de-DE" dirty="0"/>
          </a:p>
        </p:txBody>
      </p:sp>
      <p:sp>
        <p:nvSpPr>
          <p:cNvPr id="6" name="Foliennummernplatzhalter 5">
            <a:extLst>
              <a:ext uri="{FF2B5EF4-FFF2-40B4-BE49-F238E27FC236}">
                <a16:creationId xmlns:a16="http://schemas.microsoft.com/office/drawing/2014/main" id="{556D5FD5-8F15-5A4D-82FA-6EFD0F41C6D5}"/>
              </a:ext>
            </a:extLst>
          </p:cNvPr>
          <p:cNvSpPr>
            <a:spLocks noGrp="1"/>
          </p:cNvSpPr>
          <p:nvPr>
            <p:ph type="sldNum" sz="quarter" idx="12"/>
          </p:nvPr>
        </p:nvSpPr>
        <p:spPr/>
        <p:txBody>
          <a:bodyPr/>
          <a:lstStyle/>
          <a:p>
            <a:fld id="{98902C48-74E8-474E-B051-1D26DA3D4568}" type="slidenum">
              <a:rPr lang="de-DE" smtClean="0"/>
              <a:pPr/>
              <a:t>16</a:t>
            </a:fld>
            <a:endParaRPr lang="de-DE" dirty="0"/>
          </a:p>
        </p:txBody>
      </p:sp>
      <p:sp>
        <p:nvSpPr>
          <p:cNvPr id="7" name="Textplatzhalter 6">
            <a:extLst>
              <a:ext uri="{FF2B5EF4-FFF2-40B4-BE49-F238E27FC236}">
                <a16:creationId xmlns:a16="http://schemas.microsoft.com/office/drawing/2014/main" id="{597914EA-785A-0E43-BFD6-3B32072BC48F}"/>
              </a:ext>
            </a:extLst>
          </p:cNvPr>
          <p:cNvSpPr>
            <a:spLocks noGrp="1"/>
          </p:cNvSpPr>
          <p:nvPr>
            <p:ph type="body" sz="quarter" idx="13"/>
          </p:nvPr>
        </p:nvSpPr>
        <p:spPr/>
        <p:txBody>
          <a:bodyPr/>
          <a:lstStyle/>
          <a:p>
            <a:endParaRPr lang="de-DE"/>
          </a:p>
        </p:txBody>
      </p:sp>
      <p:sp>
        <p:nvSpPr>
          <p:cNvPr id="8" name="Datumsplatzhalter 7">
            <a:extLst>
              <a:ext uri="{FF2B5EF4-FFF2-40B4-BE49-F238E27FC236}">
                <a16:creationId xmlns:a16="http://schemas.microsoft.com/office/drawing/2014/main" id="{6559E1CE-5A28-BD44-913F-44201707334C}"/>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1082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A0DA7-2323-884F-8F18-B34AF0F4C063}"/>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49ECE754-E189-6B4B-8283-5310ACBB3FF8}"/>
              </a:ext>
            </a:extLst>
          </p:cNvPr>
          <p:cNvSpPr>
            <a:spLocks noGrp="1"/>
          </p:cNvSpPr>
          <p:nvPr>
            <p:ph idx="1"/>
          </p:nvPr>
        </p:nvSpPr>
        <p:spPr/>
        <p:txBody>
          <a:bodyPr numCol="1">
            <a:normAutofit/>
          </a:bodyPr>
          <a:lstStyle/>
          <a:p>
            <a:pPr marL="514350" indent="-514350">
              <a:buFont typeface="+mj-lt"/>
              <a:buAutoNum type="arabicPeriod"/>
            </a:pPr>
            <a:endParaRPr lang="de-DE" dirty="0"/>
          </a:p>
        </p:txBody>
      </p:sp>
      <p:sp>
        <p:nvSpPr>
          <p:cNvPr id="4" name="Textplatzhalter 3"/>
          <p:cNvSpPr>
            <a:spLocks noGrp="1"/>
          </p:cNvSpPr>
          <p:nvPr>
            <p:ph type="body" sz="quarter" idx="13"/>
          </p:nvPr>
        </p:nvSpPr>
        <p:spPr/>
        <p:txBody>
          <a:bodyPr/>
          <a:lstStyle/>
          <a:p>
            <a:endParaRPr lang="de-DE"/>
          </a:p>
        </p:txBody>
      </p:sp>
      <p:sp>
        <p:nvSpPr>
          <p:cNvPr id="7" name="Foliennummernplatzhalter 6"/>
          <p:cNvSpPr>
            <a:spLocks noGrp="1"/>
          </p:cNvSpPr>
          <p:nvPr>
            <p:ph type="sldNum" sz="quarter" idx="12"/>
          </p:nvPr>
        </p:nvSpPr>
        <p:spPr/>
        <p:txBody>
          <a:bodyPr/>
          <a:lstStyle/>
          <a:p>
            <a:fld id="{98902C48-74E8-474E-B051-1D26DA3D4568}" type="slidenum">
              <a:rPr lang="de-DE" smtClean="0"/>
              <a:pPr/>
              <a:t>2</a:t>
            </a:fld>
            <a:endParaRPr lang="de-DE" dirty="0"/>
          </a:p>
        </p:txBody>
      </p:sp>
      <p:sp>
        <p:nvSpPr>
          <p:cNvPr id="8" name="Datumsplatzhalter 7">
            <a:extLst>
              <a:ext uri="{FF2B5EF4-FFF2-40B4-BE49-F238E27FC236}">
                <a16:creationId xmlns:a16="http://schemas.microsoft.com/office/drawing/2014/main" id="{B54BCC85-572D-FE49-931D-043DC8A2658E}"/>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209951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6F65EB-CF1F-FC4D-801A-2822F12105AD}"/>
              </a:ext>
            </a:extLst>
          </p:cNvPr>
          <p:cNvSpPr>
            <a:spLocks noGrp="1"/>
          </p:cNvSpPr>
          <p:nvPr>
            <p:ph type="title"/>
          </p:nvPr>
        </p:nvSpPr>
        <p:spPr/>
        <p:txBody>
          <a:bodyPr/>
          <a:lstStyle/>
          <a:p>
            <a:r>
              <a:rPr lang="de-DE" dirty="0"/>
              <a:t>Einleitung/Ziel des Projekts</a:t>
            </a:r>
          </a:p>
        </p:txBody>
      </p:sp>
      <p:sp>
        <p:nvSpPr>
          <p:cNvPr id="3" name="Inhaltsplatzhalter 2">
            <a:extLst>
              <a:ext uri="{FF2B5EF4-FFF2-40B4-BE49-F238E27FC236}">
                <a16:creationId xmlns:a16="http://schemas.microsoft.com/office/drawing/2014/main" id="{1C13FE21-8ED6-4C4B-8614-DC4C40AB0CD4}"/>
              </a:ext>
            </a:extLst>
          </p:cNvPr>
          <p:cNvSpPr>
            <a:spLocks noGrp="1"/>
          </p:cNvSpPr>
          <p:nvPr>
            <p:ph idx="1"/>
          </p:nvPr>
        </p:nvSpPr>
        <p:spPr/>
        <p:txBody>
          <a:bodyPr>
            <a:normAutofit/>
          </a:bodyPr>
          <a:lstStyle/>
          <a:p>
            <a:r>
              <a:rPr lang="de-DE" dirty="0"/>
              <a:t>Ziel:</a:t>
            </a:r>
          </a:p>
          <a:p>
            <a:pPr lvl="1"/>
            <a:r>
              <a:rPr lang="de-DE" dirty="0"/>
              <a:t>Algorithmus, der mit hoher Genauigkeit Witze von Nicht-Witzen unterscheidet</a:t>
            </a:r>
          </a:p>
          <a:p>
            <a:endParaRPr lang="de-DE" dirty="0"/>
          </a:p>
          <a:p>
            <a:r>
              <a:rPr lang="de-DE" dirty="0" err="1"/>
              <a:t>Related</a:t>
            </a:r>
            <a:r>
              <a:rPr lang="de-DE" dirty="0"/>
              <a:t> </a:t>
            </a:r>
            <a:r>
              <a:rPr lang="de-DE" dirty="0" err="1"/>
              <a:t>work</a:t>
            </a:r>
            <a:r>
              <a:rPr lang="de-DE" dirty="0"/>
              <a:t>:</a:t>
            </a:r>
          </a:p>
          <a:p>
            <a:pPr lvl="1"/>
            <a:r>
              <a:rPr lang="de-DE" dirty="0"/>
              <a:t>Chen </a:t>
            </a:r>
            <a:r>
              <a:rPr lang="de-DE" dirty="0" err="1"/>
              <a:t>and</a:t>
            </a:r>
            <a:r>
              <a:rPr lang="de-DE" dirty="0"/>
              <a:t> </a:t>
            </a:r>
            <a:r>
              <a:rPr lang="de-DE" dirty="0" err="1"/>
              <a:t>Soo</a:t>
            </a:r>
            <a:r>
              <a:rPr lang="de-DE" dirty="0"/>
              <a:t> (2018): Unterscheiden Englische und Chinesische </a:t>
            </a:r>
            <a:r>
              <a:rPr lang="de-DE" dirty="0" err="1"/>
              <a:t>One</a:t>
            </a:r>
            <a:r>
              <a:rPr lang="de-DE" dirty="0"/>
              <a:t>-Liner von Newstexten mit ähnlichem </a:t>
            </a:r>
            <a:r>
              <a:rPr lang="de-DE" dirty="0" err="1"/>
              <a:t>Vokuabular</a:t>
            </a:r>
            <a:endParaRPr lang="de-DE" dirty="0"/>
          </a:p>
          <a:p>
            <a:pPr lvl="1"/>
            <a:r>
              <a:rPr lang="de-DE" dirty="0"/>
              <a:t>De </a:t>
            </a:r>
            <a:r>
              <a:rPr lang="de-DE" dirty="0" err="1"/>
              <a:t>Oliviera</a:t>
            </a:r>
            <a:r>
              <a:rPr lang="de-DE" dirty="0"/>
              <a:t> und Rodrigo (2015) erkennen Humor in Reviews auf  </a:t>
            </a:r>
            <a:r>
              <a:rPr lang="de-DE" dirty="0" err="1"/>
              <a:t>Yelp.com</a:t>
            </a:r>
            <a:endParaRPr lang="de-DE" dirty="0"/>
          </a:p>
          <a:p>
            <a:pPr lvl="1"/>
            <a:r>
              <a:rPr lang="de-DE" dirty="0"/>
              <a:t>Beide Autorenteams benutzen CNNs</a:t>
            </a:r>
          </a:p>
          <a:p>
            <a:pPr marL="457200" lvl="1" indent="0">
              <a:buNone/>
            </a:pPr>
            <a:endParaRPr lang="de-DE" dirty="0"/>
          </a:p>
        </p:txBody>
      </p:sp>
      <p:sp>
        <p:nvSpPr>
          <p:cNvPr id="6" name="Foliennummernplatzhalter 5">
            <a:extLst>
              <a:ext uri="{FF2B5EF4-FFF2-40B4-BE49-F238E27FC236}">
                <a16:creationId xmlns:a16="http://schemas.microsoft.com/office/drawing/2014/main" id="{13522B8B-693D-614D-812D-2347704B2CE4}"/>
              </a:ext>
            </a:extLst>
          </p:cNvPr>
          <p:cNvSpPr>
            <a:spLocks noGrp="1"/>
          </p:cNvSpPr>
          <p:nvPr>
            <p:ph type="sldNum" sz="quarter" idx="12"/>
          </p:nvPr>
        </p:nvSpPr>
        <p:spPr/>
        <p:txBody>
          <a:bodyPr/>
          <a:lstStyle/>
          <a:p>
            <a:fld id="{98902C48-74E8-474E-B051-1D26DA3D4568}" type="slidenum">
              <a:rPr lang="de-DE" smtClean="0"/>
              <a:pPr/>
              <a:t>3</a:t>
            </a:fld>
            <a:endParaRPr lang="de-DE" dirty="0"/>
          </a:p>
        </p:txBody>
      </p:sp>
      <p:sp>
        <p:nvSpPr>
          <p:cNvPr id="7" name="Textplatzhalter 6">
            <a:extLst>
              <a:ext uri="{FF2B5EF4-FFF2-40B4-BE49-F238E27FC236}">
                <a16:creationId xmlns:a16="http://schemas.microsoft.com/office/drawing/2014/main" id="{6B04B5E1-E470-AC46-BC20-FEF22894F3B4}"/>
              </a:ext>
            </a:extLst>
          </p:cNvPr>
          <p:cNvSpPr>
            <a:spLocks noGrp="1"/>
          </p:cNvSpPr>
          <p:nvPr>
            <p:ph type="body" sz="quarter" idx="13"/>
          </p:nvPr>
        </p:nvSpPr>
        <p:spPr/>
        <p:txBody>
          <a:bodyPr/>
          <a:lstStyle/>
          <a:p>
            <a:r>
              <a:rPr lang="de-DE" dirty="0"/>
              <a:t>1 – Einleitung</a:t>
            </a:r>
          </a:p>
        </p:txBody>
      </p:sp>
      <p:sp>
        <p:nvSpPr>
          <p:cNvPr id="9" name="Datumsplatzhalter 8">
            <a:extLst>
              <a:ext uri="{FF2B5EF4-FFF2-40B4-BE49-F238E27FC236}">
                <a16:creationId xmlns:a16="http://schemas.microsoft.com/office/drawing/2014/main" id="{363E3B81-B4DF-7447-9D4E-442755A160AF}"/>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178672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36A675-B37F-ED44-B288-D658776EC440}"/>
              </a:ext>
            </a:extLst>
          </p:cNvPr>
          <p:cNvSpPr>
            <a:spLocks noGrp="1"/>
          </p:cNvSpPr>
          <p:nvPr>
            <p:ph type="title"/>
          </p:nvPr>
        </p:nvSpPr>
        <p:spPr/>
        <p:txBody>
          <a:bodyPr/>
          <a:lstStyle/>
          <a:p>
            <a:r>
              <a:rPr lang="de-DE" dirty="0"/>
              <a:t>Datensatz</a:t>
            </a:r>
          </a:p>
        </p:txBody>
      </p:sp>
      <p:sp>
        <p:nvSpPr>
          <p:cNvPr id="3" name="Inhaltsplatzhalter 2">
            <a:extLst>
              <a:ext uri="{FF2B5EF4-FFF2-40B4-BE49-F238E27FC236}">
                <a16:creationId xmlns:a16="http://schemas.microsoft.com/office/drawing/2014/main" id="{16789552-0ABB-8040-B599-780E93D49981}"/>
              </a:ext>
            </a:extLst>
          </p:cNvPr>
          <p:cNvSpPr>
            <a:spLocks noGrp="1"/>
          </p:cNvSpPr>
          <p:nvPr>
            <p:ph idx="1"/>
          </p:nvPr>
        </p:nvSpPr>
        <p:spPr/>
        <p:txBody>
          <a:bodyPr/>
          <a:lstStyle/>
          <a:p>
            <a:r>
              <a:rPr lang="de-DE" dirty="0"/>
              <a:t>Ausgangspunkt: Datensatz mit ca. 29.000 Witzen aus verschiedenen Internetquellen</a:t>
            </a:r>
          </a:p>
          <a:p>
            <a:r>
              <a:rPr lang="de-DE" dirty="0"/>
              <a:t>Problem: </a:t>
            </a:r>
          </a:p>
          <a:p>
            <a:pPr lvl="1"/>
            <a:r>
              <a:rPr lang="de-DE" dirty="0"/>
              <a:t>Für </a:t>
            </a:r>
            <a:r>
              <a:rPr lang="de-DE" dirty="0" err="1"/>
              <a:t>Klassifizierungalgorithmen</a:t>
            </a:r>
            <a:r>
              <a:rPr lang="de-DE" dirty="0"/>
              <a:t> werden Beispiele für Nicht-Witze benötigt</a:t>
            </a:r>
          </a:p>
          <a:p>
            <a:pPr lvl="1"/>
            <a:r>
              <a:rPr lang="de-DE" dirty="0"/>
              <a:t>Viele mögliche Kandidaten (z.B. News, Sätze von Wikipedia) sind jedoch so sehr verschieden von echten Witzen</a:t>
            </a:r>
          </a:p>
          <a:p>
            <a:pPr lvl="1"/>
            <a:r>
              <a:rPr lang="de-DE" dirty="0"/>
              <a:t>Das Ziel, Humor zu erkennen könnte so verfehlt werden</a:t>
            </a:r>
          </a:p>
        </p:txBody>
      </p:sp>
      <p:sp>
        <p:nvSpPr>
          <p:cNvPr id="6" name="Foliennummernplatzhalter 5">
            <a:extLst>
              <a:ext uri="{FF2B5EF4-FFF2-40B4-BE49-F238E27FC236}">
                <a16:creationId xmlns:a16="http://schemas.microsoft.com/office/drawing/2014/main" id="{787A64A8-8B5F-1442-A51A-2B9C5035FB3D}"/>
              </a:ext>
            </a:extLst>
          </p:cNvPr>
          <p:cNvSpPr>
            <a:spLocks noGrp="1"/>
          </p:cNvSpPr>
          <p:nvPr>
            <p:ph type="sldNum" sz="quarter" idx="12"/>
          </p:nvPr>
        </p:nvSpPr>
        <p:spPr/>
        <p:txBody>
          <a:bodyPr/>
          <a:lstStyle/>
          <a:p>
            <a:fld id="{98902C48-74E8-474E-B051-1D26DA3D4568}" type="slidenum">
              <a:rPr lang="de-DE" smtClean="0"/>
              <a:pPr/>
              <a:t>4</a:t>
            </a:fld>
            <a:endParaRPr lang="de-DE" dirty="0"/>
          </a:p>
        </p:txBody>
      </p:sp>
      <p:sp>
        <p:nvSpPr>
          <p:cNvPr id="7" name="Textplatzhalter 6">
            <a:extLst>
              <a:ext uri="{FF2B5EF4-FFF2-40B4-BE49-F238E27FC236}">
                <a16:creationId xmlns:a16="http://schemas.microsoft.com/office/drawing/2014/main" id="{89EF01BE-5830-AC46-8C90-01BD34245510}"/>
              </a:ext>
            </a:extLst>
          </p:cNvPr>
          <p:cNvSpPr>
            <a:spLocks noGrp="1"/>
          </p:cNvSpPr>
          <p:nvPr>
            <p:ph type="body" sz="quarter" idx="13"/>
          </p:nvPr>
        </p:nvSpPr>
        <p:spPr/>
        <p:txBody>
          <a:bodyPr/>
          <a:lstStyle/>
          <a:p>
            <a:r>
              <a:rPr lang="de-DE" dirty="0"/>
              <a:t>2 – Datensatz</a:t>
            </a:r>
          </a:p>
        </p:txBody>
      </p:sp>
      <p:sp>
        <p:nvSpPr>
          <p:cNvPr id="8" name="Datumsplatzhalter 7">
            <a:extLst>
              <a:ext uri="{FF2B5EF4-FFF2-40B4-BE49-F238E27FC236}">
                <a16:creationId xmlns:a16="http://schemas.microsoft.com/office/drawing/2014/main" id="{9B8D0FEB-001B-214F-919C-3121AE63A6F1}"/>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237899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36A675-B37F-ED44-B288-D658776EC440}"/>
              </a:ext>
            </a:extLst>
          </p:cNvPr>
          <p:cNvSpPr>
            <a:spLocks noGrp="1"/>
          </p:cNvSpPr>
          <p:nvPr>
            <p:ph type="title"/>
          </p:nvPr>
        </p:nvSpPr>
        <p:spPr/>
        <p:txBody>
          <a:bodyPr/>
          <a:lstStyle/>
          <a:p>
            <a:r>
              <a:rPr lang="de-DE" dirty="0"/>
              <a:t>Datensatz</a:t>
            </a:r>
          </a:p>
        </p:txBody>
      </p:sp>
      <p:sp>
        <p:nvSpPr>
          <p:cNvPr id="3" name="Inhaltsplatzhalter 2">
            <a:extLst>
              <a:ext uri="{FF2B5EF4-FFF2-40B4-BE49-F238E27FC236}">
                <a16:creationId xmlns:a16="http://schemas.microsoft.com/office/drawing/2014/main" id="{16789552-0ABB-8040-B599-780E93D49981}"/>
              </a:ext>
            </a:extLst>
          </p:cNvPr>
          <p:cNvSpPr>
            <a:spLocks noGrp="1"/>
          </p:cNvSpPr>
          <p:nvPr>
            <p:ph idx="1"/>
          </p:nvPr>
        </p:nvSpPr>
        <p:spPr/>
        <p:txBody>
          <a:bodyPr/>
          <a:lstStyle/>
          <a:p>
            <a:r>
              <a:rPr lang="de-DE" dirty="0"/>
              <a:t>Es musste also zunächst ein Datensatz aus Nicht-Witzen erstellt werden, die echten Witzen in folgenden Punkten ähneln:</a:t>
            </a:r>
          </a:p>
          <a:p>
            <a:pPr lvl="1"/>
            <a:r>
              <a:rPr lang="de-DE" dirty="0"/>
              <a:t>Stil: narrativ, fiktional,</a:t>
            </a:r>
          </a:p>
          <a:p>
            <a:pPr lvl="1"/>
            <a:r>
              <a:rPr lang="de-DE" dirty="0"/>
              <a:t>Länge: ähnliche Anzahl Sätze/Dokument wie ein durchschnittlicher Witz</a:t>
            </a:r>
          </a:p>
          <a:p>
            <a:pPr lvl="1"/>
            <a:r>
              <a:rPr lang="de-DE" dirty="0"/>
              <a:t>Sprache</a:t>
            </a:r>
          </a:p>
          <a:p>
            <a:pPr marL="457200" lvl="1" indent="0">
              <a:buNone/>
            </a:pPr>
            <a:endParaRPr lang="de-DE" dirty="0"/>
          </a:p>
          <a:p>
            <a:pPr lvl="1"/>
            <a:endParaRPr lang="de-DE" dirty="0"/>
          </a:p>
        </p:txBody>
      </p:sp>
      <p:sp>
        <p:nvSpPr>
          <p:cNvPr id="6" name="Foliennummernplatzhalter 5">
            <a:extLst>
              <a:ext uri="{FF2B5EF4-FFF2-40B4-BE49-F238E27FC236}">
                <a16:creationId xmlns:a16="http://schemas.microsoft.com/office/drawing/2014/main" id="{787A64A8-8B5F-1442-A51A-2B9C5035FB3D}"/>
              </a:ext>
            </a:extLst>
          </p:cNvPr>
          <p:cNvSpPr>
            <a:spLocks noGrp="1"/>
          </p:cNvSpPr>
          <p:nvPr>
            <p:ph type="sldNum" sz="quarter" idx="12"/>
          </p:nvPr>
        </p:nvSpPr>
        <p:spPr/>
        <p:txBody>
          <a:bodyPr/>
          <a:lstStyle/>
          <a:p>
            <a:fld id="{98902C48-74E8-474E-B051-1D26DA3D4568}" type="slidenum">
              <a:rPr lang="de-DE" smtClean="0"/>
              <a:pPr/>
              <a:t>5</a:t>
            </a:fld>
            <a:endParaRPr lang="de-DE" dirty="0"/>
          </a:p>
        </p:txBody>
      </p:sp>
      <p:sp>
        <p:nvSpPr>
          <p:cNvPr id="7" name="Textplatzhalter 6">
            <a:extLst>
              <a:ext uri="{FF2B5EF4-FFF2-40B4-BE49-F238E27FC236}">
                <a16:creationId xmlns:a16="http://schemas.microsoft.com/office/drawing/2014/main" id="{89EF01BE-5830-AC46-8C90-01BD34245510}"/>
              </a:ext>
            </a:extLst>
          </p:cNvPr>
          <p:cNvSpPr>
            <a:spLocks noGrp="1"/>
          </p:cNvSpPr>
          <p:nvPr>
            <p:ph type="body" sz="quarter" idx="13"/>
          </p:nvPr>
        </p:nvSpPr>
        <p:spPr/>
        <p:txBody>
          <a:bodyPr/>
          <a:lstStyle/>
          <a:p>
            <a:r>
              <a:rPr lang="de-DE" dirty="0"/>
              <a:t>2 – Datensatz</a:t>
            </a:r>
          </a:p>
        </p:txBody>
      </p:sp>
      <p:sp>
        <p:nvSpPr>
          <p:cNvPr id="8" name="Datumsplatzhalter 7">
            <a:extLst>
              <a:ext uri="{FF2B5EF4-FFF2-40B4-BE49-F238E27FC236}">
                <a16:creationId xmlns:a16="http://schemas.microsoft.com/office/drawing/2014/main" id="{D663D40C-0754-CF46-8C77-5EEC3C7E08BF}"/>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194664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C4D3E4-DA60-024E-9CC3-A46E4F1D252F}"/>
              </a:ext>
            </a:extLst>
          </p:cNvPr>
          <p:cNvSpPr>
            <a:spLocks noGrp="1"/>
          </p:cNvSpPr>
          <p:nvPr>
            <p:ph type="title"/>
          </p:nvPr>
        </p:nvSpPr>
        <p:spPr/>
        <p:txBody>
          <a:bodyPr/>
          <a:lstStyle/>
          <a:p>
            <a:r>
              <a:rPr lang="de-DE" dirty="0"/>
              <a:t>Methoden: Erstellung des Nicht-Witz-Datensatzes</a:t>
            </a:r>
          </a:p>
        </p:txBody>
      </p:sp>
      <p:sp>
        <p:nvSpPr>
          <p:cNvPr id="3" name="Inhaltsplatzhalter 2">
            <a:extLst>
              <a:ext uri="{FF2B5EF4-FFF2-40B4-BE49-F238E27FC236}">
                <a16:creationId xmlns:a16="http://schemas.microsoft.com/office/drawing/2014/main" id="{A2BDF820-E1E4-0141-B27A-883FACC03F14}"/>
              </a:ext>
            </a:extLst>
          </p:cNvPr>
          <p:cNvSpPr>
            <a:spLocks noGrp="1"/>
          </p:cNvSpPr>
          <p:nvPr>
            <p:ph idx="1"/>
          </p:nvPr>
        </p:nvSpPr>
        <p:spPr/>
        <p:txBody>
          <a:bodyPr>
            <a:normAutofit/>
          </a:bodyPr>
          <a:lstStyle/>
          <a:p>
            <a:r>
              <a:rPr lang="de-DE" b="1" dirty="0"/>
              <a:t>Kriterium 1: Narrativer/ Fiktionaler Stil</a:t>
            </a:r>
          </a:p>
          <a:p>
            <a:pPr marL="457200" lvl="1" indent="0">
              <a:buNone/>
            </a:pPr>
            <a:r>
              <a:rPr lang="de-DE" dirty="0">
                <a:sym typeface="Wingdings" pitchFamily="2" charset="2"/>
              </a:rPr>
              <a:t> </a:t>
            </a:r>
            <a:r>
              <a:rPr lang="de-DE" dirty="0"/>
              <a:t>Grundlage: Movie Plot Dataset (ca. 35.000 Dokumente)</a:t>
            </a:r>
          </a:p>
          <a:p>
            <a:pPr marL="0" indent="0">
              <a:buNone/>
            </a:pPr>
            <a:endParaRPr lang="de-DE" dirty="0"/>
          </a:p>
          <a:p>
            <a:r>
              <a:rPr lang="de-DE" b="1" dirty="0"/>
              <a:t>Kriterium 2: Ähnliche Länge wie ein typischer Witz</a:t>
            </a:r>
          </a:p>
          <a:p>
            <a:pPr lvl="1"/>
            <a:r>
              <a:rPr lang="de-DE" dirty="0">
                <a:sym typeface="Wingdings" pitchFamily="2" charset="2"/>
              </a:rPr>
              <a:t>durchschnittliche Witzlänge: 7 Sätze</a:t>
            </a:r>
          </a:p>
          <a:p>
            <a:pPr lvl="1"/>
            <a:r>
              <a:rPr lang="de-DE" dirty="0">
                <a:sym typeface="Wingdings" pitchFamily="2" charset="2"/>
              </a:rPr>
              <a:t>Häufigste Witzlänge: 2 Sätze</a:t>
            </a:r>
          </a:p>
        </p:txBody>
      </p:sp>
      <p:sp>
        <p:nvSpPr>
          <p:cNvPr id="6" name="Foliennummernplatzhalter 5">
            <a:extLst>
              <a:ext uri="{FF2B5EF4-FFF2-40B4-BE49-F238E27FC236}">
                <a16:creationId xmlns:a16="http://schemas.microsoft.com/office/drawing/2014/main" id="{20340353-AA04-4B4C-917A-AB067A439ACF}"/>
              </a:ext>
            </a:extLst>
          </p:cNvPr>
          <p:cNvSpPr>
            <a:spLocks noGrp="1"/>
          </p:cNvSpPr>
          <p:nvPr>
            <p:ph type="sldNum" sz="quarter" idx="12"/>
          </p:nvPr>
        </p:nvSpPr>
        <p:spPr/>
        <p:txBody>
          <a:bodyPr/>
          <a:lstStyle/>
          <a:p>
            <a:fld id="{98902C48-74E8-474E-B051-1D26DA3D4568}" type="slidenum">
              <a:rPr lang="de-DE" smtClean="0"/>
              <a:pPr/>
              <a:t>6</a:t>
            </a:fld>
            <a:endParaRPr lang="de-DE" dirty="0"/>
          </a:p>
        </p:txBody>
      </p:sp>
      <p:sp>
        <p:nvSpPr>
          <p:cNvPr id="7" name="Textplatzhalter 6">
            <a:extLst>
              <a:ext uri="{FF2B5EF4-FFF2-40B4-BE49-F238E27FC236}">
                <a16:creationId xmlns:a16="http://schemas.microsoft.com/office/drawing/2014/main" id="{3F92AE65-10B2-2340-A897-E280BE127F98}"/>
              </a:ext>
            </a:extLst>
          </p:cNvPr>
          <p:cNvSpPr>
            <a:spLocks noGrp="1"/>
          </p:cNvSpPr>
          <p:nvPr>
            <p:ph type="body" sz="quarter" idx="13"/>
          </p:nvPr>
        </p:nvSpPr>
        <p:spPr>
          <a:xfrm>
            <a:off x="838200" y="216841"/>
            <a:ext cx="6729663" cy="307975"/>
          </a:xfrm>
        </p:spPr>
        <p:txBody>
          <a:bodyPr/>
          <a:lstStyle/>
          <a:p>
            <a:r>
              <a:rPr lang="de-DE" dirty="0"/>
              <a:t>2 – Methoden</a:t>
            </a:r>
          </a:p>
        </p:txBody>
      </p:sp>
      <p:sp>
        <p:nvSpPr>
          <p:cNvPr id="8" name="Datumsplatzhalter 7">
            <a:extLst>
              <a:ext uri="{FF2B5EF4-FFF2-40B4-BE49-F238E27FC236}">
                <a16:creationId xmlns:a16="http://schemas.microsoft.com/office/drawing/2014/main" id="{8B8FB207-EE74-1E46-A1F8-E6130800D164}"/>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112966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4375F1-2763-DD47-AF79-E2448E221932}"/>
              </a:ext>
            </a:extLst>
          </p:cNvPr>
          <p:cNvSpPr>
            <a:spLocks noGrp="1"/>
          </p:cNvSpPr>
          <p:nvPr>
            <p:ph type="title"/>
          </p:nvPr>
        </p:nvSpPr>
        <p:spPr/>
        <p:txBody>
          <a:bodyPr/>
          <a:lstStyle/>
          <a:p>
            <a:r>
              <a:rPr lang="de-DE" dirty="0"/>
              <a:t>Verteilung von Satzlängen im Witzkorpus</a:t>
            </a:r>
          </a:p>
        </p:txBody>
      </p:sp>
      <p:pic>
        <p:nvPicPr>
          <p:cNvPr id="9" name="Inhaltsplatzhalter 8" descr="Ein Bild, das Screenshot enthält.&#10;&#10;Automatisch generierte Beschreibung">
            <a:extLst>
              <a:ext uri="{FF2B5EF4-FFF2-40B4-BE49-F238E27FC236}">
                <a16:creationId xmlns:a16="http://schemas.microsoft.com/office/drawing/2014/main" id="{156DBE19-C6B7-F349-9B36-37A1947F8158}"/>
              </a:ext>
            </a:extLst>
          </p:cNvPr>
          <p:cNvPicPr>
            <a:picLocks noGrp="1" noChangeAspect="1"/>
          </p:cNvPicPr>
          <p:nvPr>
            <p:ph idx="1"/>
          </p:nvPr>
        </p:nvPicPr>
        <p:blipFill>
          <a:blip r:embed="rId3"/>
          <a:stretch>
            <a:fillRect/>
          </a:stretch>
        </p:blipFill>
        <p:spPr>
          <a:xfrm>
            <a:off x="838200" y="1847850"/>
            <a:ext cx="8513487" cy="4351338"/>
          </a:xfrm>
        </p:spPr>
      </p:pic>
      <p:sp>
        <p:nvSpPr>
          <p:cNvPr id="6" name="Foliennummernplatzhalter 5">
            <a:extLst>
              <a:ext uri="{FF2B5EF4-FFF2-40B4-BE49-F238E27FC236}">
                <a16:creationId xmlns:a16="http://schemas.microsoft.com/office/drawing/2014/main" id="{EC628181-0C15-1E4C-AE4A-7A46FD061A3D}"/>
              </a:ext>
            </a:extLst>
          </p:cNvPr>
          <p:cNvSpPr>
            <a:spLocks noGrp="1"/>
          </p:cNvSpPr>
          <p:nvPr>
            <p:ph type="sldNum" sz="quarter" idx="12"/>
          </p:nvPr>
        </p:nvSpPr>
        <p:spPr/>
        <p:txBody>
          <a:bodyPr/>
          <a:lstStyle/>
          <a:p>
            <a:fld id="{98902C48-74E8-474E-B051-1D26DA3D4568}" type="slidenum">
              <a:rPr lang="de-DE" smtClean="0"/>
              <a:pPr/>
              <a:t>7</a:t>
            </a:fld>
            <a:endParaRPr lang="de-DE" dirty="0"/>
          </a:p>
        </p:txBody>
      </p:sp>
      <p:sp>
        <p:nvSpPr>
          <p:cNvPr id="7" name="Textplatzhalter 6">
            <a:extLst>
              <a:ext uri="{FF2B5EF4-FFF2-40B4-BE49-F238E27FC236}">
                <a16:creationId xmlns:a16="http://schemas.microsoft.com/office/drawing/2014/main" id="{906C234E-BDE0-5640-8F12-615845A1D168}"/>
              </a:ext>
            </a:extLst>
          </p:cNvPr>
          <p:cNvSpPr>
            <a:spLocks noGrp="1"/>
          </p:cNvSpPr>
          <p:nvPr>
            <p:ph type="body" sz="quarter" idx="13"/>
          </p:nvPr>
        </p:nvSpPr>
        <p:spPr/>
        <p:txBody>
          <a:bodyPr/>
          <a:lstStyle/>
          <a:p>
            <a:endParaRPr lang="de-DE"/>
          </a:p>
        </p:txBody>
      </p:sp>
      <p:sp>
        <p:nvSpPr>
          <p:cNvPr id="10" name="Datumsplatzhalter 9">
            <a:extLst>
              <a:ext uri="{FF2B5EF4-FFF2-40B4-BE49-F238E27FC236}">
                <a16:creationId xmlns:a16="http://schemas.microsoft.com/office/drawing/2014/main" id="{FB86B31D-8893-D946-BB43-99731A398797}"/>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277254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32B976-B59F-E248-AE70-2720693FB00C}"/>
              </a:ext>
            </a:extLst>
          </p:cNvPr>
          <p:cNvSpPr>
            <a:spLocks noGrp="1"/>
          </p:cNvSpPr>
          <p:nvPr>
            <p:ph type="title"/>
          </p:nvPr>
        </p:nvSpPr>
        <p:spPr/>
        <p:txBody>
          <a:bodyPr/>
          <a:lstStyle/>
          <a:p>
            <a:r>
              <a:rPr lang="de-DE" dirty="0"/>
              <a:t>Methoden: Erstellung des Nicht-Witz-Datensatzes</a:t>
            </a:r>
          </a:p>
        </p:txBody>
      </p:sp>
      <p:sp>
        <p:nvSpPr>
          <p:cNvPr id="3" name="Inhaltsplatzhalter 2">
            <a:extLst>
              <a:ext uri="{FF2B5EF4-FFF2-40B4-BE49-F238E27FC236}">
                <a16:creationId xmlns:a16="http://schemas.microsoft.com/office/drawing/2014/main" id="{C18DA1CB-9349-7B47-B2DB-00A6FA63B3A4}"/>
              </a:ext>
            </a:extLst>
          </p:cNvPr>
          <p:cNvSpPr>
            <a:spLocks noGrp="1"/>
          </p:cNvSpPr>
          <p:nvPr>
            <p:ph idx="1"/>
          </p:nvPr>
        </p:nvSpPr>
        <p:spPr/>
        <p:txBody>
          <a:bodyPr>
            <a:normAutofit/>
          </a:bodyPr>
          <a:lstStyle/>
          <a:p>
            <a:r>
              <a:rPr lang="de-DE" b="1" dirty="0"/>
              <a:t>Kriterium 2: Ähnliche Länger wie ein typischer Witz (Forts.)</a:t>
            </a:r>
          </a:p>
          <a:p>
            <a:pPr lvl="1"/>
            <a:r>
              <a:rPr lang="de-DE" dirty="0"/>
              <a:t>Für dieses Projekt wird Dokumentlänge auf 6 Sätze beschränkt</a:t>
            </a:r>
          </a:p>
          <a:p>
            <a:pPr marL="457200" lvl="1" indent="0">
              <a:buNone/>
            </a:pPr>
            <a:r>
              <a:rPr lang="de-DE" dirty="0">
                <a:sym typeface="Wingdings" pitchFamily="2" charset="2"/>
              </a:rPr>
              <a:t> Reduktion des Witzkorpus auf 1.126 Dokumente</a:t>
            </a:r>
          </a:p>
          <a:p>
            <a:pPr lvl="1"/>
            <a:r>
              <a:rPr lang="de-DE" dirty="0">
                <a:sym typeface="Wingdings" pitchFamily="2" charset="2"/>
              </a:rPr>
              <a:t>Splitten der </a:t>
            </a:r>
            <a:r>
              <a:rPr lang="de-DE" dirty="0" err="1">
                <a:sym typeface="Wingdings" pitchFamily="2" charset="2"/>
              </a:rPr>
              <a:t>Movieplots</a:t>
            </a:r>
            <a:r>
              <a:rPr lang="de-DE" dirty="0">
                <a:sym typeface="Wingdings" pitchFamily="2" charset="2"/>
              </a:rPr>
              <a:t> in Satz-6-Gramme</a:t>
            </a:r>
          </a:p>
          <a:p>
            <a:pPr marL="457200" lvl="1" indent="0">
              <a:buNone/>
            </a:pPr>
            <a:r>
              <a:rPr lang="de-DE" dirty="0">
                <a:sym typeface="Wingdings" pitchFamily="2" charset="2"/>
              </a:rPr>
              <a:t> 80.097 Nicht-Witz-Kandidaten</a:t>
            </a:r>
            <a:endParaRPr lang="de-DE" b="1" dirty="0"/>
          </a:p>
        </p:txBody>
      </p:sp>
      <p:sp>
        <p:nvSpPr>
          <p:cNvPr id="6" name="Foliennummernplatzhalter 5">
            <a:extLst>
              <a:ext uri="{FF2B5EF4-FFF2-40B4-BE49-F238E27FC236}">
                <a16:creationId xmlns:a16="http://schemas.microsoft.com/office/drawing/2014/main" id="{13EFB74E-D248-0C44-BE51-32A4DFDE0965}"/>
              </a:ext>
            </a:extLst>
          </p:cNvPr>
          <p:cNvSpPr>
            <a:spLocks noGrp="1"/>
          </p:cNvSpPr>
          <p:nvPr>
            <p:ph type="sldNum" sz="quarter" idx="12"/>
          </p:nvPr>
        </p:nvSpPr>
        <p:spPr/>
        <p:txBody>
          <a:bodyPr/>
          <a:lstStyle/>
          <a:p>
            <a:fld id="{98902C48-74E8-474E-B051-1D26DA3D4568}" type="slidenum">
              <a:rPr lang="de-DE" smtClean="0"/>
              <a:pPr/>
              <a:t>8</a:t>
            </a:fld>
            <a:endParaRPr lang="de-DE" dirty="0"/>
          </a:p>
        </p:txBody>
      </p:sp>
      <p:sp>
        <p:nvSpPr>
          <p:cNvPr id="7" name="Textplatzhalter 6">
            <a:extLst>
              <a:ext uri="{FF2B5EF4-FFF2-40B4-BE49-F238E27FC236}">
                <a16:creationId xmlns:a16="http://schemas.microsoft.com/office/drawing/2014/main" id="{BC634753-9474-E04D-B9B5-74D7F89BDCA4}"/>
              </a:ext>
            </a:extLst>
          </p:cNvPr>
          <p:cNvSpPr>
            <a:spLocks noGrp="1"/>
          </p:cNvSpPr>
          <p:nvPr>
            <p:ph type="body" sz="quarter" idx="13"/>
          </p:nvPr>
        </p:nvSpPr>
        <p:spPr/>
        <p:txBody>
          <a:bodyPr/>
          <a:lstStyle/>
          <a:p>
            <a:endParaRPr lang="de-DE"/>
          </a:p>
        </p:txBody>
      </p:sp>
      <p:sp>
        <p:nvSpPr>
          <p:cNvPr id="8" name="Datumsplatzhalter 7">
            <a:extLst>
              <a:ext uri="{FF2B5EF4-FFF2-40B4-BE49-F238E27FC236}">
                <a16:creationId xmlns:a16="http://schemas.microsoft.com/office/drawing/2014/main" id="{5BC5A350-A55F-A045-ADA1-724EDEC78591}"/>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401780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C7DB0C-A5E3-CF48-A4B3-48FCE291E6BF}"/>
              </a:ext>
            </a:extLst>
          </p:cNvPr>
          <p:cNvSpPr>
            <a:spLocks noGrp="1"/>
          </p:cNvSpPr>
          <p:nvPr>
            <p:ph type="title"/>
          </p:nvPr>
        </p:nvSpPr>
        <p:spPr/>
        <p:txBody>
          <a:bodyPr/>
          <a:lstStyle/>
          <a:p>
            <a:r>
              <a:rPr lang="de-DE" dirty="0"/>
              <a:t>Methoden: Erstellung des Nicht-Witz-Datensatzes</a:t>
            </a:r>
          </a:p>
        </p:txBody>
      </p:sp>
      <p:sp>
        <p:nvSpPr>
          <p:cNvPr id="3" name="Inhaltsplatzhalter 2">
            <a:extLst>
              <a:ext uri="{FF2B5EF4-FFF2-40B4-BE49-F238E27FC236}">
                <a16:creationId xmlns:a16="http://schemas.microsoft.com/office/drawing/2014/main" id="{43387B8E-C88E-FB4A-8C6C-ECD4BE6BA62C}"/>
              </a:ext>
            </a:extLst>
          </p:cNvPr>
          <p:cNvSpPr>
            <a:spLocks noGrp="1"/>
          </p:cNvSpPr>
          <p:nvPr>
            <p:ph idx="1"/>
          </p:nvPr>
        </p:nvSpPr>
        <p:spPr/>
        <p:txBody>
          <a:bodyPr/>
          <a:lstStyle/>
          <a:p>
            <a:r>
              <a:rPr lang="de-DE" b="1" dirty="0"/>
              <a:t>Kriterium 3: </a:t>
            </a:r>
            <a:r>
              <a:rPr lang="de-DE" dirty="0"/>
              <a:t>Ähnliche Sprache wie Witze</a:t>
            </a:r>
          </a:p>
          <a:p>
            <a:pPr lvl="1"/>
            <a:r>
              <a:rPr lang="de-DE" dirty="0" err="1"/>
              <a:t>Cosinusähnlichkeit</a:t>
            </a:r>
            <a:r>
              <a:rPr lang="de-DE" dirty="0"/>
              <a:t> (der </a:t>
            </a:r>
            <a:r>
              <a:rPr lang="de-DE" dirty="0" err="1"/>
              <a:t>word</a:t>
            </a:r>
            <a:r>
              <a:rPr lang="de-DE" dirty="0"/>
              <a:t> </a:t>
            </a:r>
            <a:r>
              <a:rPr lang="de-DE" dirty="0" err="1"/>
              <a:t>embeddings</a:t>
            </a:r>
            <a:r>
              <a:rPr lang="de-DE" dirty="0"/>
              <a:t>) jedes Witzes mit jedem Nicht-Witz berechnen</a:t>
            </a:r>
          </a:p>
          <a:p>
            <a:pPr lvl="1"/>
            <a:r>
              <a:rPr lang="de-DE" dirty="0"/>
              <a:t>Jeweils ähnlichster Nicht-Witz wird in Nicht-Witz-Korpus aufgenommen</a:t>
            </a:r>
          </a:p>
          <a:p>
            <a:pPr marL="0" indent="0">
              <a:buNone/>
            </a:pPr>
            <a:r>
              <a:rPr lang="de-DE" dirty="0">
                <a:sym typeface="Wingdings" pitchFamily="2" charset="2"/>
              </a:rPr>
              <a:t> Finaler Datensatz hat 2216 </a:t>
            </a:r>
            <a:r>
              <a:rPr lang="de-DE" dirty="0" err="1">
                <a:sym typeface="Wingdings" pitchFamily="2" charset="2"/>
              </a:rPr>
              <a:t>gelabelte</a:t>
            </a:r>
            <a:r>
              <a:rPr lang="de-DE" dirty="0">
                <a:sym typeface="Wingdings" pitchFamily="2" charset="2"/>
              </a:rPr>
              <a:t> Dokumente</a:t>
            </a:r>
            <a:endParaRPr lang="de-DE" dirty="0"/>
          </a:p>
          <a:p>
            <a:pPr marL="0" indent="0">
              <a:buNone/>
            </a:pPr>
            <a:endParaRPr lang="de-DE" dirty="0"/>
          </a:p>
        </p:txBody>
      </p:sp>
      <p:sp>
        <p:nvSpPr>
          <p:cNvPr id="6" name="Foliennummernplatzhalter 5">
            <a:extLst>
              <a:ext uri="{FF2B5EF4-FFF2-40B4-BE49-F238E27FC236}">
                <a16:creationId xmlns:a16="http://schemas.microsoft.com/office/drawing/2014/main" id="{308FF8C1-4B5E-3346-9B97-A45866503EC5}"/>
              </a:ext>
            </a:extLst>
          </p:cNvPr>
          <p:cNvSpPr>
            <a:spLocks noGrp="1"/>
          </p:cNvSpPr>
          <p:nvPr>
            <p:ph type="sldNum" sz="quarter" idx="12"/>
          </p:nvPr>
        </p:nvSpPr>
        <p:spPr/>
        <p:txBody>
          <a:bodyPr/>
          <a:lstStyle/>
          <a:p>
            <a:fld id="{98902C48-74E8-474E-B051-1D26DA3D4568}" type="slidenum">
              <a:rPr lang="de-DE" smtClean="0"/>
              <a:pPr/>
              <a:t>9</a:t>
            </a:fld>
            <a:endParaRPr lang="de-DE" dirty="0"/>
          </a:p>
        </p:txBody>
      </p:sp>
      <p:sp>
        <p:nvSpPr>
          <p:cNvPr id="7" name="Textplatzhalter 6">
            <a:extLst>
              <a:ext uri="{FF2B5EF4-FFF2-40B4-BE49-F238E27FC236}">
                <a16:creationId xmlns:a16="http://schemas.microsoft.com/office/drawing/2014/main" id="{6C71D33C-1D0C-4542-A591-73D59A69D9D8}"/>
              </a:ext>
            </a:extLst>
          </p:cNvPr>
          <p:cNvSpPr>
            <a:spLocks noGrp="1"/>
          </p:cNvSpPr>
          <p:nvPr>
            <p:ph type="body" sz="quarter" idx="13"/>
          </p:nvPr>
        </p:nvSpPr>
        <p:spPr/>
        <p:txBody>
          <a:bodyPr/>
          <a:lstStyle/>
          <a:p>
            <a:endParaRPr lang="de-DE"/>
          </a:p>
        </p:txBody>
      </p:sp>
      <p:sp>
        <p:nvSpPr>
          <p:cNvPr id="9" name="Datumsplatzhalter 8">
            <a:extLst>
              <a:ext uri="{FF2B5EF4-FFF2-40B4-BE49-F238E27FC236}">
                <a16:creationId xmlns:a16="http://schemas.microsoft.com/office/drawing/2014/main" id="{A7A7846D-3C21-714A-8701-53B404B11F8E}"/>
              </a:ext>
            </a:extLst>
          </p:cNvPr>
          <p:cNvSpPr>
            <a:spLocks noGrp="1"/>
          </p:cNvSpPr>
          <p:nvPr>
            <p:ph type="dt" sz="half" idx="10"/>
          </p:nvPr>
        </p:nvSpPr>
        <p:spPr/>
        <p:txBody>
          <a:bodyPr/>
          <a:lstStyle/>
          <a:p>
            <a:r>
              <a:rPr lang="de-DE"/>
              <a:t>20.06.2019</a:t>
            </a:r>
            <a:endParaRPr lang="de-DE" dirty="0"/>
          </a:p>
        </p:txBody>
      </p:sp>
    </p:spTree>
    <p:extLst>
      <p:ext uri="{BB962C8B-B14F-4D97-AF65-F5344CB8AC3E}">
        <p14:creationId xmlns:p14="http://schemas.microsoft.com/office/powerpoint/2010/main" val="42642230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2124</Words>
  <Application>Microsoft Macintosh PowerPoint</Application>
  <PresentationFormat>Breitbild</PresentationFormat>
  <Paragraphs>217</Paragraphs>
  <Slides>16</Slides>
  <Notes>16</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Calibri Light</vt:lpstr>
      <vt:lpstr>Gill Sans MT</vt:lpstr>
      <vt:lpstr>Office</vt:lpstr>
      <vt:lpstr>Joke detection with text classification algorithms</vt:lpstr>
      <vt:lpstr>Gliederung</vt:lpstr>
      <vt:lpstr>Einleitung/Ziel des Projekts</vt:lpstr>
      <vt:lpstr>Datensatz</vt:lpstr>
      <vt:lpstr>Datensatz</vt:lpstr>
      <vt:lpstr>Methoden: Erstellung des Nicht-Witz-Datensatzes</vt:lpstr>
      <vt:lpstr>Verteilung von Satzlängen im Witzkorpus</vt:lpstr>
      <vt:lpstr>Methoden: Erstellung des Nicht-Witz-Datensatzes</vt:lpstr>
      <vt:lpstr>Methoden: Erstellung des Nicht-Witz-Datensatzes</vt:lpstr>
      <vt:lpstr>Methoden: Klassifierzungsalgorithmen </vt:lpstr>
      <vt:lpstr>Resultate</vt:lpstr>
      <vt:lpstr>Beispiel: Fehler 1. und 2.  Art</vt:lpstr>
      <vt:lpstr>Beispiel: Fehler 1. und 2.  Art</vt:lpstr>
      <vt:lpstr>Performance auf unbekannten Daten</vt:lpstr>
      <vt:lpstr>Diskussion</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ms803793</dc:creator>
  <cp:lastModifiedBy>ms803793</cp:lastModifiedBy>
  <cp:revision>82</cp:revision>
  <cp:lastPrinted>2019-06-18T08:21:09Z</cp:lastPrinted>
  <dcterms:created xsi:type="dcterms:W3CDTF">2019-06-13T07:18:59Z</dcterms:created>
  <dcterms:modified xsi:type="dcterms:W3CDTF">2020-02-04T12:04:07Z</dcterms:modified>
</cp:coreProperties>
</file>