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067BA8-3056-46E9-BFF1-7891AF5EA32E}" v="6" dt="2020-11-20T22:17:45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ster, Miriam" userId="7f482bbb-47f3-48b3-b619-87f09035c70f" providerId="ADAL" clId="{C0067BA8-3056-46E9-BFF1-7891AF5EA32E}"/>
    <pc:docChg chg="custSel modSld">
      <pc:chgData name="Prister, Miriam" userId="7f482bbb-47f3-48b3-b619-87f09035c70f" providerId="ADAL" clId="{C0067BA8-3056-46E9-BFF1-7891AF5EA32E}" dt="2020-11-23T10:39:48.532" v="60" actId="27636"/>
      <pc:docMkLst>
        <pc:docMk/>
      </pc:docMkLst>
      <pc:sldChg chg="modSp">
        <pc:chgData name="Prister, Miriam" userId="7f482bbb-47f3-48b3-b619-87f09035c70f" providerId="ADAL" clId="{C0067BA8-3056-46E9-BFF1-7891AF5EA32E}" dt="2020-11-20T22:17:10.584" v="3" actId="313"/>
        <pc:sldMkLst>
          <pc:docMk/>
          <pc:sldMk cId="957302686" sldId="260"/>
        </pc:sldMkLst>
        <pc:spChg chg="mod">
          <ac:chgData name="Prister, Miriam" userId="7f482bbb-47f3-48b3-b619-87f09035c70f" providerId="ADAL" clId="{C0067BA8-3056-46E9-BFF1-7891AF5EA32E}" dt="2020-11-20T22:17:10.584" v="3" actId="313"/>
          <ac:spMkLst>
            <pc:docMk/>
            <pc:sldMk cId="957302686" sldId="260"/>
            <ac:spMk id="9" creationId="{6F689F88-0F35-4477-8F71-063BF5C5054D}"/>
          </ac:spMkLst>
        </pc:spChg>
      </pc:sldChg>
      <pc:sldChg chg="modSp">
        <pc:chgData name="Prister, Miriam" userId="7f482bbb-47f3-48b3-b619-87f09035c70f" providerId="ADAL" clId="{C0067BA8-3056-46E9-BFF1-7891AF5EA32E}" dt="2020-11-23T10:39:14.485" v="47" actId="20577"/>
        <pc:sldMkLst>
          <pc:docMk/>
          <pc:sldMk cId="2244046069" sldId="261"/>
        </pc:sldMkLst>
        <pc:spChg chg="mod">
          <ac:chgData name="Prister, Miriam" userId="7f482bbb-47f3-48b3-b619-87f09035c70f" providerId="ADAL" clId="{C0067BA8-3056-46E9-BFF1-7891AF5EA32E}" dt="2020-11-23T10:39:14.485" v="47" actId="20577"/>
          <ac:spMkLst>
            <pc:docMk/>
            <pc:sldMk cId="2244046069" sldId="261"/>
            <ac:spMk id="3" creationId="{85C601CE-171A-4EFA-81AE-711A46761F77}"/>
          </ac:spMkLst>
        </pc:spChg>
      </pc:sldChg>
      <pc:sldChg chg="addSp delSp modSp">
        <pc:chgData name="Prister, Miriam" userId="7f482bbb-47f3-48b3-b619-87f09035c70f" providerId="ADAL" clId="{C0067BA8-3056-46E9-BFF1-7891AF5EA32E}" dt="2020-11-23T10:39:48.532" v="60" actId="27636"/>
        <pc:sldMkLst>
          <pc:docMk/>
          <pc:sldMk cId="1733455137" sldId="262"/>
        </pc:sldMkLst>
        <pc:spChg chg="mod">
          <ac:chgData name="Prister, Miriam" userId="7f482bbb-47f3-48b3-b619-87f09035c70f" providerId="ADAL" clId="{C0067BA8-3056-46E9-BFF1-7891AF5EA32E}" dt="2020-11-23T10:39:48.532" v="60" actId="27636"/>
          <ac:spMkLst>
            <pc:docMk/>
            <pc:sldMk cId="1733455137" sldId="262"/>
            <ac:spMk id="3" creationId="{BC95CD99-D5CD-4545-BFC8-F25AE635F73A}"/>
          </ac:spMkLst>
        </pc:spChg>
        <pc:spChg chg="add del">
          <ac:chgData name="Prister, Miriam" userId="7f482bbb-47f3-48b3-b619-87f09035c70f" providerId="ADAL" clId="{C0067BA8-3056-46E9-BFF1-7891AF5EA32E}" dt="2020-11-20T22:17:32.678" v="6"/>
          <ac:spMkLst>
            <pc:docMk/>
            <pc:sldMk cId="1733455137" sldId="262"/>
            <ac:spMk id="5" creationId="{8FE16CE6-F201-49AA-A8B1-C5D11CBF5553}"/>
          </ac:spMkLst>
        </pc:spChg>
        <pc:spChg chg="add del mod">
          <ac:chgData name="Prister, Miriam" userId="7f482bbb-47f3-48b3-b619-87f09035c70f" providerId="ADAL" clId="{C0067BA8-3056-46E9-BFF1-7891AF5EA32E}" dt="2020-11-20T22:17:45.965" v="11" actId="478"/>
          <ac:spMkLst>
            <pc:docMk/>
            <pc:sldMk cId="1733455137" sldId="262"/>
            <ac:spMk id="6" creationId="{62131EB9-C1AC-4CF1-A50B-4191093C8F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1118-E325-4FC6-9413-D8E22535A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3ED79-A3D7-4F43-BCED-9AC5E597E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CEF3-AB10-48F6-838A-EF6DB62D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5FD7-A7CC-4050-8800-B143E0CE0EB1}" type="datetimeFigureOut">
              <a:rPr lang="fr-BE" smtClean="0"/>
              <a:t>23-11-20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C76E3-CDF0-4C13-982E-C22C304B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AE2AF-8702-4E7F-B9CE-A475F19E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ED46-C1B0-4443-B605-1C3E6AD2C4D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801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73A8-B6DE-4DE3-A0ED-6CA2064C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6ED86-AAAA-475B-920B-EF6869F9B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D3251-B5A9-442E-BE6B-344D14D5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5FD7-A7CC-4050-8800-B143E0CE0EB1}" type="datetimeFigureOut">
              <a:rPr lang="fr-BE" smtClean="0"/>
              <a:t>23-11-20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5EF1D-B05A-4087-ACAB-68826276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A69F7-816A-4C75-BDD1-CC7CA99F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ED46-C1B0-4443-B605-1C3E6AD2C4D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2902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BFDD2-8AAE-4758-8951-1E74DADBA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50DAA-B46A-4DD4-B72A-659CDE3ED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2DEEE-DD31-4E79-9E2C-827F54D4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5FD7-A7CC-4050-8800-B143E0CE0EB1}" type="datetimeFigureOut">
              <a:rPr lang="fr-BE" smtClean="0"/>
              <a:t>23-11-20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3439D-F252-4163-950C-D744EE56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4380-DFC4-4522-BBB9-5C62C28B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ED46-C1B0-4443-B605-1C3E6AD2C4D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5641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9B19-1F7C-49DC-986C-E79FF84F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2ADB7-1358-487D-BB82-7BD8D0A57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4362E-BC93-4868-B64E-7B8B0A6E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5FD7-A7CC-4050-8800-B143E0CE0EB1}" type="datetimeFigureOut">
              <a:rPr lang="fr-BE" smtClean="0"/>
              <a:t>23-11-20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9A327-7199-4515-9296-EABB9EF3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B8352-A147-45ED-83F8-CC5646F2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ED46-C1B0-4443-B605-1C3E6AD2C4D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194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4CB7-0E4D-4AD0-89BD-354D092D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C47BD-E1A5-4536-98E6-B8B184D06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D070A-3AE6-4DCB-87E2-9E0B93DC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5FD7-A7CC-4050-8800-B143E0CE0EB1}" type="datetimeFigureOut">
              <a:rPr lang="fr-BE" smtClean="0"/>
              <a:t>23-11-20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10D98-6FCF-41E1-9217-5666B39A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6FC87-C99F-4414-ABA1-3E6C1469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ED46-C1B0-4443-B605-1C3E6AD2C4D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6013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681D-69CD-4099-A972-06FECC38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97DB-5221-41C2-B976-8FBE6F6E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F9F69-1340-4073-81F9-E6EC64ED7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CBB7C-3D7D-452F-9C54-10D1644B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5FD7-A7CC-4050-8800-B143E0CE0EB1}" type="datetimeFigureOut">
              <a:rPr lang="fr-BE" smtClean="0"/>
              <a:t>23-11-20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5377E-6279-4C5F-B612-2BA5FDBD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BC829-C2EB-4A92-8D26-644EA101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ED46-C1B0-4443-B605-1C3E6AD2C4D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588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800C-8A95-492C-992C-B3D3D9E0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C1445-8DBF-4163-BD52-380ACB57F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147B3-9F9F-4DFF-80DF-8931A1E37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AA988-92D2-471D-A71B-6A3953D34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79B0D-DCC9-417B-B1C8-2E56E4E14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55E76-DD7E-4600-9075-0422A1A4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5FD7-A7CC-4050-8800-B143E0CE0EB1}" type="datetimeFigureOut">
              <a:rPr lang="fr-BE" smtClean="0"/>
              <a:t>23-11-20</a:t>
            </a:fld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0C38C-DB69-4359-9C6F-D8E5CE67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1E25F3-E866-4FC0-9041-0591AF7B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ED46-C1B0-4443-B605-1C3E6AD2C4D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1488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0455-DC32-4FB9-A491-0F4BFCA1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A0C7DD-172B-45AC-8C9F-E2E59206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5FD7-A7CC-4050-8800-B143E0CE0EB1}" type="datetimeFigureOut">
              <a:rPr lang="fr-BE" smtClean="0"/>
              <a:t>23-11-20</a:t>
            </a:fld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2FB4F-1DCD-413B-A6F5-B31D548A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059F6-84CD-4438-A17C-AF811F4B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ED46-C1B0-4443-B605-1C3E6AD2C4D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973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4887D-B65A-4190-BCB2-124A4C6A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5FD7-A7CC-4050-8800-B143E0CE0EB1}" type="datetimeFigureOut">
              <a:rPr lang="fr-BE" smtClean="0"/>
              <a:t>23-11-20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4374CE-22CC-4B36-B605-A6827BAD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18007-620C-48EC-B72B-881D4A1A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ED46-C1B0-4443-B605-1C3E6AD2C4D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870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6580-BEE3-4DFA-A42A-22FB54F5A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50A0-A688-4060-9727-70E089137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8EB85-38AA-4D3A-9251-3C23F2799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FA1D9-79CE-45D2-BAF0-99AE5B9D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5FD7-A7CC-4050-8800-B143E0CE0EB1}" type="datetimeFigureOut">
              <a:rPr lang="fr-BE" smtClean="0"/>
              <a:t>23-11-20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80358-EB65-4A5C-BEE5-105EB33D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06EC0-C65A-4229-B96F-A8F5B1AA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ED46-C1B0-4443-B605-1C3E6AD2C4D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577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B554-A8A1-4ED4-8A6B-D25C770E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570C8-F64F-4FCE-AAC4-FEB1BBA9C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2F242-2298-4727-9A4C-B8CDAAC16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F4B0A-390A-4277-A644-A7E9B92B3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5FD7-A7CC-4050-8800-B143E0CE0EB1}" type="datetimeFigureOut">
              <a:rPr lang="fr-BE" smtClean="0"/>
              <a:t>23-11-20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C12B5-1244-4710-8FD6-DDD12B5C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893AF-0C2F-4441-81D0-0BDB46FD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ED46-C1B0-4443-B605-1C3E6AD2C4D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347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7F634-2BE4-45F4-98F5-51F48FDE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954BF-2C8E-402D-99A1-BF6F5EB22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D813C-86D3-479A-AB32-4CD5BC2FF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5FD7-A7CC-4050-8800-B143E0CE0EB1}" type="datetimeFigureOut">
              <a:rPr lang="fr-BE" smtClean="0"/>
              <a:t>23-11-20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6CC0-28FF-43B0-85E4-364B4F100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3BEE4-452C-485B-8752-BF427917D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ED46-C1B0-4443-B605-1C3E6AD2C4D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777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6595-5486-4071-9ECD-18E34DA8E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b="1"/>
              <a:t>Segmenting and Clustering banking Neighborhoods in Brussels using Python</a:t>
            </a:r>
            <a:endParaRPr lang="en-US" sz="33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51CCAA-E1C9-49FD-9B12-6AB78A7F9C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22" b="21994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4CFCDD4F-801E-4DF5-97E7-49C6816B1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1800" dirty="0"/>
              <a:t>Prister, Miriam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800" dirty="0"/>
              <a:t>Lara </a:t>
            </a:r>
            <a:r>
              <a:rPr lang="en-US" sz="1800" dirty="0" err="1"/>
              <a:t>Zenozain</a:t>
            </a:r>
            <a:r>
              <a:rPr lang="en-US" sz="1800" dirty="0"/>
              <a:t>, Luis Miguel</a:t>
            </a:r>
          </a:p>
        </p:txBody>
      </p:sp>
    </p:spTree>
    <p:extLst>
      <p:ext uri="{BB962C8B-B14F-4D97-AF65-F5344CB8AC3E}">
        <p14:creationId xmlns:p14="http://schemas.microsoft.com/office/powerpoint/2010/main" val="424706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01CE-171A-4EFA-81AE-711A46761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7" y="711200"/>
            <a:ext cx="5257804" cy="5433489"/>
          </a:xfrm>
        </p:spPr>
        <p:txBody>
          <a:bodyPr anchor="t">
            <a:normAutofit/>
          </a:bodyPr>
          <a:lstStyle/>
          <a:p>
            <a:pPr fontAlgn="base"/>
            <a:r>
              <a:rPr lang="en-US" sz="1600" dirty="0"/>
              <a:t>One thing that is currently missing from our databases is an interactive map </a:t>
            </a:r>
          </a:p>
          <a:p>
            <a:pPr fontAlgn="base"/>
            <a:r>
              <a:rPr lang="en-US" sz="1600" dirty="0"/>
              <a:t>In this POC we create a map showing the location of banks and bank branches in Brussels. This could also be applied for larger regions covered in our products and different kinds of entities. </a:t>
            </a:r>
          </a:p>
          <a:p>
            <a:pPr fontAlgn="base"/>
            <a:r>
              <a:rPr lang="en-US" sz="1600" dirty="0"/>
              <a:t>We chose banks as this type of analysis could be of interest to our customers as there are different studies/analyses done on branch locations by banking institutions.</a:t>
            </a:r>
          </a:p>
          <a:p>
            <a:pPr fontAlgn="base"/>
            <a:r>
              <a:rPr lang="en-US" sz="1600" dirty="0"/>
              <a:t>This would allow banks (and other entities or costumers) to study where they could locate</a:t>
            </a:r>
          </a:p>
          <a:p>
            <a:pPr fontAlgn="base"/>
            <a:r>
              <a:rPr lang="en-US" sz="1600" dirty="0"/>
              <a:t>We also added markdowns based on the specific research from our clients, these markdowns, in our example for KBC banks, allows us to see the specific locations of our bank. This a useful visualization tool.</a:t>
            </a:r>
          </a:p>
          <a:p>
            <a:endParaRPr lang="fr-BE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0FD6153-923D-450E-81AE-D4863E11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31" y="139665"/>
            <a:ext cx="4978399" cy="1974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&amp; Business Problem 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4404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1219200"/>
            <a:ext cx="4510838" cy="380455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5CD99-D5CD-4545-BFC8-F25AE635F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anchor="ctr">
            <a:normAutofit lnSpcReduction="10000"/>
          </a:bodyPr>
          <a:lstStyle/>
          <a:p>
            <a:pPr fontAlgn="base"/>
            <a:r>
              <a:rPr lang="en-US" sz="1300" dirty="0"/>
              <a:t>A quick search on Orbis gives us the following data:</a:t>
            </a:r>
          </a:p>
          <a:p>
            <a:pPr lvl="1" fontAlgn="base"/>
            <a:r>
              <a:rPr lang="en-US" sz="1050" dirty="0"/>
              <a:t>Number of active banks in Brussels: 469</a:t>
            </a:r>
          </a:p>
          <a:p>
            <a:pPr lvl="2" fontAlgn="base">
              <a:buFont typeface="Wingdings" panose="05000000000000000000" pitchFamily="2" charset="2"/>
              <a:buChar char="Ø"/>
            </a:pPr>
            <a:r>
              <a:rPr lang="en-US" sz="1050" dirty="0"/>
              <a:t>of which 293 are branches</a:t>
            </a:r>
          </a:p>
          <a:p>
            <a:r>
              <a:rPr lang="en-US" sz="1300" dirty="0"/>
              <a:t>We will use Foursquare API to explore neighborhoods in Brussels and get different information on our entities of interest such as:</a:t>
            </a:r>
          </a:p>
          <a:p>
            <a:pPr lvl="1"/>
            <a:r>
              <a:rPr lang="en-US" sz="900" dirty="0"/>
              <a:t>Name</a:t>
            </a:r>
          </a:p>
          <a:p>
            <a:pPr lvl="1"/>
            <a:r>
              <a:rPr lang="en-US" sz="900" dirty="0"/>
              <a:t>Address</a:t>
            </a:r>
          </a:p>
          <a:p>
            <a:pPr lvl="1"/>
            <a:r>
              <a:rPr lang="en-US" sz="900" dirty="0"/>
              <a:t>Category</a:t>
            </a:r>
          </a:p>
          <a:p>
            <a:pPr lvl="1"/>
            <a:r>
              <a:rPr lang="en-US" sz="900" dirty="0"/>
              <a:t>Etc. </a:t>
            </a:r>
          </a:p>
          <a:p>
            <a:r>
              <a:rPr lang="en-US" sz="1300" dirty="0"/>
              <a:t>We use the explore function to get all banks in each neighborhood.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z="1300" dirty="0" err="1"/>
              <a:t>Search</a:t>
            </a:r>
            <a:r>
              <a:rPr lang="fr-FR" altLang="fr-FR" sz="1300" dirty="0"/>
              <a:t> for a </a:t>
            </a:r>
            <a:r>
              <a:rPr lang="fr-FR" altLang="fr-FR" sz="1300" dirty="0" err="1"/>
              <a:t>specific</a:t>
            </a:r>
            <a:r>
              <a:rPr lang="fr-FR" altLang="fr-FR" sz="1300" dirty="0"/>
              <a:t> venue </a:t>
            </a:r>
            <a:r>
              <a:rPr lang="fr-FR" altLang="fr-FR" sz="1300" dirty="0" err="1"/>
              <a:t>category</a:t>
            </a:r>
            <a:r>
              <a:rPr lang="fr-FR" altLang="fr-FR" sz="1300" dirty="0"/>
              <a:t> </a:t>
            </a:r>
            <a:r>
              <a:rPr lang="fr-FR" altLang="fr-FR" sz="1300" dirty="0" err="1"/>
              <a:t>using</a:t>
            </a:r>
            <a:r>
              <a:rPr lang="fr-FR" altLang="fr-FR" sz="1300" dirty="0"/>
              <a:t> the API: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3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300" dirty="0"/>
              <a:t>https://api.foursquare.com/v2/venues/search?client_id=CLIENT_ID&amp;client_secret=CLIENT_SECRET&amp;ll=LATITUDE,LONGITUDE&amp;v=VERSION&amp;query=QUERY&amp;radius=RADIUS&amp;limit=LIMIT</a:t>
            </a:r>
            <a:endParaRPr lang="en-US" sz="1300" dirty="0"/>
          </a:p>
          <a:p>
            <a:r>
              <a:rPr lang="en-US" sz="1300" dirty="0"/>
              <a:t>Due to limitations on our foursquare API's permissions we are only able to get the data for 50 banks in Brussels. We will divide these entities in 5 different geographical clusters to have a better visualization of our data.</a:t>
            </a:r>
          </a:p>
          <a:p>
            <a:pPr fontAlgn="base"/>
            <a:r>
              <a:rPr lang="en-US" sz="1300" dirty="0"/>
              <a:t>Here we will convert addresses into their equivalent latitude and longitude values and use the Foursquare API to explore banks in Brussels. </a:t>
            </a:r>
          </a:p>
          <a:p>
            <a:pPr fontAlgn="base"/>
            <a:r>
              <a:rPr lang="en-US" sz="1300" dirty="0"/>
              <a:t>We will then group the banks into clusters by using the k-means clustering algorithm to complete this task. </a:t>
            </a:r>
          </a:p>
          <a:p>
            <a:pPr fontAlgn="base"/>
            <a:r>
              <a:rPr lang="en-US" sz="1300" dirty="0"/>
              <a:t>Finally, we will use the Folium library to visualize the banks in Brussels and their emerging clusters.</a:t>
            </a:r>
          </a:p>
          <a:p>
            <a:endParaRPr lang="fr-BE" sz="13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F6C161-353C-4AC3-A4BA-369291EA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19" y="758615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Model description:</a:t>
            </a:r>
            <a:br>
              <a:rPr lang="en-US" sz="5200" dirty="0"/>
            </a:br>
            <a:r>
              <a:rPr lang="en-US" sz="2700" dirty="0"/>
              <a:t>Segmenting and Clustering banking Neighborhoods in Brussels</a:t>
            </a:r>
            <a:endParaRPr lang="en-US" sz="2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3345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8706E42-B64F-45A8-94FE-E893DD3DD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04" t="9091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0141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F51703F-F89D-4F77-A7B3-3346A905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031" y="632990"/>
            <a:ext cx="4062643" cy="10434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/>
              <a:t>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689F88-0F35-4477-8F71-063BF5C50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031" y="1774372"/>
            <a:ext cx="4062642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en-US" sz="1100" dirty="0"/>
              <a:t>Divided in different clusters based on their neighborhood (each cluster with its specific color)</a:t>
            </a:r>
          </a:p>
          <a:p>
            <a:pPr marL="285750">
              <a:spcAft>
                <a:spcPts val="600"/>
              </a:spcAft>
            </a:pPr>
            <a:r>
              <a:rPr lang="en-US" sz="1100" dirty="0"/>
              <a:t>Markers showing the location of our entities of interest, in our example </a:t>
            </a:r>
          </a:p>
          <a:p>
            <a:pPr marL="285750">
              <a:spcAft>
                <a:spcPts val="600"/>
              </a:spcAft>
            </a:pPr>
            <a:r>
              <a:rPr lang="en-US" sz="1100" dirty="0"/>
              <a:t>Labelling: if you click on the dots and markers you can get the available information from the data frame such as:</a:t>
            </a:r>
          </a:p>
          <a:p>
            <a:pPr marL="742950" lvl="1">
              <a:spcAft>
                <a:spcPts val="600"/>
              </a:spcAft>
            </a:pPr>
            <a:r>
              <a:rPr lang="en-US" sz="1100" dirty="0"/>
              <a:t>Name </a:t>
            </a:r>
          </a:p>
          <a:p>
            <a:pPr marL="742950" lvl="1">
              <a:spcAft>
                <a:spcPts val="600"/>
              </a:spcAft>
            </a:pPr>
            <a:r>
              <a:rPr lang="en-US" sz="1100" dirty="0"/>
              <a:t>Address</a:t>
            </a:r>
          </a:p>
          <a:p>
            <a:pPr marL="742950" lvl="1">
              <a:spcAft>
                <a:spcPts val="600"/>
              </a:spcAft>
            </a:pPr>
            <a:r>
              <a:rPr lang="en-US" sz="1100" dirty="0"/>
              <a:t>Revenues</a:t>
            </a:r>
          </a:p>
          <a:p>
            <a:pPr marL="742950" lvl="1">
              <a:spcAft>
                <a:spcPts val="600"/>
              </a:spcAft>
            </a:pPr>
            <a:r>
              <a:rPr lang="en-US" sz="1100" dirty="0"/>
              <a:t>Etc.</a:t>
            </a:r>
          </a:p>
          <a:p>
            <a:pPr marL="285750">
              <a:spcAft>
                <a:spcPts val="600"/>
              </a:spcAft>
            </a:pPr>
            <a:endParaRPr lang="en-US" sz="1100" dirty="0"/>
          </a:p>
          <a:p>
            <a:pPr>
              <a:spcAft>
                <a:spcPts val="600"/>
              </a:spcAft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5730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EAB1EDF4385640BD94BAA20EFECB3D" ma:contentTypeVersion="11" ma:contentTypeDescription="Create a new document." ma:contentTypeScope="" ma:versionID="727af9a4bf068bb54409549fd98f4639">
  <xsd:schema xmlns:xsd="http://www.w3.org/2001/XMLSchema" xmlns:xs="http://www.w3.org/2001/XMLSchema" xmlns:p="http://schemas.microsoft.com/office/2006/metadata/properties" xmlns:ns3="53e48a79-cd51-4faa-ae51-96e192c54cd8" xmlns:ns4="b261fe06-fd2b-4765-b6b8-538351e2b027" targetNamespace="http://schemas.microsoft.com/office/2006/metadata/properties" ma:root="true" ma:fieldsID="26d278fa2aeda15e651571ffc90e842e" ns3:_="" ns4:_="">
    <xsd:import namespace="53e48a79-cd51-4faa-ae51-96e192c54cd8"/>
    <xsd:import namespace="b261fe06-fd2b-4765-b6b8-538351e2b0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e48a79-cd51-4faa-ae51-96e192c54c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61fe06-fd2b-4765-b6b8-538351e2b02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DCF6FD-0877-4A23-AFB3-24D01475858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53e48a79-cd51-4faa-ae51-96e192c54cd8"/>
    <ds:schemaRef ds:uri="http://purl.org/dc/elements/1.1/"/>
    <ds:schemaRef ds:uri="http://schemas.microsoft.com/office/2006/metadata/properties"/>
    <ds:schemaRef ds:uri="b261fe06-fd2b-4765-b6b8-538351e2b02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36A4AC4-A31B-4030-B105-E69E39F0E3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4665DA-3D84-49DA-B6D5-6A19B6E6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e48a79-cd51-4faa-ae51-96e192c54cd8"/>
    <ds:schemaRef ds:uri="b261fe06-fd2b-4765-b6b8-538351e2b0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445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Segmenting and Clustering banking Neighborhoods in Brussels using Python</vt:lpstr>
      <vt:lpstr>Introduction &amp; Business Problem </vt:lpstr>
      <vt:lpstr>Model description: Segmenting and Clustering banking Neighborhoods in Brussels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Segmenting and Clustering banking Neighborhoods in Brussels</dc:title>
  <dc:creator>Prister, Miriam</dc:creator>
  <cp:lastModifiedBy>Prister, Miriam</cp:lastModifiedBy>
  <cp:revision>7</cp:revision>
  <dcterms:created xsi:type="dcterms:W3CDTF">2020-11-20T10:44:07Z</dcterms:created>
  <dcterms:modified xsi:type="dcterms:W3CDTF">2020-11-23T10:39:57Z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0x0101006CEAB1EDF4385640BD94BAA20EFECB3D</vt:lpwstr>
  </property>
</Properties>
</file>