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</p:sldMasterIdLst>
  <p:notesMasterIdLst>
    <p:notesMasterId r:id="rId24"/>
  </p:notesMasterIdLst>
  <p:sldIdLst>
    <p:sldId id="348" r:id="rId4"/>
    <p:sldId id="393" r:id="rId5"/>
    <p:sldId id="399" r:id="rId6"/>
    <p:sldId id="394" r:id="rId7"/>
    <p:sldId id="400" r:id="rId8"/>
    <p:sldId id="403" r:id="rId9"/>
    <p:sldId id="411" r:id="rId10"/>
    <p:sldId id="407" r:id="rId11"/>
    <p:sldId id="408" r:id="rId12"/>
    <p:sldId id="409" r:id="rId13"/>
    <p:sldId id="410" r:id="rId14"/>
    <p:sldId id="402" r:id="rId15"/>
    <p:sldId id="397" r:id="rId16"/>
    <p:sldId id="398" r:id="rId17"/>
    <p:sldId id="374" r:id="rId18"/>
    <p:sldId id="389" r:id="rId19"/>
    <p:sldId id="385" r:id="rId20"/>
    <p:sldId id="266" r:id="rId21"/>
    <p:sldId id="29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CBE7EF"/>
    <a:srgbClr val="CFD5EA"/>
    <a:srgbClr val="412C52"/>
    <a:srgbClr val="441D61"/>
    <a:srgbClr val="6F5F49"/>
    <a:srgbClr val="F0F7FA"/>
    <a:srgbClr val="DCEEF4"/>
    <a:srgbClr val="EDF6F9"/>
    <a:srgbClr val="B1A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and revisiting hypotheses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5"/>
      <dgm:spPr/>
    </dgm:pt>
    <dgm:pt modelId="{39ACC860-F5AD-45C3-97EC-783901267095}" type="pres">
      <dgm:prSet presAssocID="{BB3C776D-0B08-4392-9761-38710936A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zeichen mit einfarbiger Füllung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5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5"/>
      <dgm:spPr/>
    </dgm:pt>
    <dgm:pt modelId="{203F5DEF-EA96-4BA9-9528-C4EB7FED132F}" type="pres">
      <dgm:prSet presAssocID="{77A06C6A-C6AD-4209-9AC5-AD533F1DB1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5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3" presStyleCnt="5"/>
      <dgm:spPr/>
    </dgm:pt>
    <dgm:pt modelId="{D2543931-A177-44BD-B4C1-63FDD2F7B330}" type="pres">
      <dgm:prSet presAssocID="{E10EA824-8AD6-4C8E-AEB2-0D0BD6E952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3" presStyleCnt="5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4" presStyleCnt="5"/>
      <dgm:spPr/>
    </dgm:pt>
    <dgm:pt modelId="{CB418FE5-37D3-43A9-80C6-D113B8B4C618}" type="pres">
      <dgm:prSet presAssocID="{AF4F61C3-7D5A-4181-A61E-89D1D30006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4" destOrd="0" parTransId="{6252D184-63DD-49ED-A9F4-6734B2309CE3}" sibTransId="{482A9B3A-7230-43C8-8AF5-B2E5E5F7AAAF}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3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B9EF46F9-105B-434C-9C0E-2BB2B36DF2BE}" type="presParOf" srcId="{45883CBF-549E-40C7-911D-9138D937B43B}" destId="{629B9612-2263-469D-8AB8-5EEC7B953A0A}" srcOrd="6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7" destOrd="0" presId="urn:microsoft.com/office/officeart/2018/2/layout/IconVerticalSolidList"/>
    <dgm:cxn modelId="{B95840B0-7523-4628-85A3-9A38CD88CE88}" type="presParOf" srcId="{45883CBF-549E-40C7-911D-9138D937B43B}" destId="{58D12E7E-4855-4EF6-9E44-A658106F4245}" srcOrd="8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dialogues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844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45860" y="3844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Background</a:t>
          </a:r>
        </a:p>
      </dsp:txBody>
      <dsp:txXfrm>
        <a:off x="945860" y="3844"/>
        <a:ext cx="4696114" cy="818926"/>
      </dsp:txXfrm>
    </dsp:sp>
    <dsp:sp modelId="{A6892D59-A23C-407A-920F-4006C971F46C}">
      <dsp:nvSpPr>
        <dsp:cNvPr id="0" name=""/>
        <dsp:cNvSpPr/>
      </dsp:nvSpPr>
      <dsp:spPr>
        <a:xfrm>
          <a:off x="0" y="1027503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945860" y="1027503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Hypotheses</a:t>
          </a:r>
        </a:p>
      </dsp:txBody>
      <dsp:txXfrm>
        <a:off x="945860" y="1027503"/>
        <a:ext cx="4696114" cy="818926"/>
      </dsp:txXfrm>
    </dsp:sp>
    <dsp:sp modelId="{5BD4677F-8904-4EC6-839C-F0040A2CE159}">
      <dsp:nvSpPr>
        <dsp:cNvPr id="0" name=""/>
        <dsp:cNvSpPr/>
      </dsp:nvSpPr>
      <dsp:spPr>
        <a:xfrm>
          <a:off x="0" y="2051161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945860" y="2051161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design</a:t>
          </a:r>
        </a:p>
      </dsp:txBody>
      <dsp:txXfrm>
        <a:off x="945860" y="2051161"/>
        <a:ext cx="4696114" cy="818926"/>
      </dsp:txXfrm>
    </dsp:sp>
    <dsp:sp modelId="{13FA2E01-7B89-4621-861E-41F000BCF1D6}">
      <dsp:nvSpPr>
        <dsp:cNvPr id="0" name=""/>
        <dsp:cNvSpPr/>
      </dsp:nvSpPr>
      <dsp:spPr>
        <a:xfrm>
          <a:off x="0" y="3074820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945860" y="3074820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and revisiting hypotheses</a:t>
          </a:r>
        </a:p>
      </dsp:txBody>
      <dsp:txXfrm>
        <a:off x="945860" y="3074820"/>
        <a:ext cx="4696114" cy="818926"/>
      </dsp:txXfrm>
    </dsp:sp>
    <dsp:sp modelId="{A3127ED4-5BA4-4B0A-A5FA-31F35DEE334C}">
      <dsp:nvSpPr>
        <dsp:cNvPr id="0" name=""/>
        <dsp:cNvSpPr/>
      </dsp:nvSpPr>
      <dsp:spPr>
        <a:xfrm>
          <a:off x="0" y="4098478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945860" y="4098478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</a:t>
          </a:r>
        </a:p>
      </dsp:txBody>
      <dsp:txXfrm>
        <a:off x="945860" y="4098478"/>
        <a:ext cx="4696114" cy="81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467062"/>
          <a:ext cx="9720262" cy="106312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20700" rIns="754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500" kern="1200" dirty="0"/>
            <a:t>Emphasis on contrasting words &gt; dialogues lacking emphasis</a:t>
          </a:r>
        </a:p>
      </dsp:txBody>
      <dsp:txXfrm>
        <a:off x="0" y="467062"/>
        <a:ext cx="9720262" cy="1063125"/>
      </dsp:txXfrm>
    </dsp:sp>
    <dsp:sp modelId="{5CCF6AA5-B076-4505-8827-F3AF59E27A9F}">
      <dsp:nvSpPr>
        <dsp:cNvPr id="0" name=""/>
        <dsp:cNvSpPr/>
      </dsp:nvSpPr>
      <dsp:spPr>
        <a:xfrm>
          <a:off x="486013" y="98062"/>
          <a:ext cx="6804183" cy="7380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Emphasis</a:t>
          </a:r>
        </a:p>
      </dsp:txBody>
      <dsp:txXfrm>
        <a:off x="522039" y="134088"/>
        <a:ext cx="6732131" cy="665948"/>
      </dsp:txXfrm>
    </dsp:sp>
    <dsp:sp modelId="{38B02218-B6DF-4773-B5C0-4610EC1B5021}">
      <dsp:nvSpPr>
        <dsp:cNvPr id="0" name=""/>
        <dsp:cNvSpPr/>
      </dsp:nvSpPr>
      <dsp:spPr>
        <a:xfrm>
          <a:off x="0" y="2034187"/>
          <a:ext cx="9720262" cy="106312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20700" rIns="754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500" kern="1200" dirty="0"/>
            <a:t>Auditory stimuli &gt; written stimuli</a:t>
          </a:r>
        </a:p>
      </dsp:txBody>
      <dsp:txXfrm>
        <a:off x="0" y="2034187"/>
        <a:ext cx="9720262" cy="1063125"/>
      </dsp:txXfrm>
    </dsp:sp>
    <dsp:sp modelId="{3D629962-6C5A-4A0E-83C4-EE32CF39EA89}">
      <dsp:nvSpPr>
        <dsp:cNvPr id="0" name=""/>
        <dsp:cNvSpPr/>
      </dsp:nvSpPr>
      <dsp:spPr>
        <a:xfrm>
          <a:off x="486013" y="1665187"/>
          <a:ext cx="6804183" cy="7380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Modality</a:t>
          </a:r>
        </a:p>
      </dsp:txBody>
      <dsp:txXfrm>
        <a:off x="522039" y="1701213"/>
        <a:ext cx="6732131" cy="665948"/>
      </dsp:txXfrm>
    </dsp:sp>
    <dsp:sp modelId="{29289937-D031-43B2-A054-CB167196159D}">
      <dsp:nvSpPr>
        <dsp:cNvPr id="0" name=""/>
        <dsp:cNvSpPr/>
      </dsp:nvSpPr>
      <dsp:spPr>
        <a:xfrm>
          <a:off x="0" y="3601312"/>
          <a:ext cx="9720262" cy="106312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20700" rIns="754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500" kern="1200" dirty="0"/>
            <a:t>Lexical fragments &gt; functional fragments</a:t>
          </a:r>
        </a:p>
      </dsp:txBody>
      <dsp:txXfrm>
        <a:off x="0" y="3601312"/>
        <a:ext cx="9720262" cy="1063125"/>
      </dsp:txXfrm>
    </dsp:sp>
    <dsp:sp modelId="{55167C4E-75E8-41F9-A353-1158355BD478}">
      <dsp:nvSpPr>
        <dsp:cNvPr id="0" name=""/>
        <dsp:cNvSpPr/>
      </dsp:nvSpPr>
      <dsp:spPr>
        <a:xfrm>
          <a:off x="486013" y="3232312"/>
          <a:ext cx="6804183" cy="7380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Fragment type</a:t>
          </a:r>
        </a:p>
      </dsp:txBody>
      <dsp:txXfrm>
        <a:off x="522039" y="3268338"/>
        <a:ext cx="6732131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6A-C116-4582-8192-9E22C1DC4EF8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A640B67-875E-41BA-9AC9-0EFB7409DED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F77853-CE16-49E3-AC3B-A630EFFA591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D94442B-C253-43A1-A5A9-0EA87FB0B36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563F0511-07AB-4DC6-9CFD-A04EA1AE0B2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Acceptability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Judgements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on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Contrastive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Dialogues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Involving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ellipsis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**DATUM***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Supervisors: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FE71-D24C-5A59-C0F3-0FA1BA6C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7E7C32F-9C0B-4B88-109D-0E53D005FD7D}"/>
              </a:ext>
            </a:extLst>
          </p:cNvPr>
          <p:cNvCxnSpPr>
            <a:cxnSpLocks/>
          </p:cNvCxnSpPr>
          <p:nvPr/>
        </p:nvCxnSpPr>
        <p:spPr>
          <a:xfrm flipV="1">
            <a:off x="1076324" y="3361223"/>
            <a:ext cx="2305051" cy="988166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7E3F68-D03D-58A8-E51D-C042ED9FE7A4}"/>
              </a:ext>
            </a:extLst>
          </p:cNvPr>
          <p:cNvCxnSpPr>
            <a:cxnSpLocks/>
          </p:cNvCxnSpPr>
          <p:nvPr/>
        </p:nvCxnSpPr>
        <p:spPr>
          <a:xfrm>
            <a:off x="1076325" y="4349389"/>
            <a:ext cx="2438400" cy="1298936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5FEC9F-5C5D-CB41-CFC1-F7345495D418}"/>
              </a:ext>
            </a:extLst>
          </p:cNvPr>
          <p:cNvSpPr txBox="1"/>
          <p:nvPr/>
        </p:nvSpPr>
        <p:spPr>
          <a:xfrm>
            <a:off x="4837493" y="1604919"/>
            <a:ext cx="1762021" cy="584775"/>
          </a:xfrm>
          <a:prstGeom prst="rect">
            <a:avLst/>
          </a:prstGeom>
          <a:solidFill>
            <a:srgbClr val="CFD5EA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emphasis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1BC6B4B-231B-B68C-EE42-735B45A76972}"/>
              </a:ext>
            </a:extLst>
          </p:cNvPr>
          <p:cNvSpPr txBox="1"/>
          <p:nvPr/>
        </p:nvSpPr>
        <p:spPr>
          <a:xfrm>
            <a:off x="1508569" y="1604919"/>
            <a:ext cx="165622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modality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895F2E0-607D-8D36-9529-69D6B11D150B}"/>
              </a:ext>
            </a:extLst>
          </p:cNvPr>
          <p:cNvCxnSpPr>
            <a:cxnSpLocks/>
          </p:cNvCxnSpPr>
          <p:nvPr/>
        </p:nvCxnSpPr>
        <p:spPr>
          <a:xfrm flipV="1">
            <a:off x="3819525" y="4935094"/>
            <a:ext cx="3724275" cy="71323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7328F36-31DA-AC97-7A30-5E1FF690DD00}"/>
              </a:ext>
            </a:extLst>
          </p:cNvPr>
          <p:cNvCxnSpPr>
            <a:cxnSpLocks/>
          </p:cNvCxnSpPr>
          <p:nvPr/>
        </p:nvCxnSpPr>
        <p:spPr>
          <a:xfrm>
            <a:off x="3819525" y="5648325"/>
            <a:ext cx="3781425" cy="600075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7AB0CF0-3F3A-0723-9AE7-592E47DD665B}"/>
              </a:ext>
            </a:extLst>
          </p:cNvPr>
          <p:cNvSpPr txBox="1"/>
          <p:nvPr/>
        </p:nvSpPr>
        <p:spPr>
          <a:xfrm>
            <a:off x="8262597" y="1606686"/>
            <a:ext cx="2543325" cy="584775"/>
          </a:xfrm>
          <a:prstGeom prst="rect">
            <a:avLst/>
          </a:prstGeom>
          <a:solidFill>
            <a:srgbClr val="CFD5EA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fragment</a:t>
            </a:r>
            <a:r>
              <a:rPr lang="en-US" sz="2800" dirty="0"/>
              <a:t> </a:t>
            </a:r>
            <a:r>
              <a:rPr lang="en-US" sz="3200" dirty="0"/>
              <a:t>type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04D95F-92F4-17CB-C301-486026B9263D}"/>
              </a:ext>
            </a:extLst>
          </p:cNvPr>
          <p:cNvSpPr txBox="1"/>
          <p:nvPr/>
        </p:nvSpPr>
        <p:spPr>
          <a:xfrm rot="20236413">
            <a:off x="1102417" y="3440331"/>
            <a:ext cx="124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4EEDE4-F58E-6A6F-965F-A91BDCA58850}"/>
              </a:ext>
            </a:extLst>
          </p:cNvPr>
          <p:cNvSpPr txBox="1"/>
          <p:nvPr/>
        </p:nvSpPr>
        <p:spPr>
          <a:xfrm rot="1623043">
            <a:off x="1118133" y="4782938"/>
            <a:ext cx="141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auditory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77F6E27-E138-801B-BC74-169F44AA3EEF}"/>
              </a:ext>
            </a:extLst>
          </p:cNvPr>
          <p:cNvCxnSpPr>
            <a:cxnSpLocks/>
          </p:cNvCxnSpPr>
          <p:nvPr/>
        </p:nvCxnSpPr>
        <p:spPr>
          <a:xfrm flipV="1">
            <a:off x="3748087" y="2647992"/>
            <a:ext cx="3724275" cy="71323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E9E05A4-9CE6-03E7-EB37-A6586FB8569D}"/>
              </a:ext>
            </a:extLst>
          </p:cNvPr>
          <p:cNvCxnSpPr>
            <a:cxnSpLocks/>
          </p:cNvCxnSpPr>
          <p:nvPr/>
        </p:nvCxnSpPr>
        <p:spPr>
          <a:xfrm>
            <a:off x="3748087" y="3361223"/>
            <a:ext cx="3781425" cy="600075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CC7A1EF-C15E-ABCB-33AE-9A54E3937F32}"/>
              </a:ext>
            </a:extLst>
          </p:cNvPr>
          <p:cNvCxnSpPr>
            <a:cxnSpLocks/>
          </p:cNvCxnSpPr>
          <p:nvPr/>
        </p:nvCxnSpPr>
        <p:spPr>
          <a:xfrm flipV="1">
            <a:off x="7705727" y="3615934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95A94F-2A2E-D822-4544-117692FC9A39}"/>
              </a:ext>
            </a:extLst>
          </p:cNvPr>
          <p:cNvCxnSpPr>
            <a:cxnSpLocks/>
          </p:cNvCxnSpPr>
          <p:nvPr/>
        </p:nvCxnSpPr>
        <p:spPr>
          <a:xfrm>
            <a:off x="7705727" y="3961298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DF7B7E-EA4A-75FE-7423-97CF846DDF33}"/>
              </a:ext>
            </a:extLst>
          </p:cNvPr>
          <p:cNvCxnSpPr>
            <a:cxnSpLocks/>
          </p:cNvCxnSpPr>
          <p:nvPr/>
        </p:nvCxnSpPr>
        <p:spPr>
          <a:xfrm flipV="1">
            <a:off x="7705727" y="2302628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CA7FDA1-DC29-B6EA-DC76-10FE62F03009}"/>
              </a:ext>
            </a:extLst>
          </p:cNvPr>
          <p:cNvCxnSpPr>
            <a:cxnSpLocks/>
          </p:cNvCxnSpPr>
          <p:nvPr/>
        </p:nvCxnSpPr>
        <p:spPr>
          <a:xfrm>
            <a:off x="7705727" y="2647992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10066F2-F401-303D-3795-7310917374CD}"/>
              </a:ext>
            </a:extLst>
          </p:cNvPr>
          <p:cNvCxnSpPr>
            <a:cxnSpLocks/>
          </p:cNvCxnSpPr>
          <p:nvPr/>
        </p:nvCxnSpPr>
        <p:spPr>
          <a:xfrm flipV="1">
            <a:off x="7752089" y="4589730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EC4EEAB-35AF-0273-109A-DB6FECA8A5EC}"/>
              </a:ext>
            </a:extLst>
          </p:cNvPr>
          <p:cNvCxnSpPr>
            <a:cxnSpLocks/>
          </p:cNvCxnSpPr>
          <p:nvPr/>
        </p:nvCxnSpPr>
        <p:spPr>
          <a:xfrm>
            <a:off x="7752089" y="4935094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679C37F-2CC0-C0A8-78EB-B53E45550E25}"/>
              </a:ext>
            </a:extLst>
          </p:cNvPr>
          <p:cNvCxnSpPr>
            <a:cxnSpLocks/>
          </p:cNvCxnSpPr>
          <p:nvPr/>
        </p:nvCxnSpPr>
        <p:spPr>
          <a:xfrm flipV="1">
            <a:off x="7752089" y="5903036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0561C0A-4204-E74C-1C78-E55117E9B0BC}"/>
              </a:ext>
            </a:extLst>
          </p:cNvPr>
          <p:cNvCxnSpPr>
            <a:cxnSpLocks/>
          </p:cNvCxnSpPr>
          <p:nvPr/>
        </p:nvCxnSpPr>
        <p:spPr>
          <a:xfrm>
            <a:off x="7752089" y="6248400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BD420F1-D4EE-2A74-990B-80DB6AAFB643}"/>
              </a:ext>
            </a:extLst>
          </p:cNvPr>
          <p:cNvSpPr txBox="1"/>
          <p:nvPr/>
        </p:nvSpPr>
        <p:spPr>
          <a:xfrm rot="564480">
            <a:off x="4286088" y="5918000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emphasis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7B94122-28E3-F90A-6553-4F4E4459414E}"/>
              </a:ext>
            </a:extLst>
          </p:cNvPr>
          <p:cNvSpPr txBox="1"/>
          <p:nvPr/>
        </p:nvSpPr>
        <p:spPr>
          <a:xfrm rot="20965549">
            <a:off x="4472810" y="4737246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emphasis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1F7667-03ED-DADE-A6EC-CB1FFCEB14B4}"/>
              </a:ext>
            </a:extLst>
          </p:cNvPr>
          <p:cNvSpPr txBox="1"/>
          <p:nvPr/>
        </p:nvSpPr>
        <p:spPr>
          <a:xfrm rot="21272787">
            <a:off x="8740756" y="4269721"/>
            <a:ext cx="10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lexical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F6A7ED8-1D7C-112D-D2C1-C35802085264}"/>
              </a:ext>
            </a:extLst>
          </p:cNvPr>
          <p:cNvSpPr txBox="1"/>
          <p:nvPr/>
        </p:nvSpPr>
        <p:spPr>
          <a:xfrm rot="368604">
            <a:off x="8411765" y="5033097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68975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96A19-A797-EFCF-D356-FBAA3697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6B22E-FC61-C9E3-729E-B6950B9E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60B68-F06E-2C19-530E-2ECDD621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348F5-249C-3F0A-FC94-6FC4D4B6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947736" y="2637565"/>
            <a:ext cx="7477626" cy="2135604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493274" y="1906930"/>
              <a:ext cx="2355271" cy="30012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000" dirty="0"/>
                <a:t>Take home message</a:t>
              </a:r>
              <a:endParaRPr lang="en-US" sz="30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355845" y="2855870"/>
            <a:ext cx="1917771" cy="169899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92084C-7FEE-0575-DFB5-8ADDE22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9412B55-8F47-8E9A-2B53-59B70CE49E04}"/>
              </a:ext>
            </a:extLst>
          </p:cNvPr>
          <p:cNvSpPr/>
          <p:nvPr/>
        </p:nvSpPr>
        <p:spPr>
          <a:xfrm>
            <a:off x="4391806" y="613431"/>
            <a:ext cx="5625358" cy="5628248"/>
          </a:xfrm>
          <a:prstGeom prst="ellipse">
            <a:avLst/>
          </a:prstGeom>
          <a:noFill/>
          <a:ln w="28575"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albbogen 5">
            <a:extLst>
              <a:ext uri="{FF2B5EF4-FFF2-40B4-BE49-F238E27FC236}">
                <a16:creationId xmlns:a16="http://schemas.microsoft.com/office/drawing/2014/main" id="{C8050EE2-7FA1-7531-1C09-1A2F5D87A921}"/>
              </a:ext>
            </a:extLst>
          </p:cNvPr>
          <p:cNvSpPr/>
          <p:nvPr/>
        </p:nvSpPr>
        <p:spPr>
          <a:xfrm>
            <a:off x="4391806" y="616321"/>
            <a:ext cx="5625358" cy="5625358"/>
          </a:xfrm>
          <a:prstGeom prst="blockArc">
            <a:avLst>
              <a:gd name="adj1" fmla="val 9720000"/>
              <a:gd name="adj2" fmla="val 11880000"/>
              <a:gd name="adj3" fmla="val 2761"/>
            </a:avLst>
          </a:prstGeom>
          <a:noFill/>
          <a:ln w="28575"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D0C866-D3D9-A81F-6E86-5AE0C0D36B7E}"/>
              </a:ext>
            </a:extLst>
          </p:cNvPr>
          <p:cNvSpPr/>
          <p:nvPr/>
        </p:nvSpPr>
        <p:spPr>
          <a:xfrm>
            <a:off x="6665201" y="115866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C177319-BEA1-5390-A103-CED3A1DDF791}"/>
              </a:ext>
            </a:extLst>
          </p:cNvPr>
          <p:cNvSpPr/>
          <p:nvPr/>
        </p:nvSpPr>
        <p:spPr>
          <a:xfrm>
            <a:off x="8295630" y="64562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B4A8B06-8904-9D36-B09E-7AF90C9A58C1}"/>
              </a:ext>
            </a:extLst>
          </p:cNvPr>
          <p:cNvSpPr/>
          <p:nvPr/>
        </p:nvSpPr>
        <p:spPr>
          <a:xfrm>
            <a:off x="9303290" y="203254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7D2C9806-D74F-070B-11BC-63BF8B42E336}"/>
              </a:ext>
            </a:extLst>
          </p:cNvPr>
          <p:cNvSpPr/>
          <p:nvPr/>
        </p:nvSpPr>
        <p:spPr>
          <a:xfrm>
            <a:off x="9303290" y="3746883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5439683-D1F4-44DC-813A-06AA14285B9F}"/>
              </a:ext>
            </a:extLst>
          </p:cNvPr>
          <p:cNvSpPr/>
          <p:nvPr/>
        </p:nvSpPr>
        <p:spPr>
          <a:xfrm>
            <a:off x="8295630" y="513380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FA2BDD1-807E-13B6-0E73-87AC6398BB63}"/>
              </a:ext>
            </a:extLst>
          </p:cNvPr>
          <p:cNvSpPr/>
          <p:nvPr/>
        </p:nvSpPr>
        <p:spPr>
          <a:xfrm>
            <a:off x="6614065" y="569950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E306D56-EDD3-CA30-F4CE-622FCC55DB23}"/>
              </a:ext>
            </a:extLst>
          </p:cNvPr>
          <p:cNvSpPr/>
          <p:nvPr/>
        </p:nvSpPr>
        <p:spPr>
          <a:xfrm>
            <a:off x="5034773" y="513380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1BB871E-38E4-82F5-D311-25DFDFFA4DB0}"/>
              </a:ext>
            </a:extLst>
          </p:cNvPr>
          <p:cNvSpPr/>
          <p:nvPr/>
        </p:nvSpPr>
        <p:spPr>
          <a:xfrm>
            <a:off x="4027112" y="3746883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8E4C2F2-0015-699F-19F1-07948F1E40BB}"/>
              </a:ext>
            </a:extLst>
          </p:cNvPr>
          <p:cNvSpPr/>
          <p:nvPr/>
        </p:nvSpPr>
        <p:spPr>
          <a:xfrm>
            <a:off x="4027112" y="203254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74CCEAFD-314C-33AA-09BC-4E784DA1F8EB}"/>
              </a:ext>
            </a:extLst>
          </p:cNvPr>
          <p:cNvSpPr/>
          <p:nvPr/>
        </p:nvSpPr>
        <p:spPr>
          <a:xfrm>
            <a:off x="5034773" y="64562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047EC41-BB74-B93D-579A-2C9625D82174}"/>
              </a:ext>
            </a:extLst>
          </p:cNvPr>
          <p:cNvGrpSpPr/>
          <p:nvPr/>
        </p:nvGrpSpPr>
        <p:grpSpPr>
          <a:xfrm>
            <a:off x="5477106" y="2319804"/>
            <a:ext cx="3461490" cy="2215501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BDED559-81A2-3220-01A8-6FD262C88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F051F9DE-7608-327A-B694-67B8BBED217E}"/>
                </a:ext>
              </a:extLst>
            </p:cNvPr>
            <p:cNvSpPr txBox="1"/>
            <p:nvPr/>
          </p:nvSpPr>
          <p:spPr>
            <a:xfrm>
              <a:off x="501341" y="2276972"/>
              <a:ext cx="2355271" cy="23190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/>
                <a:t>question</a:t>
              </a:r>
            </a:p>
            <a:p>
              <a:pPr marL="0" lvl="1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200" kern="1200" dirty="0"/>
            </a:p>
          </p:txBody>
        </p:sp>
      </p:grpSp>
      <p:pic>
        <p:nvPicPr>
          <p:cNvPr id="20" name="Grafik 19" descr="Lippen mit einfarbiger Füllung">
            <a:extLst>
              <a:ext uri="{FF2B5EF4-FFF2-40B4-BE49-F238E27FC236}">
                <a16:creationId xmlns:a16="http://schemas.microsoft.com/office/drawing/2014/main" id="{74CE0F95-9FB4-C8C3-6D45-3DEE87A2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7189" y="3828967"/>
            <a:ext cx="914400" cy="914400"/>
          </a:xfrm>
          <a:prstGeom prst="rect">
            <a:avLst/>
          </a:prstGeom>
        </p:spPr>
      </p:pic>
      <p:pic>
        <p:nvPicPr>
          <p:cNvPr id="21" name="Grafik 20" descr="Winkegeste mit einfarbiger Füllung">
            <a:extLst>
              <a:ext uri="{FF2B5EF4-FFF2-40B4-BE49-F238E27FC236}">
                <a16:creationId xmlns:a16="http://schemas.microsoft.com/office/drawing/2014/main" id="{822A5663-26E2-9C54-EA54-CE273FCB7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7262" y="2126501"/>
            <a:ext cx="914400" cy="914400"/>
          </a:xfrm>
          <a:prstGeom prst="rect">
            <a:avLst/>
          </a:prstGeom>
        </p:spPr>
      </p:pic>
      <p:pic>
        <p:nvPicPr>
          <p:cNvPr id="22" name="Grafik 21" descr="Weibliches Profil mit einfarbiger Füllung">
            <a:extLst>
              <a:ext uri="{FF2B5EF4-FFF2-40B4-BE49-F238E27FC236}">
                <a16:creationId xmlns:a16="http://schemas.microsoft.com/office/drawing/2014/main" id="{950B1D68-50A7-9FFD-21C0-5EA0D84F0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8547" y="712024"/>
            <a:ext cx="914400" cy="914400"/>
          </a:xfrm>
          <a:prstGeom prst="rect">
            <a:avLst/>
          </a:prstGeom>
        </p:spPr>
      </p:pic>
      <p:pic>
        <p:nvPicPr>
          <p:cNvPr id="26" name="Grafik 25" descr="Wein mit einfarbiger Füllung">
            <a:extLst>
              <a:ext uri="{FF2B5EF4-FFF2-40B4-BE49-F238E27FC236}">
                <a16:creationId xmlns:a16="http://schemas.microsoft.com/office/drawing/2014/main" id="{A8FC8073-6504-C444-BC32-119C5908F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7458" y="2053528"/>
            <a:ext cx="914400" cy="914400"/>
          </a:xfrm>
          <a:prstGeom prst="rect">
            <a:avLst/>
          </a:prstGeom>
        </p:spPr>
      </p:pic>
      <p:pic>
        <p:nvPicPr>
          <p:cNvPr id="27" name="Grafik 26" descr="Yoga mit einfarbiger Füllung">
            <a:extLst>
              <a:ext uri="{FF2B5EF4-FFF2-40B4-BE49-F238E27FC236}">
                <a16:creationId xmlns:a16="http://schemas.microsoft.com/office/drawing/2014/main" id="{CF809BB2-08E8-21CB-D2DC-3575DE2087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6081" y="5215893"/>
            <a:ext cx="914400" cy="914400"/>
          </a:xfrm>
          <a:prstGeom prst="rect">
            <a:avLst/>
          </a:prstGeom>
        </p:spPr>
      </p:pic>
      <p:pic>
        <p:nvPicPr>
          <p:cNvPr id="28" name="Grafik 27" descr="Brille mit einfarbiger Füllung">
            <a:extLst>
              <a:ext uri="{FF2B5EF4-FFF2-40B4-BE49-F238E27FC236}">
                <a16:creationId xmlns:a16="http://schemas.microsoft.com/office/drawing/2014/main" id="{7EF55419-CDCE-7516-5BC2-3E388B67A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56247" y="3828967"/>
            <a:ext cx="914400" cy="914400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70D749B1-63C5-5D4C-C455-8266BDC00350}"/>
              </a:ext>
            </a:extLst>
          </p:cNvPr>
          <p:cNvSpPr txBox="1">
            <a:spLocks/>
          </p:cNvSpPr>
          <p:nvPr/>
        </p:nvSpPr>
        <p:spPr>
          <a:xfrm>
            <a:off x="1045102" y="697833"/>
            <a:ext cx="3492552" cy="1231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  <a:p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</a:p>
        </p:txBody>
      </p:sp>
      <p:pic>
        <p:nvPicPr>
          <p:cNvPr id="37" name="Grafik 36" descr="Nase mit einfarbiger Füllung">
            <a:extLst>
              <a:ext uri="{FF2B5EF4-FFF2-40B4-BE49-F238E27FC236}">
                <a16:creationId xmlns:a16="http://schemas.microsoft.com/office/drawing/2014/main" id="{7695B7D0-F108-03A9-9DF5-3497E9BD04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95085" y="761345"/>
            <a:ext cx="914400" cy="914400"/>
          </a:xfrm>
          <a:prstGeom prst="rect">
            <a:avLst/>
          </a:prstGeom>
        </p:spPr>
      </p:pic>
      <p:pic>
        <p:nvPicPr>
          <p:cNvPr id="39" name="Grafik 38" descr="Zunge mit einfarbiger Füllung">
            <a:extLst>
              <a:ext uri="{FF2B5EF4-FFF2-40B4-BE49-F238E27FC236}">
                <a16:creationId xmlns:a16="http://schemas.microsoft.com/office/drawing/2014/main" id="{B9C445AA-2394-57C6-0451-D2E74918FA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308" y="5824844"/>
            <a:ext cx="914400" cy="914400"/>
          </a:xfrm>
          <a:prstGeom prst="rect">
            <a:avLst/>
          </a:prstGeom>
        </p:spPr>
      </p:pic>
      <p:pic>
        <p:nvPicPr>
          <p:cNvPr id="45" name="Grafik 44" descr="Muskulöser Arm mit einfarbiger Füllung">
            <a:extLst>
              <a:ext uri="{FF2B5EF4-FFF2-40B4-BE49-F238E27FC236}">
                <a16:creationId xmlns:a16="http://schemas.microsoft.com/office/drawing/2014/main" id="{36B3223B-2189-5E2C-16AC-99AA0327CD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6308" y="91031"/>
            <a:ext cx="914400" cy="914400"/>
          </a:xfrm>
          <a:prstGeom prst="rect">
            <a:avLst/>
          </a:prstGeom>
        </p:spPr>
      </p:pic>
      <p:pic>
        <p:nvPicPr>
          <p:cNvPr id="46" name="Grafik 45" descr="Nach rechts zeigender Finger, Handrücken mit einfarbiger Füllung">
            <a:extLst>
              <a:ext uri="{FF2B5EF4-FFF2-40B4-BE49-F238E27FC236}">
                <a16:creationId xmlns:a16="http://schemas.microsoft.com/office/drawing/2014/main" id="{05CAEC83-1DB9-458D-3692-CCB0AE63C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5085" y="528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AC0D7-E425-25BD-76FE-F5A85C3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89F914-D264-9D78-09F4-245A8A71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39794"/>
            <a:ext cx="4754880" cy="822960"/>
          </a:xfrm>
        </p:spPr>
        <p:txBody>
          <a:bodyPr>
            <a:normAutofit/>
          </a:bodyPr>
          <a:lstStyle/>
          <a:p>
            <a:r>
              <a:rPr lang="en-US" sz="3200" dirty="0"/>
              <a:t>multiplex signals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60A95-9E99-BA28-185D-E6745F8F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3027946"/>
            <a:ext cx="4754880" cy="3341572"/>
          </a:xfrm>
        </p:spPr>
        <p:txBody>
          <a:bodyPr/>
          <a:lstStyle/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x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413987-5CB2-A6EF-1A6F-D0DA871A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239794"/>
            <a:ext cx="4754880" cy="822960"/>
          </a:xfrm>
        </p:spPr>
        <p:txBody>
          <a:bodyPr>
            <a:normAutofit/>
          </a:bodyPr>
          <a:lstStyle/>
          <a:p>
            <a:r>
              <a:rPr lang="en-US" sz="3200" dirty="0"/>
              <a:t>multimodal gestalt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C763CA-8870-50F9-73B7-8C7042A0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9100" y="3027946"/>
            <a:ext cx="4635100" cy="3341572"/>
          </a:xfrm>
        </p:spPr>
        <p:txBody>
          <a:bodyPr/>
          <a:lstStyle/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x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40A8D71-612E-8654-9FFD-271E5DE3CE38}"/>
              </a:ext>
            </a:extLst>
          </p:cNvPr>
          <p:cNvGrpSpPr/>
          <p:nvPr/>
        </p:nvGrpSpPr>
        <p:grpSpPr>
          <a:xfrm>
            <a:off x="1024128" y="2267058"/>
            <a:ext cx="4083277" cy="638819"/>
            <a:chOff x="0" y="10482"/>
            <a:chExt cx="9720262" cy="63881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49010A8-49EB-BCC5-6112-CFF70693CB05}"/>
                </a:ext>
              </a:extLst>
            </p:cNvPr>
            <p:cNvSpPr/>
            <p:nvPr/>
          </p:nvSpPr>
          <p:spPr>
            <a:xfrm>
              <a:off x="0" y="10482"/>
              <a:ext cx="9720262" cy="638819"/>
            </a:xfrm>
            <a:prstGeom prst="roundRect">
              <a:avLst/>
            </a:prstGeom>
            <a:solidFill>
              <a:srgbClr val="143742"/>
            </a:solidFill>
            <a:ln>
              <a:solidFill>
                <a:srgbClr val="1437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E7EBFB34-C3F9-D51F-B838-05E16B2041F2}"/>
                </a:ext>
              </a:extLst>
            </p:cNvPr>
            <p:cNvSpPr txBox="1"/>
            <p:nvPr/>
          </p:nvSpPr>
          <p:spPr>
            <a:xfrm>
              <a:off x="31185" y="41667"/>
              <a:ext cx="9657892" cy="576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3400" kern="1200" dirty="0"/>
                <a:t>Comparison A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E9B53F1-035B-919D-1499-61D4F737CC18}"/>
              </a:ext>
            </a:extLst>
          </p:cNvPr>
          <p:cNvGrpSpPr/>
          <p:nvPr/>
        </p:nvGrpSpPr>
        <p:grpSpPr>
          <a:xfrm>
            <a:off x="6096000" y="2267058"/>
            <a:ext cx="4083277" cy="638819"/>
            <a:chOff x="0" y="10482"/>
            <a:chExt cx="9720262" cy="63881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F0CDB9A-AD1E-45CC-0869-B4CAC3AAD412}"/>
                </a:ext>
              </a:extLst>
            </p:cNvPr>
            <p:cNvSpPr/>
            <p:nvPr/>
          </p:nvSpPr>
          <p:spPr>
            <a:xfrm>
              <a:off x="0" y="10482"/>
              <a:ext cx="9720262" cy="638819"/>
            </a:xfrm>
            <a:prstGeom prst="roundRect">
              <a:avLst/>
            </a:prstGeom>
            <a:solidFill>
              <a:srgbClr val="143742"/>
            </a:solidFill>
            <a:ln>
              <a:solidFill>
                <a:srgbClr val="1437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4697A3AB-0AA6-A845-E933-2BEAB5D9D21E}"/>
                </a:ext>
              </a:extLst>
            </p:cNvPr>
            <p:cNvSpPr txBox="1"/>
            <p:nvPr/>
          </p:nvSpPr>
          <p:spPr>
            <a:xfrm>
              <a:off x="31185" y="41667"/>
              <a:ext cx="9657892" cy="576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3400" dirty="0"/>
                <a:t>Comparison B</a:t>
              </a:r>
              <a:endParaRPr lang="en-US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91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60E3BA-8A29-E003-CF00-5027F0BB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91162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Chu, x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A0A3E7E-3741-4372-85B3-59D390E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6pm.</a:t>
            </a:r>
          </a:p>
          <a:p>
            <a:endParaRPr lang="en-US" sz="3200" dirty="0"/>
          </a:p>
          <a:p>
            <a:r>
              <a:rPr lang="en-US" sz="3200" dirty="0"/>
              <a:t>B: 	No, </a:t>
            </a:r>
            <a:r>
              <a:rPr lang="en-US" sz="3200" strike="sngStrike" dirty="0"/>
              <a:t>Peter worked at the cinema </a:t>
            </a:r>
            <a:r>
              <a:rPr lang="en-US" sz="3200" dirty="0"/>
              <a:t>UNTIL 6pm.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3406A6-D46B-1F8D-7663-29162AB3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015945"/>
              </p:ext>
            </p:extLst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Factors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118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1F6C44-16BB-F9F7-F4E9-B967F15C50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19A2E-8467-2BE3-1FC3-7A64B6B885FE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294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287</Words>
  <Application>Microsoft Office PowerPoint</Application>
  <PresentationFormat>Breitbild</PresentationFormat>
  <Paragraphs>99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PowerPoint-Präsentation</vt:lpstr>
      <vt:lpstr>PowerPoint-Präsentation</vt:lpstr>
      <vt:lpstr>Background</vt:lpstr>
      <vt:lpstr>Background</vt:lpstr>
      <vt:lpstr>Hypotheses</vt:lpstr>
      <vt:lpstr>Study design: Factors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</vt:lpstr>
      <vt:lpstr>Results</vt:lpstr>
      <vt:lpstr>Discussion</vt:lpstr>
      <vt:lpstr>TItle</vt:lpstr>
      <vt:lpstr>PowerPoint-Präsentation</vt:lpstr>
      <vt:lpstr>title</vt:lpstr>
      <vt:lpstr>PowerPoint-Präsentation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57</cp:revision>
  <dcterms:created xsi:type="dcterms:W3CDTF">2023-04-11T09:51:39Z</dcterms:created>
  <dcterms:modified xsi:type="dcterms:W3CDTF">2023-08-25T08:14:58Z</dcterms:modified>
</cp:coreProperties>
</file>