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  <p:sldMasterId id="2147483672" r:id="rId2"/>
    <p:sldMasterId id="2147483648" r:id="rId3"/>
    <p:sldMasterId id="2147483918" r:id="rId4"/>
  </p:sldMasterIdLst>
  <p:notesMasterIdLst>
    <p:notesMasterId r:id="rId84"/>
  </p:notesMasterIdLst>
  <p:sldIdLst>
    <p:sldId id="348" r:id="rId5"/>
    <p:sldId id="393" r:id="rId6"/>
    <p:sldId id="399" r:id="rId7"/>
    <p:sldId id="413" r:id="rId8"/>
    <p:sldId id="415" r:id="rId9"/>
    <p:sldId id="476" r:id="rId10"/>
    <p:sldId id="419" r:id="rId11"/>
    <p:sldId id="420" r:id="rId12"/>
    <p:sldId id="421" r:id="rId13"/>
    <p:sldId id="422" r:id="rId14"/>
    <p:sldId id="374" r:id="rId15"/>
    <p:sldId id="512" r:id="rId16"/>
    <p:sldId id="516" r:id="rId17"/>
    <p:sldId id="534" r:id="rId18"/>
    <p:sldId id="520" r:id="rId19"/>
    <p:sldId id="530" r:id="rId20"/>
    <p:sldId id="513" r:id="rId21"/>
    <p:sldId id="535" r:id="rId22"/>
    <p:sldId id="532" r:id="rId23"/>
    <p:sldId id="517" r:id="rId24"/>
    <p:sldId id="536" r:id="rId25"/>
    <p:sldId id="531" r:id="rId26"/>
    <p:sldId id="435" r:id="rId27"/>
    <p:sldId id="497" r:id="rId28"/>
    <p:sldId id="501" r:id="rId29"/>
    <p:sldId id="502" r:id="rId30"/>
    <p:sldId id="505" r:id="rId31"/>
    <p:sldId id="498" r:id="rId32"/>
    <p:sldId id="499" r:id="rId33"/>
    <p:sldId id="461" r:id="rId34"/>
    <p:sldId id="529" r:id="rId35"/>
    <p:sldId id="460" r:id="rId36"/>
    <p:sldId id="463" r:id="rId37"/>
    <p:sldId id="462" r:id="rId38"/>
    <p:sldId id="459" r:id="rId39"/>
    <p:sldId id="458" r:id="rId40"/>
    <p:sldId id="509" r:id="rId41"/>
    <p:sldId id="526" r:id="rId42"/>
    <p:sldId id="528" r:id="rId43"/>
    <p:sldId id="533" r:id="rId44"/>
    <p:sldId id="527" r:id="rId45"/>
    <p:sldId id="538" r:id="rId46"/>
    <p:sldId id="474" r:id="rId47"/>
    <p:sldId id="537" r:id="rId48"/>
    <p:sldId id="521" r:id="rId49"/>
    <p:sldId id="522" r:id="rId50"/>
    <p:sldId id="266" r:id="rId51"/>
    <p:sldId id="299" r:id="rId52"/>
    <p:sldId id="269" r:id="rId53"/>
    <p:sldId id="466" r:id="rId54"/>
    <p:sldId id="467" r:id="rId55"/>
    <p:sldId id="468" r:id="rId56"/>
    <p:sldId id="469" r:id="rId57"/>
    <p:sldId id="470" r:id="rId58"/>
    <p:sldId id="471" r:id="rId59"/>
    <p:sldId id="472" r:id="rId60"/>
    <p:sldId id="414" r:id="rId61"/>
    <p:sldId id="440" r:id="rId62"/>
    <p:sldId id="450" r:id="rId63"/>
    <p:sldId id="489" r:id="rId64"/>
    <p:sldId id="490" r:id="rId65"/>
    <p:sldId id="437" r:id="rId66"/>
    <p:sldId id="491" r:id="rId67"/>
    <p:sldId id="492" r:id="rId68"/>
    <p:sldId id="544" r:id="rId69"/>
    <p:sldId id="543" r:id="rId70"/>
    <p:sldId id="436" r:id="rId71"/>
    <p:sldId id="411" r:id="rId72"/>
    <p:sldId id="409" r:id="rId73"/>
    <p:sldId id="523" r:id="rId74"/>
    <p:sldId id="506" r:id="rId75"/>
    <p:sldId id="540" r:id="rId76"/>
    <p:sldId id="539" r:id="rId77"/>
    <p:sldId id="541" r:id="rId78"/>
    <p:sldId id="508" r:id="rId79"/>
    <p:sldId id="454" r:id="rId80"/>
    <p:sldId id="465" r:id="rId81"/>
    <p:sldId id="455" r:id="rId82"/>
    <p:sldId id="464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742"/>
    <a:srgbClr val="FFC000"/>
    <a:srgbClr val="5B9BD5"/>
    <a:srgbClr val="ED7D31"/>
    <a:srgbClr val="00BFC4"/>
    <a:srgbClr val="F8766D"/>
    <a:srgbClr val="EBEBEB"/>
    <a:srgbClr val="D4D9EC"/>
    <a:srgbClr val="F3F3F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Highest degree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BA-4E15-8960-2B3CB764CE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BA-4E15-8960-2B3CB764CE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BA-4E15-8960-2B3CB764CE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BA-4E15-8960-2B3CB764CE08}"/>
              </c:ext>
            </c:extLst>
          </c:dPt>
          <c:cat>
            <c:strRef>
              <c:f>Sheet1!$A$2:$A$5</c:f>
              <c:strCache>
                <c:ptCount val="4"/>
                <c:pt idx="0">
                  <c:v>without high school diploma</c:v>
                </c:pt>
                <c:pt idx="1">
                  <c:v>completed high school</c:v>
                </c:pt>
                <c:pt idx="2">
                  <c:v>with bachelor's degree</c:v>
                </c:pt>
                <c:pt idx="3">
                  <c:v>with higher degree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29</c:v>
                </c:pt>
                <c:pt idx="2">
                  <c:v>27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BA-4E15-8960-2B3CB764C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19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19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19.pn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0.sv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svg"/><Relationship Id="rId1" Type="http://schemas.openxmlformats.org/officeDocument/2006/relationships/image" Target="../media/image54.png"/></Relationships>
</file>

<file path=ppt/diagrams/_rels/data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svg"/><Relationship Id="rId1" Type="http://schemas.openxmlformats.org/officeDocument/2006/relationships/image" Target="../media/image56.png"/></Relationships>
</file>

<file path=ppt/diagrams/_rels/data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svg"/><Relationship Id="rId1" Type="http://schemas.openxmlformats.org/officeDocument/2006/relationships/image" Target="../media/image19.png"/></Relationships>
</file>

<file path=ppt/diagrams/_rels/data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svg"/><Relationship Id="rId1" Type="http://schemas.openxmlformats.org/officeDocument/2006/relationships/image" Target="../media/image59.png"/></Relationships>
</file>

<file path=ppt/diagrams/_rels/data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svg"/><Relationship Id="rId1" Type="http://schemas.openxmlformats.org/officeDocument/2006/relationships/image" Target="../media/image25.png"/></Relationships>
</file>

<file path=ppt/diagrams/_rels/data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svg"/><Relationship Id="rId1" Type="http://schemas.openxmlformats.org/officeDocument/2006/relationships/image" Target="../media/image25.png"/></Relationships>
</file>

<file path=ppt/diagrams/_rels/data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19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19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19.pn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0.sv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svg"/><Relationship Id="rId1" Type="http://schemas.openxmlformats.org/officeDocument/2006/relationships/image" Target="../media/image54.png"/></Relationships>
</file>

<file path=ppt/diagrams/_rels/drawing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svg"/><Relationship Id="rId1" Type="http://schemas.openxmlformats.org/officeDocument/2006/relationships/image" Target="../media/image56.png"/></Relationships>
</file>

<file path=ppt/diagrams/_rels/drawing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svg"/><Relationship Id="rId1" Type="http://schemas.openxmlformats.org/officeDocument/2006/relationships/image" Target="../media/image19.png"/></Relationships>
</file>

<file path=ppt/diagrams/_rels/drawing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svg"/><Relationship Id="rId1" Type="http://schemas.openxmlformats.org/officeDocument/2006/relationships/image" Target="../media/image59.png"/></Relationships>
</file>

<file path=ppt/diagrams/_rels/drawing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svg"/><Relationship Id="rId1" Type="http://schemas.openxmlformats.org/officeDocument/2006/relationships/image" Target="../media/image25.png"/></Relationships>
</file>

<file path=ppt/diagrams/_rels/drawing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svg"/><Relationship Id="rId1" Type="http://schemas.openxmlformats.org/officeDocument/2006/relationships/image" Target="../media/image25.png"/></Relationships>
</file>

<file path=ppt/diagrams/_rels/drawing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3C776D-0B08-4392-9761-38710936A3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Research question &amp; hypotheses</a:t>
          </a:r>
        </a:p>
      </dgm:t>
    </dgm:pt>
    <dgm:pt modelId="{FA0BDE3A-34CD-444A-8C43-96D5B3506B39}" type="parTrans" cxnId="{D0CB29F7-8BA9-4DE4-9B5C-2AACCE9E83B3}">
      <dgm:prSet/>
      <dgm:spPr/>
      <dgm:t>
        <a:bodyPr/>
        <a:lstStyle/>
        <a:p>
          <a:endParaRPr lang="en-US"/>
        </a:p>
      </dgm:t>
    </dgm:pt>
    <dgm:pt modelId="{3308C7F8-9441-43B1-8D27-6B89D2AA814B}" type="sibTrans" cxnId="{D0CB29F7-8BA9-4DE4-9B5C-2AACCE9E83B3}">
      <dgm:prSet/>
      <dgm:spPr/>
      <dgm:t>
        <a:bodyPr/>
        <a:lstStyle/>
        <a:p>
          <a:endParaRPr lang="en-US"/>
        </a:p>
      </dgm:t>
    </dgm:pt>
    <dgm:pt modelId="{77A06C6A-C6AD-4209-9AC5-AD533F1DB1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Study design</a:t>
          </a:r>
        </a:p>
      </dgm:t>
    </dgm:pt>
    <dgm:pt modelId="{5DBE851F-99E6-4F1F-9458-8441FB5C31B9}" type="parTrans" cxnId="{62EB6EC9-8512-4220-A577-98226A84812B}">
      <dgm:prSet/>
      <dgm:spPr/>
      <dgm:t>
        <a:bodyPr/>
        <a:lstStyle/>
        <a:p>
          <a:endParaRPr lang="en-US"/>
        </a:p>
      </dgm:t>
    </dgm:pt>
    <dgm:pt modelId="{48761737-3446-4797-8006-6030AE4D53CF}" type="sibTrans" cxnId="{62EB6EC9-8512-4220-A577-98226A84812B}">
      <dgm:prSet/>
      <dgm:spPr/>
      <dgm:t>
        <a:bodyPr/>
        <a:lstStyle/>
        <a:p>
          <a:endParaRPr lang="en-US"/>
        </a:p>
      </dgm:t>
    </dgm:pt>
    <dgm:pt modelId="{E10EA824-8AD6-4C8E-AEB2-0D0BD6E952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Results</a:t>
          </a:r>
        </a:p>
      </dgm:t>
    </dgm:pt>
    <dgm:pt modelId="{139A9E5C-5FBE-43F2-91D7-B2637D4123EE}" type="parTrans" cxnId="{1BE3B4F6-1B24-465D-A058-3CFE5514EECF}">
      <dgm:prSet/>
      <dgm:spPr/>
      <dgm:t>
        <a:bodyPr/>
        <a:lstStyle/>
        <a:p>
          <a:endParaRPr lang="en-US"/>
        </a:p>
      </dgm:t>
    </dgm:pt>
    <dgm:pt modelId="{5A0D6E6A-77BE-40DC-B200-22195C00707E}" type="sibTrans" cxnId="{1BE3B4F6-1B24-465D-A058-3CFE5514EECF}">
      <dgm:prSet/>
      <dgm:spPr/>
      <dgm:t>
        <a:bodyPr/>
        <a:lstStyle/>
        <a:p>
          <a:endParaRPr lang="en-US"/>
        </a:p>
      </dgm:t>
    </dgm:pt>
    <dgm:pt modelId="{AF4F61C3-7D5A-4181-A61E-89D1D30006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Discussion</a:t>
          </a:r>
        </a:p>
      </dgm:t>
    </dgm:pt>
    <dgm:pt modelId="{6252D184-63DD-49ED-A9F4-6734B2309CE3}" type="parTrans" cxnId="{A2235101-D292-493D-972F-042A1B3B84EC}">
      <dgm:prSet/>
      <dgm:spPr/>
      <dgm:t>
        <a:bodyPr/>
        <a:lstStyle/>
        <a:p>
          <a:endParaRPr lang="en-US"/>
        </a:p>
      </dgm:t>
    </dgm:pt>
    <dgm:pt modelId="{482A9B3A-7230-43C8-8AF5-B2E5E5F7AAAF}" type="sibTrans" cxnId="{A2235101-D292-493D-972F-042A1B3B84EC}">
      <dgm:prSet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Fragment theory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FA303D7C-F862-474E-8917-59DA03C952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Participants</a:t>
          </a:r>
        </a:p>
      </dgm:t>
    </dgm:pt>
    <dgm:pt modelId="{886F7332-C320-4E4E-AC41-AB62A8439FF1}" type="parTrans" cxnId="{5F2C5B92-9651-4649-8AA5-CDF5156664D6}">
      <dgm:prSet/>
      <dgm:spPr/>
      <dgm:t>
        <a:bodyPr/>
        <a:lstStyle/>
        <a:p>
          <a:endParaRPr lang="en-GB"/>
        </a:p>
      </dgm:t>
    </dgm:pt>
    <dgm:pt modelId="{37A4EB2E-296E-4174-82C1-E64CEDA6ADFA}" type="sibTrans" cxnId="{5F2C5B92-9651-4649-8AA5-CDF5156664D6}">
      <dgm:prSet/>
      <dgm:spPr/>
      <dgm:t>
        <a:bodyPr/>
        <a:lstStyle/>
        <a:p>
          <a:endParaRPr lang="en-GB"/>
        </a:p>
      </dgm:t>
    </dgm:pt>
    <dgm:pt modelId="{E825F02B-8BE0-4B6B-A05B-6CB7361994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Conclusions</a:t>
          </a:r>
        </a:p>
      </dgm:t>
    </dgm:pt>
    <dgm:pt modelId="{06F3B570-DBA6-4169-92FE-4D62D28E7638}" type="parTrans" cxnId="{CFDF8393-AE15-46C6-B6CD-AC41ECD5A111}">
      <dgm:prSet/>
      <dgm:spPr/>
      <dgm:t>
        <a:bodyPr/>
        <a:lstStyle/>
        <a:p>
          <a:endParaRPr lang="en-GB"/>
        </a:p>
      </dgm:t>
    </dgm:pt>
    <dgm:pt modelId="{DC1CB467-1388-4EFA-A048-3D733ED87C85}" type="sibTrans" cxnId="{CFDF8393-AE15-46C6-B6CD-AC41ECD5A111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7"/>
      <dgm:spPr/>
    </dgm:pt>
    <dgm:pt modelId="{C0B4015C-8039-4C57-916E-1FD2FF52B7E0}" type="pres">
      <dgm:prSet presAssocID="{CB362F2B-99D2-4A52-B145-98B76ECE6BB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7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4D4B2F71-90AB-4111-BD77-6BDB6C246ED9}" type="pres">
      <dgm:prSet presAssocID="{BB3C776D-0B08-4392-9761-38710936A324}" presName="compNode" presStyleCnt="0"/>
      <dgm:spPr/>
    </dgm:pt>
    <dgm:pt modelId="{A6892D59-A23C-407A-920F-4006C971F46C}" type="pres">
      <dgm:prSet presAssocID="{BB3C776D-0B08-4392-9761-38710936A324}" presName="bgRect" presStyleLbl="bgShp" presStyleIdx="1" presStyleCnt="7"/>
      <dgm:spPr/>
    </dgm:pt>
    <dgm:pt modelId="{39ACC860-F5AD-45C3-97EC-783901267095}" type="pres">
      <dgm:prSet presAssocID="{BB3C776D-0B08-4392-9761-38710936A32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1AF5695C-FB43-4213-9044-0E0E26429417}" type="pres">
      <dgm:prSet presAssocID="{BB3C776D-0B08-4392-9761-38710936A324}" presName="spaceRect" presStyleCnt="0"/>
      <dgm:spPr/>
    </dgm:pt>
    <dgm:pt modelId="{CE0EAFE5-A2C2-4678-BFEE-27D28C07C220}" type="pres">
      <dgm:prSet presAssocID="{BB3C776D-0B08-4392-9761-38710936A324}" presName="parTx" presStyleLbl="revTx" presStyleIdx="1" presStyleCnt="7">
        <dgm:presLayoutVars>
          <dgm:chMax val="0"/>
          <dgm:chPref val="0"/>
        </dgm:presLayoutVars>
      </dgm:prSet>
      <dgm:spPr/>
    </dgm:pt>
    <dgm:pt modelId="{5D030321-F8A7-4266-BEC2-E139F5D55CC7}" type="pres">
      <dgm:prSet presAssocID="{3308C7F8-9441-43B1-8D27-6B89D2AA814B}" presName="sibTrans" presStyleCnt="0"/>
      <dgm:spPr/>
    </dgm:pt>
    <dgm:pt modelId="{01336717-EE49-4BB2-AEB8-DC27B53D4333}" type="pres">
      <dgm:prSet presAssocID="{77A06C6A-C6AD-4209-9AC5-AD533F1DB176}" presName="compNode" presStyleCnt="0"/>
      <dgm:spPr/>
    </dgm:pt>
    <dgm:pt modelId="{5BD4677F-8904-4EC6-839C-F0040A2CE159}" type="pres">
      <dgm:prSet presAssocID="{77A06C6A-C6AD-4209-9AC5-AD533F1DB176}" presName="bgRect" presStyleLbl="bgShp" presStyleIdx="2" presStyleCnt="7"/>
      <dgm:spPr/>
    </dgm:pt>
    <dgm:pt modelId="{203F5DEF-EA96-4BA9-9528-C4EB7FED132F}" type="pres">
      <dgm:prSet presAssocID="{77A06C6A-C6AD-4209-9AC5-AD533F1DB17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mit einfarbiger Füllung"/>
        </a:ext>
      </dgm:extLst>
    </dgm:pt>
    <dgm:pt modelId="{2D363B0F-0CB6-456D-BFEE-E03A523CA6D3}" type="pres">
      <dgm:prSet presAssocID="{77A06C6A-C6AD-4209-9AC5-AD533F1DB176}" presName="spaceRect" presStyleCnt="0"/>
      <dgm:spPr/>
    </dgm:pt>
    <dgm:pt modelId="{A4FCC124-2EE0-44DC-9A33-8ED3254557D5}" type="pres">
      <dgm:prSet presAssocID="{77A06C6A-C6AD-4209-9AC5-AD533F1DB176}" presName="parTx" presStyleLbl="revTx" presStyleIdx="2" presStyleCnt="7">
        <dgm:presLayoutVars>
          <dgm:chMax val="0"/>
          <dgm:chPref val="0"/>
        </dgm:presLayoutVars>
      </dgm:prSet>
      <dgm:spPr/>
    </dgm:pt>
    <dgm:pt modelId="{59F180C9-ADC8-4DB7-AF61-EC45DF01A8C3}" type="pres">
      <dgm:prSet presAssocID="{48761737-3446-4797-8006-6030AE4D53CF}" presName="sibTrans" presStyleCnt="0"/>
      <dgm:spPr/>
    </dgm:pt>
    <dgm:pt modelId="{61760394-16A2-48BF-AAA3-40BD1C33AF75}" type="pres">
      <dgm:prSet presAssocID="{FA303D7C-F862-474E-8917-59DA03C952E3}" presName="compNode" presStyleCnt="0"/>
      <dgm:spPr/>
    </dgm:pt>
    <dgm:pt modelId="{954C0194-86ED-4129-AF76-D2214BA3377D}" type="pres">
      <dgm:prSet presAssocID="{FA303D7C-F862-474E-8917-59DA03C952E3}" presName="bgRect" presStyleLbl="bgShp" presStyleIdx="3" presStyleCnt="7"/>
      <dgm:spPr/>
    </dgm:pt>
    <dgm:pt modelId="{F4E98C37-C77F-4BB6-B339-4CB8F5CEB34E}" type="pres">
      <dgm:prSet presAssocID="{FA303D7C-F862-474E-8917-59DA03C952E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40645138-9CC9-48ED-B884-DB8C9716DAB0}" type="pres">
      <dgm:prSet presAssocID="{FA303D7C-F862-474E-8917-59DA03C952E3}" presName="spaceRect" presStyleCnt="0"/>
      <dgm:spPr/>
    </dgm:pt>
    <dgm:pt modelId="{423B988D-5BEF-424D-A8EB-94A467D9BEF0}" type="pres">
      <dgm:prSet presAssocID="{FA303D7C-F862-474E-8917-59DA03C952E3}" presName="parTx" presStyleLbl="revTx" presStyleIdx="3" presStyleCnt="7">
        <dgm:presLayoutVars>
          <dgm:chMax val="0"/>
          <dgm:chPref val="0"/>
        </dgm:presLayoutVars>
      </dgm:prSet>
      <dgm:spPr/>
    </dgm:pt>
    <dgm:pt modelId="{664B22C9-ADA3-4368-841D-99EB7869DA93}" type="pres">
      <dgm:prSet presAssocID="{37A4EB2E-296E-4174-82C1-E64CEDA6ADFA}" presName="sibTrans" presStyleCnt="0"/>
      <dgm:spPr/>
    </dgm:pt>
    <dgm:pt modelId="{629B9612-2263-469D-8AB8-5EEC7B953A0A}" type="pres">
      <dgm:prSet presAssocID="{E10EA824-8AD6-4C8E-AEB2-0D0BD6E9523E}" presName="compNode" presStyleCnt="0"/>
      <dgm:spPr/>
    </dgm:pt>
    <dgm:pt modelId="{13FA2E01-7B89-4621-861E-41F000BCF1D6}" type="pres">
      <dgm:prSet presAssocID="{E10EA824-8AD6-4C8E-AEB2-0D0BD6E9523E}" presName="bgRect" presStyleLbl="bgShp" presStyleIdx="4" presStyleCnt="7"/>
      <dgm:spPr/>
    </dgm:pt>
    <dgm:pt modelId="{D2543931-A177-44BD-B4C1-63FDD2F7B330}" type="pres">
      <dgm:prSet presAssocID="{E10EA824-8AD6-4C8E-AEB2-0D0BD6E9523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kendiagramm mit einfarbiger Füllung"/>
        </a:ext>
      </dgm:extLst>
    </dgm:pt>
    <dgm:pt modelId="{40AA1612-81B2-473C-998D-DED11FC68839}" type="pres">
      <dgm:prSet presAssocID="{E10EA824-8AD6-4C8E-AEB2-0D0BD6E9523E}" presName="spaceRect" presStyleCnt="0"/>
      <dgm:spPr/>
    </dgm:pt>
    <dgm:pt modelId="{E41BF8FE-4EFA-4174-8D6F-E6CA7E9E6C4A}" type="pres">
      <dgm:prSet presAssocID="{E10EA824-8AD6-4C8E-AEB2-0D0BD6E9523E}" presName="parTx" presStyleLbl="revTx" presStyleIdx="4" presStyleCnt="7">
        <dgm:presLayoutVars>
          <dgm:chMax val="0"/>
          <dgm:chPref val="0"/>
        </dgm:presLayoutVars>
      </dgm:prSet>
      <dgm:spPr/>
    </dgm:pt>
    <dgm:pt modelId="{B2B5A2D0-B8A6-4744-AB1E-24B17F5A0ADD}" type="pres">
      <dgm:prSet presAssocID="{5A0D6E6A-77BE-40DC-B200-22195C00707E}" presName="sibTrans" presStyleCnt="0"/>
      <dgm:spPr/>
    </dgm:pt>
    <dgm:pt modelId="{4A101C36-8571-49BD-BF57-A251EB7EED9B}" type="pres">
      <dgm:prSet presAssocID="{E825F02B-8BE0-4B6B-A05B-6CB7361994AC}" presName="compNode" presStyleCnt="0"/>
      <dgm:spPr/>
    </dgm:pt>
    <dgm:pt modelId="{F5EBB963-4AC9-4CB8-8B29-80678AAC66B6}" type="pres">
      <dgm:prSet presAssocID="{E825F02B-8BE0-4B6B-A05B-6CB7361994AC}" presName="bgRect" presStyleLbl="bgShp" presStyleIdx="5" presStyleCnt="7"/>
      <dgm:spPr/>
    </dgm:pt>
    <dgm:pt modelId="{F5F5F344-92C9-4708-A110-454B76DB8A73}" type="pres">
      <dgm:prSet presAssocID="{E825F02B-8BE0-4B6B-A05B-6CB7361994A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Ticked with solid fill"/>
        </a:ext>
      </dgm:extLst>
    </dgm:pt>
    <dgm:pt modelId="{B6D0095B-D915-423B-8D7E-F03058E6952F}" type="pres">
      <dgm:prSet presAssocID="{E825F02B-8BE0-4B6B-A05B-6CB7361994AC}" presName="spaceRect" presStyleCnt="0"/>
      <dgm:spPr/>
    </dgm:pt>
    <dgm:pt modelId="{AF48ABE9-19E4-4496-8E95-F162D4CCB5DF}" type="pres">
      <dgm:prSet presAssocID="{E825F02B-8BE0-4B6B-A05B-6CB7361994AC}" presName="parTx" presStyleLbl="revTx" presStyleIdx="5" presStyleCnt="7">
        <dgm:presLayoutVars>
          <dgm:chMax val="0"/>
          <dgm:chPref val="0"/>
        </dgm:presLayoutVars>
      </dgm:prSet>
      <dgm:spPr/>
    </dgm:pt>
    <dgm:pt modelId="{9697D715-560C-40D3-9497-B6D3E0387DFC}" type="pres">
      <dgm:prSet presAssocID="{DC1CB467-1388-4EFA-A048-3D733ED87C85}" presName="sibTrans" presStyleCnt="0"/>
      <dgm:spPr/>
    </dgm:pt>
    <dgm:pt modelId="{58D12E7E-4855-4EF6-9E44-A658106F4245}" type="pres">
      <dgm:prSet presAssocID="{AF4F61C3-7D5A-4181-A61E-89D1D300060B}" presName="compNode" presStyleCnt="0"/>
      <dgm:spPr/>
    </dgm:pt>
    <dgm:pt modelId="{A3127ED4-5BA4-4B0A-A5FA-31F35DEE334C}" type="pres">
      <dgm:prSet presAssocID="{AF4F61C3-7D5A-4181-A61E-89D1D300060B}" presName="bgRect" presStyleLbl="bgShp" presStyleIdx="6" presStyleCnt="7"/>
      <dgm:spPr/>
    </dgm:pt>
    <dgm:pt modelId="{CB418FE5-37D3-43A9-80C6-D113B8B4C618}" type="pres">
      <dgm:prSet presAssocID="{AF4F61C3-7D5A-4181-A61E-89D1D300060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tzungssaal mit einfarbiger Füllung"/>
        </a:ext>
      </dgm:extLst>
    </dgm:pt>
    <dgm:pt modelId="{C9D570E2-B15D-4AA2-A414-2FE97DDD7CA5}" type="pres">
      <dgm:prSet presAssocID="{AF4F61C3-7D5A-4181-A61E-89D1D300060B}" presName="spaceRect" presStyleCnt="0"/>
      <dgm:spPr/>
    </dgm:pt>
    <dgm:pt modelId="{3197AE3D-9E75-4796-A2DF-E756F8BEC587}" type="pres">
      <dgm:prSet presAssocID="{AF4F61C3-7D5A-4181-A61E-89D1D300060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2235101-D292-493D-972F-042A1B3B84EC}" srcId="{C642B065-4242-4138-9AE0-898820DBAF82}" destId="{AF4F61C3-7D5A-4181-A61E-89D1D300060B}" srcOrd="6" destOrd="0" parTransId="{6252D184-63DD-49ED-A9F4-6734B2309CE3}" sibTransId="{482A9B3A-7230-43C8-8AF5-B2E5E5F7AAAF}"/>
    <dgm:cxn modelId="{01847808-D5E0-4F84-8288-5D50DBA6BB7A}" type="presOf" srcId="{FA303D7C-F862-474E-8917-59DA03C952E3}" destId="{423B988D-5BEF-424D-A8EB-94A467D9BEF0}" srcOrd="0" destOrd="0" presId="urn:microsoft.com/office/officeart/2018/2/layout/IconVerticalSolidList"/>
    <dgm:cxn modelId="{6D5B0816-4C81-4238-83E3-040B0C5C8C5B}" type="presOf" srcId="{BB3C776D-0B08-4392-9761-38710936A324}" destId="{CE0EAFE5-A2C2-4678-BFEE-27D28C07C220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1F7D878-0FFA-4593-A164-4E9774456C08}" type="presOf" srcId="{77A06C6A-C6AD-4209-9AC5-AD533F1DB176}" destId="{A4FCC124-2EE0-44DC-9A33-8ED3254557D5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F2C5B92-9651-4649-8AA5-CDF5156664D6}" srcId="{C642B065-4242-4138-9AE0-898820DBAF82}" destId="{FA303D7C-F862-474E-8917-59DA03C952E3}" srcOrd="3" destOrd="0" parTransId="{886F7332-C320-4E4E-AC41-AB62A8439FF1}" sibTransId="{37A4EB2E-296E-4174-82C1-E64CEDA6ADFA}"/>
    <dgm:cxn modelId="{1CFC4093-B711-4E55-BE86-D64193641920}" type="presOf" srcId="{E10EA824-8AD6-4C8E-AEB2-0D0BD6E9523E}" destId="{E41BF8FE-4EFA-4174-8D6F-E6CA7E9E6C4A}" srcOrd="0" destOrd="0" presId="urn:microsoft.com/office/officeart/2018/2/layout/IconVerticalSolidList"/>
    <dgm:cxn modelId="{CFDF8393-AE15-46C6-B6CD-AC41ECD5A111}" srcId="{C642B065-4242-4138-9AE0-898820DBAF82}" destId="{E825F02B-8BE0-4B6B-A05B-6CB7361994AC}" srcOrd="5" destOrd="0" parTransId="{06F3B570-DBA6-4169-92FE-4D62D28E7638}" sibTransId="{DC1CB467-1388-4EFA-A048-3D733ED87C85}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2EB6EC9-8512-4220-A577-98226A84812B}" srcId="{C642B065-4242-4138-9AE0-898820DBAF82}" destId="{77A06C6A-C6AD-4209-9AC5-AD533F1DB176}" srcOrd="2" destOrd="0" parTransId="{5DBE851F-99E6-4F1F-9458-8441FB5C31B9}" sibTransId="{48761737-3446-4797-8006-6030AE4D53CF}"/>
    <dgm:cxn modelId="{25E763DB-FC07-4894-86AE-8E8CF0E2CCA3}" type="presOf" srcId="{E825F02B-8BE0-4B6B-A05B-6CB7361994AC}" destId="{AF48ABE9-19E4-4496-8E95-F162D4CCB5DF}" srcOrd="0" destOrd="0" presId="urn:microsoft.com/office/officeart/2018/2/layout/IconVerticalSolidList"/>
    <dgm:cxn modelId="{AF934CEE-D5A9-4B07-AF3E-FA5A16D498BB}" type="presOf" srcId="{AF4F61C3-7D5A-4181-A61E-89D1D300060B}" destId="{3197AE3D-9E75-4796-A2DF-E756F8BEC587}" srcOrd="0" destOrd="0" presId="urn:microsoft.com/office/officeart/2018/2/layout/IconVerticalSolidList"/>
    <dgm:cxn modelId="{1BE3B4F6-1B24-465D-A058-3CFE5514EECF}" srcId="{C642B065-4242-4138-9AE0-898820DBAF82}" destId="{E10EA824-8AD6-4C8E-AEB2-0D0BD6E9523E}" srcOrd="4" destOrd="0" parTransId="{139A9E5C-5FBE-43F2-91D7-B2637D4123EE}" sibTransId="{5A0D6E6A-77BE-40DC-B200-22195C00707E}"/>
    <dgm:cxn modelId="{D0CB29F7-8BA9-4DE4-9B5C-2AACCE9E83B3}" srcId="{C642B065-4242-4138-9AE0-898820DBAF82}" destId="{BB3C776D-0B08-4392-9761-38710936A324}" srcOrd="1" destOrd="0" parTransId="{FA0BDE3A-34CD-444A-8C43-96D5B3506B39}" sibTransId="{3308C7F8-9441-43B1-8D27-6B89D2AA814B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90715628-DF88-4194-A154-44C990AB8A72}" type="presParOf" srcId="{45883CBF-549E-40C7-911D-9138D937B43B}" destId="{4D4B2F71-90AB-4111-BD77-6BDB6C246ED9}" srcOrd="2" destOrd="0" presId="urn:microsoft.com/office/officeart/2018/2/layout/IconVerticalSolidList"/>
    <dgm:cxn modelId="{ECB4DC9A-7BDE-47E6-B4AE-EDE3D3B201A8}" type="presParOf" srcId="{4D4B2F71-90AB-4111-BD77-6BDB6C246ED9}" destId="{A6892D59-A23C-407A-920F-4006C971F46C}" srcOrd="0" destOrd="0" presId="urn:microsoft.com/office/officeart/2018/2/layout/IconVerticalSolidList"/>
    <dgm:cxn modelId="{D5EEEFA4-5A34-46E3-A9D1-F9B40D01FE82}" type="presParOf" srcId="{4D4B2F71-90AB-4111-BD77-6BDB6C246ED9}" destId="{39ACC860-F5AD-45C3-97EC-783901267095}" srcOrd="1" destOrd="0" presId="urn:microsoft.com/office/officeart/2018/2/layout/IconVerticalSolidList"/>
    <dgm:cxn modelId="{2EA3014C-7EC8-4096-AE51-CAFECF8DD0F6}" type="presParOf" srcId="{4D4B2F71-90AB-4111-BD77-6BDB6C246ED9}" destId="{1AF5695C-FB43-4213-9044-0E0E26429417}" srcOrd="2" destOrd="0" presId="urn:microsoft.com/office/officeart/2018/2/layout/IconVerticalSolidList"/>
    <dgm:cxn modelId="{D440021B-65DE-4895-9460-99EC20DD1EA4}" type="presParOf" srcId="{4D4B2F71-90AB-4111-BD77-6BDB6C246ED9}" destId="{CE0EAFE5-A2C2-4678-BFEE-27D28C07C220}" srcOrd="3" destOrd="0" presId="urn:microsoft.com/office/officeart/2018/2/layout/IconVerticalSolidList"/>
    <dgm:cxn modelId="{4E41846E-1FA3-4F62-9B94-9D98D73F7F57}" type="presParOf" srcId="{45883CBF-549E-40C7-911D-9138D937B43B}" destId="{5D030321-F8A7-4266-BEC2-E139F5D55CC7}" srcOrd="3" destOrd="0" presId="urn:microsoft.com/office/officeart/2018/2/layout/IconVerticalSolidList"/>
    <dgm:cxn modelId="{D7AE9D69-35B4-425A-8501-D3FC48F95FB1}" type="presParOf" srcId="{45883CBF-549E-40C7-911D-9138D937B43B}" destId="{01336717-EE49-4BB2-AEB8-DC27B53D4333}" srcOrd="4" destOrd="0" presId="urn:microsoft.com/office/officeart/2018/2/layout/IconVerticalSolidList"/>
    <dgm:cxn modelId="{F839D36D-750C-4091-8EBC-9563AF4CEA2D}" type="presParOf" srcId="{01336717-EE49-4BB2-AEB8-DC27B53D4333}" destId="{5BD4677F-8904-4EC6-839C-F0040A2CE159}" srcOrd="0" destOrd="0" presId="urn:microsoft.com/office/officeart/2018/2/layout/IconVerticalSolidList"/>
    <dgm:cxn modelId="{E5F5E7EA-ED11-4E4E-A473-67822FB2DA4E}" type="presParOf" srcId="{01336717-EE49-4BB2-AEB8-DC27B53D4333}" destId="{203F5DEF-EA96-4BA9-9528-C4EB7FED132F}" srcOrd="1" destOrd="0" presId="urn:microsoft.com/office/officeart/2018/2/layout/IconVerticalSolidList"/>
    <dgm:cxn modelId="{03251011-BB1E-404E-A01E-0FD2539DE712}" type="presParOf" srcId="{01336717-EE49-4BB2-AEB8-DC27B53D4333}" destId="{2D363B0F-0CB6-456D-BFEE-E03A523CA6D3}" srcOrd="2" destOrd="0" presId="urn:microsoft.com/office/officeart/2018/2/layout/IconVerticalSolidList"/>
    <dgm:cxn modelId="{BDF0F79D-A789-496E-9DA6-37869D1D401D}" type="presParOf" srcId="{01336717-EE49-4BB2-AEB8-DC27B53D4333}" destId="{A4FCC124-2EE0-44DC-9A33-8ED3254557D5}" srcOrd="3" destOrd="0" presId="urn:microsoft.com/office/officeart/2018/2/layout/IconVerticalSolidList"/>
    <dgm:cxn modelId="{0788BD05-624B-46DB-8390-21A9190406CC}" type="presParOf" srcId="{45883CBF-549E-40C7-911D-9138D937B43B}" destId="{59F180C9-ADC8-4DB7-AF61-EC45DF01A8C3}" srcOrd="5" destOrd="0" presId="urn:microsoft.com/office/officeart/2018/2/layout/IconVerticalSolidList"/>
    <dgm:cxn modelId="{34A4EC14-DC1A-4298-864E-737329778B03}" type="presParOf" srcId="{45883CBF-549E-40C7-911D-9138D937B43B}" destId="{61760394-16A2-48BF-AAA3-40BD1C33AF75}" srcOrd="6" destOrd="0" presId="urn:microsoft.com/office/officeart/2018/2/layout/IconVerticalSolidList"/>
    <dgm:cxn modelId="{C003C249-6898-42BB-BBB2-F4C98A2FAD61}" type="presParOf" srcId="{61760394-16A2-48BF-AAA3-40BD1C33AF75}" destId="{954C0194-86ED-4129-AF76-D2214BA3377D}" srcOrd="0" destOrd="0" presId="urn:microsoft.com/office/officeart/2018/2/layout/IconVerticalSolidList"/>
    <dgm:cxn modelId="{80EFED34-723D-416F-B591-A6442DDD4E4D}" type="presParOf" srcId="{61760394-16A2-48BF-AAA3-40BD1C33AF75}" destId="{F4E98C37-C77F-4BB6-B339-4CB8F5CEB34E}" srcOrd="1" destOrd="0" presId="urn:microsoft.com/office/officeart/2018/2/layout/IconVerticalSolidList"/>
    <dgm:cxn modelId="{BE5B5721-72D7-42C1-A6CF-EAE223240B92}" type="presParOf" srcId="{61760394-16A2-48BF-AAA3-40BD1C33AF75}" destId="{40645138-9CC9-48ED-B884-DB8C9716DAB0}" srcOrd="2" destOrd="0" presId="urn:microsoft.com/office/officeart/2018/2/layout/IconVerticalSolidList"/>
    <dgm:cxn modelId="{6EC6A579-DF80-48FC-A4B8-84A6D95182D0}" type="presParOf" srcId="{61760394-16A2-48BF-AAA3-40BD1C33AF75}" destId="{423B988D-5BEF-424D-A8EB-94A467D9BEF0}" srcOrd="3" destOrd="0" presId="urn:microsoft.com/office/officeart/2018/2/layout/IconVerticalSolidList"/>
    <dgm:cxn modelId="{83F9EE2D-E78B-476A-9DB0-5EA75672504E}" type="presParOf" srcId="{45883CBF-549E-40C7-911D-9138D937B43B}" destId="{664B22C9-ADA3-4368-841D-99EB7869DA93}" srcOrd="7" destOrd="0" presId="urn:microsoft.com/office/officeart/2018/2/layout/IconVerticalSolidList"/>
    <dgm:cxn modelId="{B9EF46F9-105B-434C-9C0E-2BB2B36DF2BE}" type="presParOf" srcId="{45883CBF-549E-40C7-911D-9138D937B43B}" destId="{629B9612-2263-469D-8AB8-5EEC7B953A0A}" srcOrd="8" destOrd="0" presId="urn:microsoft.com/office/officeart/2018/2/layout/IconVerticalSolidList"/>
    <dgm:cxn modelId="{47277EAA-6AEA-4ADF-861B-3018BD5DF449}" type="presParOf" srcId="{629B9612-2263-469D-8AB8-5EEC7B953A0A}" destId="{13FA2E01-7B89-4621-861E-41F000BCF1D6}" srcOrd="0" destOrd="0" presId="urn:microsoft.com/office/officeart/2018/2/layout/IconVerticalSolidList"/>
    <dgm:cxn modelId="{44A23CE0-15AA-48A5-9CDA-EEC0E13E7CC8}" type="presParOf" srcId="{629B9612-2263-469D-8AB8-5EEC7B953A0A}" destId="{D2543931-A177-44BD-B4C1-63FDD2F7B330}" srcOrd="1" destOrd="0" presId="urn:microsoft.com/office/officeart/2018/2/layout/IconVerticalSolidList"/>
    <dgm:cxn modelId="{00B42E34-734D-46AA-9B8D-CA8D5621AD75}" type="presParOf" srcId="{629B9612-2263-469D-8AB8-5EEC7B953A0A}" destId="{40AA1612-81B2-473C-998D-DED11FC68839}" srcOrd="2" destOrd="0" presId="urn:microsoft.com/office/officeart/2018/2/layout/IconVerticalSolidList"/>
    <dgm:cxn modelId="{14ABCBC8-4EBB-429B-9790-F5E89F3E772E}" type="presParOf" srcId="{629B9612-2263-469D-8AB8-5EEC7B953A0A}" destId="{E41BF8FE-4EFA-4174-8D6F-E6CA7E9E6C4A}" srcOrd="3" destOrd="0" presId="urn:microsoft.com/office/officeart/2018/2/layout/IconVerticalSolidList"/>
    <dgm:cxn modelId="{04BEC2F3-A8BE-404A-93B1-C2C0D8BEBD0D}" type="presParOf" srcId="{45883CBF-549E-40C7-911D-9138D937B43B}" destId="{B2B5A2D0-B8A6-4744-AB1E-24B17F5A0ADD}" srcOrd="9" destOrd="0" presId="urn:microsoft.com/office/officeart/2018/2/layout/IconVerticalSolidList"/>
    <dgm:cxn modelId="{F6B1B055-47E9-4988-81E6-71EB2AF6C2EF}" type="presParOf" srcId="{45883CBF-549E-40C7-911D-9138D937B43B}" destId="{4A101C36-8571-49BD-BF57-A251EB7EED9B}" srcOrd="10" destOrd="0" presId="urn:microsoft.com/office/officeart/2018/2/layout/IconVerticalSolidList"/>
    <dgm:cxn modelId="{1CB8E446-20D5-4196-9B69-999A8D0E8F50}" type="presParOf" srcId="{4A101C36-8571-49BD-BF57-A251EB7EED9B}" destId="{F5EBB963-4AC9-4CB8-8B29-80678AAC66B6}" srcOrd="0" destOrd="0" presId="urn:microsoft.com/office/officeart/2018/2/layout/IconVerticalSolidList"/>
    <dgm:cxn modelId="{52C2DE08-7841-4CE0-ADC5-86D624DD1C73}" type="presParOf" srcId="{4A101C36-8571-49BD-BF57-A251EB7EED9B}" destId="{F5F5F344-92C9-4708-A110-454B76DB8A73}" srcOrd="1" destOrd="0" presId="urn:microsoft.com/office/officeart/2018/2/layout/IconVerticalSolidList"/>
    <dgm:cxn modelId="{0664C45A-8171-43F2-A60D-B78119D148BD}" type="presParOf" srcId="{4A101C36-8571-49BD-BF57-A251EB7EED9B}" destId="{B6D0095B-D915-423B-8D7E-F03058E6952F}" srcOrd="2" destOrd="0" presId="urn:microsoft.com/office/officeart/2018/2/layout/IconVerticalSolidList"/>
    <dgm:cxn modelId="{CA920B79-9299-4CFB-A5B6-9D715E08554A}" type="presParOf" srcId="{4A101C36-8571-49BD-BF57-A251EB7EED9B}" destId="{AF48ABE9-19E4-4496-8E95-F162D4CCB5DF}" srcOrd="3" destOrd="0" presId="urn:microsoft.com/office/officeart/2018/2/layout/IconVerticalSolidList"/>
    <dgm:cxn modelId="{19B4D5AB-6376-428F-A62B-247005C68504}" type="presParOf" srcId="{45883CBF-549E-40C7-911D-9138D937B43B}" destId="{9697D715-560C-40D3-9497-B6D3E0387DFC}" srcOrd="11" destOrd="0" presId="urn:microsoft.com/office/officeart/2018/2/layout/IconVerticalSolidList"/>
    <dgm:cxn modelId="{B95840B0-7523-4628-85A3-9A38CD88CE88}" type="presParOf" srcId="{45883CBF-549E-40C7-911D-9138D937B43B}" destId="{58D12E7E-4855-4EF6-9E44-A658106F4245}" srcOrd="12" destOrd="0" presId="urn:microsoft.com/office/officeart/2018/2/layout/IconVerticalSolidList"/>
    <dgm:cxn modelId="{30CBA473-7746-47AD-A91C-A0FF6DBDCC7F}" type="presParOf" srcId="{58D12E7E-4855-4EF6-9E44-A658106F4245}" destId="{A3127ED4-5BA4-4B0A-A5FA-31F35DEE334C}" srcOrd="0" destOrd="0" presId="urn:microsoft.com/office/officeart/2018/2/layout/IconVerticalSolidList"/>
    <dgm:cxn modelId="{8C45DA3C-9932-4700-921E-347938ED873D}" type="presParOf" srcId="{58D12E7E-4855-4EF6-9E44-A658106F4245}" destId="{CB418FE5-37D3-43A9-80C6-D113B8B4C618}" srcOrd="1" destOrd="0" presId="urn:microsoft.com/office/officeart/2018/2/layout/IconVerticalSolidList"/>
    <dgm:cxn modelId="{DD661EA3-0B2A-4DDA-9F67-86ED3A0DBAA2}" type="presParOf" srcId="{58D12E7E-4855-4EF6-9E44-A658106F4245}" destId="{C9D570E2-B15D-4AA2-A414-2FE97DDD7CA5}" srcOrd="2" destOrd="0" presId="urn:microsoft.com/office/officeart/2018/2/layout/IconVerticalSolidList"/>
    <dgm:cxn modelId="{BC448C5F-69F3-44BD-A551-5CFA9E97A129}" type="presParOf" srcId="{58D12E7E-4855-4EF6-9E44-A658106F4245}" destId="{3197AE3D-9E75-4796-A2DF-E756F8BEC5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Modality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/>
            <a:t>Modality</a:t>
          </a:r>
          <a:br>
            <a:rPr lang="en-US" sz="2800" b="1"/>
          </a:br>
          <a:r>
            <a:rPr lang="en-US" sz="2800" b="0"/>
            <a:t>auditory &gt; written</a:t>
          </a:r>
          <a:endParaRPr lang="en-US" sz="2800" b="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chemeClr val="bg1"/>
              </a:solidFill>
            </a:rPr>
            <a:t>Fragment type</a:t>
          </a:r>
        </a:p>
        <a:p>
          <a:pPr>
            <a:lnSpc>
              <a:spcPct val="100000"/>
            </a:lnSpc>
          </a:pPr>
          <a:r>
            <a:rPr lang="en-US" sz="2800" b="0" dirty="0">
              <a:solidFill>
                <a:schemeClr val="bg1"/>
              </a:solidFill>
            </a:rPr>
            <a:t>lexical fragments &gt; functional fragments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chemeClr val="bg1"/>
              </a:solidFill>
            </a:rPr>
            <a:t>Emphasis</a:t>
          </a:r>
        </a:p>
        <a:p>
          <a:pPr>
            <a:lnSpc>
              <a:spcPct val="100000"/>
            </a:lnSpc>
          </a:pPr>
          <a:r>
            <a:rPr lang="en-US" sz="2800" b="0" dirty="0">
              <a:solidFill>
                <a:schemeClr val="bg1"/>
              </a:solidFill>
            </a:rPr>
            <a:t>emphasis on contrasting words &gt; lacking emphasis</a:t>
          </a:r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>
        <a:solidFill>
          <a:schemeClr val="bg1"/>
        </a:solidFill>
      </dgm:spPr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>
        <a:solidFill>
          <a:schemeClr val="bg1"/>
        </a:solidFill>
      </dgm:spPr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/>
            <a:t>Modality</a:t>
          </a:r>
          <a:br>
            <a:rPr lang="en-US" sz="2800" b="1"/>
          </a:br>
          <a:r>
            <a:rPr lang="en-US" sz="2800" b="0"/>
            <a:t>auditory &gt; written</a:t>
          </a:r>
          <a:endParaRPr lang="en-US" sz="2800" b="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chemeClr val="bg1"/>
              </a:solidFill>
            </a:rPr>
            <a:t>Fragment type</a:t>
          </a:r>
        </a:p>
        <a:p>
          <a:pPr>
            <a:lnSpc>
              <a:spcPct val="100000"/>
            </a:lnSpc>
          </a:pPr>
          <a:r>
            <a:rPr lang="en-US" sz="2800" b="0" dirty="0">
              <a:solidFill>
                <a:schemeClr val="bg1"/>
              </a:solidFill>
            </a:rPr>
            <a:t>lexical fragments &gt; functional fragments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  <a:p>
          <a:pPr>
            <a:lnSpc>
              <a:spcPct val="100000"/>
            </a:lnSpc>
          </a:pPr>
          <a:r>
            <a:rPr lang="en-US" sz="2800" b="0" dirty="0"/>
            <a:t>emphasis on contrasting words &gt; lacking emphasis</a:t>
          </a:r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>
        <a:solidFill>
          <a:schemeClr val="bg1"/>
        </a:solidFill>
      </dgm:spPr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Fragment</a:t>
          </a:r>
          <a:br>
            <a:rPr lang="en-US" sz="3200" b="0" dirty="0"/>
          </a:br>
          <a:r>
            <a:rPr lang="en-US" sz="3200" b="0" dirty="0"/>
            <a:t>type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Fragment</a:t>
          </a:r>
          <a:br>
            <a:rPr lang="en-US" sz="3200" b="0" dirty="0"/>
          </a:br>
          <a:r>
            <a:rPr lang="en-US" sz="3200" b="0" dirty="0"/>
            <a:t>type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/>
            <a:t>Modality</a:t>
          </a:r>
          <a:br>
            <a:rPr lang="en-US" sz="2800" b="1"/>
          </a:br>
          <a:r>
            <a:rPr lang="en-US" sz="2800" b="0"/>
            <a:t>auditory &gt; written</a:t>
          </a:r>
          <a:endParaRPr lang="en-US" sz="2800" b="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Fragment type</a:t>
          </a:r>
        </a:p>
        <a:p>
          <a:pPr>
            <a:lnSpc>
              <a:spcPct val="100000"/>
            </a:lnSpc>
          </a:pPr>
          <a:r>
            <a:rPr lang="en-US" sz="2800" b="0" dirty="0"/>
            <a:t>lexical fragments &gt; functional fragments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  <a:p>
          <a:pPr>
            <a:lnSpc>
              <a:spcPct val="100000"/>
            </a:lnSpc>
          </a:pPr>
          <a:r>
            <a:rPr lang="en-US" sz="2800" b="0" dirty="0"/>
            <a:t>emphasis on contrasting words &gt; lacking emphasis</a:t>
          </a:r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/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3300" dirty="0"/>
            <a:t>Modality</a:t>
          </a:r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DD59C19C-4A88-4A51-80DC-9880DBC61CFA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6DA069A3-52B8-456B-BBA0-909634FCBFCC}" type="parTrans" cxnId="{E72EB3C9-5A63-49F2-BC94-40B5E7A750EE}">
      <dgm:prSet/>
      <dgm:spPr/>
    </dgm:pt>
    <dgm:pt modelId="{CE6B827B-1538-454A-89D8-55FE0AB87BE0}" type="sibTrans" cxnId="{E72EB3C9-5A63-49F2-BC94-40B5E7A750EE}">
      <dgm:prSet/>
      <dgm:spPr/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EC8F2A22-6918-4D0F-9A53-4217A991D68A}" type="presOf" srcId="{DD59C19C-4A88-4A51-80DC-9880DBC61CFA}" destId="{DF38C1F4-1132-45FB-8697-4603868694F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E72EB3C9-5A63-49F2-BC94-40B5E7A750EE}" srcId="{7744D5A5-9287-4B39-A0A1-709D3E17C87B}" destId="{DD59C19C-4A88-4A51-80DC-9880DBC61CFA}" srcOrd="1" destOrd="0" parTransId="{6DA069A3-52B8-456B-BBA0-909634FCBFCC}" sibTransId="{CE6B827B-1538-454A-89D8-55FE0AB87BE0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Fragment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remnant of ellipsis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3300" dirty="0"/>
            <a:t>Modality</a:t>
          </a:r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DD59C19C-4A88-4A51-80DC-9880DBC61CFA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6DA069A3-52B8-456B-BBA0-909634FCBFCC}" type="parTrans" cxnId="{E72EB3C9-5A63-49F2-BC94-40B5E7A750EE}">
      <dgm:prSet/>
      <dgm:spPr/>
      <dgm:t>
        <a:bodyPr/>
        <a:lstStyle/>
        <a:p>
          <a:endParaRPr lang="en-GB"/>
        </a:p>
      </dgm:t>
    </dgm:pt>
    <dgm:pt modelId="{CE6B827B-1538-454A-89D8-55FE0AB87BE0}" type="sibTrans" cxnId="{E72EB3C9-5A63-49F2-BC94-40B5E7A750EE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EC8F2A22-6918-4D0F-9A53-4217A991D68A}" type="presOf" srcId="{DD59C19C-4A88-4A51-80DC-9880DBC61CFA}" destId="{DF38C1F4-1132-45FB-8697-4603868694F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E72EB3C9-5A63-49F2-BC94-40B5E7A750EE}" srcId="{7744D5A5-9287-4B39-A0A1-709D3E17C87B}" destId="{DD59C19C-4A88-4A51-80DC-9880DBC61CFA}" srcOrd="1" destOrd="0" parTransId="{6DA069A3-52B8-456B-BBA0-909634FCBFCC}" sibTransId="{CE6B827B-1538-454A-89D8-55FE0AB87BE0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GB" sz="3200" dirty="0"/>
            <a:t>Acceptability Judgement Task</a:t>
          </a:r>
          <a:endParaRPr lang="en-US" sz="32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A5A91E5-27D4-46AB-B944-E1328015717D}">
      <dgm:prSet custT="1"/>
      <dgm:spPr/>
      <dgm:t>
        <a:bodyPr/>
        <a:lstStyle/>
        <a:p>
          <a:r>
            <a:rPr lang="en-GB" sz="2600" b="0" i="0" baseline="0" dirty="0"/>
            <a:t>rate naturalness of speaker B’s answer</a:t>
          </a:r>
          <a:endParaRPr lang="en-GB" sz="2600" dirty="0"/>
        </a:p>
      </dgm:t>
    </dgm:pt>
    <dgm:pt modelId="{592BF4FF-7D19-4F6E-85DF-DD62C2634C04}" type="parTrans" cxnId="{4D3FB772-79C0-4DE3-99F8-FEA2474EEDF2}">
      <dgm:prSet/>
      <dgm:spPr/>
      <dgm:t>
        <a:bodyPr/>
        <a:lstStyle/>
        <a:p>
          <a:endParaRPr lang="en-GB"/>
        </a:p>
      </dgm:t>
    </dgm:pt>
    <dgm:pt modelId="{8B8FEB50-AEB2-4913-800E-FEA1144B3245}" type="sibTrans" cxnId="{4D3FB772-79C0-4DE3-99F8-FEA2474EEDF2}">
      <dgm:prSet/>
      <dgm:spPr/>
      <dgm:t>
        <a:bodyPr/>
        <a:lstStyle/>
        <a:p>
          <a:endParaRPr lang="en-GB"/>
        </a:p>
      </dgm:t>
    </dgm:pt>
    <dgm:pt modelId="{99B98167-0495-4D69-8EE0-BA4EE8FD3563}">
      <dgm:prSet custT="1"/>
      <dgm:spPr/>
      <dgm:t>
        <a:bodyPr/>
        <a:lstStyle/>
        <a:p>
          <a:r>
            <a:rPr lang="en-GB" sz="2600" b="0" i="0" baseline="0" dirty="0"/>
            <a:t>7-point Likert scale</a:t>
          </a:r>
          <a:endParaRPr lang="en-GB" sz="2600" dirty="0"/>
        </a:p>
      </dgm:t>
    </dgm:pt>
    <dgm:pt modelId="{54E4C813-C1F4-4D05-842E-F5680A12474C}" type="parTrans" cxnId="{B805A747-E3C3-4963-B80C-A52F93B02021}">
      <dgm:prSet/>
      <dgm:spPr/>
      <dgm:t>
        <a:bodyPr/>
        <a:lstStyle/>
        <a:p>
          <a:endParaRPr lang="en-GB"/>
        </a:p>
      </dgm:t>
    </dgm:pt>
    <dgm:pt modelId="{3312CC8A-FF9F-4589-A1A1-A177F47EFCAD}" type="sibTrans" cxnId="{B805A747-E3C3-4963-B80C-A52F93B02021}">
      <dgm:prSet/>
      <dgm:spPr/>
      <dgm:t>
        <a:bodyPr/>
        <a:lstStyle/>
        <a:p>
          <a:endParaRPr lang="en-GB"/>
        </a:p>
      </dgm:t>
    </dgm:pt>
    <dgm:pt modelId="{BA8F9A7F-C81C-4A60-8483-4F3DC68035D0}">
      <dgm:prSet custT="1"/>
      <dgm:spPr/>
      <dgm:t>
        <a:bodyPr/>
        <a:lstStyle/>
        <a:p>
          <a:r>
            <a:rPr lang="en-GB" sz="2600" b="0" i="0" baseline="0" dirty="0"/>
            <a:t>forced choice</a:t>
          </a:r>
          <a:endParaRPr lang="en-GB" sz="2600" dirty="0"/>
        </a:p>
      </dgm:t>
    </dgm:pt>
    <dgm:pt modelId="{DEE62279-CAB7-48CE-A2BD-3DB98F743E38}" type="parTrans" cxnId="{7BFA5F2E-959E-482E-A938-32189CB31ECC}">
      <dgm:prSet/>
      <dgm:spPr/>
      <dgm:t>
        <a:bodyPr/>
        <a:lstStyle/>
        <a:p>
          <a:endParaRPr lang="en-GB"/>
        </a:p>
      </dgm:t>
    </dgm:pt>
    <dgm:pt modelId="{B5E80C1B-90F3-4D11-A998-CDA86F2E6979}" type="sibTrans" cxnId="{7BFA5F2E-959E-482E-A938-32189CB31ECC}">
      <dgm:prSet/>
      <dgm:spPr/>
      <dgm:t>
        <a:bodyPr/>
        <a:lstStyle/>
        <a:p>
          <a:endParaRPr lang="en-GB"/>
        </a:p>
      </dgm:t>
    </dgm:pt>
    <dgm:pt modelId="{2D858058-217A-41B1-8ACF-A6EC8ACDA961}">
      <dgm:prSet custT="1"/>
      <dgm:spPr/>
      <dgm:t>
        <a:bodyPr/>
        <a:lstStyle/>
        <a:p>
          <a:r>
            <a:rPr lang="en-GB" sz="2600" b="0" i="0" baseline="0" dirty="0"/>
            <a:t>no time limit</a:t>
          </a:r>
          <a:endParaRPr lang="en-GB" sz="2600" dirty="0"/>
        </a:p>
      </dgm:t>
    </dgm:pt>
    <dgm:pt modelId="{4634A643-D16D-40F2-938A-E9CE8234EC3B}" type="parTrans" cxnId="{A592AA3D-7862-45DD-8559-716CAF34CBC7}">
      <dgm:prSet/>
      <dgm:spPr/>
      <dgm:t>
        <a:bodyPr/>
        <a:lstStyle/>
        <a:p>
          <a:endParaRPr lang="en-GB"/>
        </a:p>
      </dgm:t>
    </dgm:pt>
    <dgm:pt modelId="{26B0092E-673F-4514-AD3A-C0A70CF1E9C3}" type="sibTrans" cxnId="{A592AA3D-7862-45DD-8559-716CAF34CBC7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FA5F2E-959E-482E-A938-32189CB31ECC}" srcId="{367DFEC9-F93A-4C8A-9A5A-0D3AFBA55D3F}" destId="{BA8F9A7F-C81C-4A60-8483-4F3DC68035D0}" srcOrd="2" destOrd="0" parTransId="{DEE62279-CAB7-48CE-A2BD-3DB98F743E38}" sibTransId="{B5E80C1B-90F3-4D11-A998-CDA86F2E6979}"/>
    <dgm:cxn modelId="{A592AA3D-7862-45DD-8559-716CAF34CBC7}" srcId="{367DFEC9-F93A-4C8A-9A5A-0D3AFBA55D3F}" destId="{2D858058-217A-41B1-8ACF-A6EC8ACDA961}" srcOrd="3" destOrd="0" parTransId="{4634A643-D16D-40F2-938A-E9CE8234EC3B}" sibTransId="{26B0092E-673F-4514-AD3A-C0A70CF1E9C3}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B805A747-E3C3-4963-B80C-A52F93B02021}" srcId="{367DFEC9-F93A-4C8A-9A5A-0D3AFBA55D3F}" destId="{99B98167-0495-4D69-8EE0-BA4EE8FD3563}" srcOrd="1" destOrd="0" parTransId="{54E4C813-C1F4-4D05-842E-F5680A12474C}" sibTransId="{3312CC8A-FF9F-4589-A1A1-A177F47EFCAD}"/>
    <dgm:cxn modelId="{4D3FB772-79C0-4DE3-99F8-FEA2474EEDF2}" srcId="{367DFEC9-F93A-4C8A-9A5A-0D3AFBA55D3F}" destId="{4A5A91E5-27D4-46AB-B944-E1328015717D}" srcOrd="0" destOrd="0" parTransId="{592BF4FF-7D19-4F6E-85DF-DD62C2634C04}" sibTransId="{8B8FEB50-AEB2-4913-800E-FEA1144B3245}"/>
    <dgm:cxn modelId="{677AF27E-A847-4F8C-AAA6-111EF19AB53F}" type="presOf" srcId="{2D858058-217A-41B1-8ACF-A6EC8ACDA961}" destId="{1268BD2F-18C0-4169-BC25-EC0C1365DA2D}" srcOrd="0" destOrd="3" presId="urn:microsoft.com/office/officeart/2005/8/layout/hList1"/>
    <dgm:cxn modelId="{96ABAD8E-CD38-43CB-9AE5-AB879CBB7815}" type="presOf" srcId="{99B98167-0495-4D69-8EE0-BA4EE8FD3563}" destId="{1268BD2F-18C0-4169-BC25-EC0C1365DA2D}" srcOrd="0" destOrd="1" presId="urn:microsoft.com/office/officeart/2005/8/layout/hList1"/>
    <dgm:cxn modelId="{90EF0693-0382-4CC3-830D-131EFF374A6B}" type="presOf" srcId="{BA8F9A7F-C81C-4A60-8483-4F3DC68035D0}" destId="{1268BD2F-18C0-4169-BC25-EC0C1365DA2D}" srcOrd="0" destOrd="2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B8957AF5-CD3C-4D79-922F-54D8EF366E92}" type="presOf" srcId="{4A5A91E5-27D4-46AB-B944-E1328015717D}" destId="{1268BD2F-18C0-4169-BC25-EC0C1365DA2D}" srcOrd="0" destOrd="0" presId="urn:microsoft.com/office/officeart/2005/8/layout/hList1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GB" sz="3200" dirty="0"/>
            <a:t>Acceptability Judgement Task</a:t>
          </a:r>
          <a:endParaRPr lang="en-US" sz="32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A5A91E5-27D4-46AB-B944-E1328015717D}">
      <dgm:prSet custT="1"/>
      <dgm:spPr/>
      <dgm:t>
        <a:bodyPr/>
        <a:lstStyle/>
        <a:p>
          <a:r>
            <a:rPr lang="en-GB" sz="2600" b="0" i="0" baseline="0" dirty="0"/>
            <a:t>rate naturalness of speaker B’s answer</a:t>
          </a:r>
          <a:endParaRPr lang="en-GB" sz="2600" dirty="0"/>
        </a:p>
      </dgm:t>
    </dgm:pt>
    <dgm:pt modelId="{592BF4FF-7D19-4F6E-85DF-DD62C2634C04}" type="parTrans" cxnId="{4D3FB772-79C0-4DE3-99F8-FEA2474EEDF2}">
      <dgm:prSet/>
      <dgm:spPr/>
      <dgm:t>
        <a:bodyPr/>
        <a:lstStyle/>
        <a:p>
          <a:endParaRPr lang="en-GB"/>
        </a:p>
      </dgm:t>
    </dgm:pt>
    <dgm:pt modelId="{8B8FEB50-AEB2-4913-800E-FEA1144B3245}" type="sibTrans" cxnId="{4D3FB772-79C0-4DE3-99F8-FEA2474EEDF2}">
      <dgm:prSet/>
      <dgm:spPr/>
      <dgm:t>
        <a:bodyPr/>
        <a:lstStyle/>
        <a:p>
          <a:endParaRPr lang="en-GB"/>
        </a:p>
      </dgm:t>
    </dgm:pt>
    <dgm:pt modelId="{99B98167-0495-4D69-8EE0-BA4EE8FD3563}">
      <dgm:prSet custT="1"/>
      <dgm:spPr/>
      <dgm:t>
        <a:bodyPr/>
        <a:lstStyle/>
        <a:p>
          <a:r>
            <a:rPr lang="en-GB" sz="2600" b="0" i="0" baseline="0" dirty="0"/>
            <a:t>7-point Likert scale</a:t>
          </a:r>
          <a:endParaRPr lang="en-GB" sz="2600" dirty="0"/>
        </a:p>
      </dgm:t>
    </dgm:pt>
    <dgm:pt modelId="{54E4C813-C1F4-4D05-842E-F5680A12474C}" type="parTrans" cxnId="{B805A747-E3C3-4963-B80C-A52F93B02021}">
      <dgm:prSet/>
      <dgm:spPr/>
      <dgm:t>
        <a:bodyPr/>
        <a:lstStyle/>
        <a:p>
          <a:endParaRPr lang="en-GB"/>
        </a:p>
      </dgm:t>
    </dgm:pt>
    <dgm:pt modelId="{3312CC8A-FF9F-4589-A1A1-A177F47EFCAD}" type="sibTrans" cxnId="{B805A747-E3C3-4963-B80C-A52F93B02021}">
      <dgm:prSet/>
      <dgm:spPr/>
      <dgm:t>
        <a:bodyPr/>
        <a:lstStyle/>
        <a:p>
          <a:endParaRPr lang="en-GB"/>
        </a:p>
      </dgm:t>
    </dgm:pt>
    <dgm:pt modelId="{BA8F9A7F-C81C-4A60-8483-4F3DC68035D0}">
      <dgm:prSet custT="1"/>
      <dgm:spPr/>
      <dgm:t>
        <a:bodyPr/>
        <a:lstStyle/>
        <a:p>
          <a:r>
            <a:rPr lang="en-GB" sz="2600" b="0" i="0" baseline="0" dirty="0"/>
            <a:t>forced choice</a:t>
          </a:r>
          <a:endParaRPr lang="en-GB" sz="2600" dirty="0"/>
        </a:p>
      </dgm:t>
    </dgm:pt>
    <dgm:pt modelId="{DEE62279-CAB7-48CE-A2BD-3DB98F743E38}" type="parTrans" cxnId="{7BFA5F2E-959E-482E-A938-32189CB31ECC}">
      <dgm:prSet/>
      <dgm:spPr/>
      <dgm:t>
        <a:bodyPr/>
        <a:lstStyle/>
        <a:p>
          <a:endParaRPr lang="en-GB"/>
        </a:p>
      </dgm:t>
    </dgm:pt>
    <dgm:pt modelId="{B5E80C1B-90F3-4D11-A998-CDA86F2E6979}" type="sibTrans" cxnId="{7BFA5F2E-959E-482E-A938-32189CB31ECC}">
      <dgm:prSet/>
      <dgm:spPr/>
      <dgm:t>
        <a:bodyPr/>
        <a:lstStyle/>
        <a:p>
          <a:endParaRPr lang="en-GB"/>
        </a:p>
      </dgm:t>
    </dgm:pt>
    <dgm:pt modelId="{2D858058-217A-41B1-8ACF-A6EC8ACDA961}">
      <dgm:prSet custT="1"/>
      <dgm:spPr/>
      <dgm:t>
        <a:bodyPr/>
        <a:lstStyle/>
        <a:p>
          <a:r>
            <a:rPr lang="en-GB" sz="2600" b="0" i="0" baseline="0" dirty="0"/>
            <a:t>no time limit</a:t>
          </a:r>
          <a:endParaRPr lang="en-GB" sz="2600" dirty="0"/>
        </a:p>
      </dgm:t>
    </dgm:pt>
    <dgm:pt modelId="{4634A643-D16D-40F2-938A-E9CE8234EC3B}" type="parTrans" cxnId="{A592AA3D-7862-45DD-8559-716CAF34CBC7}">
      <dgm:prSet/>
      <dgm:spPr/>
      <dgm:t>
        <a:bodyPr/>
        <a:lstStyle/>
        <a:p>
          <a:endParaRPr lang="en-GB"/>
        </a:p>
      </dgm:t>
    </dgm:pt>
    <dgm:pt modelId="{26B0092E-673F-4514-AD3A-C0A70CF1E9C3}" type="sibTrans" cxnId="{A592AA3D-7862-45DD-8559-716CAF34CBC7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FA5F2E-959E-482E-A938-32189CB31ECC}" srcId="{367DFEC9-F93A-4C8A-9A5A-0D3AFBA55D3F}" destId="{BA8F9A7F-C81C-4A60-8483-4F3DC68035D0}" srcOrd="2" destOrd="0" parTransId="{DEE62279-CAB7-48CE-A2BD-3DB98F743E38}" sibTransId="{B5E80C1B-90F3-4D11-A998-CDA86F2E6979}"/>
    <dgm:cxn modelId="{A592AA3D-7862-45DD-8559-716CAF34CBC7}" srcId="{367DFEC9-F93A-4C8A-9A5A-0D3AFBA55D3F}" destId="{2D858058-217A-41B1-8ACF-A6EC8ACDA961}" srcOrd="3" destOrd="0" parTransId="{4634A643-D16D-40F2-938A-E9CE8234EC3B}" sibTransId="{26B0092E-673F-4514-AD3A-C0A70CF1E9C3}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B805A747-E3C3-4963-B80C-A52F93B02021}" srcId="{367DFEC9-F93A-4C8A-9A5A-0D3AFBA55D3F}" destId="{99B98167-0495-4D69-8EE0-BA4EE8FD3563}" srcOrd="1" destOrd="0" parTransId="{54E4C813-C1F4-4D05-842E-F5680A12474C}" sibTransId="{3312CC8A-FF9F-4589-A1A1-A177F47EFCAD}"/>
    <dgm:cxn modelId="{4D3FB772-79C0-4DE3-99F8-FEA2474EEDF2}" srcId="{367DFEC9-F93A-4C8A-9A5A-0D3AFBA55D3F}" destId="{4A5A91E5-27D4-46AB-B944-E1328015717D}" srcOrd="0" destOrd="0" parTransId="{592BF4FF-7D19-4F6E-85DF-DD62C2634C04}" sibTransId="{8B8FEB50-AEB2-4913-800E-FEA1144B3245}"/>
    <dgm:cxn modelId="{677AF27E-A847-4F8C-AAA6-111EF19AB53F}" type="presOf" srcId="{2D858058-217A-41B1-8ACF-A6EC8ACDA961}" destId="{1268BD2F-18C0-4169-BC25-EC0C1365DA2D}" srcOrd="0" destOrd="3" presId="urn:microsoft.com/office/officeart/2005/8/layout/hList1"/>
    <dgm:cxn modelId="{96ABAD8E-CD38-43CB-9AE5-AB879CBB7815}" type="presOf" srcId="{99B98167-0495-4D69-8EE0-BA4EE8FD3563}" destId="{1268BD2F-18C0-4169-BC25-EC0C1365DA2D}" srcOrd="0" destOrd="1" presId="urn:microsoft.com/office/officeart/2005/8/layout/hList1"/>
    <dgm:cxn modelId="{90EF0693-0382-4CC3-830D-131EFF374A6B}" type="presOf" srcId="{BA8F9A7F-C81C-4A60-8483-4F3DC68035D0}" destId="{1268BD2F-18C0-4169-BC25-EC0C1365DA2D}" srcOrd="0" destOrd="2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B8957AF5-CD3C-4D79-922F-54D8EF366E92}" type="presOf" srcId="{4A5A91E5-27D4-46AB-B944-E1328015717D}" destId="{1268BD2F-18C0-4169-BC25-EC0C1365DA2D}" srcOrd="0" destOrd="0" presId="urn:microsoft.com/office/officeart/2005/8/layout/hList1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GB" sz="3200" dirty="0"/>
            <a:t>Acceptability Judgement Task</a:t>
          </a:r>
          <a:endParaRPr lang="en-US" sz="32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A5A91E5-27D4-46AB-B944-E1328015717D}">
      <dgm:prSet custT="1"/>
      <dgm:spPr/>
      <dgm:t>
        <a:bodyPr/>
        <a:lstStyle/>
        <a:p>
          <a:r>
            <a:rPr lang="en-GB" sz="2600" b="0" i="0" baseline="0" dirty="0"/>
            <a:t>rate naturalness of speaker B’s answer</a:t>
          </a:r>
          <a:endParaRPr lang="en-GB" sz="2600" dirty="0"/>
        </a:p>
      </dgm:t>
    </dgm:pt>
    <dgm:pt modelId="{592BF4FF-7D19-4F6E-85DF-DD62C2634C04}" type="parTrans" cxnId="{4D3FB772-79C0-4DE3-99F8-FEA2474EEDF2}">
      <dgm:prSet/>
      <dgm:spPr/>
      <dgm:t>
        <a:bodyPr/>
        <a:lstStyle/>
        <a:p>
          <a:endParaRPr lang="en-GB"/>
        </a:p>
      </dgm:t>
    </dgm:pt>
    <dgm:pt modelId="{8B8FEB50-AEB2-4913-800E-FEA1144B3245}" type="sibTrans" cxnId="{4D3FB772-79C0-4DE3-99F8-FEA2474EEDF2}">
      <dgm:prSet/>
      <dgm:spPr/>
      <dgm:t>
        <a:bodyPr/>
        <a:lstStyle/>
        <a:p>
          <a:endParaRPr lang="en-GB"/>
        </a:p>
      </dgm:t>
    </dgm:pt>
    <dgm:pt modelId="{99B98167-0495-4D69-8EE0-BA4EE8FD3563}">
      <dgm:prSet custT="1"/>
      <dgm:spPr/>
      <dgm:t>
        <a:bodyPr/>
        <a:lstStyle/>
        <a:p>
          <a:r>
            <a:rPr lang="en-GB" sz="2600" b="0" i="0" baseline="0" dirty="0"/>
            <a:t>7-point Likert scale</a:t>
          </a:r>
          <a:endParaRPr lang="en-GB" sz="2600" dirty="0"/>
        </a:p>
      </dgm:t>
    </dgm:pt>
    <dgm:pt modelId="{54E4C813-C1F4-4D05-842E-F5680A12474C}" type="parTrans" cxnId="{B805A747-E3C3-4963-B80C-A52F93B02021}">
      <dgm:prSet/>
      <dgm:spPr/>
      <dgm:t>
        <a:bodyPr/>
        <a:lstStyle/>
        <a:p>
          <a:endParaRPr lang="en-GB"/>
        </a:p>
      </dgm:t>
    </dgm:pt>
    <dgm:pt modelId="{3312CC8A-FF9F-4589-A1A1-A177F47EFCAD}" type="sibTrans" cxnId="{B805A747-E3C3-4963-B80C-A52F93B02021}">
      <dgm:prSet/>
      <dgm:spPr/>
      <dgm:t>
        <a:bodyPr/>
        <a:lstStyle/>
        <a:p>
          <a:endParaRPr lang="en-GB"/>
        </a:p>
      </dgm:t>
    </dgm:pt>
    <dgm:pt modelId="{BA8F9A7F-C81C-4A60-8483-4F3DC68035D0}">
      <dgm:prSet custT="1"/>
      <dgm:spPr/>
      <dgm:t>
        <a:bodyPr/>
        <a:lstStyle/>
        <a:p>
          <a:r>
            <a:rPr lang="en-GB" sz="2600" b="0" i="0" baseline="0" dirty="0"/>
            <a:t>forced choice</a:t>
          </a:r>
          <a:endParaRPr lang="en-GB" sz="2600" dirty="0"/>
        </a:p>
      </dgm:t>
    </dgm:pt>
    <dgm:pt modelId="{DEE62279-CAB7-48CE-A2BD-3DB98F743E38}" type="parTrans" cxnId="{7BFA5F2E-959E-482E-A938-32189CB31ECC}">
      <dgm:prSet/>
      <dgm:spPr/>
      <dgm:t>
        <a:bodyPr/>
        <a:lstStyle/>
        <a:p>
          <a:endParaRPr lang="en-GB"/>
        </a:p>
      </dgm:t>
    </dgm:pt>
    <dgm:pt modelId="{B5E80C1B-90F3-4D11-A998-CDA86F2E6979}" type="sibTrans" cxnId="{7BFA5F2E-959E-482E-A938-32189CB31ECC}">
      <dgm:prSet/>
      <dgm:spPr/>
      <dgm:t>
        <a:bodyPr/>
        <a:lstStyle/>
        <a:p>
          <a:endParaRPr lang="en-GB"/>
        </a:p>
      </dgm:t>
    </dgm:pt>
    <dgm:pt modelId="{2D858058-217A-41B1-8ACF-A6EC8ACDA961}">
      <dgm:prSet custT="1"/>
      <dgm:spPr/>
      <dgm:t>
        <a:bodyPr/>
        <a:lstStyle/>
        <a:p>
          <a:r>
            <a:rPr lang="en-GB" sz="2600" b="0" i="0" baseline="0" dirty="0"/>
            <a:t>no time limit</a:t>
          </a:r>
          <a:endParaRPr lang="en-GB" sz="2600" dirty="0"/>
        </a:p>
      </dgm:t>
    </dgm:pt>
    <dgm:pt modelId="{4634A643-D16D-40F2-938A-E9CE8234EC3B}" type="parTrans" cxnId="{A592AA3D-7862-45DD-8559-716CAF34CBC7}">
      <dgm:prSet/>
      <dgm:spPr/>
      <dgm:t>
        <a:bodyPr/>
        <a:lstStyle/>
        <a:p>
          <a:endParaRPr lang="en-GB"/>
        </a:p>
      </dgm:t>
    </dgm:pt>
    <dgm:pt modelId="{26B0092E-673F-4514-AD3A-C0A70CF1E9C3}" type="sibTrans" cxnId="{A592AA3D-7862-45DD-8559-716CAF34CBC7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FA5F2E-959E-482E-A938-32189CB31ECC}" srcId="{367DFEC9-F93A-4C8A-9A5A-0D3AFBA55D3F}" destId="{BA8F9A7F-C81C-4A60-8483-4F3DC68035D0}" srcOrd="2" destOrd="0" parTransId="{DEE62279-CAB7-48CE-A2BD-3DB98F743E38}" sibTransId="{B5E80C1B-90F3-4D11-A998-CDA86F2E6979}"/>
    <dgm:cxn modelId="{A592AA3D-7862-45DD-8559-716CAF34CBC7}" srcId="{367DFEC9-F93A-4C8A-9A5A-0D3AFBA55D3F}" destId="{2D858058-217A-41B1-8ACF-A6EC8ACDA961}" srcOrd="3" destOrd="0" parTransId="{4634A643-D16D-40F2-938A-E9CE8234EC3B}" sibTransId="{26B0092E-673F-4514-AD3A-C0A70CF1E9C3}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B805A747-E3C3-4963-B80C-A52F93B02021}" srcId="{367DFEC9-F93A-4C8A-9A5A-0D3AFBA55D3F}" destId="{99B98167-0495-4D69-8EE0-BA4EE8FD3563}" srcOrd="1" destOrd="0" parTransId="{54E4C813-C1F4-4D05-842E-F5680A12474C}" sibTransId="{3312CC8A-FF9F-4589-A1A1-A177F47EFCAD}"/>
    <dgm:cxn modelId="{4D3FB772-79C0-4DE3-99F8-FEA2474EEDF2}" srcId="{367DFEC9-F93A-4C8A-9A5A-0D3AFBA55D3F}" destId="{4A5A91E5-27D4-46AB-B944-E1328015717D}" srcOrd="0" destOrd="0" parTransId="{592BF4FF-7D19-4F6E-85DF-DD62C2634C04}" sibTransId="{8B8FEB50-AEB2-4913-800E-FEA1144B3245}"/>
    <dgm:cxn modelId="{677AF27E-A847-4F8C-AAA6-111EF19AB53F}" type="presOf" srcId="{2D858058-217A-41B1-8ACF-A6EC8ACDA961}" destId="{1268BD2F-18C0-4169-BC25-EC0C1365DA2D}" srcOrd="0" destOrd="3" presId="urn:microsoft.com/office/officeart/2005/8/layout/hList1"/>
    <dgm:cxn modelId="{96ABAD8E-CD38-43CB-9AE5-AB879CBB7815}" type="presOf" srcId="{99B98167-0495-4D69-8EE0-BA4EE8FD3563}" destId="{1268BD2F-18C0-4169-BC25-EC0C1365DA2D}" srcOrd="0" destOrd="1" presId="urn:microsoft.com/office/officeart/2005/8/layout/hList1"/>
    <dgm:cxn modelId="{90EF0693-0382-4CC3-830D-131EFF374A6B}" type="presOf" srcId="{BA8F9A7F-C81C-4A60-8483-4F3DC68035D0}" destId="{1268BD2F-18C0-4169-BC25-EC0C1365DA2D}" srcOrd="0" destOrd="2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B8957AF5-CD3C-4D79-922F-54D8EF366E92}" type="presOf" srcId="{4A5A91E5-27D4-46AB-B944-E1328015717D}" destId="{1268BD2F-18C0-4169-BC25-EC0C1365DA2D}" srcOrd="0" destOrd="0" presId="urn:microsoft.com/office/officeart/2005/8/layout/hList1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n = 100</a:t>
          </a:r>
          <a:endParaRPr lang="en-US" sz="26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A1FA334D-212C-4CCE-8C70-925B37D06E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German native speakers</a:t>
          </a:r>
        </a:p>
      </dgm:t>
    </dgm:pt>
    <dgm:pt modelId="{F1896172-C4B0-42F1-85CB-2FDFB72F18C9}" type="parTrans" cxnId="{A11BCE96-1FE8-4621-928B-ADB6A4DCD675}">
      <dgm:prSet/>
      <dgm:spPr/>
      <dgm:t>
        <a:bodyPr/>
        <a:lstStyle/>
        <a:p>
          <a:endParaRPr lang="en-GB"/>
        </a:p>
      </dgm:t>
    </dgm:pt>
    <dgm:pt modelId="{A2B32B83-CA40-44E7-BEEA-7AC1EA38CC74}" type="sibTrans" cxnId="{A11BCE96-1FE8-4621-928B-ADB6A4DCD675}">
      <dgm:prSet/>
      <dgm:spPr/>
      <dgm:t>
        <a:bodyPr/>
        <a:lstStyle/>
        <a:p>
          <a:endParaRPr lang="en-GB"/>
        </a:p>
      </dgm:t>
    </dgm:pt>
    <dgm:pt modelId="{DDB5FC99-ED8E-4143-B87F-A2FD9BA47C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age between 19-73 years (m = 35.5)</a:t>
          </a:r>
        </a:p>
      </dgm:t>
    </dgm:pt>
    <dgm:pt modelId="{7DEA5A8C-4406-4038-9CD1-6ED4833BC07D}" type="parTrans" cxnId="{405DA3AB-2795-4D04-9D05-2338BC52E600}">
      <dgm:prSet/>
      <dgm:spPr/>
      <dgm:t>
        <a:bodyPr/>
        <a:lstStyle/>
        <a:p>
          <a:endParaRPr lang="en-GB"/>
        </a:p>
      </dgm:t>
    </dgm:pt>
    <dgm:pt modelId="{023B14A3-8EBF-4CD9-BDFD-2C1F85FB52CC}" type="sibTrans" cxnId="{405DA3AB-2795-4D04-9D05-2338BC52E600}">
      <dgm:prSet/>
      <dgm:spPr/>
      <dgm:t>
        <a:bodyPr/>
        <a:lstStyle/>
        <a:p>
          <a:endParaRPr lang="en-GB"/>
        </a:p>
      </dgm:t>
    </dgm:pt>
    <dgm:pt modelId="{3052B9EC-CE00-4867-8738-24A1AF648C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69 males, 29 females, 2 diverse</a:t>
          </a:r>
        </a:p>
      </dgm:t>
    </dgm:pt>
    <dgm:pt modelId="{1BD9BF4C-F2B3-4BEF-A7CA-71A09C178DA8}" type="parTrans" cxnId="{25388B7F-B1FF-47AB-B653-C5B50725F79F}">
      <dgm:prSet/>
      <dgm:spPr/>
      <dgm:t>
        <a:bodyPr/>
        <a:lstStyle/>
        <a:p>
          <a:endParaRPr lang="en-GB"/>
        </a:p>
      </dgm:t>
    </dgm:pt>
    <dgm:pt modelId="{854ECDC4-FA07-4B44-ACC9-4B287BD27946}" type="sibTrans" cxnId="{25388B7F-B1FF-47AB-B653-C5B50725F79F}">
      <dgm:prSet/>
      <dgm:spPr/>
      <dgm:t>
        <a:bodyPr/>
        <a:lstStyle/>
        <a:p>
          <a:endParaRPr lang="en-GB"/>
        </a:p>
      </dgm:t>
    </dgm:pt>
    <dgm:pt modelId="{90A2CE7B-8388-46AD-800E-106B029095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crowdsourced from Prolific</a:t>
          </a:r>
        </a:p>
      </dgm:t>
    </dgm:pt>
    <dgm:pt modelId="{E88E8CD9-3916-4CFC-B1D3-8DBA04C1B091}" type="parTrans" cxnId="{DAD7AD91-76AA-4A4A-B6A4-D4DC47440CD9}">
      <dgm:prSet/>
      <dgm:spPr/>
      <dgm:t>
        <a:bodyPr/>
        <a:lstStyle/>
        <a:p>
          <a:endParaRPr lang="en-GB"/>
        </a:p>
      </dgm:t>
    </dgm:pt>
    <dgm:pt modelId="{09105EDC-811E-4057-B1B9-3C6F2AFB50D6}" type="sibTrans" cxnId="{DAD7AD91-76AA-4A4A-B6A4-D4DC47440CD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5"/>
      <dgm:spPr/>
    </dgm:pt>
    <dgm:pt modelId="{C0B4015C-8039-4C57-916E-1FD2FF52B7E0}" type="pres">
      <dgm:prSet presAssocID="{CB362F2B-99D2-4A52-B145-98B76ECE6B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5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1819330A-59F4-46CC-A70B-95252F81C2E7}" type="pres">
      <dgm:prSet presAssocID="{90A2CE7B-8388-46AD-800E-106B029095B7}" presName="compNode" presStyleCnt="0"/>
      <dgm:spPr/>
    </dgm:pt>
    <dgm:pt modelId="{A94DCB55-D264-41AC-A026-82E57C8CF2CB}" type="pres">
      <dgm:prSet presAssocID="{90A2CE7B-8388-46AD-800E-106B029095B7}" presName="bgRect" presStyleLbl="bgShp" presStyleIdx="1" presStyleCnt="5"/>
      <dgm:spPr/>
    </dgm:pt>
    <dgm:pt modelId="{30E38C40-A75C-4B8E-89D3-C2105417EB48}" type="pres">
      <dgm:prSet presAssocID="{90A2CE7B-8388-46AD-800E-106B029095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770E7DC7-9482-4F7F-B54A-06B49C141B80}" type="pres">
      <dgm:prSet presAssocID="{90A2CE7B-8388-46AD-800E-106B029095B7}" presName="spaceRect" presStyleCnt="0"/>
      <dgm:spPr/>
    </dgm:pt>
    <dgm:pt modelId="{7EB4D24C-69B6-4949-AF97-9EB29395A46F}" type="pres">
      <dgm:prSet presAssocID="{90A2CE7B-8388-46AD-800E-106B029095B7}" presName="parTx" presStyleLbl="revTx" presStyleIdx="1" presStyleCnt="5">
        <dgm:presLayoutVars>
          <dgm:chMax val="0"/>
          <dgm:chPref val="0"/>
        </dgm:presLayoutVars>
      </dgm:prSet>
      <dgm:spPr/>
    </dgm:pt>
    <dgm:pt modelId="{2A32D8B3-DAC5-4D20-A788-E48CB28DAEF4}" type="pres">
      <dgm:prSet presAssocID="{09105EDC-811E-4057-B1B9-3C6F2AFB50D6}" presName="sibTrans" presStyleCnt="0"/>
      <dgm:spPr/>
    </dgm:pt>
    <dgm:pt modelId="{49B100D7-E842-46A1-8BAE-EF2E1E8A6FEA}" type="pres">
      <dgm:prSet presAssocID="{A1FA334D-212C-4CCE-8C70-925B37D06E64}" presName="compNode" presStyleCnt="0"/>
      <dgm:spPr/>
    </dgm:pt>
    <dgm:pt modelId="{C0AD6A9F-950F-4F93-B282-B0E122FBB848}" type="pres">
      <dgm:prSet presAssocID="{A1FA334D-212C-4CCE-8C70-925B37D06E64}" presName="bgRect" presStyleLbl="bgShp" presStyleIdx="2" presStyleCnt="5"/>
      <dgm:spPr/>
    </dgm:pt>
    <dgm:pt modelId="{B4295735-E495-4390-9B3F-3BF9CBF37D92}" type="pres">
      <dgm:prSet presAssocID="{A1FA334D-212C-4CCE-8C70-925B37D06E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 with solid fill"/>
        </a:ext>
      </dgm:extLst>
    </dgm:pt>
    <dgm:pt modelId="{2E679860-7516-4925-87E0-DCDFF012D8E0}" type="pres">
      <dgm:prSet presAssocID="{A1FA334D-212C-4CCE-8C70-925B37D06E64}" presName="spaceRect" presStyleCnt="0"/>
      <dgm:spPr/>
    </dgm:pt>
    <dgm:pt modelId="{93D010C4-6BCE-4C08-9DE2-8D8F05A97818}" type="pres">
      <dgm:prSet presAssocID="{A1FA334D-212C-4CCE-8C70-925B37D06E64}" presName="parTx" presStyleLbl="revTx" presStyleIdx="2" presStyleCnt="5">
        <dgm:presLayoutVars>
          <dgm:chMax val="0"/>
          <dgm:chPref val="0"/>
        </dgm:presLayoutVars>
      </dgm:prSet>
      <dgm:spPr/>
    </dgm:pt>
    <dgm:pt modelId="{D5481AA0-A45D-4088-8581-634C512440A8}" type="pres">
      <dgm:prSet presAssocID="{A2B32B83-CA40-44E7-BEEA-7AC1EA38CC74}" presName="sibTrans" presStyleCnt="0"/>
      <dgm:spPr/>
    </dgm:pt>
    <dgm:pt modelId="{552E3BE3-A8F9-48FF-B495-044DEB457FB5}" type="pres">
      <dgm:prSet presAssocID="{DDB5FC99-ED8E-4143-B87F-A2FD9BA47CEB}" presName="compNode" presStyleCnt="0"/>
      <dgm:spPr/>
    </dgm:pt>
    <dgm:pt modelId="{7E4F17BA-826D-4DFB-9A5D-B18BBA397E78}" type="pres">
      <dgm:prSet presAssocID="{DDB5FC99-ED8E-4143-B87F-A2FD9BA47CEB}" presName="bgRect" presStyleLbl="bgShp" presStyleIdx="3" presStyleCnt="5"/>
      <dgm:spPr/>
    </dgm:pt>
    <dgm:pt modelId="{7EAA3ACA-124E-4F6D-AD59-995EF2900176}" type="pres">
      <dgm:prSet presAssocID="{DDB5FC99-ED8E-4143-B87F-A2FD9BA47C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with cane with solid fill"/>
        </a:ext>
      </dgm:extLst>
    </dgm:pt>
    <dgm:pt modelId="{3882AB4A-D7F2-4780-8384-FEEB3EC24154}" type="pres">
      <dgm:prSet presAssocID="{DDB5FC99-ED8E-4143-B87F-A2FD9BA47CEB}" presName="spaceRect" presStyleCnt="0"/>
      <dgm:spPr/>
    </dgm:pt>
    <dgm:pt modelId="{F1C9A5B3-34E7-4537-987A-05028CFB4296}" type="pres">
      <dgm:prSet presAssocID="{DDB5FC99-ED8E-4143-B87F-A2FD9BA47CEB}" presName="parTx" presStyleLbl="revTx" presStyleIdx="3" presStyleCnt="5">
        <dgm:presLayoutVars>
          <dgm:chMax val="0"/>
          <dgm:chPref val="0"/>
        </dgm:presLayoutVars>
      </dgm:prSet>
      <dgm:spPr/>
    </dgm:pt>
    <dgm:pt modelId="{2B56F692-8608-4206-9E0D-8DA7E4009337}" type="pres">
      <dgm:prSet presAssocID="{023B14A3-8EBF-4CD9-BDFD-2C1F85FB52CC}" presName="sibTrans" presStyleCnt="0"/>
      <dgm:spPr/>
    </dgm:pt>
    <dgm:pt modelId="{AF1C23F6-FD47-4CDF-B9FA-937E3D9AA8DD}" type="pres">
      <dgm:prSet presAssocID="{3052B9EC-CE00-4867-8738-24A1AF648C54}" presName="compNode" presStyleCnt="0"/>
      <dgm:spPr/>
    </dgm:pt>
    <dgm:pt modelId="{7520F584-F4F3-4912-B07E-2189CEAF0C2D}" type="pres">
      <dgm:prSet presAssocID="{3052B9EC-CE00-4867-8738-24A1AF648C54}" presName="bgRect" presStyleLbl="bgShp" presStyleIdx="4" presStyleCnt="5"/>
      <dgm:spPr/>
    </dgm:pt>
    <dgm:pt modelId="{BB1F784B-FDB1-49AB-B216-2A976086CE22}" type="pres">
      <dgm:prSet presAssocID="{3052B9EC-CE00-4867-8738-24A1AF648C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with solid fill"/>
        </a:ext>
      </dgm:extLst>
    </dgm:pt>
    <dgm:pt modelId="{D7C9A684-599A-4BBA-9D87-526DC1B0F227}" type="pres">
      <dgm:prSet presAssocID="{3052B9EC-CE00-4867-8738-24A1AF648C54}" presName="spaceRect" presStyleCnt="0"/>
      <dgm:spPr/>
    </dgm:pt>
    <dgm:pt modelId="{2371411E-BE7F-426D-B879-EE6FB8EDA884}" type="pres">
      <dgm:prSet presAssocID="{3052B9EC-CE00-4867-8738-24A1AF648C5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1255A4B-3BB2-4EAF-856C-A12876A8A93D}" type="presOf" srcId="{90A2CE7B-8388-46AD-800E-106B029095B7}" destId="{7EB4D24C-69B6-4949-AF97-9EB29395A46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25388B7F-B1FF-47AB-B653-C5B50725F79F}" srcId="{C642B065-4242-4138-9AE0-898820DBAF82}" destId="{3052B9EC-CE00-4867-8738-24A1AF648C54}" srcOrd="4" destOrd="0" parTransId="{1BD9BF4C-F2B3-4BEF-A7CA-71A09C178DA8}" sibTransId="{854ECDC4-FA07-4B44-ACC9-4B287BD27946}"/>
    <dgm:cxn modelId="{DAD7AD91-76AA-4A4A-B6A4-D4DC47440CD9}" srcId="{C642B065-4242-4138-9AE0-898820DBAF82}" destId="{90A2CE7B-8388-46AD-800E-106B029095B7}" srcOrd="1" destOrd="0" parTransId="{E88E8CD9-3916-4CFC-B1D3-8DBA04C1B091}" sibTransId="{09105EDC-811E-4057-B1B9-3C6F2AFB50D6}"/>
    <dgm:cxn modelId="{A11BCE96-1FE8-4621-928B-ADB6A4DCD675}" srcId="{C642B065-4242-4138-9AE0-898820DBAF82}" destId="{A1FA334D-212C-4CCE-8C70-925B37D06E64}" srcOrd="2" destOrd="0" parTransId="{F1896172-C4B0-42F1-85CB-2FDFB72F18C9}" sibTransId="{A2B32B83-CA40-44E7-BEEA-7AC1EA38CC74}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405DA3AB-2795-4D04-9D05-2338BC52E600}" srcId="{C642B065-4242-4138-9AE0-898820DBAF82}" destId="{DDB5FC99-ED8E-4143-B87F-A2FD9BA47CEB}" srcOrd="3" destOrd="0" parTransId="{7DEA5A8C-4406-4038-9CD1-6ED4833BC07D}" sibTransId="{023B14A3-8EBF-4CD9-BDFD-2C1F85FB52CC}"/>
    <dgm:cxn modelId="{1FAA02BE-21DD-42E3-885F-BAE1164AFA25}" type="presOf" srcId="{3052B9EC-CE00-4867-8738-24A1AF648C54}" destId="{2371411E-BE7F-426D-B879-EE6FB8EDA884}" srcOrd="0" destOrd="0" presId="urn:microsoft.com/office/officeart/2018/2/layout/IconVerticalSolidList"/>
    <dgm:cxn modelId="{C3F427CD-9BE3-45B6-A1BB-4B087C0758A7}" type="presOf" srcId="{DDB5FC99-ED8E-4143-B87F-A2FD9BA47CEB}" destId="{F1C9A5B3-34E7-4537-987A-05028CFB4296}" srcOrd="0" destOrd="0" presId="urn:microsoft.com/office/officeart/2018/2/layout/IconVerticalSolidList"/>
    <dgm:cxn modelId="{87436AE5-FD4E-4324-8207-2D36E4A46DB8}" type="presOf" srcId="{A1FA334D-212C-4CCE-8C70-925B37D06E64}" destId="{93D010C4-6BCE-4C08-9DE2-8D8F05A97818}" srcOrd="0" destOrd="0" presId="urn:microsoft.com/office/officeart/2018/2/layout/IconVerticalSolidList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7B438E4B-7E15-41C7-8790-146C9B862915}" type="presParOf" srcId="{45883CBF-549E-40C7-911D-9138D937B43B}" destId="{1819330A-59F4-46CC-A70B-95252F81C2E7}" srcOrd="2" destOrd="0" presId="urn:microsoft.com/office/officeart/2018/2/layout/IconVerticalSolidList"/>
    <dgm:cxn modelId="{23C4DC02-BF92-4B4A-986C-54AF5A3C2DDB}" type="presParOf" srcId="{1819330A-59F4-46CC-A70B-95252F81C2E7}" destId="{A94DCB55-D264-41AC-A026-82E57C8CF2CB}" srcOrd="0" destOrd="0" presId="urn:microsoft.com/office/officeart/2018/2/layout/IconVerticalSolidList"/>
    <dgm:cxn modelId="{91D728C7-DB00-4325-B8C2-A617EA860286}" type="presParOf" srcId="{1819330A-59F4-46CC-A70B-95252F81C2E7}" destId="{30E38C40-A75C-4B8E-89D3-C2105417EB48}" srcOrd="1" destOrd="0" presId="urn:microsoft.com/office/officeart/2018/2/layout/IconVerticalSolidList"/>
    <dgm:cxn modelId="{3E15A22F-78AE-4542-B1F8-1F763AF32493}" type="presParOf" srcId="{1819330A-59F4-46CC-A70B-95252F81C2E7}" destId="{770E7DC7-9482-4F7F-B54A-06B49C141B80}" srcOrd="2" destOrd="0" presId="urn:microsoft.com/office/officeart/2018/2/layout/IconVerticalSolidList"/>
    <dgm:cxn modelId="{FE11A16C-8EA8-42E6-86B2-BAFFA36E45C1}" type="presParOf" srcId="{1819330A-59F4-46CC-A70B-95252F81C2E7}" destId="{7EB4D24C-69B6-4949-AF97-9EB29395A46F}" srcOrd="3" destOrd="0" presId="urn:microsoft.com/office/officeart/2018/2/layout/IconVerticalSolidList"/>
    <dgm:cxn modelId="{035C0A34-0C59-4FAE-B67B-3ACC5E3CB74D}" type="presParOf" srcId="{45883CBF-549E-40C7-911D-9138D937B43B}" destId="{2A32D8B3-DAC5-4D20-A788-E48CB28DAEF4}" srcOrd="3" destOrd="0" presId="urn:microsoft.com/office/officeart/2018/2/layout/IconVerticalSolidList"/>
    <dgm:cxn modelId="{30F8A9C5-46CF-4C91-8213-96939EF945E0}" type="presParOf" srcId="{45883CBF-549E-40C7-911D-9138D937B43B}" destId="{49B100D7-E842-46A1-8BAE-EF2E1E8A6FEA}" srcOrd="4" destOrd="0" presId="urn:microsoft.com/office/officeart/2018/2/layout/IconVerticalSolidList"/>
    <dgm:cxn modelId="{95705A93-DE95-432E-A56A-088F4027B79A}" type="presParOf" srcId="{49B100D7-E842-46A1-8BAE-EF2E1E8A6FEA}" destId="{C0AD6A9F-950F-4F93-B282-B0E122FBB848}" srcOrd="0" destOrd="0" presId="urn:microsoft.com/office/officeart/2018/2/layout/IconVerticalSolidList"/>
    <dgm:cxn modelId="{2CDB09ED-D723-4CED-88CA-49C2112E90A3}" type="presParOf" srcId="{49B100D7-E842-46A1-8BAE-EF2E1E8A6FEA}" destId="{B4295735-E495-4390-9B3F-3BF9CBF37D92}" srcOrd="1" destOrd="0" presId="urn:microsoft.com/office/officeart/2018/2/layout/IconVerticalSolidList"/>
    <dgm:cxn modelId="{C6D373DC-DF99-4BE3-A72C-F19C1AD9ACAC}" type="presParOf" srcId="{49B100D7-E842-46A1-8BAE-EF2E1E8A6FEA}" destId="{2E679860-7516-4925-87E0-DCDFF012D8E0}" srcOrd="2" destOrd="0" presId="urn:microsoft.com/office/officeart/2018/2/layout/IconVerticalSolidList"/>
    <dgm:cxn modelId="{58036D47-A146-448B-ABDA-FDBCD5CA6B27}" type="presParOf" srcId="{49B100D7-E842-46A1-8BAE-EF2E1E8A6FEA}" destId="{93D010C4-6BCE-4C08-9DE2-8D8F05A97818}" srcOrd="3" destOrd="0" presId="urn:microsoft.com/office/officeart/2018/2/layout/IconVerticalSolidList"/>
    <dgm:cxn modelId="{DEDD85A0-1487-4C9F-BDD8-EC000C8C20FD}" type="presParOf" srcId="{45883CBF-549E-40C7-911D-9138D937B43B}" destId="{D5481AA0-A45D-4088-8581-634C512440A8}" srcOrd="5" destOrd="0" presId="urn:microsoft.com/office/officeart/2018/2/layout/IconVerticalSolidList"/>
    <dgm:cxn modelId="{8F720E79-BC0A-4266-97B4-6E4C971CB4CE}" type="presParOf" srcId="{45883CBF-549E-40C7-911D-9138D937B43B}" destId="{552E3BE3-A8F9-48FF-B495-044DEB457FB5}" srcOrd="6" destOrd="0" presId="urn:microsoft.com/office/officeart/2018/2/layout/IconVerticalSolidList"/>
    <dgm:cxn modelId="{8B41D2CC-109B-47E9-9B62-90F420EE0F67}" type="presParOf" srcId="{552E3BE3-A8F9-48FF-B495-044DEB457FB5}" destId="{7E4F17BA-826D-4DFB-9A5D-B18BBA397E78}" srcOrd="0" destOrd="0" presId="urn:microsoft.com/office/officeart/2018/2/layout/IconVerticalSolidList"/>
    <dgm:cxn modelId="{8DBAA77C-8853-4ECF-BBC1-E4BE9C070739}" type="presParOf" srcId="{552E3BE3-A8F9-48FF-B495-044DEB457FB5}" destId="{7EAA3ACA-124E-4F6D-AD59-995EF2900176}" srcOrd="1" destOrd="0" presId="urn:microsoft.com/office/officeart/2018/2/layout/IconVerticalSolidList"/>
    <dgm:cxn modelId="{491B7751-0447-49F7-8C0C-B1BD7E2D5A84}" type="presParOf" srcId="{552E3BE3-A8F9-48FF-B495-044DEB457FB5}" destId="{3882AB4A-D7F2-4780-8384-FEEB3EC24154}" srcOrd="2" destOrd="0" presId="urn:microsoft.com/office/officeart/2018/2/layout/IconVerticalSolidList"/>
    <dgm:cxn modelId="{4399DBF5-9303-4993-8499-4D4657681EBA}" type="presParOf" srcId="{552E3BE3-A8F9-48FF-B495-044DEB457FB5}" destId="{F1C9A5B3-34E7-4537-987A-05028CFB4296}" srcOrd="3" destOrd="0" presId="urn:microsoft.com/office/officeart/2018/2/layout/IconVerticalSolidList"/>
    <dgm:cxn modelId="{F273D4AB-1324-4B4C-9040-68EE95BFBAF1}" type="presParOf" srcId="{45883CBF-549E-40C7-911D-9138D937B43B}" destId="{2B56F692-8608-4206-9E0D-8DA7E4009337}" srcOrd="7" destOrd="0" presId="urn:microsoft.com/office/officeart/2018/2/layout/IconVerticalSolidList"/>
    <dgm:cxn modelId="{B345D7D7-146F-43A2-B248-78CE1FB146B2}" type="presParOf" srcId="{45883CBF-549E-40C7-911D-9138D937B43B}" destId="{AF1C23F6-FD47-4CDF-B9FA-937E3D9AA8DD}" srcOrd="8" destOrd="0" presId="urn:microsoft.com/office/officeart/2018/2/layout/IconVerticalSolidList"/>
    <dgm:cxn modelId="{5B6C86CF-AF94-481F-BA67-C19EFFE499A9}" type="presParOf" srcId="{AF1C23F6-FD47-4CDF-B9FA-937E3D9AA8DD}" destId="{7520F584-F4F3-4912-B07E-2189CEAF0C2D}" srcOrd="0" destOrd="0" presId="urn:microsoft.com/office/officeart/2018/2/layout/IconVerticalSolidList"/>
    <dgm:cxn modelId="{ABA2D3AF-73D3-4B52-A374-ED79BC34E7BE}" type="presParOf" srcId="{AF1C23F6-FD47-4CDF-B9FA-937E3D9AA8DD}" destId="{BB1F784B-FDB1-49AB-B216-2A976086CE22}" srcOrd="1" destOrd="0" presId="urn:microsoft.com/office/officeart/2018/2/layout/IconVerticalSolidList"/>
    <dgm:cxn modelId="{6277CCD7-0E0F-4AB4-8791-8AEB99190E83}" type="presParOf" srcId="{AF1C23F6-FD47-4CDF-B9FA-937E3D9AA8DD}" destId="{D7C9A684-599A-4BBA-9D87-526DC1B0F227}" srcOrd="2" destOrd="0" presId="urn:microsoft.com/office/officeart/2018/2/layout/IconVerticalSolidList"/>
    <dgm:cxn modelId="{03AA64D2-BCA4-418E-8FC2-97C7FB4C790E}" type="presParOf" srcId="{AF1C23F6-FD47-4CDF-B9FA-937E3D9AA8DD}" destId="{2371411E-BE7F-426D-B879-EE6FB8EDA8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Licensing condition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only given material can be omitted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Parallelism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otocopier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Locality</a:t>
          </a:r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0" dirty="0"/>
          </a:br>
          <a:r>
            <a:rPr lang="en-US" sz="3200" b="0" dirty="0"/>
            <a:t>Pitch accent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1" dirty="0"/>
          </a:br>
          <a:r>
            <a:rPr lang="en-US" sz="3200" b="0" dirty="0"/>
            <a:t>Orthography</a:t>
          </a:r>
          <a:endParaRPr lang="en-US" sz="3200" b="1" dirty="0"/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ture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Contrastive focus </a:t>
          </a:r>
          <a:r>
            <a:rPr lang="en-US" dirty="0">
              <a:solidFill>
                <a:schemeClr val="bg1"/>
              </a:solidFill>
            </a:rPr>
            <a:t>F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dirty="0"/>
            <a:t>given alternative element for which the predicate actually holds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AE93C4E6-EFFD-42E6-8D25-A375D4B472CF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dirty="0"/>
            <a:t>must bear pitch accent</a:t>
          </a:r>
        </a:p>
      </dgm:t>
    </dgm:pt>
    <dgm:pt modelId="{E763554D-B6FF-4A70-B023-EE4D38E8F62D}" type="parTrans" cxnId="{79843F58-FF62-4FD8-89CC-F20E84431EC8}">
      <dgm:prSet/>
      <dgm:spPr/>
      <dgm:t>
        <a:bodyPr/>
        <a:lstStyle/>
        <a:p>
          <a:endParaRPr lang="en-GB"/>
        </a:p>
      </dgm:t>
    </dgm:pt>
    <dgm:pt modelId="{768776E7-36D3-4301-B1CB-6A030EFB804C}" type="sibTrans" cxnId="{79843F58-FF62-4FD8-89CC-F20E84431EC8}">
      <dgm:prSet/>
      <dgm:spPr/>
      <dgm:t>
        <a:bodyPr/>
        <a:lstStyle/>
        <a:p>
          <a:endParaRPr lang="en-GB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5172C12-69F2-4FE6-89F6-579EDFB211A3}" type="presOf" srcId="{AE93C4E6-EFFD-42E6-8D25-A375D4B472CF}" destId="{BFED9DA4-3ADD-46E3-A75C-C7A53E14C568}" srcOrd="0" destOrd="1" presId="urn:microsoft.com/office/officeart/2005/8/layout/list1"/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79843F58-FF62-4FD8-89CC-F20E84431EC8}" srcId="{AA7F8113-80F9-435F-A05A-A67CD6180C7B}" destId="{AE93C4E6-EFFD-42E6-8D25-A375D4B472CF}" srcOrd="1" destOrd="0" parTransId="{E763554D-B6FF-4A70-B023-EE4D38E8F62D}" sibTransId="{768776E7-36D3-4301-B1CB-6A030EFB804C}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Meaning</a:t>
          </a:r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2CAB06D-7E30-4FE7-8CB7-293F0BD6A10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B2E2652-9274-4DB1-AE82-A0D58DAFC1B7}">
      <dgm:prSet custT="1"/>
      <dgm:spPr>
        <a:solidFill>
          <a:srgbClr val="143742"/>
        </a:solidFill>
      </dgm:spPr>
      <dgm:t>
        <a:bodyPr/>
        <a:lstStyle/>
        <a:p>
          <a:r>
            <a:rPr lang="en-GB" sz="2600" b="0" i="0" baseline="0" dirty="0"/>
            <a:t>112 critical items in total</a:t>
          </a:r>
          <a:endParaRPr lang="en-GB" sz="2600" dirty="0"/>
        </a:p>
      </dgm:t>
    </dgm:pt>
    <dgm:pt modelId="{517F6D8C-D1E1-4395-8D49-250CFD95C1F8}" type="parTrans" cxnId="{45B7BBEB-84C2-4315-B5EF-7215C07BAC6D}">
      <dgm:prSet/>
      <dgm:spPr/>
      <dgm:t>
        <a:bodyPr/>
        <a:lstStyle/>
        <a:p>
          <a:endParaRPr lang="en-GB"/>
        </a:p>
      </dgm:t>
    </dgm:pt>
    <dgm:pt modelId="{F17D4D96-65AD-40E6-8F75-63C761EA05F7}" type="sibTrans" cxnId="{45B7BBEB-84C2-4315-B5EF-7215C07BAC6D}">
      <dgm:prSet/>
      <dgm:spPr/>
      <dgm:t>
        <a:bodyPr/>
        <a:lstStyle/>
        <a:p>
          <a:endParaRPr lang="en-GB"/>
        </a:p>
      </dgm:t>
    </dgm:pt>
    <dgm:pt modelId="{164126C3-2FDB-4E46-AC9F-CF2F9869BB16}">
      <dgm:prSet custT="1"/>
      <dgm:spPr/>
      <dgm:t>
        <a:bodyPr/>
        <a:lstStyle/>
        <a:p>
          <a:r>
            <a:rPr lang="en-GB" sz="2600" b="0" i="0" baseline="0" dirty="0"/>
            <a:t>56 critical items (28 written items, 28 auditory items)</a:t>
          </a:r>
          <a:endParaRPr lang="en-GB" sz="2600" dirty="0"/>
        </a:p>
      </dgm:t>
    </dgm:pt>
    <dgm:pt modelId="{1DA73AA1-4712-4D98-BFBF-E1225DAD66EC}" type="parTrans" cxnId="{8D2559CA-0164-4E9C-8E7E-0BF21F5A5BF7}">
      <dgm:prSet/>
      <dgm:spPr/>
      <dgm:t>
        <a:bodyPr/>
        <a:lstStyle/>
        <a:p>
          <a:endParaRPr lang="en-GB"/>
        </a:p>
      </dgm:t>
    </dgm:pt>
    <dgm:pt modelId="{1F0F56BF-8B5A-4130-9257-79F0D05D725F}" type="sibTrans" cxnId="{8D2559CA-0164-4E9C-8E7E-0BF21F5A5BF7}">
      <dgm:prSet/>
      <dgm:spPr/>
      <dgm:t>
        <a:bodyPr/>
        <a:lstStyle/>
        <a:p>
          <a:endParaRPr lang="en-GB"/>
        </a:p>
      </dgm:t>
    </dgm:pt>
    <dgm:pt modelId="{4F1ECA5B-0A22-41E3-BEB0-A301D450A4CF}">
      <dgm:prSet custT="1"/>
      <dgm:spPr/>
      <dgm:t>
        <a:bodyPr/>
        <a:lstStyle/>
        <a:p>
          <a:r>
            <a:rPr lang="en-GB" sz="2600" b="0" i="0" baseline="0" dirty="0"/>
            <a:t>56 filler times (28 written items, 28 auditory items)</a:t>
          </a:r>
          <a:endParaRPr lang="en-GB" sz="2600" dirty="0"/>
        </a:p>
      </dgm:t>
    </dgm:pt>
    <dgm:pt modelId="{1A47508D-EA42-43EE-8EA1-DFFE508C1224}" type="parTrans" cxnId="{0D034644-4BD6-40BD-8D48-2C69F12D6F3F}">
      <dgm:prSet/>
      <dgm:spPr/>
      <dgm:t>
        <a:bodyPr/>
        <a:lstStyle/>
        <a:p>
          <a:endParaRPr lang="en-GB"/>
        </a:p>
      </dgm:t>
    </dgm:pt>
    <dgm:pt modelId="{FAB2BE3F-E74A-47D8-BC5C-454B3881B444}" type="sibTrans" cxnId="{0D034644-4BD6-40BD-8D48-2C69F12D6F3F}">
      <dgm:prSet/>
      <dgm:spPr/>
      <dgm:t>
        <a:bodyPr/>
        <a:lstStyle/>
        <a:p>
          <a:endParaRPr lang="en-GB"/>
        </a:p>
      </dgm:t>
    </dgm:pt>
    <dgm:pt modelId="{6D603999-2707-47BC-846D-640FBD125FBB}">
      <dgm:prSet custT="1"/>
      <dgm:spPr>
        <a:solidFill>
          <a:srgbClr val="143742"/>
        </a:solidFill>
      </dgm:spPr>
      <dgm:t>
        <a:bodyPr/>
        <a:lstStyle/>
        <a:p>
          <a:r>
            <a:rPr lang="en-GB" sz="2600" b="0" i="0" baseline="0" dirty="0"/>
            <a:t>each participant</a:t>
          </a:r>
          <a:endParaRPr lang="en-GB" sz="2600" dirty="0"/>
        </a:p>
      </dgm:t>
    </dgm:pt>
    <dgm:pt modelId="{9604E7F2-CEA2-4A03-92FC-FC69ACC3FD72}" type="parTrans" cxnId="{7E1C1A78-676C-4BD2-9F35-F48DDA29F0C5}">
      <dgm:prSet/>
      <dgm:spPr/>
      <dgm:t>
        <a:bodyPr/>
        <a:lstStyle/>
        <a:p>
          <a:endParaRPr lang="en-GB"/>
        </a:p>
      </dgm:t>
    </dgm:pt>
    <dgm:pt modelId="{45215261-DC2F-481A-AB58-70A22E7A5A70}" type="sibTrans" cxnId="{7E1C1A78-676C-4BD2-9F35-F48DDA29F0C5}">
      <dgm:prSet/>
      <dgm:spPr/>
      <dgm:t>
        <a:bodyPr/>
        <a:lstStyle/>
        <a:p>
          <a:endParaRPr lang="en-GB"/>
        </a:p>
      </dgm:t>
    </dgm:pt>
    <dgm:pt modelId="{1EAA5CBC-F2FD-4DB2-9B09-5537B8DB9FFC}">
      <dgm:prSet custT="1"/>
      <dgm:spPr/>
      <dgm:t>
        <a:bodyPr/>
        <a:lstStyle/>
        <a:p>
          <a:r>
            <a:rPr lang="en-GB" sz="2600" b="0" i="0" u="sng" baseline="0" dirty="0"/>
            <a:t>either</a:t>
          </a:r>
          <a:r>
            <a:rPr lang="en-GB" sz="2600" b="0" i="0" baseline="0" dirty="0"/>
            <a:t> in written </a:t>
          </a:r>
          <a:r>
            <a:rPr lang="en-GB" sz="2600" b="0" i="0" u="sng" baseline="0" dirty="0"/>
            <a:t>or</a:t>
          </a:r>
          <a:r>
            <a:rPr lang="en-GB" sz="2600" b="0" i="0" baseline="0" dirty="0"/>
            <a:t> all in auditory form</a:t>
          </a:r>
          <a:endParaRPr lang="en-GB" sz="2600" dirty="0"/>
        </a:p>
      </dgm:t>
    </dgm:pt>
    <dgm:pt modelId="{8F0CD0AC-C673-4757-B699-D138BBE4050F}" type="parTrans" cxnId="{0E18D1DD-B227-474C-980C-C4F8606E0B60}">
      <dgm:prSet/>
      <dgm:spPr/>
      <dgm:t>
        <a:bodyPr/>
        <a:lstStyle/>
        <a:p>
          <a:endParaRPr lang="en-GB"/>
        </a:p>
      </dgm:t>
    </dgm:pt>
    <dgm:pt modelId="{D7BB0AB5-CC81-47F2-BF48-1B5A81C9A064}" type="sibTrans" cxnId="{0E18D1DD-B227-474C-980C-C4F8606E0B60}">
      <dgm:prSet/>
      <dgm:spPr/>
      <dgm:t>
        <a:bodyPr/>
        <a:lstStyle/>
        <a:p>
          <a:endParaRPr lang="en-GB"/>
        </a:p>
      </dgm:t>
    </dgm:pt>
    <dgm:pt modelId="{9A23B20D-84E4-4805-910E-CAEC0873BDE8}">
      <dgm:prSet custT="1"/>
      <dgm:spPr/>
      <dgm:t>
        <a:bodyPr/>
        <a:lstStyle/>
        <a:p>
          <a:r>
            <a:rPr lang="en-GB" sz="2600" b="0" i="0" baseline="0" dirty="0"/>
            <a:t>with </a:t>
          </a:r>
          <a:r>
            <a:rPr lang="en-GB" sz="2600" b="0" i="0" u="sng" baseline="0" dirty="0"/>
            <a:t>and</a:t>
          </a:r>
          <a:r>
            <a:rPr lang="en-GB" sz="2600" b="0" i="0" baseline="0" dirty="0"/>
            <a:t> without emphasis</a:t>
          </a:r>
          <a:endParaRPr lang="en-GB" sz="2600" dirty="0"/>
        </a:p>
      </dgm:t>
    </dgm:pt>
    <dgm:pt modelId="{456BEE34-B608-47F4-9439-DE034C47F23B}" type="parTrans" cxnId="{8CEEA03F-9363-4FED-8EA6-375A35795B1B}">
      <dgm:prSet/>
      <dgm:spPr/>
      <dgm:t>
        <a:bodyPr/>
        <a:lstStyle/>
        <a:p>
          <a:endParaRPr lang="en-GB"/>
        </a:p>
      </dgm:t>
    </dgm:pt>
    <dgm:pt modelId="{25E1B883-9A9C-4DD3-90FD-4A6F9E3E7CAC}" type="sibTrans" cxnId="{8CEEA03F-9363-4FED-8EA6-375A35795B1B}">
      <dgm:prSet/>
      <dgm:spPr/>
      <dgm:t>
        <a:bodyPr/>
        <a:lstStyle/>
        <a:p>
          <a:endParaRPr lang="en-GB"/>
        </a:p>
      </dgm:t>
    </dgm:pt>
    <dgm:pt modelId="{DF1466F7-FEB9-471F-8BD5-689480ED2E7E}">
      <dgm:prSet custT="1"/>
      <dgm:spPr/>
      <dgm:t>
        <a:bodyPr/>
        <a:lstStyle/>
        <a:p>
          <a:r>
            <a:rPr lang="en-GB" sz="2600" b="0" i="0" baseline="0" dirty="0"/>
            <a:t>encountered 28 critical items and 28 filler items in random order</a:t>
          </a:r>
          <a:endParaRPr lang="en-GB" sz="2600" dirty="0"/>
        </a:p>
      </dgm:t>
    </dgm:pt>
    <dgm:pt modelId="{8D856478-492C-44AD-92B2-1A9C8372009B}" type="parTrans" cxnId="{29604782-22B0-4470-95A7-EB1B2B327BCB}">
      <dgm:prSet/>
      <dgm:spPr/>
      <dgm:t>
        <a:bodyPr/>
        <a:lstStyle/>
        <a:p>
          <a:endParaRPr lang="en-GB"/>
        </a:p>
      </dgm:t>
    </dgm:pt>
    <dgm:pt modelId="{14E99797-8E19-454A-ACAD-36697E8A0A19}" type="sibTrans" cxnId="{29604782-22B0-4470-95A7-EB1B2B327BCB}">
      <dgm:prSet/>
      <dgm:spPr/>
      <dgm:t>
        <a:bodyPr/>
        <a:lstStyle/>
        <a:p>
          <a:endParaRPr lang="en-GB"/>
        </a:p>
      </dgm:t>
    </dgm:pt>
    <dgm:pt modelId="{30CB61C8-119F-4A07-8E8A-0D321AA898AA}">
      <dgm:prSet custT="1"/>
      <dgm:spPr/>
      <dgm:t>
        <a:bodyPr/>
        <a:lstStyle/>
        <a:p>
          <a:r>
            <a:rPr lang="en-GB" sz="2600" b="0" i="0" baseline="0" dirty="0"/>
            <a:t>with functional </a:t>
          </a:r>
          <a:r>
            <a:rPr lang="en-GB" sz="2600" b="0" i="0" u="sng" baseline="0" dirty="0"/>
            <a:t>and</a:t>
          </a:r>
          <a:r>
            <a:rPr lang="en-GB" sz="2600" b="0" i="0" baseline="0" dirty="0"/>
            <a:t> lexical fragments</a:t>
          </a:r>
          <a:endParaRPr lang="en-GB" sz="2600" dirty="0"/>
        </a:p>
      </dgm:t>
    </dgm:pt>
    <dgm:pt modelId="{372E5152-9AE1-4DCC-84B4-DD86BB1BD9DA}" type="parTrans" cxnId="{048102D2-DBFF-471D-BEB9-DE34BCDAAE39}">
      <dgm:prSet/>
      <dgm:spPr/>
      <dgm:t>
        <a:bodyPr/>
        <a:lstStyle/>
        <a:p>
          <a:endParaRPr lang="en-GB"/>
        </a:p>
      </dgm:t>
    </dgm:pt>
    <dgm:pt modelId="{70672430-F589-48F8-BC5A-02478C1EA25C}" type="sibTrans" cxnId="{048102D2-DBFF-471D-BEB9-DE34BCDAAE39}">
      <dgm:prSet/>
      <dgm:spPr/>
      <dgm:t>
        <a:bodyPr/>
        <a:lstStyle/>
        <a:p>
          <a:endParaRPr lang="en-GB"/>
        </a:p>
      </dgm:t>
    </dgm:pt>
    <dgm:pt modelId="{776A6789-5BAB-4FFA-87C3-71447590BAEB}" type="pres">
      <dgm:prSet presAssocID="{B2CAB06D-7E30-4FE7-8CB7-293F0BD6A10A}" presName="linear" presStyleCnt="0">
        <dgm:presLayoutVars>
          <dgm:dir/>
          <dgm:animLvl val="lvl"/>
          <dgm:resizeHandles val="exact"/>
        </dgm:presLayoutVars>
      </dgm:prSet>
      <dgm:spPr/>
    </dgm:pt>
    <dgm:pt modelId="{1E725D98-A7AF-4028-B41D-E867879E533D}" type="pres">
      <dgm:prSet presAssocID="{BB2E2652-9274-4DB1-AE82-A0D58DAFC1B7}" presName="parentLin" presStyleCnt="0"/>
      <dgm:spPr/>
    </dgm:pt>
    <dgm:pt modelId="{ED818BDC-9410-4E20-8629-74DEEA634111}" type="pres">
      <dgm:prSet presAssocID="{BB2E2652-9274-4DB1-AE82-A0D58DAFC1B7}" presName="parentLeftMargin" presStyleLbl="node1" presStyleIdx="0" presStyleCnt="2"/>
      <dgm:spPr/>
    </dgm:pt>
    <dgm:pt modelId="{125B4E36-EB91-4FBB-9049-DE71F5041A7F}" type="pres">
      <dgm:prSet presAssocID="{BB2E2652-9274-4DB1-AE82-A0D58DAFC1B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4681346-AB31-4ED4-9999-0C492358C6A8}" type="pres">
      <dgm:prSet presAssocID="{BB2E2652-9274-4DB1-AE82-A0D58DAFC1B7}" presName="negativeSpace" presStyleCnt="0"/>
      <dgm:spPr/>
    </dgm:pt>
    <dgm:pt modelId="{61A6D10C-F174-4D05-AFDD-55EF68ED6D5D}" type="pres">
      <dgm:prSet presAssocID="{BB2E2652-9274-4DB1-AE82-A0D58DAFC1B7}" presName="childText" presStyleLbl="conFgAcc1" presStyleIdx="0" presStyleCnt="2">
        <dgm:presLayoutVars>
          <dgm:bulletEnabled val="1"/>
        </dgm:presLayoutVars>
      </dgm:prSet>
      <dgm:spPr/>
    </dgm:pt>
    <dgm:pt modelId="{ED978395-B422-4E29-86B0-4101828F98E0}" type="pres">
      <dgm:prSet presAssocID="{F17D4D96-65AD-40E6-8F75-63C761EA05F7}" presName="spaceBetweenRectangles" presStyleCnt="0"/>
      <dgm:spPr/>
    </dgm:pt>
    <dgm:pt modelId="{00AFCFB2-F0F6-410C-B485-943A4864CD5B}" type="pres">
      <dgm:prSet presAssocID="{6D603999-2707-47BC-846D-640FBD125FBB}" presName="parentLin" presStyleCnt="0"/>
      <dgm:spPr/>
    </dgm:pt>
    <dgm:pt modelId="{E8C3239B-F397-4DD1-854F-E991E01FBEC9}" type="pres">
      <dgm:prSet presAssocID="{6D603999-2707-47BC-846D-640FBD125FBB}" presName="parentLeftMargin" presStyleLbl="node1" presStyleIdx="0" presStyleCnt="2"/>
      <dgm:spPr/>
    </dgm:pt>
    <dgm:pt modelId="{3B160BB8-AD2B-4BE0-9144-EC512B7B0514}" type="pres">
      <dgm:prSet presAssocID="{6D603999-2707-47BC-846D-640FBD125FB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13D6388-A8D3-4410-B309-CC753808F70C}" type="pres">
      <dgm:prSet presAssocID="{6D603999-2707-47BC-846D-640FBD125FBB}" presName="negativeSpace" presStyleCnt="0"/>
      <dgm:spPr/>
    </dgm:pt>
    <dgm:pt modelId="{651942CA-E609-4F67-A5CE-FBDAF4A0D458}" type="pres">
      <dgm:prSet presAssocID="{6D603999-2707-47BC-846D-640FBD125FB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FF99619-0CCD-4599-ADEB-B28DBDE40F8F}" type="presOf" srcId="{6D603999-2707-47BC-846D-640FBD125FBB}" destId="{3B160BB8-AD2B-4BE0-9144-EC512B7B0514}" srcOrd="1" destOrd="0" presId="urn:microsoft.com/office/officeart/2005/8/layout/list1"/>
    <dgm:cxn modelId="{0293222D-FCB4-4AD8-8151-167A0581ABAA}" type="presOf" srcId="{1EAA5CBC-F2FD-4DB2-9B09-5537B8DB9FFC}" destId="{651942CA-E609-4F67-A5CE-FBDAF4A0D458}" srcOrd="0" destOrd="1" presId="urn:microsoft.com/office/officeart/2005/8/layout/list1"/>
    <dgm:cxn modelId="{E7462C32-64A0-417E-954D-33C0597DE43B}" type="presOf" srcId="{6D603999-2707-47BC-846D-640FBD125FBB}" destId="{E8C3239B-F397-4DD1-854F-E991E01FBEC9}" srcOrd="0" destOrd="0" presId="urn:microsoft.com/office/officeart/2005/8/layout/list1"/>
    <dgm:cxn modelId="{F5C8E438-0ABA-4840-9D7B-D85063555898}" type="presOf" srcId="{BB2E2652-9274-4DB1-AE82-A0D58DAFC1B7}" destId="{125B4E36-EB91-4FBB-9049-DE71F5041A7F}" srcOrd="1" destOrd="0" presId="urn:microsoft.com/office/officeart/2005/8/layout/list1"/>
    <dgm:cxn modelId="{36E6AF3D-A065-4ABD-9988-3696967F7980}" type="presOf" srcId="{164126C3-2FDB-4E46-AC9F-CF2F9869BB16}" destId="{61A6D10C-F174-4D05-AFDD-55EF68ED6D5D}" srcOrd="0" destOrd="0" presId="urn:microsoft.com/office/officeart/2005/8/layout/list1"/>
    <dgm:cxn modelId="{8CEEA03F-9363-4FED-8EA6-375A35795B1B}" srcId="{6D603999-2707-47BC-846D-640FBD125FBB}" destId="{9A23B20D-84E4-4805-910E-CAEC0873BDE8}" srcOrd="2" destOrd="0" parTransId="{456BEE34-B608-47F4-9439-DE034C47F23B}" sibTransId="{25E1B883-9A9C-4DD3-90FD-4A6F9E3E7CAC}"/>
    <dgm:cxn modelId="{A2524562-DABC-4178-A55B-A9236C35DE3F}" type="presOf" srcId="{BB2E2652-9274-4DB1-AE82-A0D58DAFC1B7}" destId="{ED818BDC-9410-4E20-8629-74DEEA634111}" srcOrd="0" destOrd="0" presId="urn:microsoft.com/office/officeart/2005/8/layout/list1"/>
    <dgm:cxn modelId="{0D034644-4BD6-40BD-8D48-2C69F12D6F3F}" srcId="{BB2E2652-9274-4DB1-AE82-A0D58DAFC1B7}" destId="{4F1ECA5B-0A22-41E3-BEB0-A301D450A4CF}" srcOrd="1" destOrd="0" parTransId="{1A47508D-EA42-43EE-8EA1-DFFE508C1224}" sibTransId="{FAB2BE3F-E74A-47D8-BC5C-454B3881B444}"/>
    <dgm:cxn modelId="{B9C8B255-F2EF-4768-A6A3-9C00CA352D19}" type="presOf" srcId="{4F1ECA5B-0A22-41E3-BEB0-A301D450A4CF}" destId="{61A6D10C-F174-4D05-AFDD-55EF68ED6D5D}" srcOrd="0" destOrd="1" presId="urn:microsoft.com/office/officeart/2005/8/layout/list1"/>
    <dgm:cxn modelId="{7E1C1A78-676C-4BD2-9F35-F48DDA29F0C5}" srcId="{B2CAB06D-7E30-4FE7-8CB7-293F0BD6A10A}" destId="{6D603999-2707-47BC-846D-640FBD125FBB}" srcOrd="1" destOrd="0" parTransId="{9604E7F2-CEA2-4A03-92FC-FC69ACC3FD72}" sibTransId="{45215261-DC2F-481A-AB58-70A22E7A5A70}"/>
    <dgm:cxn modelId="{29604782-22B0-4470-95A7-EB1B2B327BCB}" srcId="{6D603999-2707-47BC-846D-640FBD125FBB}" destId="{DF1466F7-FEB9-471F-8BD5-689480ED2E7E}" srcOrd="0" destOrd="0" parTransId="{8D856478-492C-44AD-92B2-1A9C8372009B}" sibTransId="{14E99797-8E19-454A-ACAD-36697E8A0A19}"/>
    <dgm:cxn modelId="{C456958C-13BB-4C83-A0EC-B17A6E3B71B8}" type="presOf" srcId="{DF1466F7-FEB9-471F-8BD5-689480ED2E7E}" destId="{651942CA-E609-4F67-A5CE-FBDAF4A0D458}" srcOrd="0" destOrd="0" presId="urn:microsoft.com/office/officeart/2005/8/layout/list1"/>
    <dgm:cxn modelId="{6530BF98-C64E-4A00-8399-D9720527FB1B}" type="presOf" srcId="{30CB61C8-119F-4A07-8E8A-0D321AA898AA}" destId="{651942CA-E609-4F67-A5CE-FBDAF4A0D458}" srcOrd="0" destOrd="3" presId="urn:microsoft.com/office/officeart/2005/8/layout/list1"/>
    <dgm:cxn modelId="{7CAF3EC6-9BA1-4546-A40E-DE74E76A71C8}" type="presOf" srcId="{9A23B20D-84E4-4805-910E-CAEC0873BDE8}" destId="{651942CA-E609-4F67-A5CE-FBDAF4A0D458}" srcOrd="0" destOrd="2" presId="urn:microsoft.com/office/officeart/2005/8/layout/list1"/>
    <dgm:cxn modelId="{8D2559CA-0164-4E9C-8E7E-0BF21F5A5BF7}" srcId="{BB2E2652-9274-4DB1-AE82-A0D58DAFC1B7}" destId="{164126C3-2FDB-4E46-AC9F-CF2F9869BB16}" srcOrd="0" destOrd="0" parTransId="{1DA73AA1-4712-4D98-BFBF-E1225DAD66EC}" sibTransId="{1F0F56BF-8B5A-4130-9257-79F0D05D725F}"/>
    <dgm:cxn modelId="{048102D2-DBFF-471D-BEB9-DE34BCDAAE39}" srcId="{6D603999-2707-47BC-846D-640FBD125FBB}" destId="{30CB61C8-119F-4A07-8E8A-0D321AA898AA}" srcOrd="3" destOrd="0" parTransId="{372E5152-9AE1-4DCC-84B4-DD86BB1BD9DA}" sibTransId="{70672430-F589-48F8-BC5A-02478C1EA25C}"/>
    <dgm:cxn modelId="{01793AD2-B427-4C9F-A2F4-7315E29E7FCB}" type="presOf" srcId="{B2CAB06D-7E30-4FE7-8CB7-293F0BD6A10A}" destId="{776A6789-5BAB-4FFA-87C3-71447590BAEB}" srcOrd="0" destOrd="0" presId="urn:microsoft.com/office/officeart/2005/8/layout/list1"/>
    <dgm:cxn modelId="{0E18D1DD-B227-474C-980C-C4F8606E0B60}" srcId="{6D603999-2707-47BC-846D-640FBD125FBB}" destId="{1EAA5CBC-F2FD-4DB2-9B09-5537B8DB9FFC}" srcOrd="1" destOrd="0" parTransId="{8F0CD0AC-C673-4757-B699-D138BBE4050F}" sibTransId="{D7BB0AB5-CC81-47F2-BF48-1B5A81C9A064}"/>
    <dgm:cxn modelId="{45B7BBEB-84C2-4315-B5EF-7215C07BAC6D}" srcId="{B2CAB06D-7E30-4FE7-8CB7-293F0BD6A10A}" destId="{BB2E2652-9274-4DB1-AE82-A0D58DAFC1B7}" srcOrd="0" destOrd="0" parTransId="{517F6D8C-D1E1-4395-8D49-250CFD95C1F8}" sibTransId="{F17D4D96-65AD-40E6-8F75-63C761EA05F7}"/>
    <dgm:cxn modelId="{4D36F45F-B34D-4B07-AB77-8A40A780137F}" type="presParOf" srcId="{776A6789-5BAB-4FFA-87C3-71447590BAEB}" destId="{1E725D98-A7AF-4028-B41D-E867879E533D}" srcOrd="0" destOrd="0" presId="urn:microsoft.com/office/officeart/2005/8/layout/list1"/>
    <dgm:cxn modelId="{375EDFFA-D811-4652-8B8B-77ABB5489B3C}" type="presParOf" srcId="{1E725D98-A7AF-4028-B41D-E867879E533D}" destId="{ED818BDC-9410-4E20-8629-74DEEA634111}" srcOrd="0" destOrd="0" presId="urn:microsoft.com/office/officeart/2005/8/layout/list1"/>
    <dgm:cxn modelId="{83328384-F56D-47FC-AC1E-30BE696FF7D0}" type="presParOf" srcId="{1E725D98-A7AF-4028-B41D-E867879E533D}" destId="{125B4E36-EB91-4FBB-9049-DE71F5041A7F}" srcOrd="1" destOrd="0" presId="urn:microsoft.com/office/officeart/2005/8/layout/list1"/>
    <dgm:cxn modelId="{12D7B440-1DB1-41DA-BA5C-CFD5472C8A0C}" type="presParOf" srcId="{776A6789-5BAB-4FFA-87C3-71447590BAEB}" destId="{14681346-AB31-4ED4-9999-0C492358C6A8}" srcOrd="1" destOrd="0" presId="urn:microsoft.com/office/officeart/2005/8/layout/list1"/>
    <dgm:cxn modelId="{F49D9709-246C-4FD3-B331-B4E20FE48196}" type="presParOf" srcId="{776A6789-5BAB-4FFA-87C3-71447590BAEB}" destId="{61A6D10C-F174-4D05-AFDD-55EF68ED6D5D}" srcOrd="2" destOrd="0" presId="urn:microsoft.com/office/officeart/2005/8/layout/list1"/>
    <dgm:cxn modelId="{5BF5E3CA-66F0-49C3-9DAD-5EA3B95EBE17}" type="presParOf" srcId="{776A6789-5BAB-4FFA-87C3-71447590BAEB}" destId="{ED978395-B422-4E29-86B0-4101828F98E0}" srcOrd="3" destOrd="0" presId="urn:microsoft.com/office/officeart/2005/8/layout/list1"/>
    <dgm:cxn modelId="{E7F347E1-FF88-487C-B999-CCCAEBFC76FB}" type="presParOf" srcId="{776A6789-5BAB-4FFA-87C3-71447590BAEB}" destId="{00AFCFB2-F0F6-410C-B485-943A4864CD5B}" srcOrd="4" destOrd="0" presId="urn:microsoft.com/office/officeart/2005/8/layout/list1"/>
    <dgm:cxn modelId="{DDD00DA1-8326-4199-8B1C-176B0E7A801E}" type="presParOf" srcId="{00AFCFB2-F0F6-410C-B485-943A4864CD5B}" destId="{E8C3239B-F397-4DD1-854F-E991E01FBEC9}" srcOrd="0" destOrd="0" presId="urn:microsoft.com/office/officeart/2005/8/layout/list1"/>
    <dgm:cxn modelId="{B4895E87-2755-4B83-B672-E6D757E50844}" type="presParOf" srcId="{00AFCFB2-F0F6-410C-B485-943A4864CD5B}" destId="{3B160BB8-AD2B-4BE0-9144-EC512B7B0514}" srcOrd="1" destOrd="0" presId="urn:microsoft.com/office/officeart/2005/8/layout/list1"/>
    <dgm:cxn modelId="{7DD710B6-965B-49B7-81D7-10147F44BE1E}" type="presParOf" srcId="{776A6789-5BAB-4FFA-87C3-71447590BAEB}" destId="{313D6388-A8D3-4410-B309-CC753808F70C}" srcOrd="5" destOrd="0" presId="urn:microsoft.com/office/officeart/2005/8/layout/list1"/>
    <dgm:cxn modelId="{4BABEF55-1521-479F-BB5E-97CBCF938E6A}" type="presParOf" srcId="{776A6789-5BAB-4FFA-87C3-71447590BAEB}" destId="{651942CA-E609-4F67-A5CE-FBDAF4A0D4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z-score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1EAF4EC3-63BE-41A6-B07A-81C30AAC6C13}">
      <dgm:prSet custT="1"/>
      <dgm:spPr/>
      <dgm:t>
        <a:bodyPr/>
        <a:lstStyle/>
        <a:p>
          <a:r>
            <a:rPr lang="el-GR" sz="2600" dirty="0"/>
            <a:t>μ</a:t>
          </a:r>
          <a:r>
            <a:rPr lang="de-DE" sz="2600" dirty="0"/>
            <a:t> = </a:t>
          </a:r>
          <a:r>
            <a:rPr lang="de-DE" sz="2600" dirty="0" err="1"/>
            <a:t>mean</a:t>
          </a:r>
          <a:endParaRPr lang="en-GB" sz="2600" dirty="0"/>
        </a:p>
      </dgm:t>
    </dgm:pt>
    <dgm:pt modelId="{ABE07E5E-FD5F-4119-8CC8-6E7B2943EEBD}" type="parTrans" cxnId="{A305B366-F06F-4CCD-8A15-7C6166F735C1}">
      <dgm:prSet/>
      <dgm:spPr/>
      <dgm:t>
        <a:bodyPr/>
        <a:lstStyle/>
        <a:p>
          <a:endParaRPr lang="en-GB"/>
        </a:p>
      </dgm:t>
    </dgm:pt>
    <dgm:pt modelId="{43014C68-361C-4169-9091-CD059E66145E}" type="sibTrans" cxnId="{A305B366-F06F-4CCD-8A15-7C6166F735C1}">
      <dgm:prSet/>
      <dgm:spPr/>
      <dgm:t>
        <a:bodyPr/>
        <a:lstStyle/>
        <a:p>
          <a:endParaRPr lang="en-GB"/>
        </a:p>
      </dgm:t>
    </dgm:pt>
    <dgm:pt modelId="{6A8B480F-076A-47DE-A8D0-6C041D360019}">
      <dgm:prSet custT="1"/>
      <dgm:spPr/>
      <dgm:t>
        <a:bodyPr/>
        <a:lstStyle/>
        <a:p>
          <a:r>
            <a:rPr lang="el-GR" sz="2600" dirty="0"/>
            <a:t>σ</a:t>
          </a:r>
          <a:r>
            <a:rPr lang="de-DE" sz="2600" dirty="0"/>
            <a:t> = </a:t>
          </a:r>
          <a:r>
            <a:rPr lang="de-DE" sz="2600" dirty="0" err="1"/>
            <a:t>standard</a:t>
          </a:r>
          <a:r>
            <a:rPr lang="de-DE" sz="2600" dirty="0"/>
            <a:t> </a:t>
          </a:r>
          <a:r>
            <a:rPr lang="de-DE" sz="2600" dirty="0" err="1"/>
            <a:t>deviation</a:t>
          </a:r>
          <a:endParaRPr lang="en-GB" sz="2600" dirty="0"/>
        </a:p>
      </dgm:t>
    </dgm:pt>
    <dgm:pt modelId="{2FC2D1C6-3D5A-4B6C-9C87-99A127C837EC}" type="parTrans" cxnId="{5298A90C-E607-4F6D-AC95-B46FF3277D42}">
      <dgm:prSet/>
      <dgm:spPr/>
      <dgm:t>
        <a:bodyPr/>
        <a:lstStyle/>
        <a:p>
          <a:endParaRPr lang="en-GB"/>
        </a:p>
      </dgm:t>
    </dgm:pt>
    <dgm:pt modelId="{F99C36E3-4294-42DC-A664-2E0035077408}" type="sibTrans" cxnId="{5298A90C-E607-4F6D-AC95-B46FF3277D42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2600" dirty="0"/>
            <a:t>X = individual data point</a:t>
          </a:r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>
        <dgm:presLayoutVars>
          <dgm:bulletEnabled val="1"/>
        </dgm:presLayoutVars>
      </dgm:prSet>
      <dgm:spPr/>
    </dgm:pt>
  </dgm:ptLst>
  <dgm:cxnLst>
    <dgm:cxn modelId="{1F236809-1CCE-4008-B183-107435E0131B}" type="presOf" srcId="{6A8B480F-076A-47DE-A8D0-6C041D360019}" destId="{BD9C954C-32E4-49AD-9A0F-E049DE852505}" srcOrd="0" destOrd="2" presId="urn:microsoft.com/office/officeart/2005/8/layout/vList5"/>
    <dgm:cxn modelId="{5298A90C-E607-4F6D-AC95-B46FF3277D42}" srcId="{93CA3DA4-DC80-4AF7-B7FE-7033C8B26857}" destId="{6A8B480F-076A-47DE-A8D0-6C041D360019}" srcOrd="2" destOrd="0" parTransId="{2FC2D1C6-3D5A-4B6C-9C87-99A127C837EC}" sibTransId="{F99C36E3-4294-42DC-A664-2E0035077408}"/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4EB7C544-44C2-41B2-B123-080F18AD6C0F}" type="presOf" srcId="{1EAF4EC3-63BE-41A6-B07A-81C30AAC6C13}" destId="{BD9C954C-32E4-49AD-9A0F-E049DE852505}" srcOrd="0" destOrd="1" presId="urn:microsoft.com/office/officeart/2005/8/layout/vList5"/>
    <dgm:cxn modelId="{A305B366-F06F-4CCD-8A15-7C6166F735C1}" srcId="{93CA3DA4-DC80-4AF7-B7FE-7033C8B26857}" destId="{1EAF4EC3-63BE-41A6-B07A-81C30AAC6C13}" srcOrd="1" destOrd="0" parTransId="{ABE07E5E-FD5F-4119-8CC8-6E7B2943EEBD}" sibTransId="{43014C68-361C-4169-9091-CD059E66145E}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CLMM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2600" b="0" i="0" baseline="0" dirty="0"/>
            <a:t>Emphasis: without β1 = -0.25, p = 0.03</a:t>
          </a:r>
          <a:endParaRPr lang="en-GB" sz="2600" dirty="0"/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38D87A7D-D497-4D4F-B969-7D58E5BEE4E1}">
      <dgm:prSet custT="1"/>
      <dgm:spPr/>
      <dgm:t>
        <a:bodyPr/>
        <a:lstStyle/>
        <a:p>
          <a:r>
            <a:rPr lang="en-GB" sz="2600" b="0" i="0" baseline="0" dirty="0"/>
            <a:t>Modality: written β1 = -1.99, p = 0.02</a:t>
          </a:r>
          <a:endParaRPr lang="en-GB" sz="2600" dirty="0"/>
        </a:p>
      </dgm:t>
    </dgm:pt>
    <dgm:pt modelId="{63770641-95E3-4FD4-B195-DC9CB6849893}" type="parTrans" cxnId="{0D57C647-78F5-4335-91B8-2C5187CBB5A7}">
      <dgm:prSet/>
      <dgm:spPr/>
      <dgm:t>
        <a:bodyPr/>
        <a:lstStyle/>
        <a:p>
          <a:endParaRPr lang="en-GB"/>
        </a:p>
      </dgm:t>
    </dgm:pt>
    <dgm:pt modelId="{34EB6ADE-F435-4D84-891D-6019D21CD275}" type="sibTrans" cxnId="{0D57C647-78F5-4335-91B8-2C5187CBB5A7}">
      <dgm:prSet/>
      <dgm:spPr/>
      <dgm:t>
        <a:bodyPr/>
        <a:lstStyle/>
        <a:p>
          <a:endParaRPr lang="en-GB"/>
        </a:p>
      </dgm:t>
    </dgm:pt>
    <dgm:pt modelId="{8FD0E976-6C37-4E4E-ACE2-B939923C8B78}">
      <dgm:prSet custT="1"/>
      <dgm:spPr/>
      <dgm:t>
        <a:bodyPr/>
        <a:lstStyle/>
        <a:p>
          <a:r>
            <a:rPr lang="en-GB" sz="2600" b="0" i="0" baseline="0" dirty="0"/>
            <a:t>Fragment type: lexical β1 = -0.4486, p &lt; 0.01</a:t>
          </a:r>
          <a:endParaRPr lang="en-GB" sz="2600" dirty="0"/>
        </a:p>
      </dgm:t>
    </dgm:pt>
    <dgm:pt modelId="{BA4FFABA-1C6F-4137-900B-8A6C3C224DCA}" type="parTrans" cxnId="{53E44081-E319-49B5-82CF-F87FB2555341}">
      <dgm:prSet/>
      <dgm:spPr/>
      <dgm:t>
        <a:bodyPr/>
        <a:lstStyle/>
        <a:p>
          <a:endParaRPr lang="en-GB"/>
        </a:p>
      </dgm:t>
    </dgm:pt>
    <dgm:pt modelId="{C887A4E8-132B-476A-B53C-C902CB2322AC}" type="sibTrans" cxnId="{53E44081-E319-49B5-82CF-F87FB2555341}">
      <dgm:prSet/>
      <dgm:spPr/>
      <dgm:t>
        <a:bodyPr/>
        <a:lstStyle/>
        <a:p>
          <a:endParaRPr lang="en-GB"/>
        </a:p>
      </dgm:t>
    </dgm:pt>
    <dgm:pt modelId="{5F97E409-559D-49F9-80BF-225D630418EE}">
      <dgm:prSet custT="1"/>
      <dgm:spPr/>
      <dgm:t>
        <a:bodyPr/>
        <a:lstStyle/>
        <a:p>
          <a:r>
            <a:rPr lang="en-GB" sz="2600" dirty="0"/>
            <a:t>Cumulative Link Mixed Model</a:t>
          </a:r>
        </a:p>
      </dgm:t>
    </dgm:pt>
    <dgm:pt modelId="{C87A5BEA-4C99-4320-8D93-80FFC4D0827D}" type="parTrans" cxnId="{CA1B1F2E-FCAE-43C8-B734-C74E01C15164}">
      <dgm:prSet/>
      <dgm:spPr/>
      <dgm:t>
        <a:bodyPr/>
        <a:lstStyle/>
        <a:p>
          <a:endParaRPr lang="en-GB"/>
        </a:p>
      </dgm:t>
    </dgm:pt>
    <dgm:pt modelId="{CE7D83C1-7F6D-4C4F-BAD1-3266ECCB0F3D}" type="sibTrans" cxnId="{CA1B1F2E-FCAE-43C8-B734-C74E01C15164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>
        <dgm:presLayoutVars>
          <dgm:bulletEnabled val="1"/>
        </dgm:presLayoutVars>
      </dgm:prSet>
      <dgm:spPr/>
    </dgm:pt>
  </dgm:ptLst>
  <dgm:cxnLst>
    <dgm:cxn modelId="{02D19122-7E47-432A-BF35-9643CC91B630}" srcId="{93CA3DA4-DC80-4AF7-B7FE-7033C8B26857}" destId="{D2E48749-48B0-44CA-8258-C8A7A2B046FE}" srcOrd="1" destOrd="0" parTransId="{58337501-40C9-4CFD-94CC-DE24228D42F1}" sibTransId="{C037C4E1-3874-41F3-900C-21E00F01B72A}"/>
    <dgm:cxn modelId="{CA1B1F2E-FCAE-43C8-B734-C74E01C15164}" srcId="{93CA3DA4-DC80-4AF7-B7FE-7033C8B26857}" destId="{5F97E409-559D-49F9-80BF-225D630418EE}" srcOrd="0" destOrd="0" parTransId="{C87A5BEA-4C99-4320-8D93-80FFC4D0827D}" sibTransId="{CE7D83C1-7F6D-4C4F-BAD1-3266ECCB0F3D}"/>
    <dgm:cxn modelId="{6514AC37-1BE1-4260-92BE-12826F2992CF}" type="presOf" srcId="{8FD0E976-6C37-4E4E-ACE2-B939923C8B78}" destId="{BD9C954C-32E4-49AD-9A0F-E049DE852505}" srcOrd="0" destOrd="3" presId="urn:microsoft.com/office/officeart/2005/8/layout/vList5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FE2AE362-AB08-4273-A9D1-F85113673E01}" type="presOf" srcId="{38D87A7D-D497-4D4F-B969-7D58E5BEE4E1}" destId="{BD9C954C-32E4-49AD-9A0F-E049DE852505}" srcOrd="0" destOrd="2" presId="urn:microsoft.com/office/officeart/2005/8/layout/vList5"/>
    <dgm:cxn modelId="{0D57C647-78F5-4335-91B8-2C5187CBB5A7}" srcId="{93CA3DA4-DC80-4AF7-B7FE-7033C8B26857}" destId="{38D87A7D-D497-4D4F-B969-7D58E5BEE4E1}" srcOrd="2" destOrd="0" parTransId="{63770641-95E3-4FD4-B195-DC9CB6849893}" sibTransId="{34EB6ADE-F435-4D84-891D-6019D21CD275}"/>
    <dgm:cxn modelId="{10BBAB54-74C7-43DD-878C-E936C21CEDDF}" type="presOf" srcId="{D2E48749-48B0-44CA-8258-C8A7A2B046FE}" destId="{BD9C954C-32E4-49AD-9A0F-E049DE852505}" srcOrd="0" destOrd="1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53E44081-E319-49B5-82CF-F87FB2555341}" srcId="{93CA3DA4-DC80-4AF7-B7FE-7033C8B26857}" destId="{8FD0E976-6C37-4E4E-ACE2-B939923C8B78}" srcOrd="3" destOrd="0" parTransId="{BA4FFABA-1C6F-4137-900B-8A6C3C224DCA}" sibTransId="{C887A4E8-132B-476A-B53C-C902CB2322AC}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433E29F9-4B3F-4B09-AD5D-4B18CC183D17}" type="presOf" srcId="{5F97E409-559D-49F9-80BF-225D630418EE}" destId="{BD9C954C-32E4-49AD-9A0F-E049DE852505}" srcOrd="0" destOrd="0" presId="urn:microsoft.com/office/officeart/2005/8/layout/vList5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AIC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3600" b="0" i="0" baseline="0" dirty="0"/>
            <a:t>difference: -28</a:t>
          </a:r>
          <a:endParaRPr lang="en-GB" sz="3600" dirty="0"/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337AE352-70AF-48D1-80AA-3B3F8959611C}">
      <dgm:prSet custT="1"/>
      <dgm:spPr/>
      <dgm:t>
        <a:bodyPr/>
        <a:lstStyle/>
        <a:p>
          <a:r>
            <a:rPr lang="en-GB" sz="3600" b="0" i="0" baseline="0" dirty="0"/>
            <a:t>Lower AIC for null model</a:t>
          </a:r>
          <a:endParaRPr lang="en-GB" sz="3600" dirty="0"/>
        </a:p>
      </dgm:t>
    </dgm:pt>
    <dgm:pt modelId="{207ACEFC-A96A-42A4-9757-74536BFD03A1}" type="parTrans" cxnId="{8B515264-3A42-4B1E-AF74-872866FE022A}">
      <dgm:prSet/>
      <dgm:spPr/>
      <dgm:t>
        <a:bodyPr/>
        <a:lstStyle/>
        <a:p>
          <a:endParaRPr lang="en-GB"/>
        </a:p>
      </dgm:t>
    </dgm:pt>
    <dgm:pt modelId="{BDB43159-EF63-4CEA-A89C-ED42898B8414}" type="sibTrans" cxnId="{8B515264-3A42-4B1E-AF74-872866FE022A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 custLinFactNeighborX="0" custLinFactNeighborY="0">
        <dgm:presLayoutVars>
          <dgm:bulletEnabled val="1"/>
        </dgm:presLayoutVars>
      </dgm:prSet>
      <dgm:spPr/>
    </dgm:pt>
  </dgm:ptLst>
  <dgm:cxnLst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8B515264-3A42-4B1E-AF74-872866FE022A}" srcId="{93CA3DA4-DC80-4AF7-B7FE-7033C8B26857}" destId="{337AE352-70AF-48D1-80AA-3B3F8959611C}" srcOrd="1" destOrd="0" parTransId="{207ACEFC-A96A-42A4-9757-74536BFD03A1}" sibTransId="{BDB43159-EF63-4CEA-A89C-ED42898B8414}"/>
    <dgm:cxn modelId="{E0A60865-CF78-4283-BE38-9C5A71AD2775}" type="presOf" srcId="{337AE352-70AF-48D1-80AA-3B3F8959611C}" destId="{BD9C954C-32E4-49AD-9A0F-E049DE852505}" srcOrd="0" destOrd="1" presId="urn:microsoft.com/office/officeart/2005/8/layout/vList5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ANOVA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3600" b="0" i="0" baseline="0" dirty="0"/>
            <a:t>p &lt; 0.01</a:t>
          </a:r>
          <a:endParaRPr lang="en-GB" sz="3600" dirty="0"/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8E7467DA-0B8B-45A9-967B-9E0A579B9A30}">
      <dgm:prSet custT="1"/>
      <dgm:spPr/>
      <dgm:t>
        <a:bodyPr/>
        <a:lstStyle/>
        <a:p>
          <a:r>
            <a:rPr lang="en-GB" sz="3600" b="0" i="0" baseline="0" dirty="0"/>
            <a:t>significantly better model fit</a:t>
          </a:r>
          <a:endParaRPr lang="en-GB" sz="3600" dirty="0"/>
        </a:p>
      </dgm:t>
    </dgm:pt>
    <dgm:pt modelId="{17C25971-2B92-4D8B-A584-50A4B47FA5B6}" type="parTrans" cxnId="{A88F4A31-6798-4C13-AD8C-2B733CFE4847}">
      <dgm:prSet/>
      <dgm:spPr/>
      <dgm:t>
        <a:bodyPr/>
        <a:lstStyle/>
        <a:p>
          <a:endParaRPr lang="en-GB"/>
        </a:p>
      </dgm:t>
    </dgm:pt>
    <dgm:pt modelId="{31D1D3A6-213D-4367-B464-5D891BBFC0BB}" type="sibTrans" cxnId="{A88F4A31-6798-4C13-AD8C-2B733CFE4847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>
        <dgm:presLayoutVars>
          <dgm:bulletEnabled val="1"/>
        </dgm:presLayoutVars>
      </dgm:prSet>
      <dgm:spPr/>
    </dgm:pt>
  </dgm:ptLst>
  <dgm:cxnLst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A88F4A31-6798-4C13-AD8C-2B733CFE4847}" srcId="{93CA3DA4-DC80-4AF7-B7FE-7033C8B26857}" destId="{8E7467DA-0B8B-45A9-967B-9E0A579B9A30}" srcOrd="1" destOrd="0" parTransId="{17C25971-2B92-4D8B-A584-50A4B47FA5B6}" sibTransId="{31D1D3A6-213D-4367-B464-5D891BBFC0BB}"/>
    <dgm:cxn modelId="{9BD93A40-95BD-4A65-9C5E-AD51C8377F0C}" type="presOf" srcId="{8E7467DA-0B8B-45A9-967B-9E0A579B9A30}" destId="{BD9C954C-32E4-49AD-9A0F-E049DE852505}" srcOrd="0" destOrd="1" presId="urn:microsoft.com/office/officeart/2005/8/layout/vList5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Modality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Fragment type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/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Modality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478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199178" y="148627"/>
          <a:ext cx="362143" cy="3621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760501" y="478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theory</a:t>
          </a:r>
        </a:p>
      </dsp:txBody>
      <dsp:txXfrm>
        <a:off x="760501" y="478"/>
        <a:ext cx="4881473" cy="658442"/>
      </dsp:txXfrm>
    </dsp:sp>
    <dsp:sp modelId="{A6892D59-A23C-407A-920F-4006C971F46C}">
      <dsp:nvSpPr>
        <dsp:cNvPr id="0" name=""/>
        <dsp:cNvSpPr/>
      </dsp:nvSpPr>
      <dsp:spPr>
        <a:xfrm>
          <a:off x="0" y="823531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CC860-F5AD-45C3-97EC-783901267095}">
      <dsp:nvSpPr>
        <dsp:cNvPr id="0" name=""/>
        <dsp:cNvSpPr/>
      </dsp:nvSpPr>
      <dsp:spPr>
        <a:xfrm>
          <a:off x="199178" y="971681"/>
          <a:ext cx="362143" cy="3621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EAFE5-A2C2-4678-BFEE-27D28C07C220}">
      <dsp:nvSpPr>
        <dsp:cNvPr id="0" name=""/>
        <dsp:cNvSpPr/>
      </dsp:nvSpPr>
      <dsp:spPr>
        <a:xfrm>
          <a:off x="760501" y="823531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 &amp; hypotheses</a:t>
          </a:r>
        </a:p>
      </dsp:txBody>
      <dsp:txXfrm>
        <a:off x="760501" y="823531"/>
        <a:ext cx="4881473" cy="658442"/>
      </dsp:txXfrm>
    </dsp:sp>
    <dsp:sp modelId="{5BD4677F-8904-4EC6-839C-F0040A2CE159}">
      <dsp:nvSpPr>
        <dsp:cNvPr id="0" name=""/>
        <dsp:cNvSpPr/>
      </dsp:nvSpPr>
      <dsp:spPr>
        <a:xfrm>
          <a:off x="0" y="1646584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F5DEF-EA96-4BA9-9528-C4EB7FED132F}">
      <dsp:nvSpPr>
        <dsp:cNvPr id="0" name=""/>
        <dsp:cNvSpPr/>
      </dsp:nvSpPr>
      <dsp:spPr>
        <a:xfrm>
          <a:off x="199178" y="1794734"/>
          <a:ext cx="362143" cy="3621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C124-2EE0-44DC-9A33-8ED3254557D5}">
      <dsp:nvSpPr>
        <dsp:cNvPr id="0" name=""/>
        <dsp:cNvSpPr/>
      </dsp:nvSpPr>
      <dsp:spPr>
        <a:xfrm>
          <a:off x="760501" y="1646584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Study design</a:t>
          </a:r>
        </a:p>
      </dsp:txBody>
      <dsp:txXfrm>
        <a:off x="760501" y="1646584"/>
        <a:ext cx="4881473" cy="658442"/>
      </dsp:txXfrm>
    </dsp:sp>
    <dsp:sp modelId="{954C0194-86ED-4129-AF76-D2214BA3377D}">
      <dsp:nvSpPr>
        <dsp:cNvPr id="0" name=""/>
        <dsp:cNvSpPr/>
      </dsp:nvSpPr>
      <dsp:spPr>
        <a:xfrm>
          <a:off x="0" y="2469638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98C37-C77F-4BB6-B339-4CB8F5CEB34E}">
      <dsp:nvSpPr>
        <dsp:cNvPr id="0" name=""/>
        <dsp:cNvSpPr/>
      </dsp:nvSpPr>
      <dsp:spPr>
        <a:xfrm>
          <a:off x="199178" y="2617787"/>
          <a:ext cx="362143" cy="3621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B988D-5BEF-424D-A8EB-94A467D9BEF0}">
      <dsp:nvSpPr>
        <dsp:cNvPr id="0" name=""/>
        <dsp:cNvSpPr/>
      </dsp:nvSpPr>
      <dsp:spPr>
        <a:xfrm>
          <a:off x="760501" y="2469638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Participants</a:t>
          </a:r>
        </a:p>
      </dsp:txBody>
      <dsp:txXfrm>
        <a:off x="760501" y="2469638"/>
        <a:ext cx="4881473" cy="658442"/>
      </dsp:txXfrm>
    </dsp:sp>
    <dsp:sp modelId="{13FA2E01-7B89-4621-861E-41F000BCF1D6}">
      <dsp:nvSpPr>
        <dsp:cNvPr id="0" name=""/>
        <dsp:cNvSpPr/>
      </dsp:nvSpPr>
      <dsp:spPr>
        <a:xfrm>
          <a:off x="0" y="3292691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43931-A177-44BD-B4C1-63FDD2F7B330}">
      <dsp:nvSpPr>
        <dsp:cNvPr id="0" name=""/>
        <dsp:cNvSpPr/>
      </dsp:nvSpPr>
      <dsp:spPr>
        <a:xfrm>
          <a:off x="199178" y="3440841"/>
          <a:ext cx="362143" cy="3621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F8FE-4EFA-4174-8D6F-E6CA7E9E6C4A}">
      <dsp:nvSpPr>
        <dsp:cNvPr id="0" name=""/>
        <dsp:cNvSpPr/>
      </dsp:nvSpPr>
      <dsp:spPr>
        <a:xfrm>
          <a:off x="760501" y="3292691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Results</a:t>
          </a:r>
        </a:p>
      </dsp:txBody>
      <dsp:txXfrm>
        <a:off x="760501" y="3292691"/>
        <a:ext cx="4881473" cy="658442"/>
      </dsp:txXfrm>
    </dsp:sp>
    <dsp:sp modelId="{F5EBB963-4AC9-4CB8-8B29-80678AAC66B6}">
      <dsp:nvSpPr>
        <dsp:cNvPr id="0" name=""/>
        <dsp:cNvSpPr/>
      </dsp:nvSpPr>
      <dsp:spPr>
        <a:xfrm>
          <a:off x="0" y="4115744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5F344-92C9-4708-A110-454B76DB8A73}">
      <dsp:nvSpPr>
        <dsp:cNvPr id="0" name=""/>
        <dsp:cNvSpPr/>
      </dsp:nvSpPr>
      <dsp:spPr>
        <a:xfrm>
          <a:off x="199178" y="4263894"/>
          <a:ext cx="362143" cy="3621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ABE9-19E4-4496-8E95-F162D4CCB5DF}">
      <dsp:nvSpPr>
        <dsp:cNvPr id="0" name=""/>
        <dsp:cNvSpPr/>
      </dsp:nvSpPr>
      <dsp:spPr>
        <a:xfrm>
          <a:off x="760501" y="4115744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Conclusions</a:t>
          </a:r>
        </a:p>
      </dsp:txBody>
      <dsp:txXfrm>
        <a:off x="760501" y="4115744"/>
        <a:ext cx="4881473" cy="658442"/>
      </dsp:txXfrm>
    </dsp:sp>
    <dsp:sp modelId="{A3127ED4-5BA4-4B0A-A5FA-31F35DEE334C}">
      <dsp:nvSpPr>
        <dsp:cNvPr id="0" name=""/>
        <dsp:cNvSpPr/>
      </dsp:nvSpPr>
      <dsp:spPr>
        <a:xfrm>
          <a:off x="0" y="4938798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18FE5-37D3-43A9-80C6-D113B8B4C618}">
      <dsp:nvSpPr>
        <dsp:cNvPr id="0" name=""/>
        <dsp:cNvSpPr/>
      </dsp:nvSpPr>
      <dsp:spPr>
        <a:xfrm>
          <a:off x="199178" y="5086947"/>
          <a:ext cx="362143" cy="36214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7AE3D-9E75-4796-A2DF-E756F8BEC587}">
      <dsp:nvSpPr>
        <dsp:cNvPr id="0" name=""/>
        <dsp:cNvSpPr/>
      </dsp:nvSpPr>
      <dsp:spPr>
        <a:xfrm>
          <a:off x="760501" y="4938798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Discussion</a:t>
          </a:r>
        </a:p>
      </dsp:txBody>
      <dsp:txXfrm>
        <a:off x="760501" y="4938798"/>
        <a:ext cx="4881473" cy="6584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Modality</a:t>
          </a:r>
        </a:p>
      </dsp:txBody>
      <dsp:txXfrm>
        <a:off x="1375370" y="1389263"/>
        <a:ext cx="1805149" cy="11907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Modality</a:t>
          </a:r>
          <a:br>
            <a:rPr lang="en-US" sz="2800" b="1" kern="1200"/>
          </a:br>
          <a:r>
            <a:rPr lang="en-US" sz="2800" b="0" kern="1200"/>
            <a:t>auditory &gt; written</a:t>
          </a:r>
          <a:endParaRPr lang="en-US" sz="2800" b="0" kern="1200" dirty="0"/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Emphasis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bg1"/>
              </a:solidFill>
            </a:rPr>
            <a:t>emphasis on contrasting words &gt; lacking emphasis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Fragment type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bg1"/>
              </a:solidFill>
            </a:rPr>
            <a:t>lexical fragments &gt; functional fragments</a:t>
          </a:r>
        </a:p>
      </dsp:txBody>
      <dsp:txXfrm>
        <a:off x="1416627" y="3066817"/>
        <a:ext cx="7995710" cy="12265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Emphasis</a:t>
          </a:r>
        </a:p>
      </dsp:txBody>
      <dsp:txXfrm>
        <a:off x="1375370" y="1389263"/>
        <a:ext cx="1805149" cy="11907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Emphasis</a:t>
          </a:r>
        </a:p>
      </dsp:txBody>
      <dsp:txXfrm>
        <a:off x="1375370" y="1389263"/>
        <a:ext cx="1805149" cy="11907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Emphasis</a:t>
          </a:r>
        </a:p>
      </dsp:txBody>
      <dsp:txXfrm>
        <a:off x="1375370" y="1389263"/>
        <a:ext cx="1805149" cy="119079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Modality</a:t>
          </a:r>
          <a:br>
            <a:rPr lang="en-US" sz="2800" b="1" kern="1200"/>
          </a:br>
          <a:r>
            <a:rPr lang="en-US" sz="2800" b="0" kern="1200"/>
            <a:t>auditory &gt; written</a:t>
          </a:r>
          <a:endParaRPr lang="en-US" sz="2800" b="0" kern="1200" dirty="0"/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emphasis on contrasting words &gt; lacking emphasis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Fragment type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bg1"/>
              </a:solidFill>
            </a:rPr>
            <a:t>lexical fragments &gt; functional fragments</a:t>
          </a:r>
        </a:p>
      </dsp:txBody>
      <dsp:txXfrm>
        <a:off x="1416627" y="3066817"/>
        <a:ext cx="7995710" cy="12265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Fragment</a:t>
          </a:r>
          <a:br>
            <a:rPr lang="en-US" sz="3200" b="0" kern="1200" dirty="0"/>
          </a:br>
          <a:r>
            <a:rPr lang="en-US" sz="3200" b="0" kern="1200" dirty="0"/>
            <a:t>type</a:t>
          </a:r>
        </a:p>
      </dsp:txBody>
      <dsp:txXfrm>
        <a:off x="1375370" y="1389263"/>
        <a:ext cx="1805149" cy="119079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Fragment</a:t>
          </a:r>
          <a:br>
            <a:rPr lang="en-US" sz="3200" b="0" kern="1200" dirty="0"/>
          </a:br>
          <a:r>
            <a:rPr lang="en-US" sz="3200" b="0" kern="1200" dirty="0"/>
            <a:t>type</a:t>
          </a:r>
        </a:p>
      </dsp:txBody>
      <dsp:txXfrm>
        <a:off x="1375370" y="1389263"/>
        <a:ext cx="1805149" cy="119079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Modality</a:t>
          </a:r>
          <a:br>
            <a:rPr lang="en-US" sz="2800" b="1" kern="1200"/>
          </a:br>
          <a:r>
            <a:rPr lang="en-US" sz="2800" b="0" kern="1200"/>
            <a:t>auditory &gt; written</a:t>
          </a:r>
          <a:endParaRPr lang="en-US" sz="2800" b="0" kern="1200" dirty="0"/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emphasis on contrasting words &gt; lacking emphasis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Fragment type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lexical fragments &gt; functional fragments</a:t>
          </a:r>
        </a:p>
      </dsp:txBody>
      <dsp:txXfrm>
        <a:off x="1416627" y="3066817"/>
        <a:ext cx="7995710" cy="122651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Modality</a:t>
          </a:r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remnant of ellipsis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Fragment</a:t>
          </a:r>
        </a:p>
      </dsp:txBody>
      <dsp:txXfrm>
        <a:off x="566572" y="69839"/>
        <a:ext cx="7055851" cy="10122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Modality</a:t>
          </a:r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0" y="22805"/>
          <a:ext cx="3344084" cy="1337633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Acceptability Judgement Task</a:t>
          </a:r>
          <a:endParaRPr lang="en-US" sz="3200" kern="1200" dirty="0"/>
        </a:p>
      </dsp:txBody>
      <dsp:txXfrm>
        <a:off x="0" y="22805"/>
        <a:ext cx="3344084" cy="1337633"/>
      </dsp:txXfrm>
    </dsp:sp>
    <dsp:sp modelId="{1268BD2F-18C0-4169-BC25-EC0C1365DA2D}">
      <dsp:nvSpPr>
        <dsp:cNvPr id="0" name=""/>
        <dsp:cNvSpPr/>
      </dsp:nvSpPr>
      <dsp:spPr>
        <a:xfrm>
          <a:off x="0" y="1360439"/>
          <a:ext cx="334408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rate naturalness of speaker B’s answer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7-point Likert scale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forced choice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no time limit</a:t>
          </a:r>
          <a:endParaRPr lang="en-GB" sz="2600" kern="1200" dirty="0"/>
        </a:p>
      </dsp:txBody>
      <dsp:txXfrm>
        <a:off x="0" y="1360439"/>
        <a:ext cx="3344084" cy="28548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0" y="22805"/>
          <a:ext cx="3344084" cy="1337633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Acceptability Judgement Task</a:t>
          </a:r>
          <a:endParaRPr lang="en-US" sz="3200" kern="1200" dirty="0"/>
        </a:p>
      </dsp:txBody>
      <dsp:txXfrm>
        <a:off x="0" y="22805"/>
        <a:ext cx="3344084" cy="1337633"/>
      </dsp:txXfrm>
    </dsp:sp>
    <dsp:sp modelId="{1268BD2F-18C0-4169-BC25-EC0C1365DA2D}">
      <dsp:nvSpPr>
        <dsp:cNvPr id="0" name=""/>
        <dsp:cNvSpPr/>
      </dsp:nvSpPr>
      <dsp:spPr>
        <a:xfrm>
          <a:off x="0" y="1360439"/>
          <a:ext cx="334408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rate naturalness of speaker B’s answer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7-point Likert scale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forced choice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no time limit</a:t>
          </a:r>
          <a:endParaRPr lang="en-GB" sz="2600" kern="1200" dirty="0"/>
        </a:p>
      </dsp:txBody>
      <dsp:txXfrm>
        <a:off x="0" y="1360439"/>
        <a:ext cx="3344084" cy="28548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0" y="22805"/>
          <a:ext cx="3344084" cy="1337633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Acceptability Judgement Task</a:t>
          </a:r>
          <a:endParaRPr lang="en-US" sz="3200" kern="1200" dirty="0"/>
        </a:p>
      </dsp:txBody>
      <dsp:txXfrm>
        <a:off x="0" y="22805"/>
        <a:ext cx="3344084" cy="1337633"/>
      </dsp:txXfrm>
    </dsp:sp>
    <dsp:sp modelId="{1268BD2F-18C0-4169-BC25-EC0C1365DA2D}">
      <dsp:nvSpPr>
        <dsp:cNvPr id="0" name=""/>
        <dsp:cNvSpPr/>
      </dsp:nvSpPr>
      <dsp:spPr>
        <a:xfrm>
          <a:off x="0" y="1360439"/>
          <a:ext cx="334408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rate naturalness of speaker B’s answer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7-point Likert scale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forced choice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no time limit</a:t>
          </a:r>
          <a:endParaRPr lang="en-GB" sz="2600" kern="1200" dirty="0"/>
        </a:p>
      </dsp:txBody>
      <dsp:txXfrm>
        <a:off x="0" y="1360439"/>
        <a:ext cx="3344084" cy="28548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3785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243884" y="185187"/>
          <a:ext cx="443426" cy="4434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931196" y="3785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n = 100</a:t>
          </a:r>
          <a:endParaRPr lang="en-US" sz="2600" kern="1200" dirty="0"/>
        </a:p>
      </dsp:txBody>
      <dsp:txXfrm>
        <a:off x="931196" y="3785"/>
        <a:ext cx="5121583" cy="806230"/>
      </dsp:txXfrm>
    </dsp:sp>
    <dsp:sp modelId="{A94DCB55-D264-41AC-A026-82E57C8CF2CB}">
      <dsp:nvSpPr>
        <dsp:cNvPr id="0" name=""/>
        <dsp:cNvSpPr/>
      </dsp:nvSpPr>
      <dsp:spPr>
        <a:xfrm>
          <a:off x="0" y="1011573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38C40-A75C-4B8E-89D3-C2105417EB48}">
      <dsp:nvSpPr>
        <dsp:cNvPr id="0" name=""/>
        <dsp:cNvSpPr/>
      </dsp:nvSpPr>
      <dsp:spPr>
        <a:xfrm>
          <a:off x="243884" y="1192975"/>
          <a:ext cx="443426" cy="4434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4D24C-69B6-4949-AF97-9EB29395A46F}">
      <dsp:nvSpPr>
        <dsp:cNvPr id="0" name=""/>
        <dsp:cNvSpPr/>
      </dsp:nvSpPr>
      <dsp:spPr>
        <a:xfrm>
          <a:off x="931196" y="1011573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crowdsourced from Prolific</a:t>
          </a:r>
        </a:p>
      </dsp:txBody>
      <dsp:txXfrm>
        <a:off x="931196" y="1011573"/>
        <a:ext cx="5121583" cy="806230"/>
      </dsp:txXfrm>
    </dsp:sp>
    <dsp:sp modelId="{C0AD6A9F-950F-4F93-B282-B0E122FBB848}">
      <dsp:nvSpPr>
        <dsp:cNvPr id="0" name=""/>
        <dsp:cNvSpPr/>
      </dsp:nvSpPr>
      <dsp:spPr>
        <a:xfrm>
          <a:off x="0" y="2019362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95735-E495-4390-9B3F-3BF9CBF37D92}">
      <dsp:nvSpPr>
        <dsp:cNvPr id="0" name=""/>
        <dsp:cNvSpPr/>
      </dsp:nvSpPr>
      <dsp:spPr>
        <a:xfrm>
          <a:off x="243884" y="2200764"/>
          <a:ext cx="443426" cy="4434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010C4-6BCE-4C08-9DE2-8D8F05A97818}">
      <dsp:nvSpPr>
        <dsp:cNvPr id="0" name=""/>
        <dsp:cNvSpPr/>
      </dsp:nvSpPr>
      <dsp:spPr>
        <a:xfrm>
          <a:off x="931196" y="2019362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German native speakers</a:t>
          </a:r>
        </a:p>
      </dsp:txBody>
      <dsp:txXfrm>
        <a:off x="931196" y="2019362"/>
        <a:ext cx="5121583" cy="806230"/>
      </dsp:txXfrm>
    </dsp:sp>
    <dsp:sp modelId="{7E4F17BA-826D-4DFB-9A5D-B18BBA397E78}">
      <dsp:nvSpPr>
        <dsp:cNvPr id="0" name=""/>
        <dsp:cNvSpPr/>
      </dsp:nvSpPr>
      <dsp:spPr>
        <a:xfrm>
          <a:off x="0" y="3027150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A3ACA-124E-4F6D-AD59-995EF2900176}">
      <dsp:nvSpPr>
        <dsp:cNvPr id="0" name=""/>
        <dsp:cNvSpPr/>
      </dsp:nvSpPr>
      <dsp:spPr>
        <a:xfrm>
          <a:off x="243884" y="3208552"/>
          <a:ext cx="443426" cy="4434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9A5B3-34E7-4537-987A-05028CFB4296}">
      <dsp:nvSpPr>
        <dsp:cNvPr id="0" name=""/>
        <dsp:cNvSpPr/>
      </dsp:nvSpPr>
      <dsp:spPr>
        <a:xfrm>
          <a:off x="931196" y="3027150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age between 19-73 years (m = 35.5)</a:t>
          </a:r>
        </a:p>
      </dsp:txBody>
      <dsp:txXfrm>
        <a:off x="931196" y="3027150"/>
        <a:ext cx="5121583" cy="806230"/>
      </dsp:txXfrm>
    </dsp:sp>
    <dsp:sp modelId="{7520F584-F4F3-4912-B07E-2189CEAF0C2D}">
      <dsp:nvSpPr>
        <dsp:cNvPr id="0" name=""/>
        <dsp:cNvSpPr/>
      </dsp:nvSpPr>
      <dsp:spPr>
        <a:xfrm>
          <a:off x="0" y="4034939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F784B-FDB1-49AB-B216-2A976086CE22}">
      <dsp:nvSpPr>
        <dsp:cNvPr id="0" name=""/>
        <dsp:cNvSpPr/>
      </dsp:nvSpPr>
      <dsp:spPr>
        <a:xfrm>
          <a:off x="243884" y="4216341"/>
          <a:ext cx="443426" cy="4434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1411E-BE7F-426D-B879-EE6FB8EDA884}">
      <dsp:nvSpPr>
        <dsp:cNvPr id="0" name=""/>
        <dsp:cNvSpPr/>
      </dsp:nvSpPr>
      <dsp:spPr>
        <a:xfrm>
          <a:off x="931196" y="4034939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69 males, 29 females, 2 diverse</a:t>
          </a:r>
        </a:p>
      </dsp:txBody>
      <dsp:txXfrm>
        <a:off x="931196" y="4034939"/>
        <a:ext cx="5121583" cy="80623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only given material can be omitted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Licensing condition</a:t>
          </a:r>
        </a:p>
      </dsp:txBody>
      <dsp:txXfrm>
        <a:off x="566572" y="69839"/>
        <a:ext cx="7055851" cy="101224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Parallelism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Locality</a:t>
          </a:r>
        </a:p>
      </dsp:txBody>
      <dsp:txXfrm>
        <a:off x="1482627" y="1497603"/>
        <a:ext cx="3380459" cy="128366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0" kern="1200" dirty="0"/>
          </a:br>
          <a:r>
            <a:rPr lang="en-US" sz="3200" b="0" kern="1200" dirty="0"/>
            <a:t>Pitch accent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539420"/>
          <a:ext cx="4863087" cy="1319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99149" y="1836309"/>
          <a:ext cx="725726" cy="725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524026" y="1539420"/>
          <a:ext cx="3339060" cy="1319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47" tIns="139647" rIns="139647" bIns="139647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1" kern="1200" dirty="0"/>
          </a:br>
          <a:r>
            <a:rPr lang="en-US" sz="3200" b="0" kern="1200" dirty="0"/>
            <a:t>Orthography</a:t>
          </a:r>
          <a:endParaRPr lang="en-US" sz="3200" b="1" kern="1200" dirty="0"/>
        </a:p>
      </dsp:txBody>
      <dsp:txXfrm>
        <a:off x="1524026" y="1539420"/>
        <a:ext cx="3339060" cy="1319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454403"/>
          <a:ext cx="10236245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583184" rIns="79444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sz="2800" kern="1200" dirty="0"/>
            <a:t>given alternative element for which the predicate actually holds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sz="2800" kern="1200" dirty="0"/>
            <a:t>must bear pitch accent</a:t>
          </a:r>
        </a:p>
      </dsp:txBody>
      <dsp:txXfrm>
        <a:off x="0" y="454403"/>
        <a:ext cx="10236245" cy="2028600"/>
      </dsp:txXfrm>
    </dsp:sp>
    <dsp:sp modelId="{14A3B6E8-D3D0-4C8F-8C75-021910B5BCCF}">
      <dsp:nvSpPr>
        <dsp:cNvPr id="0" name=""/>
        <dsp:cNvSpPr/>
      </dsp:nvSpPr>
      <dsp:spPr>
        <a:xfrm>
          <a:off x="511812" y="41123"/>
          <a:ext cx="7165371" cy="8265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Contrastive focus </a:t>
          </a:r>
          <a:r>
            <a:rPr lang="en-US" sz="2800" kern="1200" dirty="0">
              <a:solidFill>
                <a:schemeClr val="bg1"/>
              </a:solidFill>
            </a:rPr>
            <a:t>F</a:t>
          </a:r>
        </a:p>
      </dsp:txBody>
      <dsp:txXfrm>
        <a:off x="552161" y="81472"/>
        <a:ext cx="7084673" cy="74586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33003"/>
          <a:ext cx="4863086" cy="1314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97485" y="1828653"/>
          <a:ext cx="722701" cy="722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517673" y="1533003"/>
          <a:ext cx="3345412" cy="1314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065" tIns="139065" rIns="139065" bIns="13906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Meaning</a:t>
          </a:r>
        </a:p>
      </dsp:txBody>
      <dsp:txXfrm>
        <a:off x="1517673" y="1533003"/>
        <a:ext cx="3345412" cy="131400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6D10C-F174-4D05-AFDD-55EF68ED6D5D}">
      <dsp:nvSpPr>
        <dsp:cNvPr id="0" name=""/>
        <dsp:cNvSpPr/>
      </dsp:nvSpPr>
      <dsp:spPr>
        <a:xfrm>
          <a:off x="0" y="281846"/>
          <a:ext cx="10400616" cy="133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203" tIns="354076" rIns="80720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56 critical items (28 written items, 28 auditory items)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56 filler times (28 written items, 28 auditory items)</a:t>
          </a:r>
          <a:endParaRPr lang="en-GB" sz="2600" kern="1200" dirty="0"/>
        </a:p>
      </dsp:txBody>
      <dsp:txXfrm>
        <a:off x="0" y="281846"/>
        <a:ext cx="10400616" cy="1338750"/>
      </dsp:txXfrm>
    </dsp:sp>
    <dsp:sp modelId="{125B4E36-EB91-4FBB-9049-DE71F5041A7F}">
      <dsp:nvSpPr>
        <dsp:cNvPr id="0" name=""/>
        <dsp:cNvSpPr/>
      </dsp:nvSpPr>
      <dsp:spPr>
        <a:xfrm>
          <a:off x="520030" y="30926"/>
          <a:ext cx="7280431" cy="50184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183" tIns="0" rIns="27518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 baseline="0" dirty="0"/>
            <a:t>112 critical items in total</a:t>
          </a:r>
          <a:endParaRPr lang="en-GB" sz="2600" kern="1200" dirty="0"/>
        </a:p>
      </dsp:txBody>
      <dsp:txXfrm>
        <a:off x="544528" y="55424"/>
        <a:ext cx="7231435" cy="452844"/>
      </dsp:txXfrm>
    </dsp:sp>
    <dsp:sp modelId="{651942CA-E609-4F67-A5CE-FBDAF4A0D458}">
      <dsp:nvSpPr>
        <dsp:cNvPr id="0" name=""/>
        <dsp:cNvSpPr/>
      </dsp:nvSpPr>
      <dsp:spPr>
        <a:xfrm>
          <a:off x="0" y="1963316"/>
          <a:ext cx="10400616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203" tIns="354076" rIns="80720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encountered 28 critical items and 28 filler items in random order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u="sng" kern="1200" baseline="0" dirty="0"/>
            <a:t>either</a:t>
          </a:r>
          <a:r>
            <a:rPr lang="en-GB" sz="2600" b="0" i="0" kern="1200" baseline="0" dirty="0"/>
            <a:t> in written </a:t>
          </a:r>
          <a:r>
            <a:rPr lang="en-GB" sz="2600" b="0" i="0" u="sng" kern="1200" baseline="0" dirty="0"/>
            <a:t>or</a:t>
          </a:r>
          <a:r>
            <a:rPr lang="en-GB" sz="2600" b="0" i="0" kern="1200" baseline="0" dirty="0"/>
            <a:t> all in auditory form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with </a:t>
          </a:r>
          <a:r>
            <a:rPr lang="en-GB" sz="2600" b="0" i="0" u="sng" kern="1200" baseline="0" dirty="0"/>
            <a:t>and</a:t>
          </a:r>
          <a:r>
            <a:rPr lang="en-GB" sz="2600" b="0" i="0" kern="1200" baseline="0" dirty="0"/>
            <a:t> without emphasis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with functional </a:t>
          </a:r>
          <a:r>
            <a:rPr lang="en-GB" sz="2600" b="0" i="0" u="sng" kern="1200" baseline="0" dirty="0"/>
            <a:t>and</a:t>
          </a:r>
          <a:r>
            <a:rPr lang="en-GB" sz="2600" b="0" i="0" kern="1200" baseline="0" dirty="0"/>
            <a:t> lexical fragments</a:t>
          </a:r>
          <a:endParaRPr lang="en-GB" sz="2600" kern="1200" dirty="0"/>
        </a:p>
      </dsp:txBody>
      <dsp:txXfrm>
        <a:off x="0" y="1963316"/>
        <a:ext cx="10400616" cy="2570400"/>
      </dsp:txXfrm>
    </dsp:sp>
    <dsp:sp modelId="{3B160BB8-AD2B-4BE0-9144-EC512B7B0514}">
      <dsp:nvSpPr>
        <dsp:cNvPr id="0" name=""/>
        <dsp:cNvSpPr/>
      </dsp:nvSpPr>
      <dsp:spPr>
        <a:xfrm>
          <a:off x="520030" y="1712396"/>
          <a:ext cx="7280431" cy="50184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183" tIns="0" rIns="27518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 baseline="0" dirty="0"/>
            <a:t>each participant</a:t>
          </a:r>
          <a:endParaRPr lang="en-GB" sz="2600" kern="1200" dirty="0"/>
        </a:p>
      </dsp:txBody>
      <dsp:txXfrm>
        <a:off x="544528" y="1736894"/>
        <a:ext cx="7231435" cy="45284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6046" y="-2405844"/>
          <a:ext cx="1591885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X = individual data point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600" kern="1200" dirty="0"/>
            <a:t>μ</a:t>
          </a:r>
          <a:r>
            <a:rPr lang="de-DE" sz="2600" kern="1200" dirty="0"/>
            <a:t> = </a:t>
          </a:r>
          <a:r>
            <a:rPr lang="de-DE" sz="2600" kern="1200" dirty="0" err="1"/>
            <a:t>mean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600" kern="1200" dirty="0"/>
            <a:t>σ</a:t>
          </a:r>
          <a:r>
            <a:rPr lang="de-DE" sz="2600" kern="1200" dirty="0"/>
            <a:t> = </a:t>
          </a:r>
          <a:r>
            <a:rPr lang="de-DE" sz="2600" kern="1200" dirty="0" err="1"/>
            <a:t>standard</a:t>
          </a:r>
          <a:r>
            <a:rPr lang="de-DE" sz="2600" kern="1200" dirty="0"/>
            <a:t> </a:t>
          </a:r>
          <a:r>
            <a:rPr lang="de-DE" sz="2600" kern="1200" dirty="0" err="1"/>
            <a:t>deviation</a:t>
          </a:r>
          <a:endParaRPr lang="en-GB" sz="2600" kern="1200" dirty="0"/>
        </a:p>
      </dsp:txBody>
      <dsp:txXfrm rot="-5400000">
        <a:off x="2710244" y="277667"/>
        <a:ext cx="6725781" cy="1436467"/>
      </dsp:txXfrm>
    </dsp:sp>
    <dsp:sp modelId="{418BCD7B-8EFA-43DE-BEC1-7987621A8EFB}">
      <dsp:nvSpPr>
        <dsp:cNvPr id="0" name=""/>
        <dsp:cNvSpPr/>
      </dsp:nvSpPr>
      <dsp:spPr>
        <a:xfrm>
          <a:off x="206337" y="972"/>
          <a:ext cx="2503906" cy="1989856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z-score</a:t>
          </a:r>
          <a:endParaRPr lang="en-GB" sz="5000" kern="1200" dirty="0"/>
        </a:p>
      </dsp:txBody>
      <dsp:txXfrm>
        <a:off x="303474" y="98109"/>
        <a:ext cx="2309632" cy="179558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6046" y="-2405844"/>
          <a:ext cx="1591885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Cumulative Link Mixed Model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Emphasis: without β1 = -0.25, p = 0.03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Modality: written β1 = -1.99, p = 0.02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Fragment type: lexical β1 = -0.4486, p &lt; 0.01</a:t>
          </a:r>
          <a:endParaRPr lang="en-GB" sz="2600" kern="1200" dirty="0"/>
        </a:p>
      </dsp:txBody>
      <dsp:txXfrm rot="-5400000">
        <a:off x="2710244" y="277667"/>
        <a:ext cx="6725781" cy="1436467"/>
      </dsp:txXfrm>
    </dsp:sp>
    <dsp:sp modelId="{418BCD7B-8EFA-43DE-BEC1-7987621A8EFB}">
      <dsp:nvSpPr>
        <dsp:cNvPr id="0" name=""/>
        <dsp:cNvSpPr/>
      </dsp:nvSpPr>
      <dsp:spPr>
        <a:xfrm>
          <a:off x="206337" y="972"/>
          <a:ext cx="2503906" cy="1989856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CLMM</a:t>
          </a:r>
          <a:endParaRPr lang="en-GB" sz="5000" kern="1200" dirty="0"/>
        </a:p>
      </dsp:txBody>
      <dsp:txXfrm>
        <a:off x="303474" y="98109"/>
        <a:ext cx="2309632" cy="179558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5268" y="-2405844"/>
          <a:ext cx="1593441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difference: -28</a:t>
          </a:r>
          <a:endParaRPr lang="en-GB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Lower AIC for null model</a:t>
          </a:r>
          <a:endParaRPr lang="en-GB" sz="3600" kern="1200" dirty="0"/>
        </a:p>
      </dsp:txBody>
      <dsp:txXfrm rot="-5400000">
        <a:off x="2710244" y="276965"/>
        <a:ext cx="6725705" cy="1437871"/>
      </dsp:txXfrm>
    </dsp:sp>
    <dsp:sp modelId="{418BCD7B-8EFA-43DE-BEC1-7987621A8EFB}">
      <dsp:nvSpPr>
        <dsp:cNvPr id="0" name=""/>
        <dsp:cNvSpPr/>
      </dsp:nvSpPr>
      <dsp:spPr>
        <a:xfrm>
          <a:off x="206337" y="0"/>
          <a:ext cx="2503906" cy="1991802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AIC</a:t>
          </a:r>
          <a:endParaRPr lang="en-GB" sz="5000" kern="1200" dirty="0"/>
        </a:p>
      </dsp:txBody>
      <dsp:txXfrm>
        <a:off x="303569" y="97232"/>
        <a:ext cx="2309442" cy="1797338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5268" y="-2405844"/>
          <a:ext cx="1593441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p &lt; 0.01</a:t>
          </a:r>
          <a:endParaRPr lang="en-GB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significantly better model fit</a:t>
          </a:r>
          <a:endParaRPr lang="en-GB" sz="3600" kern="1200" dirty="0"/>
        </a:p>
      </dsp:txBody>
      <dsp:txXfrm rot="-5400000">
        <a:off x="2710244" y="276965"/>
        <a:ext cx="6725705" cy="1437871"/>
      </dsp:txXfrm>
    </dsp:sp>
    <dsp:sp modelId="{418BCD7B-8EFA-43DE-BEC1-7987621A8EFB}">
      <dsp:nvSpPr>
        <dsp:cNvPr id="0" name=""/>
        <dsp:cNvSpPr/>
      </dsp:nvSpPr>
      <dsp:spPr>
        <a:xfrm>
          <a:off x="206337" y="0"/>
          <a:ext cx="2503906" cy="1991802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ANOVA</a:t>
          </a:r>
          <a:endParaRPr lang="en-GB" sz="5000" kern="1200" dirty="0"/>
        </a:p>
      </dsp:txBody>
      <dsp:txXfrm>
        <a:off x="303569" y="97232"/>
        <a:ext cx="2309442" cy="1797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Modality</a:t>
          </a:r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Fragment type</a:t>
          </a:r>
        </a:p>
      </dsp:txBody>
      <dsp:txXfrm>
        <a:off x="1416627" y="3066817"/>
        <a:ext cx="7995710" cy="12265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Modality</a:t>
          </a:r>
        </a:p>
      </dsp:txBody>
      <dsp:txXfrm>
        <a:off x="1375370" y="1389263"/>
        <a:ext cx="1805149" cy="1190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985E-3B83-4F82-9CBC-73B637E86F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07029-9AC4-4362-8F5F-6512ED90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EE7B-EE27-4D59-97F5-F7CE2F0DBAEC}" type="datetime1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6B2-5AA0-4D15-945E-CF7CCD7D906E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E49F99-FCFE-455B-8EC3-5A7CA07020C0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19E4-1FC5-4012-A137-36394B9C3A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5AFC-2A08-CF2B-C752-04DDD62958F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D382-E66E-4A61-C739-3490D2A242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A19542-0406-4049-B6A5-48D4394968FB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3755-772C-176D-FCAD-E2C1AA789D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4D59-B307-821F-2D7F-15555D0B95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F84D7-9655-485D-946C-A0C1DC692C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9E14-C8B7-4484-8AC9-7FE4B30DD24E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AA228F2-D779-4A56-A5FD-FE9E17BE1BEE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4" r:id="rId2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0AF30D5-0440-414C-8462-4BFB7F9543BE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A09A7-12FD-8544-F005-9DEFBE6D2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D25E-F7E1-DBE8-9783-EEE4B0D214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BBF2-CC37-BF4F-147C-D863033EB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24128" y="6470705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6717A5E5-4B40-4707-B8D7-5724DB413D4B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96C0-794F-EBD8-9983-56AF28E371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842927" y="6470705"/>
            <a:ext cx="5901455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all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1532-4348-C1CA-82A3-D2766692AE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37331" y="6470705"/>
            <a:ext cx="973662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B46FECF8-906A-455F-8341-4ABBBA750162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481E7-392C-9688-C02B-2BE593B7BB8C}"/>
              </a:ext>
            </a:extLst>
          </p:cNvPr>
          <p:cNvCxnSpPr/>
          <p:nvPr/>
        </p:nvCxnSpPr>
        <p:spPr>
          <a:xfrm flipV="1">
            <a:off x="761996" y="826324"/>
            <a:ext cx="0" cy="914400"/>
          </a:xfrm>
          <a:prstGeom prst="straightConnector1">
            <a:avLst/>
          </a:prstGeom>
          <a:noFill/>
          <a:ln w="19046" cap="flat">
            <a:solidFill>
              <a:srgbClr val="286E84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marL="0" marR="0" lvl="0" indent="0" algn="l" defTabSz="914400" rtl="0" fontAlgn="auto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de-DE" sz="5000" b="0" i="0" u="none" strike="noStrike" kern="1200" cap="all" spc="100" baseline="0">
          <a:solidFill>
            <a:srgbClr val="474233"/>
          </a:solidFill>
          <a:uFillTx/>
          <a:latin typeface="Tw Cen MT Condensed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286E84"/>
        </a:buClr>
        <a:buSzPct val="100000"/>
        <a:buFont typeface="Tw Cen MT" pitchFamily="34"/>
        <a:buChar char=" "/>
        <a:tabLst/>
        <a:defRPr lang="de-DE" sz="2200" b="0" i="0" u="none" strike="noStrike" kern="1200" cap="none" spc="0" baseline="0">
          <a:solidFill>
            <a:srgbClr val="2E2B21"/>
          </a:solidFill>
          <a:uFillTx/>
          <a:latin typeface="Tw Cen MT"/>
        </a:defRPr>
      </a:lvl1pPr>
      <a:lvl2pPr marL="265176" marR="0" lvl="1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800" b="0" i="0" u="none" strike="noStrike" kern="1200" cap="none" spc="0" baseline="0">
          <a:solidFill>
            <a:srgbClr val="2E2B21"/>
          </a:solidFill>
          <a:uFillTx/>
          <a:latin typeface="Tw Cen MT"/>
        </a:defRPr>
      </a:lvl2pPr>
      <a:lvl3pPr marL="448056" marR="0" lvl="2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3pPr>
      <a:lvl4pPr marL="594360" marR="0" lvl="3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4pPr>
      <a:lvl5pPr marL="777240" marR="0" lvl="4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4207179-93F7-465D-9769-42817A49AFCC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4.svg"/><Relationship Id="rId7" Type="http://schemas.openxmlformats.org/officeDocument/2006/relationships/diagramColors" Target="../diagrams/colors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33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34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diagramLayout" Target="../diagrams/layout24.xml"/><Relationship Id="rId7" Type="http://schemas.openxmlformats.org/officeDocument/2006/relationships/image" Target="../media/image46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5.xml"/><Relationship Id="rId3" Type="http://schemas.openxmlformats.org/officeDocument/2006/relationships/diagramLayout" Target="../diagrams/layout34.xml"/><Relationship Id="rId7" Type="http://schemas.openxmlformats.org/officeDocument/2006/relationships/image" Target="../media/image62.png"/><Relationship Id="rId12" Type="http://schemas.microsoft.com/office/2007/relationships/diagramDrawing" Target="../diagrams/drawing35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4.xml"/><Relationship Id="rId11" Type="http://schemas.openxmlformats.org/officeDocument/2006/relationships/diagramColors" Target="../diagrams/colors35.xml"/><Relationship Id="rId5" Type="http://schemas.openxmlformats.org/officeDocument/2006/relationships/diagramColors" Target="../diagrams/colors34.xml"/><Relationship Id="rId10" Type="http://schemas.openxmlformats.org/officeDocument/2006/relationships/diagramQuickStyle" Target="../diagrams/quickStyle35.xml"/><Relationship Id="rId4" Type="http://schemas.openxmlformats.org/officeDocument/2006/relationships/diagramQuickStyle" Target="../diagrams/quickStyle34.xml"/><Relationship Id="rId9" Type="http://schemas.openxmlformats.org/officeDocument/2006/relationships/diagramLayout" Target="../diagrams/layout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7.xml"/><Relationship Id="rId3" Type="http://schemas.openxmlformats.org/officeDocument/2006/relationships/diagramLayout" Target="../diagrams/layout36.xml"/><Relationship Id="rId7" Type="http://schemas.openxmlformats.org/officeDocument/2006/relationships/diagramData" Target="../diagrams/data37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6.xml"/><Relationship Id="rId11" Type="http://schemas.microsoft.com/office/2007/relationships/diagramDrawing" Target="../diagrams/drawing37.xml"/><Relationship Id="rId5" Type="http://schemas.openxmlformats.org/officeDocument/2006/relationships/diagramColors" Target="../diagrams/colors36.xml"/><Relationship Id="rId10" Type="http://schemas.openxmlformats.org/officeDocument/2006/relationships/diagramColors" Target="../diagrams/colors37.xml"/><Relationship Id="rId4" Type="http://schemas.openxmlformats.org/officeDocument/2006/relationships/diagramQuickStyle" Target="../diagrams/quickStyle36.xml"/><Relationship Id="rId9" Type="http://schemas.openxmlformats.org/officeDocument/2006/relationships/diagramQuickStyle" Target="../diagrams/quickStyle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C3F7688-2F4B-D458-2CB2-4D99C986AED5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3742"/>
          </a:solidFill>
          <a:ln>
            <a:solidFill>
              <a:srgbClr val="112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188DA6B-8A3C-E8BD-A87D-01F2061DF921}"/>
              </a:ext>
            </a:extLst>
          </p:cNvPr>
          <p:cNvSpPr txBox="1">
            <a:spLocks/>
          </p:cNvSpPr>
          <p:nvPr/>
        </p:nvSpPr>
        <p:spPr>
          <a:xfrm>
            <a:off x="1292086" y="710620"/>
            <a:ext cx="9607826" cy="2718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Acceptability Judgements on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Contrastive Dialogues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Involving ellipsis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0DFB3A6-9B7C-7CD2-1090-958AE5C0D9BD}"/>
              </a:ext>
            </a:extLst>
          </p:cNvPr>
          <p:cNvSpPr txBox="1">
            <a:spLocks/>
          </p:cNvSpPr>
          <p:nvPr/>
        </p:nvSpPr>
        <p:spPr>
          <a:xfrm>
            <a:off x="8589025" y="5429886"/>
            <a:ext cx="3268570" cy="63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A165C074-5BFF-C303-1703-6F88F98769E7}"/>
              </a:ext>
            </a:extLst>
          </p:cNvPr>
          <p:cNvSpPr txBox="1">
            <a:spLocks/>
          </p:cNvSpPr>
          <p:nvPr/>
        </p:nvSpPr>
        <p:spPr>
          <a:xfrm>
            <a:off x="4963216" y="5462864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Miriam Schiele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52878A31-1F7D-C638-842C-9F223B247CE8}"/>
              </a:ext>
            </a:extLst>
          </p:cNvPr>
          <p:cNvSpPr txBox="1">
            <a:spLocks/>
          </p:cNvSpPr>
          <p:nvPr/>
        </p:nvSpPr>
        <p:spPr>
          <a:xfrm>
            <a:off x="8838642" y="5429886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25 September 2023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13485CC1-518F-10D3-0BA3-EB07A3DC17F1}"/>
              </a:ext>
            </a:extLst>
          </p:cNvPr>
          <p:cNvSpPr txBox="1">
            <a:spLocks/>
          </p:cNvSpPr>
          <p:nvPr/>
        </p:nvSpPr>
        <p:spPr>
          <a:xfrm>
            <a:off x="478316" y="4896534"/>
            <a:ext cx="5001189" cy="1702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Supervisors: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Prof. Dr. Michael Franke</a:t>
            </a:r>
          </a:p>
          <a:p>
            <a:r>
              <a:rPr lang="en-US" sz="2800" dirty="0">
                <a:solidFill>
                  <a:schemeClr val="tx1"/>
                </a:solidFill>
              </a:rPr>
              <a:t>Jun.-Prof. Dr. James Griffiths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60002D76-6AAA-1318-B362-7F8BED47A9E9}"/>
              </a:ext>
            </a:extLst>
          </p:cNvPr>
          <p:cNvSpPr txBox="1">
            <a:spLocks/>
          </p:cNvSpPr>
          <p:nvPr/>
        </p:nvSpPr>
        <p:spPr>
          <a:xfrm>
            <a:off x="4461714" y="3141937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bg1"/>
                </a:solidFill>
              </a:rPr>
              <a:t>Master’s thesis </a:t>
            </a:r>
          </a:p>
        </p:txBody>
      </p:sp>
    </p:spTree>
    <p:extLst>
      <p:ext uri="{BB962C8B-B14F-4D97-AF65-F5344CB8AC3E}">
        <p14:creationId xmlns:p14="http://schemas.microsoft.com/office/powerpoint/2010/main" val="424636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471919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dirty="0" err="1">
                <a:solidFill>
                  <a:schemeClr val="tx1"/>
                </a:solidFill>
              </a:rPr>
              <a:t>Mary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=Correlate</a:t>
            </a:r>
            <a:r>
              <a:rPr lang="en-US" sz="3200" dirty="0"/>
              <a:t>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 </a:t>
            </a:r>
            <a:r>
              <a:rPr lang="en-US" sz="3200" b="1" strike="sngStrike" dirty="0">
                <a:solidFill>
                  <a:srgbClr val="C00000"/>
                </a:solidFill>
              </a:rPr>
              <a:t>stole the cookie.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09760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CCDD5-5173-554F-E852-242465D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D469A6-EBEE-7058-FCB5-7BE49684199E}"/>
              </a:ext>
            </a:extLst>
          </p:cNvPr>
          <p:cNvSpPr txBox="1"/>
          <p:nvPr/>
        </p:nvSpPr>
        <p:spPr>
          <a:xfrm>
            <a:off x="3598176" y="4848299"/>
            <a:ext cx="65401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similar input with more effort:</a:t>
            </a:r>
          </a:p>
          <a:p>
            <a:r>
              <a:rPr lang="en-US" sz="3400" dirty="0">
                <a:solidFill>
                  <a:schemeClr val="bg1"/>
                </a:solidFill>
              </a:rPr>
              <a:t>crane neck / sit up</a:t>
            </a:r>
          </a:p>
          <a:p>
            <a:endParaRPr lang="en-US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38F86CF-2462-CF7C-0820-EC33A323C85A}"/>
              </a:ext>
            </a:extLst>
          </p:cNvPr>
          <p:cNvGrpSpPr/>
          <p:nvPr/>
        </p:nvGrpSpPr>
        <p:grpSpPr>
          <a:xfrm>
            <a:off x="2840477" y="2363244"/>
            <a:ext cx="8012902" cy="3130937"/>
            <a:chOff x="344403" y="1819276"/>
            <a:chExt cx="2674348" cy="3219446"/>
          </a:xfrm>
          <a:solidFill>
            <a:srgbClr val="143742"/>
          </a:solidFill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5FFCA8E9-A06E-D5EC-7C17-53DC9CAA65E7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8C79F77-4145-8F03-CA0B-8E48161EE777}"/>
                </a:ext>
              </a:extLst>
            </p:cNvPr>
            <p:cNvSpPr txBox="1"/>
            <p:nvPr/>
          </p:nvSpPr>
          <p:spPr>
            <a:xfrm>
              <a:off x="597289" y="2301410"/>
              <a:ext cx="2251256" cy="22551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bg1"/>
                </a:buClr>
              </a:pPr>
              <a:r>
                <a:rPr lang="en-US" sz="3600" dirty="0"/>
                <a:t>What is the </a:t>
              </a:r>
              <a:r>
                <a:rPr lang="en-US" sz="3600" u="sng" dirty="0"/>
                <a:t>most effective medium </a:t>
              </a:r>
              <a:r>
                <a:rPr lang="en-US" sz="3600" dirty="0"/>
                <a:t>for obtaining acceptability </a:t>
              </a:r>
              <a:r>
                <a:rPr lang="en-US" sz="3600" u="sng" dirty="0"/>
                <a:t>judgements</a:t>
              </a:r>
              <a:r>
                <a:rPr lang="en-US" sz="3600" dirty="0"/>
                <a:t> about dialogues involving </a:t>
              </a:r>
              <a:r>
                <a:rPr lang="en-US" sz="3600" u="sng" dirty="0"/>
                <a:t>contrastive focus</a:t>
              </a:r>
              <a:r>
                <a:rPr lang="en-US" sz="3600" dirty="0"/>
                <a:t>?</a:t>
              </a:r>
              <a:endParaRPr lang="en-US" sz="3600" kern="1200" dirty="0"/>
            </a:p>
          </p:txBody>
        </p:sp>
      </p:grp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1CE2118-223F-DDEC-6CA3-FF1C173181D7}"/>
              </a:ext>
            </a:extLst>
          </p:cNvPr>
          <p:cNvSpPr/>
          <p:nvPr/>
        </p:nvSpPr>
        <p:spPr>
          <a:xfrm>
            <a:off x="1091327" y="2535480"/>
            <a:ext cx="2351024" cy="2831744"/>
          </a:xfrm>
          <a:prstGeom prst="rightArrow">
            <a:avLst/>
          </a:prstGeom>
          <a:solidFill>
            <a:srgbClr val="CBE7EF"/>
          </a:solidFill>
          <a:ln>
            <a:solidFill>
              <a:srgbClr val="CB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86E56-784F-A4A7-196D-87692260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5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066626"/>
              </p:ext>
            </p:extLst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20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Voice with solid fill">
            <a:extLst>
              <a:ext uri="{FF2B5EF4-FFF2-40B4-BE49-F238E27FC236}">
                <a16:creationId xmlns:a16="http://schemas.microsoft.com/office/drawing/2014/main" id="{CD3BAA65-A14A-79EA-BA3E-9258A21EE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600" y="4490577"/>
            <a:ext cx="2428904" cy="1843525"/>
          </a:xfrm>
          <a:prstGeom prst="rect">
            <a:avLst/>
          </a:prstGeom>
        </p:spPr>
      </p:pic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48C0575-D9DA-5F68-B46B-67053B9A54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285341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written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auditory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F64B706-C142-9753-1518-3E4EE281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150" y="2351786"/>
            <a:ext cx="8304881" cy="1216055"/>
          </a:xfrm>
        </p:spPr>
        <p:txBody>
          <a:bodyPr>
            <a:normAutofit/>
          </a:bodyPr>
          <a:lstStyle/>
          <a:p>
            <a:r>
              <a:rPr lang="en-US" sz="3000" dirty="0"/>
              <a:t>A: Peter showed his identity card to the police officer.</a:t>
            </a:r>
          </a:p>
          <a:p>
            <a:r>
              <a:rPr lang="en-US" sz="3000" dirty="0"/>
              <a:t>B: 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cxnSp>
        <p:nvCxnSpPr>
          <p:cNvPr id="11" name="Gerader Verbinder 12">
            <a:extLst>
              <a:ext uri="{FF2B5EF4-FFF2-40B4-BE49-F238E27FC236}">
                <a16:creationId xmlns:a16="http://schemas.microsoft.com/office/drawing/2014/main" id="{EB108909-2E0B-9B0B-EC12-1E4E6D6F5BC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04B972-9BEA-0D83-E8F3-04186BA62183}"/>
              </a:ext>
            </a:extLst>
          </p:cNvPr>
          <p:cNvSpPr/>
          <p:nvPr/>
        </p:nvSpPr>
        <p:spPr>
          <a:xfrm>
            <a:off x="3663655" y="4493277"/>
            <a:ext cx="2555475" cy="18287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2199-813A-55E3-2879-0809FFBE3D5C}"/>
              </a:ext>
            </a:extLst>
          </p:cNvPr>
          <p:cNvSpPr/>
          <p:nvPr/>
        </p:nvSpPr>
        <p:spPr>
          <a:xfrm>
            <a:off x="1354147" y="4698866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17152C-06A7-0F44-2655-3CC357207844}"/>
              </a:ext>
            </a:extLst>
          </p:cNvPr>
          <p:cNvSpPr/>
          <p:nvPr/>
        </p:nvSpPr>
        <p:spPr>
          <a:xfrm>
            <a:off x="1354147" y="2253224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48C0575-D9DA-5F68-B46B-67053B9A5486}"/>
              </a:ext>
            </a:extLst>
          </p:cNvPr>
          <p:cNvGraphicFramePr>
            <a:graphicFrameLocks/>
          </p:cNvGraphicFramePr>
          <p:nvPr/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written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auditory</a:t>
            </a:r>
          </a:p>
        </p:txBody>
      </p:sp>
      <p:cxnSp>
        <p:nvCxnSpPr>
          <p:cNvPr id="11" name="Gerader Verbinder 12">
            <a:extLst>
              <a:ext uri="{FF2B5EF4-FFF2-40B4-BE49-F238E27FC236}">
                <a16:creationId xmlns:a16="http://schemas.microsoft.com/office/drawing/2014/main" id="{EB108909-2E0B-9B0B-EC12-1E4E6D6F5BC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9E4D5D-BAF8-3A66-9A6D-328BED0CE579}"/>
              </a:ext>
            </a:extLst>
          </p:cNvPr>
          <p:cNvSpPr txBox="1"/>
          <p:nvPr/>
        </p:nvSpPr>
        <p:spPr>
          <a:xfrm>
            <a:off x="4093605" y="2428838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fragments are </a:t>
            </a:r>
            <a:r>
              <a:rPr lang="en-GB" sz="2800" u="sng" dirty="0"/>
              <a:t>less common</a:t>
            </a:r>
            <a:r>
              <a:rPr lang="en-GB" sz="2800" dirty="0"/>
              <a:t> in written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A4260-E1D5-C9D2-6371-A0B0D7D858B8}"/>
              </a:ext>
            </a:extLst>
          </p:cNvPr>
          <p:cNvSpPr txBox="1"/>
          <p:nvPr/>
        </p:nvSpPr>
        <p:spPr>
          <a:xfrm>
            <a:off x="4093605" y="4935285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fragments are </a:t>
            </a:r>
            <a:r>
              <a:rPr lang="en-GB" sz="2800" u="sng" dirty="0"/>
              <a:t>more common</a:t>
            </a:r>
            <a:r>
              <a:rPr lang="en-GB" sz="2800" dirty="0"/>
              <a:t> in spoken language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A23D423-8DC6-1DE1-BE2A-67E1044EFD1D}"/>
              </a:ext>
            </a:extLst>
          </p:cNvPr>
          <p:cNvSpPr txBox="1">
            <a:spLocks/>
          </p:cNvSpPr>
          <p:nvPr/>
        </p:nvSpPr>
        <p:spPr>
          <a:xfrm>
            <a:off x="5007689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Akinnaso, 1982</a:t>
            </a:r>
          </a:p>
        </p:txBody>
      </p:sp>
    </p:spTree>
    <p:extLst>
      <p:ext uri="{BB962C8B-B14F-4D97-AF65-F5344CB8AC3E}">
        <p14:creationId xmlns:p14="http://schemas.microsoft.com/office/powerpoint/2010/main" val="75252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783068"/>
              </p:ext>
            </p:extLst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02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 emphasis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without emphasis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F64B706-C142-9753-1518-3E4EE281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150" y="2351786"/>
            <a:ext cx="8304881" cy="1216055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A: Peter showed his identity card to the POLICE OFFICER.</a:t>
            </a:r>
          </a:p>
          <a:p>
            <a:r>
              <a:rPr lang="en-US" sz="3000" dirty="0"/>
              <a:t>B: 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cxnSp>
        <p:nvCxnSpPr>
          <p:cNvPr id="11" name="Gerader Verbinder 12">
            <a:extLst>
              <a:ext uri="{FF2B5EF4-FFF2-40B4-BE49-F238E27FC236}">
                <a16:creationId xmlns:a16="http://schemas.microsoft.com/office/drawing/2014/main" id="{EB108909-2E0B-9B0B-EC12-1E4E6D6F5BC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836EA091-F75D-3B1B-9827-BEBE2397D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836422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37F54CB-9A35-2EDD-3DEF-5E319FCFDB51}"/>
              </a:ext>
            </a:extLst>
          </p:cNvPr>
          <p:cNvSpPr txBox="1">
            <a:spLocks/>
          </p:cNvSpPr>
          <p:nvPr/>
        </p:nvSpPr>
        <p:spPr>
          <a:xfrm>
            <a:off x="3455149" y="4877993"/>
            <a:ext cx="8304881" cy="12160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A: Peter showed his identity card to the police officer.</a:t>
            </a:r>
          </a:p>
          <a:p>
            <a:r>
              <a:rPr lang="en-US" sz="3000" dirty="0"/>
              <a:t>B: 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5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8A000207-0E73-FE8F-147B-1D4C7B0E62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3895550" y="1993996"/>
            <a:ext cx="5729338" cy="1945404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5A8742E0-10B9-036E-0600-EC0E10B08B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3891289" y="4623715"/>
            <a:ext cx="5667915" cy="1577251"/>
          </a:xfrm>
          <a:prstGeom prst="rect">
            <a:avLst/>
          </a:prstGeom>
        </p:spPr>
      </p:pic>
      <p:sp>
        <p:nvSpPr>
          <p:cNvPr id="8" name="Ellipse 2">
            <a:extLst>
              <a:ext uri="{FF2B5EF4-FFF2-40B4-BE49-F238E27FC236}">
                <a16:creationId xmlns:a16="http://schemas.microsoft.com/office/drawing/2014/main" id="{6F2AC809-DBEE-B137-CABD-96005C2ABD1A}"/>
              </a:ext>
            </a:extLst>
          </p:cNvPr>
          <p:cNvSpPr/>
          <p:nvPr/>
        </p:nvSpPr>
        <p:spPr>
          <a:xfrm>
            <a:off x="4918880" y="3169877"/>
            <a:ext cx="864715" cy="8568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4">
            <a:extLst>
              <a:ext uri="{FF2B5EF4-FFF2-40B4-BE49-F238E27FC236}">
                <a16:creationId xmlns:a16="http://schemas.microsoft.com/office/drawing/2014/main" id="{46D5AF54-735C-174E-C73A-3EEFA110E939}"/>
              </a:ext>
            </a:extLst>
          </p:cNvPr>
          <p:cNvSpPr/>
          <p:nvPr/>
        </p:nvSpPr>
        <p:spPr>
          <a:xfrm>
            <a:off x="4842932" y="5483897"/>
            <a:ext cx="785053" cy="78888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 emphasis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without emphasis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11C019EE-8B6D-2AF0-982D-DF963829B3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941504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7" name="Gerader Verbinder 12">
            <a:extLst>
              <a:ext uri="{FF2B5EF4-FFF2-40B4-BE49-F238E27FC236}">
                <a16:creationId xmlns:a16="http://schemas.microsoft.com/office/drawing/2014/main" id="{4E315769-FF16-84D5-F7B8-1EF493314D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15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DADC91-0E56-16F8-B20E-365BFAB55B71}"/>
              </a:ext>
            </a:extLst>
          </p:cNvPr>
          <p:cNvSpPr/>
          <p:nvPr/>
        </p:nvSpPr>
        <p:spPr>
          <a:xfrm>
            <a:off x="1257256" y="4675474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078A2-8461-B97E-F637-DD47A460B6BC}"/>
              </a:ext>
            </a:extLst>
          </p:cNvPr>
          <p:cNvSpPr txBox="1"/>
          <p:nvPr/>
        </p:nvSpPr>
        <p:spPr>
          <a:xfrm>
            <a:off x="3989891" y="4911893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more difficult</a:t>
            </a:r>
            <a:r>
              <a:rPr lang="en-GB" sz="2800" dirty="0"/>
              <a:t> to identity correlate-remnant pairing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E40EE-FF9D-88DF-0543-186297F05015}"/>
              </a:ext>
            </a:extLst>
          </p:cNvPr>
          <p:cNvSpPr/>
          <p:nvPr/>
        </p:nvSpPr>
        <p:spPr>
          <a:xfrm>
            <a:off x="1257256" y="2319795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3FDFD-F7CF-ACAE-4C97-67D64F6F6211}"/>
              </a:ext>
            </a:extLst>
          </p:cNvPr>
          <p:cNvSpPr txBox="1"/>
          <p:nvPr/>
        </p:nvSpPr>
        <p:spPr>
          <a:xfrm>
            <a:off x="3913617" y="2489644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easier</a:t>
            </a:r>
            <a:r>
              <a:rPr lang="en-GB" sz="2800" dirty="0"/>
              <a:t> to identify </a:t>
            </a:r>
            <a:br>
              <a:rPr lang="en-GB" sz="2800" dirty="0"/>
            </a:br>
            <a:r>
              <a:rPr lang="en-GB" sz="2800" dirty="0"/>
              <a:t>correlate-remnant pairing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 emphasis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without emphasis</a:t>
            </a:r>
          </a:p>
        </p:txBody>
      </p:sp>
      <p:cxnSp>
        <p:nvCxnSpPr>
          <p:cNvPr id="11" name="Gerader Verbinder 12">
            <a:extLst>
              <a:ext uri="{FF2B5EF4-FFF2-40B4-BE49-F238E27FC236}">
                <a16:creationId xmlns:a16="http://schemas.microsoft.com/office/drawing/2014/main" id="{EB108909-2E0B-9B0B-EC12-1E4E6D6F5BC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836EA091-F75D-3B1B-9827-BEBE2397D311}"/>
              </a:ext>
            </a:extLst>
          </p:cNvPr>
          <p:cNvGraphicFramePr>
            <a:graphicFrameLocks/>
          </p:cNvGraphicFramePr>
          <p:nvPr/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31E82-8142-8B2C-F78F-B164B77D954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Carlson et al., 2009</a:t>
            </a:r>
          </a:p>
        </p:txBody>
      </p:sp>
    </p:spTree>
    <p:extLst>
      <p:ext uri="{BB962C8B-B14F-4D97-AF65-F5344CB8AC3E}">
        <p14:creationId xmlns:p14="http://schemas.microsoft.com/office/powerpoint/2010/main" val="220477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55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CED921C-6E93-8BD9-1383-004475F4E7E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4648196" cy="6858000"/>
          </a:xfrm>
          <a:prstGeom prst="rect">
            <a:avLst/>
          </a:prstGeom>
          <a:solidFill>
            <a:srgbClr val="286E8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07BCA36-5E9B-65F1-C604-34B37A809297}"/>
              </a:ext>
            </a:extLst>
          </p:cNvPr>
          <p:cNvSpPr txBox="1"/>
          <p:nvPr/>
        </p:nvSpPr>
        <p:spPr>
          <a:xfrm>
            <a:off x="401750" y="1655100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>
                <a:solidFill>
                  <a:srgbClr val="FFFFFF"/>
                </a:solidFill>
                <a:uFillTx/>
                <a:latin typeface="Tw Cen MT Condensed"/>
              </a:rPr>
              <a:t>The Influence of Metaphors</a:t>
            </a:r>
          </a:p>
        </p:txBody>
      </p:sp>
      <p:sp>
        <p:nvSpPr>
          <p:cNvPr id="10" name="Rechteck 13">
            <a:extLst>
              <a:ext uri="{FF2B5EF4-FFF2-40B4-BE49-F238E27FC236}">
                <a16:creationId xmlns:a16="http://schemas.microsoft.com/office/drawing/2014/main" id="{FB47AD36-7660-4C46-E3E6-3B393B903160}"/>
              </a:ext>
            </a:extLst>
          </p:cNvPr>
          <p:cNvSpPr/>
          <p:nvPr/>
        </p:nvSpPr>
        <p:spPr>
          <a:xfrm>
            <a:off x="-10633" y="-10633"/>
            <a:ext cx="4648196" cy="6921796"/>
          </a:xfrm>
          <a:prstGeom prst="rect">
            <a:avLst/>
          </a:prstGeom>
          <a:solidFill>
            <a:srgbClr val="143742"/>
          </a:solidFill>
          <a:ln w="15873" cap="flat">
            <a:solidFill>
              <a:srgbClr val="14374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BC5F51-96B0-02BA-CBBC-C883B1F2D970}"/>
              </a:ext>
            </a:extLst>
          </p:cNvPr>
          <p:cNvSpPr txBox="1"/>
          <p:nvPr/>
        </p:nvSpPr>
        <p:spPr>
          <a:xfrm>
            <a:off x="554144" y="1807494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 dirty="0">
                <a:solidFill>
                  <a:srgbClr val="FFFFFF"/>
                </a:solidFill>
                <a:uFillTx/>
                <a:latin typeface="Tw Cen MT Condensed"/>
              </a:rPr>
              <a:t>Contrastive Dialogues involving ellipsis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C2501BC7-4BDD-D16F-4BFB-A3F7EA0C3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279953"/>
              </p:ext>
            </p:extLst>
          </p:nvPr>
        </p:nvGraphicFramePr>
        <p:xfrm>
          <a:off x="5587972" y="630140"/>
          <a:ext cx="5641975" cy="5597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39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BCA1151-4574-2BEA-86FF-CCFB4D188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553269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lexical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functional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357C13B-DAE3-AAD5-3A29-5EE3EF81289E}"/>
              </a:ext>
            </a:extLst>
          </p:cNvPr>
          <p:cNvSpPr txBox="1">
            <a:spLocks/>
          </p:cNvSpPr>
          <p:nvPr/>
        </p:nvSpPr>
        <p:spPr>
          <a:xfrm>
            <a:off x="3455150" y="4897457"/>
            <a:ext cx="7672052" cy="12160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A: Peter worked at the cinema FROM 6pm.</a:t>
            </a:r>
          </a:p>
          <a:p>
            <a:r>
              <a:rPr lang="en-US" sz="2800" dirty="0"/>
              <a:t>B: No, UNTIL 6pm.</a:t>
            </a:r>
          </a:p>
        </p:txBody>
      </p:sp>
      <p:cxnSp>
        <p:nvCxnSpPr>
          <p:cNvPr id="12" name="Gerader Verbinder 12">
            <a:extLst>
              <a:ext uri="{FF2B5EF4-FFF2-40B4-BE49-F238E27FC236}">
                <a16:creationId xmlns:a16="http://schemas.microsoft.com/office/drawing/2014/main" id="{F8688484-C7A4-0E92-4ADA-FCAD549B402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190A6-D0D5-222C-0262-CC74AFB940C9}"/>
              </a:ext>
            </a:extLst>
          </p:cNvPr>
          <p:cNvSpPr txBox="1">
            <a:spLocks/>
          </p:cNvSpPr>
          <p:nvPr/>
        </p:nvSpPr>
        <p:spPr>
          <a:xfrm>
            <a:off x="3455150" y="2430417"/>
            <a:ext cx="8304881" cy="1216055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A: Peter showed his identity card to the POLICE OFFICER.</a:t>
            </a:r>
          </a:p>
          <a:p>
            <a:r>
              <a:rPr lang="en-US" sz="3000" dirty="0"/>
              <a:t>B: 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244D7EEB-21A2-B4A0-444D-7B98ED243277}"/>
              </a:ext>
            </a:extLst>
          </p:cNvPr>
          <p:cNvSpPr txBox="1">
            <a:spLocks/>
          </p:cNvSpPr>
          <p:nvPr/>
        </p:nvSpPr>
        <p:spPr>
          <a:xfrm>
            <a:off x="4322618" y="6470704"/>
            <a:ext cx="642177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Roussel et al., 2018; Chomsky &amp; Halle, 1991; Féry &amp; Herbst, 2004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6F6114-4666-B1A9-1C55-51B22D95BEB7}"/>
              </a:ext>
            </a:extLst>
          </p:cNvPr>
          <p:cNvSpPr/>
          <p:nvPr/>
        </p:nvSpPr>
        <p:spPr>
          <a:xfrm>
            <a:off x="1314122" y="4677990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EC2CE1-7275-8BFE-C25F-83E9042C3C94}"/>
              </a:ext>
            </a:extLst>
          </p:cNvPr>
          <p:cNvSpPr/>
          <p:nvPr/>
        </p:nvSpPr>
        <p:spPr>
          <a:xfrm>
            <a:off x="1314122" y="2253224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BCA1151-4574-2BEA-86FF-CCFB4D188CA7}"/>
              </a:ext>
            </a:extLst>
          </p:cNvPr>
          <p:cNvGraphicFramePr>
            <a:graphicFrameLocks/>
          </p:cNvGraphicFramePr>
          <p:nvPr/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lexical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functional</a:t>
            </a:r>
          </a:p>
        </p:txBody>
      </p:sp>
      <p:cxnSp>
        <p:nvCxnSpPr>
          <p:cNvPr id="12" name="Gerader Verbinder 12">
            <a:extLst>
              <a:ext uri="{FF2B5EF4-FFF2-40B4-BE49-F238E27FC236}">
                <a16:creationId xmlns:a16="http://schemas.microsoft.com/office/drawing/2014/main" id="{F8688484-C7A4-0E92-4ADA-FCAD549B402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0F5D33-812D-B997-0BDA-8A3B630401E6}"/>
              </a:ext>
            </a:extLst>
          </p:cNvPr>
          <p:cNvSpPr txBox="1"/>
          <p:nvPr/>
        </p:nvSpPr>
        <p:spPr>
          <a:xfrm>
            <a:off x="3942050" y="2489643"/>
            <a:ext cx="47839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bear stress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more focussed on in reading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FFF06-63DD-0D31-D7B2-C3128BD34F72}"/>
              </a:ext>
            </a:extLst>
          </p:cNvPr>
          <p:cNvSpPr txBox="1"/>
          <p:nvPr/>
        </p:nvSpPr>
        <p:spPr>
          <a:xfrm>
            <a:off x="3942050" y="4914409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do not bear stress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less focussed on in reading</a:t>
            </a:r>
          </a:p>
        </p:txBody>
      </p:sp>
    </p:spTree>
    <p:extLst>
      <p:ext uri="{BB962C8B-B14F-4D97-AF65-F5344CB8AC3E}">
        <p14:creationId xmlns:p14="http://schemas.microsoft.com/office/powerpoint/2010/main" val="245890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058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730724"/>
              </p:ext>
            </p:extLst>
          </p:nvPr>
        </p:nvGraphicFramePr>
        <p:xfrm>
          <a:off x="1158692" y="174698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64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8692" y="174698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BFDA14-80B6-D5B6-3E13-8FFCD7FCDEA0}"/>
              </a:ext>
            </a:extLst>
          </p:cNvPr>
          <p:cNvSpPr/>
          <p:nvPr/>
        </p:nvSpPr>
        <p:spPr>
          <a:xfrm>
            <a:off x="1158691" y="5505650"/>
            <a:ext cx="2970547" cy="873011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between-subject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1F13E2-0ED2-A0F5-F348-9E945F532823}"/>
              </a:ext>
            </a:extLst>
          </p:cNvPr>
          <p:cNvSpPr/>
          <p:nvPr/>
        </p:nvSpPr>
        <p:spPr>
          <a:xfrm>
            <a:off x="4581625" y="5505649"/>
            <a:ext cx="6297329" cy="873011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within-subject</a:t>
            </a:r>
          </a:p>
        </p:txBody>
      </p:sp>
    </p:spTree>
    <p:extLst>
      <p:ext uri="{BB962C8B-B14F-4D97-AF65-F5344CB8AC3E}">
        <p14:creationId xmlns:p14="http://schemas.microsoft.com/office/powerpoint/2010/main" val="2411666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F0BD-E982-2FE1-0DE5-7979A33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D64E7A8-8FC5-9744-D48C-F18D9F3F3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056238"/>
              </p:ext>
            </p:extLst>
          </p:nvPr>
        </p:nvGraphicFramePr>
        <p:xfrm>
          <a:off x="623618" y="2084832"/>
          <a:ext cx="3344084" cy="423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47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F0BD-E982-2FE1-0DE5-7979A33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D64E7A8-8FC5-9744-D48C-F18D9F3F3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182109"/>
              </p:ext>
            </p:extLst>
          </p:nvPr>
        </p:nvGraphicFramePr>
        <p:xfrm>
          <a:off x="623618" y="2084832"/>
          <a:ext cx="3344084" cy="423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25391A0-0FF8-96D8-92E9-4C8751F59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7702" y="933483"/>
            <a:ext cx="8109152" cy="55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1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1EC774-4A8E-BE53-FF3F-E037D9C7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519" y="1039069"/>
            <a:ext cx="7935047" cy="5315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5F0BD-E982-2FE1-0DE5-7979A33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D64E7A8-8FC5-9744-D48C-F18D9F3F3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159087"/>
              </p:ext>
            </p:extLst>
          </p:nvPr>
        </p:nvGraphicFramePr>
        <p:xfrm>
          <a:off x="623618" y="2084832"/>
          <a:ext cx="3344084" cy="423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925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3130-E7FC-A056-BC25-43AFF8E0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Participants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E345FA6D-98EE-DE86-766E-C8BB160C1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163754"/>
              </p:ext>
            </p:extLst>
          </p:nvPr>
        </p:nvGraphicFramePr>
        <p:xfrm>
          <a:off x="3609835" y="1685497"/>
          <a:ext cx="6052780" cy="4844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 descr="Female with solid fill">
            <a:extLst>
              <a:ext uri="{FF2B5EF4-FFF2-40B4-BE49-F238E27FC236}">
                <a16:creationId xmlns:a16="http://schemas.microsoft.com/office/drawing/2014/main" id="{0F8FCFB7-0C4A-B5F2-97F1-4D493995F97E}"/>
              </a:ext>
            </a:extLst>
          </p:cNvPr>
          <p:cNvSpPr/>
          <p:nvPr/>
        </p:nvSpPr>
        <p:spPr>
          <a:xfrm>
            <a:off x="3832744" y="5984544"/>
            <a:ext cx="452653" cy="429904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99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3130-E7FC-A056-BC25-43AFF8E0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Participants’ highest degree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80120AA-1C25-1FFD-93A6-D9417CDDB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203555"/>
              </p:ext>
            </p:extLst>
          </p:nvPr>
        </p:nvGraphicFramePr>
        <p:xfrm>
          <a:off x="4682843" y="1766110"/>
          <a:ext cx="6967993" cy="461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CD7202E-F1F3-7E08-2A25-983A753A4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29" r="91962"/>
          <a:stretch/>
        </p:blipFill>
        <p:spPr>
          <a:xfrm>
            <a:off x="717052" y="2665944"/>
            <a:ext cx="452259" cy="2219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2451-3D55-C45E-C942-191B20F7B968}"/>
              </a:ext>
            </a:extLst>
          </p:cNvPr>
          <p:cNvSpPr txBox="1"/>
          <p:nvPr/>
        </p:nvSpPr>
        <p:spPr>
          <a:xfrm>
            <a:off x="1169312" y="2685799"/>
            <a:ext cx="4217821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without high school diploma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01AD0-68D9-3F43-378D-446B379C0C8B}"/>
              </a:ext>
            </a:extLst>
          </p:cNvPr>
          <p:cNvSpPr txBox="1"/>
          <p:nvPr/>
        </p:nvSpPr>
        <p:spPr>
          <a:xfrm>
            <a:off x="1169312" y="3229862"/>
            <a:ext cx="3414589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completed high school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67EE-B766-C900-3BE5-F85D7E28FBE8}"/>
              </a:ext>
            </a:extLst>
          </p:cNvPr>
          <p:cNvSpPr txBox="1"/>
          <p:nvPr/>
        </p:nvSpPr>
        <p:spPr>
          <a:xfrm>
            <a:off x="1169312" y="3773925"/>
            <a:ext cx="3448060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with bachelor’s degree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5A56B-4E06-26D2-3A6C-2AA7C980702C}"/>
              </a:ext>
            </a:extLst>
          </p:cNvPr>
          <p:cNvSpPr txBox="1"/>
          <p:nvPr/>
        </p:nvSpPr>
        <p:spPr>
          <a:xfrm>
            <a:off x="1169311" y="4355037"/>
            <a:ext cx="2919774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with higher degree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77689-B63F-9743-46D8-7FDA50E9F7B3}"/>
              </a:ext>
            </a:extLst>
          </p:cNvPr>
          <p:cNvSpPr txBox="1"/>
          <p:nvPr/>
        </p:nvSpPr>
        <p:spPr>
          <a:xfrm>
            <a:off x="8463521" y="213180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3B476-A7F4-6E13-5E5D-024D8FA960ED}"/>
              </a:ext>
            </a:extLst>
          </p:cNvPr>
          <p:cNvSpPr txBox="1"/>
          <p:nvPr/>
        </p:nvSpPr>
        <p:spPr>
          <a:xfrm>
            <a:off x="9639503" y="3716924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C3E17-24D0-FEFC-D1ED-722383745054}"/>
              </a:ext>
            </a:extLst>
          </p:cNvPr>
          <p:cNvSpPr txBox="1"/>
          <p:nvPr/>
        </p:nvSpPr>
        <p:spPr>
          <a:xfrm>
            <a:off x="7591040" y="5472936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5C687-BFDB-1824-EB69-2EF7473038F9}"/>
              </a:ext>
            </a:extLst>
          </p:cNvPr>
          <p:cNvSpPr txBox="1"/>
          <p:nvPr/>
        </p:nvSpPr>
        <p:spPr>
          <a:xfrm>
            <a:off x="6302255" y="2988727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3198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</p:spTree>
    <p:extLst>
      <p:ext uri="{BB962C8B-B14F-4D97-AF65-F5344CB8AC3E}">
        <p14:creationId xmlns:p14="http://schemas.microsoft.com/office/powerpoint/2010/main" val="752998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56913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76AFB3-345A-F4CD-3733-4F3F83FC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72171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0E3017-38F5-13E8-7A71-8AB02577BDBA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8766D"/>
                </a:solidFill>
              </a:rPr>
              <a:t>auditory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6.76,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0.53</a:t>
            </a: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514350" lvl="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written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6.34, sd = 1.11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FE935-2C58-F571-113A-53DD8A86F129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1709209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76AFB3-345A-F4CD-3733-4F3F83FC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72171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5B5FC-4AF9-F1B9-99C1-84925FBE9E13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0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written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l-GR" sz="3400" dirty="0">
                <a:solidFill>
                  <a:schemeClr val="tx1"/>
                </a:solidFill>
              </a:rPr>
              <a:t>β</a:t>
            </a:r>
            <a:r>
              <a:rPr lang="de-DE" sz="3400" baseline="-25000" dirty="0">
                <a:solidFill>
                  <a:schemeClr val="tx1"/>
                </a:solidFill>
              </a:rPr>
              <a:t>1</a:t>
            </a:r>
            <a:r>
              <a:rPr lang="de-DE" sz="3400" dirty="0">
                <a:solidFill>
                  <a:schemeClr val="tx1"/>
                </a:solidFill>
              </a:rPr>
              <a:t> = -1.99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as </a:t>
            </a:r>
            <a:r>
              <a:rPr lang="en-GB" sz="3400" noProof="0" dirty="0">
                <a:solidFill>
                  <a:schemeClr val="tx1"/>
                </a:solidFill>
              </a:rPr>
              <a:t>hypothesised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tx1"/>
                </a:solidFill>
              </a:rPr>
              <a:t>s</a:t>
            </a:r>
            <a:r>
              <a:rPr lang="en-GB" sz="3400" noProof="0" dirty="0" err="1">
                <a:solidFill>
                  <a:schemeClr val="tx1"/>
                </a:solidFill>
              </a:rPr>
              <a:t>ignificant</a:t>
            </a:r>
            <a:r>
              <a:rPr lang="en-GB" sz="3400" noProof="0" dirty="0">
                <a:solidFill>
                  <a:schemeClr val="tx1"/>
                </a:solidFill>
              </a:rPr>
              <a:t> effect:</a:t>
            </a:r>
            <a:br>
              <a:rPr lang="en-GB" sz="3400" noProof="0" dirty="0">
                <a:solidFill>
                  <a:schemeClr val="tx1"/>
                </a:solidFill>
              </a:rPr>
            </a:br>
            <a:r>
              <a:rPr lang="en-GB" sz="3400" noProof="0" dirty="0">
                <a:solidFill>
                  <a:schemeClr val="tx1"/>
                </a:solidFill>
              </a:rPr>
              <a:t>p = 0.016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25633-F8BA-DBC6-C9DD-BF36E99FDFD6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2324696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07D432C-86C1-C465-8618-00F32B16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3869132" cy="656931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2439CD-C372-E932-1240-573D048F3984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8766D"/>
                </a:solidFill>
              </a:rPr>
              <a:t>with emphasis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6.60, sd = 0.80</a:t>
            </a: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without emphasis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6.55, sd = 0.91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52217-2BE5-4E64-6341-B6A6595F1ACB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2776113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07D432C-86C1-C465-8618-00F32B16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3869132" cy="656931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A9ED9-9AEE-8E2D-0B33-25F425ADE4DA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without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l-GR" sz="3400" dirty="0">
                <a:solidFill>
                  <a:schemeClr val="tx1"/>
                </a:solidFill>
              </a:rPr>
              <a:t>β</a:t>
            </a:r>
            <a:r>
              <a:rPr lang="de-DE" sz="3400" baseline="-25000" dirty="0">
                <a:solidFill>
                  <a:schemeClr val="tx1"/>
                </a:solidFill>
              </a:rPr>
              <a:t>1</a:t>
            </a:r>
            <a:r>
              <a:rPr lang="de-DE" sz="3400" dirty="0">
                <a:solidFill>
                  <a:schemeClr val="tx1"/>
                </a:solidFill>
              </a:rPr>
              <a:t> = -0.25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as </a:t>
            </a:r>
            <a:r>
              <a:rPr lang="en-GB" sz="3400" noProof="0" dirty="0">
                <a:solidFill>
                  <a:schemeClr val="tx1"/>
                </a:solidFill>
              </a:rPr>
              <a:t>hypothesised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1500" noProof="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tx1"/>
                </a:solidFill>
              </a:rPr>
              <a:t>s</a:t>
            </a:r>
            <a:r>
              <a:rPr lang="en-GB" sz="3400" noProof="0" dirty="0" err="1">
                <a:solidFill>
                  <a:schemeClr val="tx1"/>
                </a:solidFill>
              </a:rPr>
              <a:t>ignificant</a:t>
            </a:r>
            <a:r>
              <a:rPr lang="en-GB" sz="3400" noProof="0" dirty="0">
                <a:solidFill>
                  <a:schemeClr val="tx1"/>
                </a:solidFill>
              </a:rPr>
              <a:t> effect:</a:t>
            </a:r>
            <a:br>
              <a:rPr lang="en-GB" sz="3400" noProof="0" dirty="0">
                <a:solidFill>
                  <a:schemeClr val="tx1"/>
                </a:solidFill>
              </a:rPr>
            </a:br>
            <a:r>
              <a:rPr lang="en-GB" sz="3400" noProof="0" dirty="0">
                <a:solidFill>
                  <a:schemeClr val="tx1"/>
                </a:solidFill>
              </a:rPr>
              <a:t>p = 0.027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10282-0617-FCF7-A5EA-7B4367771760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604128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94C397-C090-9DF4-113F-061802DB112F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8766D"/>
                </a:solidFill>
              </a:rPr>
              <a:t>functional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6.61,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0.82</a:t>
            </a:r>
          </a:p>
          <a:p>
            <a:pPr marL="457200" lvl="0" indent="-4572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lexical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6.55,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0.90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3EAA1-6228-8438-5A95-6943A01AAB10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435080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3ABF3-0D6B-29F5-F1E6-EDB032FD843D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FC4"/>
                </a:solidFill>
              </a:rPr>
              <a:t>lexical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l-GR" sz="3200" dirty="0">
                <a:solidFill>
                  <a:schemeClr val="tx1"/>
                </a:solidFill>
              </a:rPr>
              <a:t>β</a:t>
            </a:r>
            <a:r>
              <a:rPr lang="de-DE" sz="3200" baseline="-25000" dirty="0">
                <a:solidFill>
                  <a:schemeClr val="tx1"/>
                </a:solidFill>
              </a:rPr>
              <a:t>1</a:t>
            </a:r>
            <a:r>
              <a:rPr lang="de-DE" sz="3200" dirty="0">
                <a:solidFill>
                  <a:schemeClr val="tx1"/>
                </a:solidFill>
              </a:rPr>
              <a:t> = -0.49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inverse</a:t>
            </a:r>
            <a:r>
              <a:rPr lang="en-US" sz="3200" dirty="0">
                <a:solidFill>
                  <a:schemeClr val="tx1"/>
                </a:solidFill>
              </a:rPr>
              <a:t> to hypothesis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significantly effect: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 &lt; 0.01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A2D7A-10E3-FFD4-A828-107FA3CE97EC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774824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3ABF3-0D6B-29F5-F1E6-EDB032FD843D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chemeClr val="tx1"/>
              </a:buClr>
            </a:pPr>
            <a:r>
              <a:rPr lang="en-GB" sz="3400" dirty="0">
                <a:solidFill>
                  <a:schemeClr val="tx1"/>
                </a:solidFill>
              </a:rPr>
              <a:t>Potential explanation for </a:t>
            </a:r>
            <a:br>
              <a:rPr lang="en-GB" sz="3400" dirty="0">
                <a:solidFill>
                  <a:schemeClr val="tx1"/>
                </a:solidFill>
              </a:rPr>
            </a:br>
            <a:r>
              <a:rPr lang="en-GB" sz="3400" dirty="0">
                <a:solidFill>
                  <a:schemeClr val="tx1"/>
                </a:solidFill>
              </a:rPr>
              <a:t>inverse trend?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A2D7A-10E3-FFD4-A828-107FA3CE97EC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161111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937EE-785D-2A57-A12B-04262B32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worked at the</a:t>
            </a:r>
            <a:br>
              <a:rPr lang="en-US" sz="2800" dirty="0"/>
            </a:br>
            <a:r>
              <a:rPr lang="en-US" sz="2800" dirty="0"/>
              <a:t> 	cinema FROM 6pm.</a:t>
            </a:r>
          </a:p>
          <a:p>
            <a:r>
              <a:rPr lang="en-US" sz="2800" dirty="0"/>
              <a:t>B: 	No, UNTIL 6pm.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9A383-2DA6-EBE1-ECD9-E3E5B9C6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showed his identity </a:t>
            </a:r>
            <a:br>
              <a:rPr lang="en-US" sz="2800" dirty="0"/>
            </a:br>
            <a:r>
              <a:rPr lang="en-US" sz="2800" dirty="0"/>
              <a:t> 	card to the POLICE </a:t>
            </a:r>
            <a:br>
              <a:rPr lang="en-US" sz="2800" dirty="0"/>
            </a:br>
            <a:r>
              <a:rPr lang="en-US" sz="2800" dirty="0"/>
              <a:t> 	OFFICER.</a:t>
            </a:r>
          </a:p>
          <a:p>
            <a:r>
              <a:rPr lang="en-US" sz="2800" dirty="0"/>
              <a:t>B: 	No, the BOUNCER.</a:t>
            </a:r>
          </a:p>
          <a:p>
            <a:endParaRPr lang="en-GB" dirty="0"/>
          </a:p>
        </p:txBody>
      </p:sp>
      <p:sp>
        <p:nvSpPr>
          <p:cNvPr id="11" name="Rechteck: abgerundete Ecken 3">
            <a:extLst>
              <a:ext uri="{FF2B5EF4-FFF2-40B4-BE49-F238E27FC236}">
                <a16:creationId xmlns:a16="http://schemas.microsoft.com/office/drawing/2014/main" id="{8BE03596-B173-604F-EB57-8E347B18ACD8}"/>
              </a:ext>
            </a:extLst>
          </p:cNvPr>
          <p:cNvSpPr/>
          <p:nvPr/>
        </p:nvSpPr>
        <p:spPr>
          <a:xfrm>
            <a:off x="2324847" y="2074416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functional</a:t>
            </a:r>
          </a:p>
        </p:txBody>
      </p:sp>
      <p:sp>
        <p:nvSpPr>
          <p:cNvPr id="12" name="Rechteck: abgerundete Ecken 3">
            <a:extLst>
              <a:ext uri="{FF2B5EF4-FFF2-40B4-BE49-F238E27FC236}">
                <a16:creationId xmlns:a16="http://schemas.microsoft.com/office/drawing/2014/main" id="{C171BE7E-9A91-3458-BEE4-E93FB55F27AE}"/>
              </a:ext>
            </a:extLst>
          </p:cNvPr>
          <p:cNvSpPr/>
          <p:nvPr/>
        </p:nvSpPr>
        <p:spPr>
          <a:xfrm>
            <a:off x="7290039" y="1984591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lexical</a:t>
            </a:r>
          </a:p>
        </p:txBody>
      </p:sp>
    </p:spTree>
    <p:extLst>
      <p:ext uri="{BB962C8B-B14F-4D97-AF65-F5344CB8AC3E}">
        <p14:creationId xmlns:p14="http://schemas.microsoft.com/office/powerpoint/2010/main" val="4269996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937EE-785D-2A57-A12B-04262B32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worked at the</a:t>
            </a:r>
            <a:br>
              <a:rPr lang="en-US" sz="2800" dirty="0"/>
            </a:br>
            <a:r>
              <a:rPr lang="en-US" sz="2800" dirty="0"/>
              <a:t> 	cinema FROM 6pm.</a:t>
            </a:r>
          </a:p>
          <a:p>
            <a:r>
              <a:rPr lang="en-US" sz="2800" dirty="0"/>
              <a:t>B: 	No, UNTIL 6pm.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9A383-2DA6-EBE1-ECD9-E3E5B9C6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showed his identity </a:t>
            </a:r>
            <a:br>
              <a:rPr lang="en-US" sz="2800" dirty="0"/>
            </a:br>
            <a:r>
              <a:rPr lang="en-US" sz="2800" dirty="0"/>
              <a:t> 	card to the POLICE </a:t>
            </a:r>
            <a:br>
              <a:rPr lang="en-US" sz="2800" dirty="0"/>
            </a:br>
            <a:r>
              <a:rPr lang="en-US" sz="2800" dirty="0"/>
              <a:t> 	OFFICER.</a:t>
            </a:r>
          </a:p>
          <a:p>
            <a:r>
              <a:rPr lang="en-US" sz="2800" dirty="0"/>
              <a:t>B: 	No, the BOUNCER.</a:t>
            </a:r>
          </a:p>
          <a:p>
            <a:endParaRPr lang="en-GB" dirty="0"/>
          </a:p>
        </p:txBody>
      </p:sp>
      <p:sp>
        <p:nvSpPr>
          <p:cNvPr id="11" name="Rechteck: abgerundete Ecken 3">
            <a:extLst>
              <a:ext uri="{FF2B5EF4-FFF2-40B4-BE49-F238E27FC236}">
                <a16:creationId xmlns:a16="http://schemas.microsoft.com/office/drawing/2014/main" id="{8BE03596-B173-604F-EB57-8E347B18ACD8}"/>
              </a:ext>
            </a:extLst>
          </p:cNvPr>
          <p:cNvSpPr/>
          <p:nvPr/>
        </p:nvSpPr>
        <p:spPr>
          <a:xfrm>
            <a:off x="2324847" y="2074416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functional</a:t>
            </a:r>
          </a:p>
        </p:txBody>
      </p:sp>
      <p:sp>
        <p:nvSpPr>
          <p:cNvPr id="12" name="Rechteck: abgerundete Ecken 3">
            <a:extLst>
              <a:ext uri="{FF2B5EF4-FFF2-40B4-BE49-F238E27FC236}">
                <a16:creationId xmlns:a16="http://schemas.microsoft.com/office/drawing/2014/main" id="{C171BE7E-9A91-3458-BEE4-E93FB55F27AE}"/>
              </a:ext>
            </a:extLst>
          </p:cNvPr>
          <p:cNvSpPr/>
          <p:nvPr/>
        </p:nvSpPr>
        <p:spPr>
          <a:xfrm>
            <a:off x="7290039" y="1984591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lexical</a:t>
            </a:r>
          </a:p>
        </p:txBody>
      </p:sp>
      <p:sp>
        <p:nvSpPr>
          <p:cNvPr id="16" name="Rechteck: abgerundete Ecken 3">
            <a:extLst>
              <a:ext uri="{FF2B5EF4-FFF2-40B4-BE49-F238E27FC236}">
                <a16:creationId xmlns:a16="http://schemas.microsoft.com/office/drawing/2014/main" id="{E0A9C513-C2F5-E551-BB38-362C58E30B57}"/>
              </a:ext>
            </a:extLst>
          </p:cNvPr>
          <p:cNvSpPr/>
          <p:nvPr/>
        </p:nvSpPr>
        <p:spPr>
          <a:xfrm>
            <a:off x="1397014" y="4916903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prepositions have opposing meaning: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binary contrast</a:t>
            </a:r>
          </a:p>
        </p:txBody>
      </p:sp>
    </p:spTree>
    <p:extLst>
      <p:ext uri="{BB962C8B-B14F-4D97-AF65-F5344CB8AC3E}">
        <p14:creationId xmlns:p14="http://schemas.microsoft.com/office/powerpoint/2010/main" val="418830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94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937EE-785D-2A57-A12B-04262B32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worked at the</a:t>
            </a:r>
            <a:br>
              <a:rPr lang="en-US" sz="2800" dirty="0"/>
            </a:br>
            <a:r>
              <a:rPr lang="en-US" sz="2800" dirty="0"/>
              <a:t> 	cinema FROM 6pm.</a:t>
            </a:r>
          </a:p>
          <a:p>
            <a:r>
              <a:rPr lang="en-US" sz="2800" dirty="0"/>
              <a:t>B: 	No, UNTIL 6pm.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9A383-2DA6-EBE1-ECD9-E3E5B9C6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showed his identity </a:t>
            </a:r>
            <a:br>
              <a:rPr lang="en-US" sz="2800" dirty="0"/>
            </a:br>
            <a:r>
              <a:rPr lang="en-US" sz="2800" dirty="0"/>
              <a:t> 	card to the POLICE </a:t>
            </a:r>
            <a:br>
              <a:rPr lang="en-US" sz="2800" dirty="0"/>
            </a:br>
            <a:r>
              <a:rPr lang="en-US" sz="2800" dirty="0"/>
              <a:t> 	OFFICER.</a:t>
            </a:r>
          </a:p>
          <a:p>
            <a:r>
              <a:rPr lang="en-US" sz="2800" dirty="0"/>
              <a:t>B: 	No, the BOUNCER.</a:t>
            </a:r>
          </a:p>
          <a:p>
            <a:endParaRPr lang="en-GB" dirty="0"/>
          </a:p>
        </p:txBody>
      </p:sp>
      <p:sp>
        <p:nvSpPr>
          <p:cNvPr id="11" name="Rechteck: abgerundete Ecken 3">
            <a:extLst>
              <a:ext uri="{FF2B5EF4-FFF2-40B4-BE49-F238E27FC236}">
                <a16:creationId xmlns:a16="http://schemas.microsoft.com/office/drawing/2014/main" id="{8BE03596-B173-604F-EB57-8E347B18ACD8}"/>
              </a:ext>
            </a:extLst>
          </p:cNvPr>
          <p:cNvSpPr/>
          <p:nvPr/>
        </p:nvSpPr>
        <p:spPr>
          <a:xfrm>
            <a:off x="2324847" y="2074416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functional</a:t>
            </a:r>
          </a:p>
        </p:txBody>
      </p:sp>
      <p:sp>
        <p:nvSpPr>
          <p:cNvPr id="12" name="Rechteck: abgerundete Ecken 3">
            <a:extLst>
              <a:ext uri="{FF2B5EF4-FFF2-40B4-BE49-F238E27FC236}">
                <a16:creationId xmlns:a16="http://schemas.microsoft.com/office/drawing/2014/main" id="{C171BE7E-9A91-3458-BEE4-E93FB55F27AE}"/>
              </a:ext>
            </a:extLst>
          </p:cNvPr>
          <p:cNvSpPr/>
          <p:nvPr/>
        </p:nvSpPr>
        <p:spPr>
          <a:xfrm>
            <a:off x="7290039" y="1984591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lexical</a:t>
            </a:r>
          </a:p>
        </p:txBody>
      </p:sp>
      <p:sp>
        <p:nvSpPr>
          <p:cNvPr id="16" name="Rechteck: abgerundete Ecken 3">
            <a:extLst>
              <a:ext uri="{FF2B5EF4-FFF2-40B4-BE49-F238E27FC236}">
                <a16:creationId xmlns:a16="http://schemas.microsoft.com/office/drawing/2014/main" id="{E0A9C513-C2F5-E551-BB38-362C58E30B57}"/>
              </a:ext>
            </a:extLst>
          </p:cNvPr>
          <p:cNvSpPr/>
          <p:nvPr/>
        </p:nvSpPr>
        <p:spPr>
          <a:xfrm>
            <a:off x="1397014" y="4916903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prepositions have opposing meaning: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binary contrast</a:t>
            </a:r>
          </a:p>
        </p:txBody>
      </p:sp>
      <p:sp>
        <p:nvSpPr>
          <p:cNvPr id="17" name="Rechteck: abgerundete Ecken 3">
            <a:extLst>
              <a:ext uri="{FF2B5EF4-FFF2-40B4-BE49-F238E27FC236}">
                <a16:creationId xmlns:a16="http://schemas.microsoft.com/office/drawing/2014/main" id="{C384F025-ADC9-1820-E9AE-89ACDA0AB424}"/>
              </a:ext>
            </a:extLst>
          </p:cNvPr>
          <p:cNvSpPr/>
          <p:nvPr/>
        </p:nvSpPr>
        <p:spPr>
          <a:xfrm>
            <a:off x="6362206" y="4910580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nouns denote alternative referents: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non-binary contrast</a:t>
            </a:r>
          </a:p>
        </p:txBody>
      </p:sp>
    </p:spTree>
    <p:extLst>
      <p:ext uri="{BB962C8B-B14F-4D97-AF65-F5344CB8AC3E}">
        <p14:creationId xmlns:p14="http://schemas.microsoft.com/office/powerpoint/2010/main" val="822313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sp>
        <p:nvSpPr>
          <p:cNvPr id="17" name="Rechteck: abgerundete Ecken 3">
            <a:extLst>
              <a:ext uri="{FF2B5EF4-FFF2-40B4-BE49-F238E27FC236}">
                <a16:creationId xmlns:a16="http://schemas.microsoft.com/office/drawing/2014/main" id="{63BE4A1E-3A48-FB44-2EA7-A6C2BE0F5832}"/>
              </a:ext>
            </a:extLst>
          </p:cNvPr>
          <p:cNvSpPr/>
          <p:nvPr/>
        </p:nvSpPr>
        <p:spPr>
          <a:xfrm>
            <a:off x="1397014" y="1925433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prepositions have opposing meaning: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binary contrast</a:t>
            </a:r>
          </a:p>
        </p:txBody>
      </p:sp>
      <p:sp>
        <p:nvSpPr>
          <p:cNvPr id="18" name="Rechteck: abgerundete Ecken 3">
            <a:extLst>
              <a:ext uri="{FF2B5EF4-FFF2-40B4-BE49-F238E27FC236}">
                <a16:creationId xmlns:a16="http://schemas.microsoft.com/office/drawing/2014/main" id="{CD242176-1140-EFDA-C5ED-AF9558035AB5}"/>
              </a:ext>
            </a:extLst>
          </p:cNvPr>
          <p:cNvSpPr/>
          <p:nvPr/>
        </p:nvSpPr>
        <p:spPr>
          <a:xfrm>
            <a:off x="6362206" y="1919110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nouns denote alternative referents: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non-binary contrast</a:t>
            </a:r>
          </a:p>
        </p:txBody>
      </p:sp>
    </p:spTree>
    <p:extLst>
      <p:ext uri="{BB962C8B-B14F-4D97-AF65-F5344CB8AC3E}">
        <p14:creationId xmlns:p14="http://schemas.microsoft.com/office/powerpoint/2010/main" val="866524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grpSp>
        <p:nvGrpSpPr>
          <p:cNvPr id="9" name="Gruppieren 12">
            <a:extLst>
              <a:ext uri="{FF2B5EF4-FFF2-40B4-BE49-F238E27FC236}">
                <a16:creationId xmlns:a16="http://schemas.microsoft.com/office/drawing/2014/main" id="{1337F1AB-B031-CB66-9C98-0163A9A7FC04}"/>
              </a:ext>
            </a:extLst>
          </p:cNvPr>
          <p:cNvGrpSpPr/>
          <p:nvPr/>
        </p:nvGrpSpPr>
        <p:grpSpPr>
          <a:xfrm>
            <a:off x="3657599" y="4063328"/>
            <a:ext cx="5849738" cy="1906287"/>
            <a:chOff x="344403" y="1819276"/>
            <a:chExt cx="2674348" cy="3219446"/>
          </a:xfrm>
          <a:solidFill>
            <a:srgbClr val="143742"/>
          </a:solidFill>
        </p:grpSpPr>
        <p:sp>
          <p:nvSpPr>
            <p:cNvPr id="10" name="Rechteck: abgerundete Ecken 13">
              <a:extLst>
                <a:ext uri="{FF2B5EF4-FFF2-40B4-BE49-F238E27FC236}">
                  <a16:creationId xmlns:a16="http://schemas.microsoft.com/office/drawing/2014/main" id="{140F4633-7FA6-FF22-F67C-B084CC879888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5740A8F8-1B42-B556-3A11-01FD9EEE0837}"/>
                </a:ext>
              </a:extLst>
            </p:cNvPr>
            <p:cNvSpPr txBox="1"/>
            <p:nvPr/>
          </p:nvSpPr>
          <p:spPr>
            <a:xfrm>
              <a:off x="597289" y="2301410"/>
              <a:ext cx="2251256" cy="22551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lvl="0">
                <a:buClr>
                  <a:schemeClr val="tx1"/>
                </a:buClr>
              </a:pPr>
              <a:r>
                <a:rPr lang="en-GB" sz="3200" dirty="0">
                  <a:solidFill>
                    <a:schemeClr val="bg1"/>
                  </a:solidFill>
                  <a:sym typeface="Wingdings" panose="05000000000000000000" pitchFamily="2" charset="2"/>
                </a:rPr>
                <a:t>The </a:t>
              </a:r>
              <a:r>
                <a:rPr lang="en-GB" sz="3200" u="sng" dirty="0">
                  <a:solidFill>
                    <a:schemeClr val="bg1"/>
                  </a:solidFill>
                  <a:sym typeface="Wingdings" panose="05000000000000000000" pitchFamily="2" charset="2"/>
                </a:rPr>
                <a:t>clearer</a:t>
              </a:r>
              <a:r>
                <a:rPr lang="en-GB" sz="3200" dirty="0">
                  <a:solidFill>
                    <a:schemeClr val="bg1"/>
                  </a:solidFill>
                  <a:sym typeface="Wingdings" panose="05000000000000000000" pitchFamily="2" charset="2"/>
                </a:rPr>
                <a:t> the contrast, the </a:t>
              </a:r>
              <a:r>
                <a:rPr lang="en-GB" sz="3200" u="sng" dirty="0">
                  <a:solidFill>
                    <a:schemeClr val="bg1"/>
                  </a:solidFill>
                  <a:sym typeface="Wingdings" panose="05000000000000000000" pitchFamily="2" charset="2"/>
                </a:rPr>
                <a:t>more natural</a:t>
              </a:r>
              <a:r>
                <a:rPr lang="en-GB" sz="3200" dirty="0">
                  <a:solidFill>
                    <a:schemeClr val="bg1"/>
                  </a:solidFill>
                  <a:sym typeface="Wingdings" panose="05000000000000000000" pitchFamily="2" charset="2"/>
                </a:rPr>
                <a:t> the dialogue?</a:t>
              </a:r>
            </a:p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bg1"/>
                </a:buClr>
              </a:pPr>
              <a:endParaRPr lang="en-US" sz="26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Pfeil: nach rechts 15">
            <a:extLst>
              <a:ext uri="{FF2B5EF4-FFF2-40B4-BE49-F238E27FC236}">
                <a16:creationId xmlns:a16="http://schemas.microsoft.com/office/drawing/2014/main" id="{F18D5352-2ABD-7E20-509C-71281D9C6666}"/>
              </a:ext>
            </a:extLst>
          </p:cNvPr>
          <p:cNvSpPr/>
          <p:nvPr/>
        </p:nvSpPr>
        <p:spPr>
          <a:xfrm>
            <a:off x="2273654" y="3936159"/>
            <a:ext cx="1813895" cy="2083884"/>
          </a:xfrm>
          <a:prstGeom prst="rightArrow">
            <a:avLst/>
          </a:prstGeom>
          <a:solidFill>
            <a:srgbClr val="CBE7EF"/>
          </a:solidFill>
          <a:ln>
            <a:solidFill>
              <a:srgbClr val="CB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: abgerundete Ecken 3">
            <a:extLst>
              <a:ext uri="{FF2B5EF4-FFF2-40B4-BE49-F238E27FC236}">
                <a16:creationId xmlns:a16="http://schemas.microsoft.com/office/drawing/2014/main" id="{63BE4A1E-3A48-FB44-2EA7-A6C2BE0F5832}"/>
              </a:ext>
            </a:extLst>
          </p:cNvPr>
          <p:cNvSpPr/>
          <p:nvPr/>
        </p:nvSpPr>
        <p:spPr>
          <a:xfrm>
            <a:off x="1397014" y="1925433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prepositions have opposing meaning: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binary contrast</a:t>
            </a:r>
          </a:p>
        </p:txBody>
      </p:sp>
      <p:sp>
        <p:nvSpPr>
          <p:cNvPr id="18" name="Rechteck: abgerundete Ecken 3">
            <a:extLst>
              <a:ext uri="{FF2B5EF4-FFF2-40B4-BE49-F238E27FC236}">
                <a16:creationId xmlns:a16="http://schemas.microsoft.com/office/drawing/2014/main" id="{CD242176-1140-EFDA-C5ED-AF9558035AB5}"/>
              </a:ext>
            </a:extLst>
          </p:cNvPr>
          <p:cNvSpPr/>
          <p:nvPr/>
        </p:nvSpPr>
        <p:spPr>
          <a:xfrm>
            <a:off x="6362206" y="1919110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nouns denote alternative referents: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non-binary contrast</a:t>
            </a:r>
          </a:p>
        </p:txBody>
      </p:sp>
    </p:spTree>
    <p:extLst>
      <p:ext uri="{BB962C8B-B14F-4D97-AF65-F5344CB8AC3E}">
        <p14:creationId xmlns:p14="http://schemas.microsoft.com/office/powerpoint/2010/main" val="2586328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8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9C05BA-1447-D00C-C129-B8E29278DCB6}"/>
              </a:ext>
            </a:extLst>
          </p:cNvPr>
          <p:cNvGrpSpPr/>
          <p:nvPr/>
        </p:nvGrpSpPr>
        <p:grpSpPr>
          <a:xfrm>
            <a:off x="865443" y="2148292"/>
            <a:ext cx="3331019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B2D9A8-0B95-BA6D-8011-63D84D71F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159A6099-66A4-6FDD-1C07-3631DDD0ACB5}"/>
                </a:ext>
              </a:extLst>
            </p:cNvPr>
            <p:cNvSpPr txBox="1"/>
            <p:nvPr/>
          </p:nvSpPr>
          <p:spPr>
            <a:xfrm>
              <a:off x="503966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a</a:t>
              </a:r>
              <a:r>
                <a:rPr lang="en-US" sz="2800" u="sng" kern="1200" dirty="0"/>
                <a:t>ccepted hypo-theses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emphasis and modality affect judgements on con-</a:t>
              </a:r>
              <a:r>
                <a:rPr lang="en-US" sz="2800" dirty="0" err="1"/>
                <a:t>trastive</a:t>
              </a:r>
              <a:r>
                <a:rPr lang="en-US" sz="2800" dirty="0"/>
                <a:t> fragments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537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9C05BA-1447-D00C-C129-B8E29278DCB6}"/>
              </a:ext>
            </a:extLst>
          </p:cNvPr>
          <p:cNvGrpSpPr/>
          <p:nvPr/>
        </p:nvGrpSpPr>
        <p:grpSpPr>
          <a:xfrm>
            <a:off x="865443" y="2148292"/>
            <a:ext cx="3331019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B2D9A8-0B95-BA6D-8011-63D84D71F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159A6099-66A4-6FDD-1C07-3631DDD0ACB5}"/>
                </a:ext>
              </a:extLst>
            </p:cNvPr>
            <p:cNvSpPr txBox="1"/>
            <p:nvPr/>
          </p:nvSpPr>
          <p:spPr>
            <a:xfrm>
              <a:off x="503966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a</a:t>
              </a:r>
              <a:r>
                <a:rPr lang="en-US" sz="2800" u="sng" kern="1200" dirty="0"/>
                <a:t>ccepted hypo-theses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emphasis and modality affect judgements on con-</a:t>
              </a:r>
              <a:r>
                <a:rPr lang="en-US" sz="2800" dirty="0" err="1"/>
                <a:t>trastive</a:t>
              </a:r>
              <a:r>
                <a:rPr lang="en-US" sz="2800" dirty="0"/>
                <a:t> fragments</a:t>
              </a:r>
              <a:endParaRPr lang="en-US" sz="28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516817D-F3C2-4A61-45A0-826E657EF4C6}"/>
              </a:ext>
            </a:extLst>
          </p:cNvPr>
          <p:cNvGrpSpPr/>
          <p:nvPr/>
        </p:nvGrpSpPr>
        <p:grpSpPr>
          <a:xfrm>
            <a:off x="4326022" y="2144925"/>
            <a:ext cx="3159708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355961C6-B8B1-C9A1-FC9B-9A5DD733A28F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Rechteck: abgerundete Ecken 4">
              <a:extLst>
                <a:ext uri="{FF2B5EF4-FFF2-40B4-BE49-F238E27FC236}">
                  <a16:creationId xmlns:a16="http://schemas.microsoft.com/office/drawing/2014/main" id="{25D286B4-024A-B24B-C254-0B5818764AD7}"/>
                </a:ext>
              </a:extLst>
            </p:cNvPr>
            <p:cNvSpPr txBox="1"/>
            <p:nvPr/>
          </p:nvSpPr>
          <p:spPr>
            <a:xfrm>
              <a:off x="505707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i</a:t>
              </a:r>
              <a:r>
                <a:rPr lang="en-US" sz="2800" u="sng" kern="1200" dirty="0"/>
                <a:t>nverse trend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functional fragments rated more natural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perhaps due to clearer contrast?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11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9C05BA-1447-D00C-C129-B8E29278DCB6}"/>
              </a:ext>
            </a:extLst>
          </p:cNvPr>
          <p:cNvGrpSpPr/>
          <p:nvPr/>
        </p:nvGrpSpPr>
        <p:grpSpPr>
          <a:xfrm>
            <a:off x="865443" y="2148292"/>
            <a:ext cx="3331019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B2D9A8-0B95-BA6D-8011-63D84D71F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159A6099-66A4-6FDD-1C07-3631DDD0ACB5}"/>
                </a:ext>
              </a:extLst>
            </p:cNvPr>
            <p:cNvSpPr txBox="1"/>
            <p:nvPr/>
          </p:nvSpPr>
          <p:spPr>
            <a:xfrm>
              <a:off x="503966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a</a:t>
              </a:r>
              <a:r>
                <a:rPr lang="en-US" sz="2800" u="sng" kern="1200" dirty="0"/>
                <a:t>ccepted hypo-theses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emphasis and modality affect judgements on con-</a:t>
              </a:r>
              <a:r>
                <a:rPr lang="en-US" sz="2800" dirty="0" err="1"/>
                <a:t>trastive</a:t>
              </a:r>
              <a:r>
                <a:rPr lang="en-US" sz="2800" dirty="0"/>
                <a:t> fragments</a:t>
              </a:r>
              <a:endParaRPr lang="en-US" sz="28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516817D-F3C2-4A61-45A0-826E657EF4C6}"/>
              </a:ext>
            </a:extLst>
          </p:cNvPr>
          <p:cNvGrpSpPr/>
          <p:nvPr/>
        </p:nvGrpSpPr>
        <p:grpSpPr>
          <a:xfrm>
            <a:off x="4326022" y="2144925"/>
            <a:ext cx="3159708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355961C6-B8B1-C9A1-FC9B-9A5DD733A28F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Rechteck: abgerundete Ecken 4">
              <a:extLst>
                <a:ext uri="{FF2B5EF4-FFF2-40B4-BE49-F238E27FC236}">
                  <a16:creationId xmlns:a16="http://schemas.microsoft.com/office/drawing/2014/main" id="{25D286B4-024A-B24B-C254-0B5818764AD7}"/>
                </a:ext>
              </a:extLst>
            </p:cNvPr>
            <p:cNvSpPr txBox="1"/>
            <p:nvPr/>
          </p:nvSpPr>
          <p:spPr>
            <a:xfrm>
              <a:off x="505707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i</a:t>
              </a:r>
              <a:r>
                <a:rPr lang="en-US" sz="2800" u="sng" kern="1200" dirty="0"/>
                <a:t>nverse trend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functional fragments rated more natural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perhaps due to clearer contrast?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en-US" sz="2800" kern="120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BF875EB-2C27-4384-4E23-B56732407728}"/>
              </a:ext>
            </a:extLst>
          </p:cNvPr>
          <p:cNvGrpSpPr/>
          <p:nvPr/>
        </p:nvGrpSpPr>
        <p:grpSpPr>
          <a:xfrm>
            <a:off x="7619634" y="2144925"/>
            <a:ext cx="3508180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AA5E04EA-4600-77C6-73FE-A870614B634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6" name="Rechteck: abgerundete Ecken 4">
              <a:extLst>
                <a:ext uri="{FF2B5EF4-FFF2-40B4-BE49-F238E27FC236}">
                  <a16:creationId xmlns:a16="http://schemas.microsoft.com/office/drawing/2014/main" id="{D01741F5-14DE-1FAC-E276-71C9F2D50BEB}"/>
                </a:ext>
              </a:extLst>
            </p:cNvPr>
            <p:cNvSpPr txBox="1"/>
            <p:nvPr/>
          </p:nvSpPr>
          <p:spPr>
            <a:xfrm>
              <a:off x="539552" y="1949827"/>
              <a:ext cx="2323007" cy="29583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further r</a:t>
              </a:r>
              <a:r>
                <a:rPr lang="en-US" sz="2800" u="sng" kern="1200" dirty="0"/>
                <a:t>esearch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dirty="0"/>
                <a:t>influence of clarity of contrast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kern="1200" dirty="0"/>
                <a:t>compare phrasal answers to one-word answers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6004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17A9599-71BB-7FA8-AFAB-C6CFFB11A7D4}"/>
              </a:ext>
            </a:extLst>
          </p:cNvPr>
          <p:cNvSpPr/>
          <p:nvPr/>
        </p:nvSpPr>
        <p:spPr>
          <a:xfrm>
            <a:off x="-12700" y="-12700"/>
            <a:ext cx="12204700" cy="68707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E3C8B-65AC-5A72-3B14-C8C9A19C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466" y="2857500"/>
            <a:ext cx="5889067" cy="1143000"/>
          </a:xfrm>
        </p:spPr>
        <p:txBody>
          <a:bodyPr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</a:rPr>
              <a:t>Thank you for listening!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D8738E-4AE4-E3F3-47CA-E1859B8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5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16FBF-7578-BE98-235F-E1458CD5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5B7F96-CE4A-2FAE-92ED-00A0020EA596}"/>
              </a:ext>
            </a:extLst>
          </p:cNvPr>
          <p:cNvSpPr/>
          <p:nvPr/>
        </p:nvSpPr>
        <p:spPr>
          <a:xfrm>
            <a:off x="7375359" y="479175"/>
            <a:ext cx="3687680" cy="3425072"/>
          </a:xfrm>
          <a:prstGeom prst="ellipse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 descr="Sitzungssaal mit einfarbiger Füllung">
            <a:extLst>
              <a:ext uri="{FF2B5EF4-FFF2-40B4-BE49-F238E27FC236}">
                <a16:creationId xmlns:a16="http://schemas.microsoft.com/office/drawing/2014/main" id="{3F99A4C2-7FC7-BCB1-EF99-A2F0B4C92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5720" y="410007"/>
            <a:ext cx="3543272" cy="354327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CBBB9-8AF9-4A34-6918-D6E94264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32739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Akinnaso, F. N. (1982). On The Differences Between Spoken and Written Language.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Speech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(2), 97–125. https://doi.org/10.1177/002383098202500201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Baayen, R. H., Davidson, D. J., &amp; Bates, D. M. (2008). Mixed-effects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crossed random effects for subjects and items.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Memory and Language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390–412. https://doi.org/10.1016/j.jml.2007.12.005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Beckman, M. E., &amp; Ayers. (1997).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Guidelines for ToBI labelling, version 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The Ohio State University Research Foundation. http://www.ling.ohio-state.edu/phonetics/ToBI/ToBI.0.html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Biber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D., Johansson, S., Leech, G. N., Conrad, S.,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Finegan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E. (2021).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Grammar of Spoken and Written English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John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Benjamins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Publishing Company. https://doi.org/10.1075/z.232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Black, M., Coltheart, M., &amp; Byng, S. (1985). Forms of coding in sentence comprehension during reading. In M. Coltheart (Ed.),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Attention and performance XII: The psychology of reading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(pp. 655–672). Lawrence Erlbaum Associates.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Carlson, K., Frazier, L., &amp; Clifton, C. (2009). How prosody constrains comprehension: A limited effect of prosodic packaging.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(7), 1066–1082. https://doi.org/10.1016/j.lingua.2008.11.003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51E9E4D-AC3A-F165-3F92-3CA56B75E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47263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494E477-3367-73A6-39DE-6EEE99C9BF16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et al., 2023</a:t>
            </a:r>
          </a:p>
        </p:txBody>
      </p:sp>
    </p:spTree>
    <p:extLst>
      <p:ext uri="{BB962C8B-B14F-4D97-AF65-F5344CB8AC3E}">
        <p14:creationId xmlns:p14="http://schemas.microsoft.com/office/powerpoint/2010/main" val="3394822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Chomsky, N. (1957).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Syntactic Structures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Mouton de Gruyter.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Chomsky, N., &amp; Halle, M. (1991).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sound pattern of English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MIT Press paperback. ed). MIT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Christensen, R. H. B. (2018).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Regression Models for Ordinal Data: Introducing R-package ordinal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[Computer software]. https://cran.r-project.org/package=ordinal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Curtis, A., Smith, T.,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Ziganshin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Elefteriades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 (2016). The Mystery of the Z-Score.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AORTA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124–130. https://doi.org/10.12945/j.aorta.2016.16.014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Delbar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N. A. (2019).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Swiping in English and Dutch: The Interaction between R-Pronouns and Modal Particles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Featherston, S. (2008). Thermometer judgements as linguistic evidence.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C. M. Riehl &amp; A. Rothe (Eds.),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Was ist linguistische Evidenz?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Shaker Verlag.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Féry, C. (2011). German sentence accents and embedded prosodic phrases.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121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(13), 1906–1922. https://doi.org/10.1016/j.lingua.2011.07.005</a:t>
            </a: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Féry, C., &amp; Herbst, L. (2004).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German Sentence Accent Revisited.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Interdisciplinary Studies in Information Structures 1. Working Pa-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SFB 632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43–75.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57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Franck, J., Bowers, J.,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Frauenfelder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U. H.,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Vigliocco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(2003). Orthographic influences on agreement: A case for modality-specific form effects on grammatical encoding.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61–79. https://doi.org/10.1080/01690960143000452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Frazier, L., &amp; Clifton, C. (1998). Comprehension of Sluiced Sentences.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499–520. https://doi.org/10.1080/016909698386474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Frazier, L., Taft, L., Roeper, T., Clifton, C., &amp; Ehrlich, K. (1984).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Parallel structure: A source of facilitation in sentence comprehension.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Memory &amp; Cognition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(5), 421–430. https://doi.org/10.3758/BF03198303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Griffiths, J., Güneş, G.,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Lipták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(2023). Reprise fragments in English and Hungarian: Further support for an in-situ Q-equivalence approach to clausal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154–191. https://doi.org/10.1353/lan.2023.0000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Griffiths, J.,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Lipták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(2014). Contrast and Island Sensitivity in Clausal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Syntax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189–234. https://doi.org/10.1111/synt.12018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 (2015). Structure Modulates Similarity-Based Interference in Sluicing: An Eye Tracking study.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Frontiers in Psychology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https://doi.org/10.3389/fpsyg.2015.01839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89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A., &amp; Carlson, K. (2016). Keep it local (and final): Remnant preferences in “let alone”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Quarterly Journal of Experimental Psychology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(7), 1278–1301. https://doi.org/10.1080/17470218.2015.1062526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A., &amp; Carlson, K. (2018). Information Structure Preferences in Focus-Sensitive Ellipsis: How Defaults Persist.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Speech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61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480–512. https://doi.org/10.1177/0023830917737110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Häussler, J.,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Juzek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 (2016). Hot Topics Surrounding Acceptability Judgement Tasks.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Linguistic Evidence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https://publikationen.uni-tuebingen.de/xmlui/handle/10900/77638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Hedderich, J., &amp; Sachs, L. (2016).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Angewandte Statistik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Springer Berlin Heidelberg. https://doi.org/10.1007/978-3-662-45691-0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Jasso, J. (2022).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Does Parent Input Influence Bilingual Children’s Knowledge and Use of Spanish Subjunctive? A Dyadic Study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[Dissertation]. University of Texas at Austin.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Juzek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 S. (2016).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Acceptability Judgement Tasks and Grammatical Theory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University of Oxford.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24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Kayali, N. (2023). “Does this make sense?”: The effect of matching guise in regional accent on grammatical acceptability judgments.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Linguistic Society of America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5525. https://doi.org/10.3765/plsa.v8i1.5525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Krifka, M. (2008). Basic notions of information structure.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Acta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Linguistica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Hungarica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(3–4), 243–276. https://doi.org/10.1556/ALing.55.2008.3-4.2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Lambrecht, K. (1994).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structure and sentence form: Topic, focus, and the mental representations of discourse referents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Cambridge University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Lobeck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C. (1995).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Ellipsis: Functional heads, licensing, and identification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Oxford University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Merchant, J. (2004). Fragments and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Linguistics and Philosophy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(6), 661–738. https://doi.org/10.1007/s10988-005-7378-3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Merchant, J. (2019). Ellipsis: A survey of analytical approaches. In J. Van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Craenenbroeck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T. Temmerman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Oxford Handbook of Ellipsis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19–45). Oxford University Press. https://doi.org/10.1093/oxfordhb/9780198712398.013.2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48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Meurers, D.,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Ziai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R., Amaral, L., Boyd, A., Dimitrov, A., Metcalf, V., &amp; Ott, N. (2010). Enhancing Authentic Web Pages for Language Learners.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5th Workshop on Innovative Use of NLP for Building Educational Applications, NAACL-HLT 2010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10–18. http://purl.org/dm/papers/meurers-ziai-et-al-10.html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Opitz, A., &amp; Bordag, D. (2022). The Impact of Orthography on Lexical Access: The Case of Capitalization and Word Category Information in L1 and L2 German.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Studies in Second Language Acquisition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1194–1209. https://doi.org/10.1017/S0272263121000711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Palan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S., &amp; Schitter, C. (2018). Prolific.ac—A subject pool for online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Behavioral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Experimental Finance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22–27. https://doi.org/10.1016/j.jbef.2017.12.004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Phillips, C., &amp; Parker, D. (2014). The psycholinguistics of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151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78–95. https://doi.org/10.1016/j.lingua.2013.10.003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Prolific Academic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(2019). [Computer software]. https://prolific.ac/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Development Core Team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(2015). [Computer software]. http://www.r-project.org/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29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Rasekhi, V., &amp; Harris, J. A. (2021). Resolving ambiguous polarity stripping ellipsis structures in Persian.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Glossa: A Journal of General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1–31. https://doi.org/10.16995/glossa.5881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Schütze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T. (2016). The empirical base of linguistics: Grammaticality judgments and linguistic methodology [Application/pdf].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Classics in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1.01 MB. https://doi.org/10.17169/LANGSCI.B89.100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Sedarous, Y., &amp; Namboodiripad, S. (2020). Using audio stimuli in acceptability judgment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Linguistics Compass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(8), 1–21. https://doi.org/10.1111/lnc3.12377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Sprouse, J. (2011). A validation of Amazon Mechanical Turk for the collection of acceptability judgments in linguistic theory.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Research Methods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155–167. https://doi.org/10.3758/s13428-010-0039-7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Sprouse, J.,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Schütze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T., &amp; Almeida, D. (2013). A comparison of informal and formal acceptability judgments using a random sample from Linguistic Inquiry 2001–2010.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219–248. https://doi.org/10.1016/j.lingua.2013.07.002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419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Ståhle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Wold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 (1989). Analysis of variance.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Chemometrics and Intelligent Laboratory Systems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259–272. https://doi.org/10.1016/0169-7439(89)80095-4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Wagner, M. (2012). Focus and givenness: A unified approach. In I.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Kučerová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A. Neeleman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Contrasts and Positions in Information Structure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102–147). Cambridge University Press. https://doi.org/10.1017/CBO9780511740084.007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Wagner, P. S. (1999). The synthesis of German contrastive focus.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14th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ICPhS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1529–1532.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Wierzba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Brown, J. M. M.,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Fanselow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(2023). The syntactic flexibility of German and English idioms: Evidence from acceptability rating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1–38. https://doi.org/10.1017/S0022226723000105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Winkler, S. (2019). Ellipsis and Prosody. In J. Van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Craenenbroeck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T. Temmerman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Oxford Handbook of Ellipsis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357–386). Oxford University Press. https://doi.org/10.1093/oxfordhb/9780198712398.013.15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63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73862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41E906B-1B6F-F05F-7E58-94EAD4A8ADAC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Winkler, 2019; Merchant, 2001</a:t>
            </a:r>
          </a:p>
        </p:txBody>
      </p:sp>
    </p:spTree>
    <p:extLst>
      <p:ext uri="{BB962C8B-B14F-4D97-AF65-F5344CB8AC3E}">
        <p14:creationId xmlns:p14="http://schemas.microsoft.com/office/powerpoint/2010/main" val="1764010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Rasekhi &amp; Harris, 2021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217182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D979D0-5E12-BFFD-78F2-E5505878EE44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3C6E8F-5E20-F1E9-37FE-291A1EF7EF79}"/>
              </a:ext>
            </a:extLst>
          </p:cNvPr>
          <p:cNvGraphicFramePr>
            <a:graphicFrameLocks noGrp="1"/>
          </p:cNvGraphicFramePr>
          <p:nvPr/>
        </p:nvGraphicFramePr>
        <p:xfrm>
          <a:off x="947594" y="2419258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97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520687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15505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1868556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1507036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Marie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stellt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Vater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ihren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Freund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vor.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introduces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father.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friend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cap="small" baseline="0" dirty="0">
                          <a:latin typeface="Tw Cen MT" panose="020B0602020104020603" pitchFamily="34" charset="0"/>
                        </a:rPr>
                        <a:t>part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‘Mary introduces her friend to her father.’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056881-4C13-C8C5-A6EA-785E3D826384}"/>
              </a:ext>
            </a:extLst>
          </p:cNvPr>
          <p:cNvGraphicFramePr>
            <a:graphicFrameLocks noGrp="1"/>
          </p:cNvGraphicFramePr>
          <p:nvPr/>
        </p:nvGraphicFramePr>
        <p:xfrm>
          <a:off x="947594" y="4364309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215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679713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22363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566530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727747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753324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Nein,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Bruder</a:t>
                      </a:r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  <a:endParaRPr lang="en-GB" sz="26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brother.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‘No, her brother.’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B94D75-DD32-3179-1260-6B6B9BA0D808}"/>
              </a:ext>
            </a:extLst>
          </p:cNvPr>
          <p:cNvSpPr/>
          <p:nvPr/>
        </p:nvSpPr>
        <p:spPr>
          <a:xfrm>
            <a:off x="7793661" y="3810784"/>
            <a:ext cx="3285017" cy="2462000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thematic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prosodic weight</a:t>
            </a:r>
          </a:p>
        </p:txBody>
      </p:sp>
    </p:spTree>
    <p:extLst>
      <p:ext uri="{BB962C8B-B14F-4D97-AF65-F5344CB8AC3E}">
        <p14:creationId xmlns:p14="http://schemas.microsoft.com/office/powerpoint/2010/main" val="14676969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283487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DFB5DF-579A-650A-6F14-EC91FADED50C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Local contrasts (B) are preferred over nonlocal contrasts (B’)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B37D62-3722-8CDD-8D29-4BABA6A33F60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7303D7-8DB5-7AE1-0843-DB0D46627A3E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A:	</a:t>
            </a:r>
            <a:r>
              <a:rPr lang="en-US" sz="2800" dirty="0">
                <a:solidFill>
                  <a:schemeClr val="tx1"/>
                </a:solidFill>
              </a:rPr>
              <a:t>A:	John took the poodle to the park.</a:t>
            </a:r>
          </a:p>
          <a:p>
            <a:r>
              <a:rPr lang="en-US" sz="2800" dirty="0">
                <a:solidFill>
                  <a:schemeClr val="tx1"/>
                </a:solidFill>
              </a:rPr>
              <a:t>B:	B:	No, the zoo. (local contrast with </a:t>
            </a:r>
            <a:r>
              <a:rPr lang="en-US" sz="2800" i="1" dirty="0">
                <a:solidFill>
                  <a:schemeClr val="tx1"/>
                </a:solidFill>
              </a:rPr>
              <a:t>the park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B’	B’:	No, the pug. (nonlocal contrast with </a:t>
            </a:r>
            <a:r>
              <a:rPr lang="en-US" sz="2800" i="1" dirty="0">
                <a:solidFill>
                  <a:schemeClr val="tx1"/>
                </a:solidFill>
              </a:rPr>
              <a:t>the poodle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BF2E72-84C9-A0EA-7153-8F4A0CDEF022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74D683-5CE3-133F-17F9-37D2C99386C0}"/>
              </a:ext>
            </a:extLst>
          </p:cNvPr>
          <p:cNvSpPr/>
          <p:nvPr/>
        </p:nvSpPr>
        <p:spPr>
          <a:xfrm>
            <a:off x="2269957" y="5615231"/>
            <a:ext cx="8897914" cy="64534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processors rate local contrasts as more natural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D36BE0-7980-86B3-FD0F-2FD9F7E88FA9}"/>
              </a:ext>
            </a:extLst>
          </p:cNvPr>
          <p:cNvSpPr/>
          <p:nvPr/>
        </p:nvSpPr>
        <p:spPr>
          <a:xfrm>
            <a:off x="1024128" y="5390432"/>
            <a:ext cx="1728696" cy="109321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6133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b="1" dirty="0">
                <a:solidFill>
                  <a:srgbClr val="C00000"/>
                </a:solidFill>
              </a:rPr>
              <a:t>[</a:t>
            </a:r>
            <a:r>
              <a:rPr lang="en-US" sz="3200" dirty="0"/>
              <a:t>Peter</a:t>
            </a:r>
            <a:r>
              <a:rPr lang="en-US" sz="3200" b="1" dirty="0">
                <a:solidFill>
                  <a:srgbClr val="C00000"/>
                </a:solidFill>
              </a:rPr>
              <a:t>]</a:t>
            </a:r>
            <a:r>
              <a:rPr lang="en-US" sz="3200" b="1" baseline="-25000" dirty="0">
                <a:solidFill>
                  <a:srgbClr val="C00000"/>
                </a:solidFill>
              </a:rPr>
              <a:t>F</a:t>
            </a:r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117754"/>
              </p:ext>
            </p:extLst>
          </p:nvPr>
        </p:nvGraphicFramePr>
        <p:xfrm>
          <a:off x="1024128" y="3946577"/>
          <a:ext cx="10236245" cy="252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&amp; </a:t>
            </a:r>
            <a:r>
              <a:rPr lang="en-US" dirty="0" err="1"/>
              <a:t>Lipták</a:t>
            </a:r>
            <a:r>
              <a:rPr lang="en-US" dirty="0"/>
              <a:t>, 2014; Krifka, 2008; Winkler, 2019</a:t>
            </a:r>
          </a:p>
        </p:txBody>
      </p:sp>
    </p:spTree>
    <p:extLst>
      <p:ext uri="{BB962C8B-B14F-4D97-AF65-F5344CB8AC3E}">
        <p14:creationId xmlns:p14="http://schemas.microsoft.com/office/powerpoint/2010/main" val="12384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857225"/>
              </p:ext>
            </p:extLst>
          </p:nvPr>
        </p:nvGraphicFramePr>
        <p:xfrm>
          <a:off x="6381318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Carlson et al., 2009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B59A92-8327-0450-829D-166840F66C38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Does pitch accent influence the interpretation of ambiguous </a:t>
            </a:r>
            <a:r>
              <a:rPr lang="en-US" sz="2600" b="0" i="0" baseline="0" dirty="0" err="1">
                <a:solidFill>
                  <a:schemeClr val="tx1"/>
                </a:solidFill>
              </a:rPr>
              <a:t>replacives</a:t>
            </a:r>
            <a:r>
              <a:rPr lang="en-US" sz="2600" b="0" i="0" baseline="0" dirty="0">
                <a:solidFill>
                  <a:schemeClr val="tx1"/>
                </a:solidFill>
              </a:rPr>
              <a:t>?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A05D5-9E99-E8F1-6C09-9DE986245C3B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F9C0D4-EC60-EFD4-0283-751BE5292C63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(1) ROGER insisted that Alice was reliable, not ANDREW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(2) Roger insisted that ALICE was reliable, not ANDREW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FDC726-BF06-630E-E902-23A2977D3173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B63D47-D4BF-BD72-52A6-B1BF3BABD374}"/>
              </a:ext>
            </a:extLst>
          </p:cNvPr>
          <p:cNvSpPr/>
          <p:nvPr/>
        </p:nvSpPr>
        <p:spPr>
          <a:xfrm>
            <a:off x="2269957" y="5615231"/>
            <a:ext cx="8897914" cy="64534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Pitch accent significantly affects the choice of the correlate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9F12F5-E85B-DD4A-E626-BBAC23D277D4}"/>
              </a:ext>
            </a:extLst>
          </p:cNvPr>
          <p:cNvSpPr/>
          <p:nvPr/>
        </p:nvSpPr>
        <p:spPr>
          <a:xfrm>
            <a:off x="1024128" y="5390432"/>
            <a:ext cx="1728696" cy="109321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013708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08C5B0EC-B6A7-F16F-AE47-C87B380C6E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81318" y="-867719"/>
          <a:ext cx="4863087" cy="439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Opitz &amp; </a:t>
            </a:r>
            <a:r>
              <a:rPr lang="en-US" dirty="0" err="1"/>
              <a:t>Borday</a:t>
            </a:r>
            <a:r>
              <a:rPr lang="en-US" dirty="0"/>
              <a:t>, 2022; Meurers et al. 2010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C495D-DD1C-5F0D-E962-1B7D3A0B9FE4}"/>
              </a:ext>
            </a:extLst>
          </p:cNvPr>
          <p:cNvSpPr/>
          <p:nvPr/>
        </p:nvSpPr>
        <p:spPr>
          <a:xfrm>
            <a:off x="2346490" y="4522131"/>
            <a:ext cx="8897915" cy="1770326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D86FCE-260F-817F-2FD7-DDFC031B69E5}"/>
              </a:ext>
            </a:extLst>
          </p:cNvPr>
          <p:cNvSpPr/>
          <p:nvPr/>
        </p:nvSpPr>
        <p:spPr>
          <a:xfrm>
            <a:off x="1024128" y="4401263"/>
            <a:ext cx="2839847" cy="2012062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colour highlighting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9E4784-EFB3-867E-F3E6-52568C57ABD1}"/>
              </a:ext>
            </a:extLst>
          </p:cNvPr>
          <p:cNvSpPr/>
          <p:nvPr/>
        </p:nvSpPr>
        <p:spPr>
          <a:xfrm>
            <a:off x="2346490" y="2362625"/>
            <a:ext cx="8897915" cy="1770326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DDCB3B-93E6-817F-D57F-759043AF6293}"/>
              </a:ext>
            </a:extLst>
          </p:cNvPr>
          <p:cNvSpPr/>
          <p:nvPr/>
        </p:nvSpPr>
        <p:spPr>
          <a:xfrm>
            <a:off x="947595" y="2241757"/>
            <a:ext cx="2916381" cy="2012062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capitalisation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0D9DF-BAEB-223B-DEED-C24C9CC8D48C}"/>
              </a:ext>
            </a:extLst>
          </p:cNvPr>
          <p:cNvSpPr txBox="1"/>
          <p:nvPr/>
        </p:nvSpPr>
        <p:spPr>
          <a:xfrm>
            <a:off x="3938155" y="4722491"/>
            <a:ext cx="730625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input enhancement for second language learning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orthographic marking </a:t>
            </a:r>
            <a:r>
              <a:rPr lang="en-GB" sz="2800" dirty="0"/>
              <a:t>facilitates noticing and </a:t>
            </a:r>
            <a:br>
              <a:rPr lang="en-GB" sz="2800" dirty="0"/>
            </a:br>
            <a:r>
              <a:rPr lang="en-GB" sz="2800" dirty="0"/>
              <a:t>understanding of L2 patterns</a:t>
            </a:r>
            <a:endParaRPr lang="en-GB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FC0D8-50E6-9B47-6C85-B5B1FB0D45E2}"/>
              </a:ext>
            </a:extLst>
          </p:cNvPr>
          <p:cNvSpPr txBox="1"/>
          <p:nvPr/>
        </p:nvSpPr>
        <p:spPr>
          <a:xfrm>
            <a:off x="3938155" y="2567902"/>
            <a:ext cx="723207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nouns are capitalised in German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L1 </a:t>
            </a:r>
            <a:r>
              <a:rPr lang="en-GB" sz="2800" dirty="0"/>
              <a:t>and L2 speakers use orthography to process </a:t>
            </a:r>
            <a:br>
              <a:rPr lang="en-GB" sz="2800" dirty="0"/>
            </a:br>
            <a:r>
              <a:rPr lang="en-GB" sz="2800" dirty="0"/>
              <a:t>word-class information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3984685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844527"/>
              </p:ext>
            </p:extLst>
          </p:nvPr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Juzek</a:t>
            </a:r>
            <a:r>
              <a:rPr lang="en-US" dirty="0"/>
              <a:t>, 2016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54543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“Spoken constructions” receive higher ratings in an auditory questionnaire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4F3254-E184-D3F7-2D21-4785BCDBAB7C}"/>
              </a:ext>
            </a:extLst>
          </p:cNvPr>
          <p:cNvSpPr/>
          <p:nvPr/>
        </p:nvSpPr>
        <p:spPr>
          <a:xfrm>
            <a:off x="2269957" y="3950213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Their being unaware of the situation annoyed Rob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FCF968-DCC0-D13D-FFD7-3074540A028C}"/>
              </a:ext>
            </a:extLst>
          </p:cNvPr>
          <p:cNvSpPr/>
          <p:nvPr/>
        </p:nvSpPr>
        <p:spPr>
          <a:xfrm>
            <a:off x="1024128" y="3765193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70153-3CD2-EF00-7258-DCD57A9FE211}"/>
              </a:ext>
            </a:extLst>
          </p:cNvPr>
          <p:cNvSpPr/>
          <p:nvPr/>
        </p:nvSpPr>
        <p:spPr>
          <a:xfrm>
            <a:off x="2273165" y="535498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</a:t>
            </a:r>
            <a:r>
              <a:rPr lang="en-US" sz="2600" b="0" i="0" baseline="0" dirty="0">
                <a:solidFill>
                  <a:schemeClr val="tx1"/>
                </a:solidFill>
              </a:rPr>
              <a:t>odality had no significant effect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DE4DA6-C045-9BE5-0FC1-330E53033C88}"/>
              </a:ext>
            </a:extLst>
          </p:cNvPr>
          <p:cNvSpPr/>
          <p:nvPr/>
        </p:nvSpPr>
        <p:spPr>
          <a:xfrm>
            <a:off x="1027336" y="516996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2306391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F8CFC1-4CBB-99DE-B435-E0DBF50ED3D6}"/>
              </a:ext>
            </a:extLst>
          </p:cNvPr>
          <p:cNvSpPr/>
          <p:nvPr/>
        </p:nvSpPr>
        <p:spPr>
          <a:xfrm>
            <a:off x="2269957" y="3539472"/>
            <a:ext cx="8637872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i="1" dirty="0">
                <a:solidFill>
                  <a:schemeClr val="tx1"/>
                </a:solidFill>
              </a:rPr>
              <a:t>chanson</a:t>
            </a:r>
            <a:r>
              <a:rPr lang="en-US" sz="2700" dirty="0">
                <a:solidFill>
                  <a:schemeClr val="tx1"/>
                </a:solidFill>
              </a:rPr>
              <a:t> 'song'/</a:t>
            </a:r>
            <a:r>
              <a:rPr lang="en-US" sz="2700" i="1" dirty="0">
                <a:solidFill>
                  <a:schemeClr val="tx1"/>
                </a:solidFill>
              </a:rPr>
              <a:t>chansons</a:t>
            </a:r>
            <a:r>
              <a:rPr lang="en-US" sz="2700" dirty="0">
                <a:solidFill>
                  <a:schemeClr val="tx1"/>
                </a:solidFill>
              </a:rPr>
              <a:t> 'songs' vs. </a:t>
            </a:r>
            <a:r>
              <a:rPr lang="en-US" sz="2700" i="1" dirty="0" err="1">
                <a:solidFill>
                  <a:schemeClr val="tx1"/>
                </a:solidFill>
              </a:rPr>
              <a:t>refus</a:t>
            </a:r>
            <a:r>
              <a:rPr lang="en-US" sz="2700" dirty="0">
                <a:solidFill>
                  <a:schemeClr val="tx1"/>
                </a:solidFill>
              </a:rPr>
              <a:t> 'refusal-S,P'</a:t>
            </a:r>
            <a:endParaRPr lang="en-GB" sz="2700" dirty="0">
              <a:solidFill>
                <a:schemeClr val="tx1"/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/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Franck et al., 2003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493888"/>
            <a:ext cx="8637872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chemeClr val="tx1"/>
                </a:solidFill>
              </a:rPr>
              <a:t>Do orthographic cues influence subject-verb agreement?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9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70153-3CD2-EF00-7258-DCD57A9FE211}"/>
              </a:ext>
            </a:extLst>
          </p:cNvPr>
          <p:cNvSpPr/>
          <p:nvPr/>
        </p:nvSpPr>
        <p:spPr>
          <a:xfrm>
            <a:off x="2269957" y="4534981"/>
            <a:ext cx="8637872" cy="1449637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DE4DA6-C045-9BE5-0FC1-330E53033C88}"/>
              </a:ext>
            </a:extLst>
          </p:cNvPr>
          <p:cNvSpPr/>
          <p:nvPr/>
        </p:nvSpPr>
        <p:spPr>
          <a:xfrm>
            <a:off x="1039258" y="4451586"/>
            <a:ext cx="1728696" cy="1616428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7A2FF7-5D5A-7A27-7A92-815BFA87F971}"/>
              </a:ext>
            </a:extLst>
          </p:cNvPr>
          <p:cNvSpPr/>
          <p:nvPr/>
        </p:nvSpPr>
        <p:spPr>
          <a:xfrm>
            <a:off x="1024128" y="3405398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AC04-4AA4-113A-7D8D-DA98F91E2077}"/>
              </a:ext>
            </a:extLst>
          </p:cNvPr>
          <p:cNvSpPr txBox="1"/>
          <p:nvPr/>
        </p:nvSpPr>
        <p:spPr>
          <a:xfrm>
            <a:off x="2849841" y="4585056"/>
            <a:ext cx="733399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less errors if number is marked orthographically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orthographic marking is irrelevant in speaking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suggests modality-specific effects of orthography</a:t>
            </a:r>
          </a:p>
        </p:txBody>
      </p:sp>
    </p:spTree>
    <p:extLst>
      <p:ext uri="{BB962C8B-B14F-4D97-AF65-F5344CB8AC3E}">
        <p14:creationId xmlns:p14="http://schemas.microsoft.com/office/powerpoint/2010/main" val="16940510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96AA777F-6651-0AA3-AEB5-F50533EE5C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414936"/>
              </p:ext>
            </p:extLst>
          </p:nvPr>
        </p:nvGraphicFramePr>
        <p:xfrm>
          <a:off x="6381319" y="-847407"/>
          <a:ext cx="4863086" cy="438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462818" y="6470704"/>
            <a:ext cx="628157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E02FF-23EE-CE80-9948-B6C62BD4A19C}"/>
              </a:ext>
            </a:extLst>
          </p:cNvPr>
          <p:cNvSpPr txBox="1">
            <a:spLocks/>
          </p:cNvSpPr>
          <p:nvPr/>
        </p:nvSpPr>
        <p:spPr>
          <a:xfrm>
            <a:off x="5989320" y="2967788"/>
            <a:ext cx="4754880" cy="3341572"/>
          </a:xfrm>
          <a:prstGeom prst="rect">
            <a:avLst/>
          </a:prstGeom>
        </p:spPr>
        <p:txBody>
          <a:bodyPr/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C7702E-0FB3-4FB0-49BF-2E592D4F4107}"/>
              </a:ext>
            </a:extLst>
          </p:cNvPr>
          <p:cNvSpPr/>
          <p:nvPr/>
        </p:nvSpPr>
        <p:spPr>
          <a:xfrm>
            <a:off x="2421081" y="2359414"/>
            <a:ext cx="8486747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lexical vs. functional words</a:t>
            </a:r>
            <a:endParaRPr lang="en-GB" sz="27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B49959-568D-3A46-EE31-A281AAC7FFE0}"/>
              </a:ext>
            </a:extLst>
          </p:cNvPr>
          <p:cNvSpPr/>
          <p:nvPr/>
        </p:nvSpPr>
        <p:spPr>
          <a:xfrm>
            <a:off x="1024128" y="2225340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types</a:t>
            </a:r>
            <a:endParaRPr lang="en-GB" sz="38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C46230-AE8D-12CC-F2D6-AA32E3DBD455}"/>
              </a:ext>
            </a:extLst>
          </p:cNvPr>
          <p:cNvSpPr/>
          <p:nvPr/>
        </p:nvSpPr>
        <p:spPr>
          <a:xfrm>
            <a:off x="2269956" y="4447851"/>
            <a:ext cx="8637872" cy="1752245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8AEAF1-D8B2-6F53-153A-6B79B5AA6AAF}"/>
              </a:ext>
            </a:extLst>
          </p:cNvPr>
          <p:cNvSpPr/>
          <p:nvPr/>
        </p:nvSpPr>
        <p:spPr>
          <a:xfrm>
            <a:off x="1024128" y="4375165"/>
            <a:ext cx="1728696" cy="189761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textual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3A759-AF47-B472-2031-5BBFF7912D30}"/>
              </a:ext>
            </a:extLst>
          </p:cNvPr>
          <p:cNvSpPr txBox="1"/>
          <p:nvPr/>
        </p:nvSpPr>
        <p:spPr>
          <a:xfrm>
            <a:off x="2830208" y="4631475"/>
            <a:ext cx="7668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functional words are more likely to be eluded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functional words are fixated less often and with</a:t>
            </a:r>
            <a:br>
              <a:rPr lang="en-GB" sz="2800" dirty="0"/>
            </a:br>
            <a:r>
              <a:rPr lang="en-GB" sz="2800" dirty="0"/>
              <a:t>  shorter gaze durations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3ED8E-A91D-B9FB-4573-D2407AC1E7D3}"/>
              </a:ext>
            </a:extLst>
          </p:cNvPr>
          <p:cNvSpPr/>
          <p:nvPr/>
        </p:nvSpPr>
        <p:spPr>
          <a:xfrm>
            <a:off x="2421081" y="3435068"/>
            <a:ext cx="8486748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stress is usually placed on lexical words</a:t>
            </a:r>
            <a:endParaRPr lang="en-GB" sz="27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D82718-EF3E-FD49-087F-B415B4E69045}"/>
              </a:ext>
            </a:extLst>
          </p:cNvPr>
          <p:cNvSpPr/>
          <p:nvPr/>
        </p:nvSpPr>
        <p:spPr>
          <a:xfrm>
            <a:off x="1024128" y="3300994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spoken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CEF7552A-6338-0C21-8310-E06E97659EB3}"/>
              </a:ext>
            </a:extLst>
          </p:cNvPr>
          <p:cNvSpPr txBox="1">
            <a:spLocks/>
          </p:cNvSpPr>
          <p:nvPr/>
        </p:nvSpPr>
        <p:spPr>
          <a:xfrm>
            <a:off x="4322618" y="6470704"/>
            <a:ext cx="642177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Roussel et al., 2018; Chomsky &amp; Halle, 1991; Féry &amp; Herbst, 2004</a:t>
            </a:r>
          </a:p>
        </p:txBody>
      </p:sp>
    </p:spTree>
    <p:extLst>
      <p:ext uri="{BB962C8B-B14F-4D97-AF65-F5344CB8AC3E}">
        <p14:creationId xmlns:p14="http://schemas.microsoft.com/office/powerpoint/2010/main" val="4591696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B765-69F5-9D4F-040D-1E192392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079565-8119-10BF-8CD9-A6C433D10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904653"/>
              </p:ext>
            </p:extLst>
          </p:nvPr>
        </p:nvGraphicFramePr>
        <p:xfrm>
          <a:off x="895691" y="1902372"/>
          <a:ext cx="10400617" cy="4564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92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D948-9FC3-7E93-6A52-8C1C9691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of Stimuli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1FE8D-EEAB-46F2-0C9A-7D41E22F4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782661"/>
            <a:ext cx="4754880" cy="822960"/>
          </a:xfrm>
        </p:spPr>
        <p:txBody>
          <a:bodyPr>
            <a:normAutofit/>
          </a:bodyPr>
          <a:lstStyle/>
          <a:p>
            <a:r>
              <a:rPr lang="en-GB" sz="2600" dirty="0"/>
              <a:t>Critical items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E120C-302F-A32F-EDA2-773A46EBA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605621"/>
            <a:ext cx="4754880" cy="370373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sz="2400" dirty="0">
                <a:sym typeface="Wingdings" panose="05000000000000000000" pitchFamily="2" charset="2"/>
              </a:rPr>
              <a:t>past tense and starting with </a:t>
            </a:r>
            <a:r>
              <a:rPr lang="en-GB" sz="2400" i="1" dirty="0">
                <a:sym typeface="Wingdings" panose="05000000000000000000" pitchFamily="2" charset="2"/>
              </a:rPr>
              <a:t>Peter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only masculine nouns marked overtly with dative case </a:t>
            </a:r>
            <a:r>
              <a:rPr lang="en-GB" sz="2400" dirty="0">
                <a:sym typeface="Wingdings" panose="05000000000000000000" pitchFamily="2" charset="2"/>
              </a:rPr>
              <a:t> unambiguous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ym typeface="Wingdings" panose="05000000000000000000" pitchFamily="2" charset="2"/>
              </a:rPr>
              <a:t> two objects in stimuli with lexical fragments, one object and PP in stimuli with functional fragment  comparable sentence 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ym typeface="Wingdings" panose="05000000000000000000" pitchFamily="2" charset="2"/>
              </a:rPr>
              <a:t> contrasting words precede (direct) object  not in final position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00899-F850-21B7-134D-04B68EECB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9320" y="1673352"/>
            <a:ext cx="4754880" cy="822960"/>
          </a:xfrm>
        </p:spPr>
        <p:txBody>
          <a:bodyPr>
            <a:normAutofit/>
          </a:bodyPr>
          <a:lstStyle/>
          <a:p>
            <a:r>
              <a:rPr lang="en-GB" sz="2600" dirty="0"/>
              <a:t>Filler items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72BB-B585-3DB6-B32B-D13E9FA9F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605621"/>
            <a:ext cx="4754880" cy="370373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 </a:t>
            </a:r>
            <a:r>
              <a:rPr lang="en-GB" sz="2600" dirty="0">
                <a:sym typeface="Wingdings" panose="05000000000000000000" pitchFamily="2" charset="2"/>
              </a:rPr>
              <a:t>past tense and starting with </a:t>
            </a:r>
            <a:r>
              <a:rPr lang="en-GB" sz="2600" i="1" dirty="0">
                <a:sym typeface="Wingdings" panose="05000000000000000000" pitchFamily="2" charset="2"/>
              </a:rPr>
              <a:t>Peter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 varying acceptability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 half included emphasis, half did not </a:t>
            </a:r>
            <a:r>
              <a:rPr lang="en-GB" sz="2600" dirty="0">
                <a:sym typeface="Wingdings" panose="05000000000000000000" pitchFamily="2" charset="2"/>
              </a:rPr>
              <a:t> mirroring critical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sym typeface="Wingdings" panose="05000000000000000000" pitchFamily="2" charset="2"/>
              </a:rPr>
              <a:t> half included fragmentary answers without contrasts, half included contrastive non-fragmentary answers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3932981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899C7F7-D818-F839-F2DB-8C2CE3580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4297680"/>
            <a:ext cx="7121013" cy="24179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Stimuli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written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auditory</a:t>
            </a:r>
            <a:endParaRPr lang="en-US" sz="3200" b="1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B09D821-115E-DE77-CC73-068F0EF4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cxnSp>
        <p:nvCxnSpPr>
          <p:cNvPr id="3" name="Gerader Verbinder 12">
            <a:extLst>
              <a:ext uri="{FF2B5EF4-FFF2-40B4-BE49-F238E27FC236}">
                <a16:creationId xmlns:a16="http://schemas.microsoft.com/office/drawing/2014/main" id="{069156C2-B9B0-4AB8-A796-B904287E23C1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5751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85493D-F46C-E0CE-BBD4-C7B70C0C92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C6953D6-0992-3664-97F7-A3747505A56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C1D0062-F153-8572-C922-1452B7B6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000" dirty="0"/>
              <a:t>A: 	Peter showed his identity card to the POLICE </a:t>
            </a:r>
            <a:br>
              <a:rPr lang="en-US" sz="3000" dirty="0"/>
            </a:br>
            <a:r>
              <a:rPr lang="en-US" sz="3000" dirty="0"/>
              <a:t> 	OFFICER.</a:t>
            </a:r>
          </a:p>
          <a:p>
            <a:r>
              <a:rPr lang="en-US" sz="3000" dirty="0"/>
              <a:t>B: 	No, the BOUNCER.</a:t>
            </a:r>
          </a:p>
          <a:p>
            <a:endParaRPr lang="en-US" sz="3000" dirty="0"/>
          </a:p>
          <a:p>
            <a:r>
              <a:rPr lang="en-US" sz="3000" dirty="0"/>
              <a:t>A: 	Peter showed his identity card to the police </a:t>
            </a:r>
            <a:br>
              <a:rPr lang="en-US" sz="3000" dirty="0"/>
            </a:br>
            <a:r>
              <a:rPr lang="en-US" sz="3000" dirty="0"/>
              <a:t> 	officer.</a:t>
            </a:r>
          </a:p>
          <a:p>
            <a:r>
              <a:rPr lang="en-US" sz="3000" dirty="0"/>
              <a:t>B: 	No, the bouncer.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EF6E7B-1A7F-CC57-4F1A-ABDC23D38D47}"/>
              </a:ext>
            </a:extLst>
          </p:cNvPr>
          <p:cNvSpPr/>
          <p:nvPr/>
        </p:nvSpPr>
        <p:spPr>
          <a:xfrm>
            <a:off x="2435943" y="5415885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944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7006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5023527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0CE692-455E-D627-5420-01D741F2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>
            <a:normAutofit/>
          </a:bodyPr>
          <a:lstStyle/>
          <a:p>
            <a:r>
              <a:rPr lang="en-US" sz="3000" dirty="0"/>
              <a:t>A: 	Peter showed his identity card to the POLICE </a:t>
            </a:r>
            <a:br>
              <a:rPr lang="en-US" sz="3000" dirty="0"/>
            </a:br>
            <a:r>
              <a:rPr lang="en-US" sz="3000" dirty="0"/>
              <a:t> 	OFFICER.</a:t>
            </a:r>
          </a:p>
          <a:p>
            <a:r>
              <a:rPr lang="en-US" sz="3000" dirty="0"/>
              <a:t>B: 	No, the BOUNCER.</a:t>
            </a:r>
          </a:p>
          <a:p>
            <a:endParaRPr lang="en-US" sz="3000" dirty="0"/>
          </a:p>
          <a:p>
            <a:r>
              <a:rPr lang="en-US" sz="3000" dirty="0"/>
              <a:t>A: 	Peter worked at the cinema FROM 6pm.</a:t>
            </a:r>
          </a:p>
          <a:p>
            <a:r>
              <a:rPr lang="en-US" sz="3000" dirty="0"/>
              <a:t>B: 	No, UNTIL 6pm.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3602854-C96E-8E0F-97A7-B28E9F68068D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functional</a:t>
            </a:r>
            <a:endParaRPr lang="en-US" sz="3200" b="1" dirty="0"/>
          </a:p>
        </p:txBody>
      </p:sp>
      <p:sp>
        <p:nvSpPr>
          <p:cNvPr id="7" name="Rechteck: abgerundete Ecken 3">
            <a:extLst>
              <a:ext uri="{FF2B5EF4-FFF2-40B4-BE49-F238E27FC236}">
                <a16:creationId xmlns:a16="http://schemas.microsoft.com/office/drawing/2014/main" id="{022FE1D8-2038-39B7-9F73-96AB74C4E16B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lexical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656752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3651-F216-FA47-EF46-7EFD16E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6B550E-F55C-041C-17A7-71FD3F0DD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358958"/>
              </p:ext>
            </p:extLst>
          </p:nvPr>
        </p:nvGraphicFramePr>
        <p:xfrm>
          <a:off x="1024128" y="2286000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mathematical equation with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C98A7280-CC2C-9DF4-4E6A-7C3E81A351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695" y="2649027"/>
            <a:ext cx="2357186" cy="1211331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B27D0B8-1E84-7A30-698F-F31B42EB3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102998"/>
              </p:ext>
            </p:extLst>
          </p:nvPr>
        </p:nvGraphicFramePr>
        <p:xfrm>
          <a:off x="1024128" y="4386469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083033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73DD67-B90F-2CBA-1879-F374A82B7E9B}"/>
              </a:ext>
            </a:extLst>
          </p:cNvPr>
          <p:cNvSpPr/>
          <p:nvPr/>
        </p:nvSpPr>
        <p:spPr>
          <a:xfrm>
            <a:off x="1156625" y="3681823"/>
            <a:ext cx="7745150" cy="9204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68CF4-F489-8254-27BE-E5870026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Analysis: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EA87-B20C-BD00-64A3-23B7844F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b="1" dirty="0"/>
              <a:t>Modality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H0: There is no significant difference between auditory and written stimuli.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H1: Auditory stimuli receive higher acceptability ratings than written stimuli.</a:t>
            </a:r>
          </a:p>
          <a:p>
            <a:pPr marL="173736" lvl="1" indent="0">
              <a:buNone/>
            </a:pPr>
            <a:r>
              <a:rPr lang="en-GB" sz="20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mod.clmm</a:t>
            </a:r>
            <a:r>
              <a:rPr lang="en-GB" sz="20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20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clmm</a:t>
            </a:r>
            <a:r>
              <a:rPr lang="en-GB" sz="20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sz="20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as.factor</a:t>
            </a:r>
            <a:r>
              <a:rPr lang="en-GB" sz="20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(response) ~ modality + (1|submission_id) + (1|trial_number), data = </a:t>
            </a:r>
            <a:r>
              <a:rPr lang="en-GB" sz="20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</a:t>
            </a:r>
            <a:r>
              <a:rPr lang="en-GB" sz="20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)summary(</a:t>
            </a:r>
            <a:r>
              <a:rPr lang="en-GB" sz="20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mod.clmm</a:t>
            </a:r>
            <a:r>
              <a:rPr lang="en-GB" sz="20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2400" dirty="0"/>
              <a:t>We judge there to be evidence in favour of the second hypothesis, if the p-value is less than 0,05.</a:t>
            </a:r>
          </a:p>
          <a:p>
            <a:r>
              <a:rPr lang="en-GB" sz="2400" dirty="0"/>
              <a:t>p-value = 0.0158</a:t>
            </a:r>
          </a:p>
        </p:txBody>
      </p:sp>
    </p:spTree>
    <p:extLst>
      <p:ext uri="{BB962C8B-B14F-4D97-AF65-F5344CB8AC3E}">
        <p14:creationId xmlns:p14="http://schemas.microsoft.com/office/powerpoint/2010/main" val="8772356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C10DB9-E91F-52FE-DCD7-BA492D133F49}"/>
              </a:ext>
            </a:extLst>
          </p:cNvPr>
          <p:cNvSpPr/>
          <p:nvPr/>
        </p:nvSpPr>
        <p:spPr>
          <a:xfrm>
            <a:off x="1024128" y="3930103"/>
            <a:ext cx="9863893" cy="8114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68CF4-F489-8254-27BE-E5870026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Analysis: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EA87-B20C-BD00-64A3-23B7844F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56132"/>
            <a:ext cx="9720072" cy="4553228"/>
          </a:xfrm>
        </p:spPr>
        <p:txBody>
          <a:bodyPr>
            <a:noAutofit/>
          </a:bodyPr>
          <a:lstStyle/>
          <a:p>
            <a:r>
              <a:rPr lang="en-GB" sz="2400" b="1" dirty="0"/>
              <a:t>Emphasis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H0: There is no significant difference between stimuli with and without emphasis.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H1: Stimuli with emphasis receive higher acceptability ratings than stimuli without emphasis.</a:t>
            </a:r>
          </a:p>
          <a:p>
            <a:pPr marL="0" indent="0">
              <a:buNone/>
            </a:pPr>
            <a:r>
              <a:rPr lang="en-GB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method:emp.clmm</a:t>
            </a:r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clmm</a:t>
            </a:r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as.factor</a:t>
            </a:r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(response) ~ emphasis + (1|submission_id) + (1|trial_number), data = </a:t>
            </a:r>
            <a:r>
              <a:rPr lang="en-GB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</a:t>
            </a:r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2400" dirty="0"/>
              <a:t>We judge there to be evidence in favour of the first hypothesis, if the p-value is less than 0,05</a:t>
            </a:r>
          </a:p>
          <a:p>
            <a:r>
              <a:rPr lang="en-GB" sz="2400" dirty="0"/>
              <a:t>p-value = 0.0268</a:t>
            </a:r>
          </a:p>
        </p:txBody>
      </p:sp>
    </p:spTree>
    <p:extLst>
      <p:ext uri="{BB962C8B-B14F-4D97-AF65-F5344CB8AC3E}">
        <p14:creationId xmlns:p14="http://schemas.microsoft.com/office/powerpoint/2010/main" val="15781103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FCA895-84FF-9C9A-ADB3-898AD35CFD53}"/>
              </a:ext>
            </a:extLst>
          </p:cNvPr>
          <p:cNvSpPr/>
          <p:nvPr/>
        </p:nvSpPr>
        <p:spPr>
          <a:xfrm>
            <a:off x="1024128" y="4168998"/>
            <a:ext cx="9863893" cy="8114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68CF4-F489-8254-27BE-E5870026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Analysis: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EA87-B20C-BD00-64A3-23B7844F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28636"/>
            <a:ext cx="9720072" cy="4280724"/>
          </a:xfrm>
        </p:spPr>
        <p:txBody>
          <a:bodyPr>
            <a:noAutofit/>
          </a:bodyPr>
          <a:lstStyle/>
          <a:p>
            <a:r>
              <a:rPr lang="en-GB" sz="2400" b="1" dirty="0"/>
              <a:t>Fragment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H0: There is no significant difference between stimuli with lexical and functional fragments.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H1: Stimuli with lexical fragments receive higher acceptability ratings than stimuli with functional fragments</a:t>
            </a:r>
          </a:p>
          <a:p>
            <a:pPr marL="0" indent="0">
              <a:buNone/>
            </a:pPr>
            <a:r>
              <a:rPr lang="en-GB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frag.clmm</a:t>
            </a:r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clmm</a:t>
            </a:r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as.factor</a:t>
            </a:r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(response) ~ </a:t>
            </a:r>
            <a:r>
              <a:rPr lang="en-GB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fragment_type</a:t>
            </a:r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 (1|submission_id) + (1|trial_number), data = </a:t>
            </a:r>
            <a:r>
              <a:rPr lang="en-GB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</a:t>
            </a:r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2400" dirty="0"/>
              <a:t>We judge there to be evidence in favour of the third hypothesis, if the p-value is less than 0,05.</a:t>
            </a:r>
          </a:p>
          <a:p>
            <a:r>
              <a:rPr lang="en-GB" sz="2400" dirty="0"/>
              <a:t>p-value = 9.6e-05</a:t>
            </a:r>
          </a:p>
        </p:txBody>
      </p:sp>
    </p:spTree>
    <p:extLst>
      <p:ext uri="{BB962C8B-B14F-4D97-AF65-F5344CB8AC3E}">
        <p14:creationId xmlns:p14="http://schemas.microsoft.com/office/powerpoint/2010/main" val="35266172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3651-F216-FA47-EF46-7EFD16E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Analysis: model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6B550E-F55C-041C-17A7-71FD3F0DD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942771"/>
              </p:ext>
            </p:extLst>
          </p:nvPr>
        </p:nvGraphicFramePr>
        <p:xfrm>
          <a:off x="1024128" y="2286000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B27D0B8-1E84-7A30-698F-F31B42EB3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092930"/>
              </p:ext>
            </p:extLst>
          </p:nvPr>
        </p:nvGraphicFramePr>
        <p:xfrm>
          <a:off x="1024128" y="4386469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635681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Further</a:t>
            </a:r>
            <a:br>
              <a:rPr lang="en-US" sz="4500" dirty="0"/>
            </a:br>
            <a:r>
              <a:rPr lang="en-US" sz="4500" dirty="0"/>
              <a:t>Results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2D82E68-0DAB-FDAF-EF92-01D241997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1" y="426720"/>
            <a:ext cx="8348500" cy="62416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B18DE2-B8FC-67DD-8C00-1AFB0037F412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&lt;30 years: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6.66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30-49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6.54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50+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6.43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FB8C1-A629-29FD-B8C8-D90E63409D1E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2584942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Further</a:t>
            </a:r>
            <a:br>
              <a:rPr lang="en-US" sz="4500" dirty="0"/>
            </a:br>
            <a:r>
              <a:rPr lang="en-US" sz="4500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B18DE2-B8FC-67DD-8C00-1AFB0037F412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&lt;30 years: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42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30-49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41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50+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16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FB8C1-A629-29FD-B8C8-D90E63409D1E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age</a:t>
            </a:r>
          </a:p>
        </p:txBody>
      </p:sp>
      <p:pic>
        <p:nvPicPr>
          <p:cNvPr id="29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624E9B7-6BEB-DF11-9845-22821749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1" y="426720"/>
            <a:ext cx="8348500" cy="6241642"/>
          </a:xfrm>
        </p:spPr>
      </p:pic>
    </p:spTree>
    <p:extLst>
      <p:ext uri="{BB962C8B-B14F-4D97-AF65-F5344CB8AC3E}">
        <p14:creationId xmlns:p14="http://schemas.microsoft.com/office/powerpoint/2010/main" val="14295245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Further</a:t>
            </a:r>
            <a:br>
              <a:rPr lang="en-US" sz="4500" dirty="0"/>
            </a:br>
            <a:r>
              <a:rPr lang="en-US" sz="4500" dirty="0"/>
              <a:t>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3305CFF-9E69-5E77-6E3E-423515A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74" y="423276"/>
            <a:ext cx="8299726" cy="6205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5761D-7B65-A4F4-1EE7-36286EC7E957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bilingual: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6.43,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1.29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monolingual: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6.59,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B319-8C3A-0493-2D52-4827D0189DDD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linguistic profile</a:t>
            </a:r>
          </a:p>
        </p:txBody>
      </p:sp>
    </p:spTree>
    <p:extLst>
      <p:ext uri="{BB962C8B-B14F-4D97-AF65-F5344CB8AC3E}">
        <p14:creationId xmlns:p14="http://schemas.microsoft.com/office/powerpoint/2010/main" val="18134844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Further</a:t>
            </a:r>
            <a:br>
              <a:rPr lang="en-US" sz="4500" dirty="0"/>
            </a:br>
            <a:r>
              <a:rPr lang="en-US" sz="4500" dirty="0"/>
              <a:t>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3305CFF-9E69-5E77-6E3E-423515A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74" y="423276"/>
            <a:ext cx="8299726" cy="6205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5761D-7B65-A4F4-1EE7-36286EC7E957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9 bilinguals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91 mono-</a:t>
            </a:r>
            <a:r>
              <a:rPr lang="en-US" sz="3400" dirty="0" err="1">
                <a:solidFill>
                  <a:schemeClr val="tx1"/>
                </a:solidFill>
              </a:rPr>
              <a:t>linguals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B319-8C3A-0493-2D52-4827D0189DDD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linguistic profile</a:t>
            </a:r>
          </a:p>
        </p:txBody>
      </p:sp>
    </p:spTree>
    <p:extLst>
      <p:ext uri="{BB962C8B-B14F-4D97-AF65-F5344CB8AC3E}">
        <p14:creationId xmlns:p14="http://schemas.microsoft.com/office/powerpoint/2010/main" val="3159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417496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189193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0842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b="1" dirty="0" err="1">
                <a:solidFill>
                  <a:srgbClr val="C00000"/>
                </a:solidFill>
              </a:rPr>
              <a:t>Mary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=Correlate </a:t>
            </a:r>
            <a:r>
              <a:rPr lang="en-US" sz="3200" dirty="0"/>
              <a:t>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15829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Integral">
  <a:themeElements>
    <a:clrScheme name="Benutzerdefiniert 9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224F76"/>
      </a:accent2>
      <a:accent3>
        <a:srgbClr val="0E57C4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4241</Words>
  <Application>Microsoft Office PowerPoint</Application>
  <PresentationFormat>Widescreen</PresentationFormat>
  <Paragraphs>586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79</vt:i4>
      </vt:variant>
    </vt:vector>
  </HeadingPairs>
  <TitlesOfParts>
    <vt:vector size="91" baseType="lpstr">
      <vt:lpstr>Arial</vt:lpstr>
      <vt:lpstr>Calibri</vt:lpstr>
      <vt:lpstr>Cascadia Code</vt:lpstr>
      <vt:lpstr>Tw Cen MT</vt:lpstr>
      <vt:lpstr>Tw Cen MT Condensed</vt:lpstr>
      <vt:lpstr>Wingdings</vt:lpstr>
      <vt:lpstr>Wingdings 2</vt:lpstr>
      <vt:lpstr>Wingdings 3</vt:lpstr>
      <vt:lpstr>Integral</vt:lpstr>
      <vt:lpstr>Integral</vt:lpstr>
      <vt:lpstr>Integral</vt:lpstr>
      <vt:lpstr>Integral</vt:lpstr>
      <vt:lpstr>PowerPoint Presentation</vt:lpstr>
      <vt:lpstr>PowerPoint Presentation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Research Question</vt:lpstr>
      <vt:lpstr>Hypotheses</vt:lpstr>
      <vt:lpstr>Hypotheses</vt:lpstr>
      <vt:lpstr>Hypotheses</vt:lpstr>
      <vt:lpstr>Hypotheses</vt:lpstr>
      <vt:lpstr>Hypotheses</vt:lpstr>
      <vt:lpstr>Hypotheses</vt:lpstr>
      <vt:lpstr>Hypotheses</vt:lpstr>
      <vt:lpstr>Hypotheses</vt:lpstr>
      <vt:lpstr>Hypotheses</vt:lpstr>
      <vt:lpstr>Hypotheses</vt:lpstr>
      <vt:lpstr>Hypotheses</vt:lpstr>
      <vt:lpstr>Study design</vt:lpstr>
      <vt:lpstr>Study design</vt:lpstr>
      <vt:lpstr>Study design</vt:lpstr>
      <vt:lpstr>Study design</vt:lpstr>
      <vt:lpstr>Study design</vt:lpstr>
      <vt:lpstr>Participants</vt:lpstr>
      <vt:lpstr>Participants’ highest degree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Inverse Trend</vt:lpstr>
      <vt:lpstr>Inverse Trend</vt:lpstr>
      <vt:lpstr>Inverse Trend</vt:lpstr>
      <vt:lpstr>Inverse Trend</vt:lpstr>
      <vt:lpstr>Inverse Trend</vt:lpstr>
      <vt:lpstr>Conclusions</vt:lpstr>
      <vt:lpstr>Conclusions</vt:lpstr>
      <vt:lpstr>Conclusions</vt:lpstr>
      <vt:lpstr>Conclusions</vt:lpstr>
      <vt:lpstr>PowerPoint Presentation</vt:lpstr>
      <vt:lpstr>Discussion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Fragment Theory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Study design</vt:lpstr>
      <vt:lpstr>Design of Stimuli</vt:lpstr>
      <vt:lpstr>Stimuli</vt:lpstr>
      <vt:lpstr>Stimuli</vt:lpstr>
      <vt:lpstr>Stimuli</vt:lpstr>
      <vt:lpstr>Stimuli</vt:lpstr>
      <vt:lpstr>Analysis</vt:lpstr>
      <vt:lpstr>Analysis: hypotheses</vt:lpstr>
      <vt:lpstr>Analysis: hypotheses</vt:lpstr>
      <vt:lpstr>Analysis: hypotheses</vt:lpstr>
      <vt:lpstr>Analysis: model testing</vt:lpstr>
      <vt:lpstr>Further Results</vt:lpstr>
      <vt:lpstr>Further Results</vt:lpstr>
      <vt:lpstr>Further Results</vt:lpstr>
      <vt:lpstr>Further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Miriam Schiele</dc:creator>
  <cp:lastModifiedBy>Miriam Schiele</cp:lastModifiedBy>
  <cp:revision>117</cp:revision>
  <dcterms:created xsi:type="dcterms:W3CDTF">2023-04-11T09:51:39Z</dcterms:created>
  <dcterms:modified xsi:type="dcterms:W3CDTF">2023-09-25T11:28:27Z</dcterms:modified>
</cp:coreProperties>
</file>