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78"/>
  </p:notesMasterIdLst>
  <p:sldIdLst>
    <p:sldId id="348" r:id="rId5"/>
    <p:sldId id="393" r:id="rId6"/>
    <p:sldId id="399" r:id="rId7"/>
    <p:sldId id="413" r:id="rId8"/>
    <p:sldId id="415" r:id="rId9"/>
    <p:sldId id="476" r:id="rId10"/>
    <p:sldId id="419" r:id="rId11"/>
    <p:sldId id="420" r:id="rId12"/>
    <p:sldId id="421" r:id="rId13"/>
    <p:sldId id="422" r:id="rId14"/>
    <p:sldId id="374" r:id="rId15"/>
    <p:sldId id="512" r:id="rId16"/>
    <p:sldId id="516" r:id="rId17"/>
    <p:sldId id="534" r:id="rId18"/>
    <p:sldId id="520" r:id="rId19"/>
    <p:sldId id="530" r:id="rId20"/>
    <p:sldId id="513" r:id="rId21"/>
    <p:sldId id="535" r:id="rId22"/>
    <p:sldId id="532" r:id="rId23"/>
    <p:sldId id="517" r:id="rId24"/>
    <p:sldId id="536" r:id="rId25"/>
    <p:sldId id="531" r:id="rId26"/>
    <p:sldId id="435" r:id="rId27"/>
    <p:sldId id="497" r:id="rId28"/>
    <p:sldId id="501" r:id="rId29"/>
    <p:sldId id="502" r:id="rId30"/>
    <p:sldId id="505" r:id="rId31"/>
    <p:sldId id="498" r:id="rId32"/>
    <p:sldId id="499" r:id="rId33"/>
    <p:sldId id="461" r:id="rId34"/>
    <p:sldId id="529" r:id="rId35"/>
    <p:sldId id="460" r:id="rId36"/>
    <p:sldId id="463" r:id="rId37"/>
    <p:sldId id="462" r:id="rId38"/>
    <p:sldId id="459" r:id="rId39"/>
    <p:sldId id="458" r:id="rId40"/>
    <p:sldId id="509" r:id="rId41"/>
    <p:sldId id="526" r:id="rId42"/>
    <p:sldId id="528" r:id="rId43"/>
    <p:sldId id="533" r:id="rId44"/>
    <p:sldId id="527" r:id="rId45"/>
    <p:sldId id="474" r:id="rId46"/>
    <p:sldId id="521" r:id="rId47"/>
    <p:sldId id="522" r:id="rId48"/>
    <p:sldId id="266" r:id="rId49"/>
    <p:sldId id="299" r:id="rId50"/>
    <p:sldId id="269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14" r:id="rId59"/>
    <p:sldId id="440" r:id="rId60"/>
    <p:sldId id="450" r:id="rId61"/>
    <p:sldId id="489" r:id="rId62"/>
    <p:sldId id="490" r:id="rId63"/>
    <p:sldId id="437" r:id="rId64"/>
    <p:sldId id="491" r:id="rId65"/>
    <p:sldId id="492" r:id="rId66"/>
    <p:sldId id="436" r:id="rId67"/>
    <p:sldId id="411" r:id="rId68"/>
    <p:sldId id="407" r:id="rId69"/>
    <p:sldId id="409" r:id="rId70"/>
    <p:sldId id="523" r:id="rId71"/>
    <p:sldId id="506" r:id="rId72"/>
    <p:sldId id="508" r:id="rId73"/>
    <p:sldId id="454" r:id="rId74"/>
    <p:sldId id="465" r:id="rId75"/>
    <p:sldId id="455" r:id="rId76"/>
    <p:sldId id="464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143742"/>
    <a:srgbClr val="ED7D31"/>
    <a:srgbClr val="00BFC4"/>
    <a:srgbClr val="F8766D"/>
    <a:srgbClr val="EBEBEB"/>
    <a:srgbClr val="D4D9EC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40" d="100"/>
          <a:sy n="140" d="100"/>
        </p:scale>
        <p:origin x="83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Highest degree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BA-4E15-8960-2B3CB764CE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BA-4E15-8960-2B3CB764C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BA-4E15-8960-2B3CB764CE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BA-4E15-8960-2B3CB764CE08}"/>
              </c:ext>
            </c:extLst>
          </c:dPt>
          <c:cat>
            <c:strRef>
              <c:f>Sheet1!$A$2:$A$5</c:f>
              <c:strCache>
                <c:ptCount val="4"/>
                <c:pt idx="0">
                  <c:v>without high school diploma</c:v>
                </c:pt>
                <c:pt idx="1">
                  <c:v>completed high school</c:v>
                </c:pt>
                <c:pt idx="2">
                  <c:v>with bachelor's degree</c:v>
                </c:pt>
                <c:pt idx="3">
                  <c:v>with higher degree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29</c:v>
                </c:pt>
                <c:pt idx="2">
                  <c:v>27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BA-4E15-8960-2B3CB764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svg"/><Relationship Id="rId1" Type="http://schemas.openxmlformats.org/officeDocument/2006/relationships/image" Target="../media/image19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ata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ata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19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0.sv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svg"/><Relationship Id="rId1" Type="http://schemas.openxmlformats.org/officeDocument/2006/relationships/image" Target="../media/image19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svg"/><Relationship Id="rId1" Type="http://schemas.openxmlformats.org/officeDocument/2006/relationships/image" Target="../media/image57.png"/></Relationships>
</file>

<file path=ppt/diagrams/_rels/drawing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rawing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svg"/><Relationship Id="rId1" Type="http://schemas.openxmlformats.org/officeDocument/2006/relationships/image" Target="../media/image24.png"/></Relationships>
</file>

<file path=ppt/diagrams/_rels/drawing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Results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FA303D7C-F862-474E-8917-59DA03C952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Participants</a:t>
          </a:r>
        </a:p>
      </dgm:t>
    </dgm:pt>
    <dgm:pt modelId="{886F7332-C320-4E4E-AC41-AB62A8439FF1}" type="parTrans" cxnId="{5F2C5B92-9651-4649-8AA5-CDF5156664D6}">
      <dgm:prSet/>
      <dgm:spPr/>
      <dgm:t>
        <a:bodyPr/>
        <a:lstStyle/>
        <a:p>
          <a:endParaRPr lang="en-GB"/>
        </a:p>
      </dgm:t>
    </dgm:pt>
    <dgm:pt modelId="{37A4EB2E-296E-4174-82C1-E64CEDA6ADFA}" type="sibTrans" cxnId="{5F2C5B92-9651-4649-8AA5-CDF5156664D6}">
      <dgm:prSet/>
      <dgm:spPr/>
      <dgm:t>
        <a:bodyPr/>
        <a:lstStyle/>
        <a:p>
          <a:endParaRPr lang="en-GB"/>
        </a:p>
      </dgm:t>
    </dgm:pt>
    <dgm:pt modelId="{E825F02B-8BE0-4B6B-A05B-6CB736199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Conclusions</a:t>
          </a:r>
        </a:p>
      </dgm:t>
    </dgm:pt>
    <dgm:pt modelId="{06F3B570-DBA6-4169-92FE-4D62D28E7638}" type="parTrans" cxnId="{CFDF8393-AE15-46C6-B6CD-AC41ECD5A111}">
      <dgm:prSet/>
      <dgm:spPr/>
      <dgm:t>
        <a:bodyPr/>
        <a:lstStyle/>
        <a:p>
          <a:endParaRPr lang="en-GB"/>
        </a:p>
      </dgm:t>
    </dgm:pt>
    <dgm:pt modelId="{DC1CB467-1388-4EFA-A048-3D733ED87C85}" type="sibTrans" cxnId="{CFDF8393-AE15-46C6-B6CD-AC41ECD5A11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7"/>
      <dgm:spPr/>
    </dgm:pt>
    <dgm:pt modelId="{C0B4015C-8039-4C57-916E-1FD2FF52B7E0}" type="pres">
      <dgm:prSet presAssocID="{CB362F2B-99D2-4A52-B145-98B76ECE6BB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7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7"/>
      <dgm:spPr/>
    </dgm:pt>
    <dgm:pt modelId="{39ACC860-F5AD-45C3-97EC-783901267095}" type="pres">
      <dgm:prSet presAssocID="{BB3C776D-0B08-4392-9761-38710936A3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7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7"/>
      <dgm:spPr/>
    </dgm:pt>
    <dgm:pt modelId="{203F5DEF-EA96-4BA9-9528-C4EB7FED132F}" type="pres">
      <dgm:prSet presAssocID="{77A06C6A-C6AD-4209-9AC5-AD533F1DB1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7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1760394-16A2-48BF-AAA3-40BD1C33AF75}" type="pres">
      <dgm:prSet presAssocID="{FA303D7C-F862-474E-8917-59DA03C952E3}" presName="compNode" presStyleCnt="0"/>
      <dgm:spPr/>
    </dgm:pt>
    <dgm:pt modelId="{954C0194-86ED-4129-AF76-D2214BA3377D}" type="pres">
      <dgm:prSet presAssocID="{FA303D7C-F862-474E-8917-59DA03C952E3}" presName="bgRect" presStyleLbl="bgShp" presStyleIdx="3" presStyleCnt="7"/>
      <dgm:spPr/>
    </dgm:pt>
    <dgm:pt modelId="{F4E98C37-C77F-4BB6-B339-4CB8F5CEB34E}" type="pres">
      <dgm:prSet presAssocID="{FA303D7C-F862-474E-8917-59DA03C952E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40645138-9CC9-48ED-B884-DB8C9716DAB0}" type="pres">
      <dgm:prSet presAssocID="{FA303D7C-F862-474E-8917-59DA03C952E3}" presName="spaceRect" presStyleCnt="0"/>
      <dgm:spPr/>
    </dgm:pt>
    <dgm:pt modelId="{423B988D-5BEF-424D-A8EB-94A467D9BEF0}" type="pres">
      <dgm:prSet presAssocID="{FA303D7C-F862-474E-8917-59DA03C952E3}" presName="parTx" presStyleLbl="revTx" presStyleIdx="3" presStyleCnt="7">
        <dgm:presLayoutVars>
          <dgm:chMax val="0"/>
          <dgm:chPref val="0"/>
        </dgm:presLayoutVars>
      </dgm:prSet>
      <dgm:spPr/>
    </dgm:pt>
    <dgm:pt modelId="{664B22C9-ADA3-4368-841D-99EB7869DA93}" type="pres">
      <dgm:prSet presAssocID="{37A4EB2E-296E-4174-82C1-E64CEDA6ADFA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7"/>
      <dgm:spPr/>
    </dgm:pt>
    <dgm:pt modelId="{D2543931-A177-44BD-B4C1-63FDD2F7B330}" type="pres">
      <dgm:prSet presAssocID="{E10EA824-8AD6-4C8E-AEB2-0D0BD6E952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7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4A101C36-8571-49BD-BF57-A251EB7EED9B}" type="pres">
      <dgm:prSet presAssocID="{E825F02B-8BE0-4B6B-A05B-6CB7361994AC}" presName="compNode" presStyleCnt="0"/>
      <dgm:spPr/>
    </dgm:pt>
    <dgm:pt modelId="{F5EBB963-4AC9-4CB8-8B29-80678AAC66B6}" type="pres">
      <dgm:prSet presAssocID="{E825F02B-8BE0-4B6B-A05B-6CB7361994AC}" presName="bgRect" presStyleLbl="bgShp" presStyleIdx="5" presStyleCnt="7"/>
      <dgm:spPr/>
    </dgm:pt>
    <dgm:pt modelId="{F5F5F344-92C9-4708-A110-454B76DB8A73}" type="pres">
      <dgm:prSet presAssocID="{E825F02B-8BE0-4B6B-A05B-6CB7361994A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Ticked with solid fill"/>
        </a:ext>
      </dgm:extLst>
    </dgm:pt>
    <dgm:pt modelId="{B6D0095B-D915-423B-8D7E-F03058E6952F}" type="pres">
      <dgm:prSet presAssocID="{E825F02B-8BE0-4B6B-A05B-6CB7361994AC}" presName="spaceRect" presStyleCnt="0"/>
      <dgm:spPr/>
    </dgm:pt>
    <dgm:pt modelId="{AF48ABE9-19E4-4496-8E95-F162D4CCB5DF}" type="pres">
      <dgm:prSet presAssocID="{E825F02B-8BE0-4B6B-A05B-6CB7361994AC}" presName="parTx" presStyleLbl="revTx" presStyleIdx="5" presStyleCnt="7">
        <dgm:presLayoutVars>
          <dgm:chMax val="0"/>
          <dgm:chPref val="0"/>
        </dgm:presLayoutVars>
      </dgm:prSet>
      <dgm:spPr/>
    </dgm:pt>
    <dgm:pt modelId="{9697D715-560C-40D3-9497-B6D3E0387DFC}" type="pres">
      <dgm:prSet presAssocID="{DC1CB467-1388-4EFA-A048-3D733ED87C85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6" presStyleCnt="7"/>
      <dgm:spPr/>
    </dgm:pt>
    <dgm:pt modelId="{CB418FE5-37D3-43A9-80C6-D113B8B4C618}" type="pres">
      <dgm:prSet presAssocID="{AF4F61C3-7D5A-4181-A61E-89D1D300060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6" destOrd="0" parTransId="{6252D184-63DD-49ED-A9F4-6734B2309CE3}" sibTransId="{482A9B3A-7230-43C8-8AF5-B2E5E5F7AAAF}"/>
    <dgm:cxn modelId="{01847808-D5E0-4F84-8288-5D50DBA6BB7A}" type="presOf" srcId="{FA303D7C-F862-474E-8917-59DA03C952E3}" destId="{423B988D-5BEF-424D-A8EB-94A467D9BEF0}" srcOrd="0" destOrd="0" presId="urn:microsoft.com/office/officeart/2018/2/layout/IconVerticalSolidList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F2C5B92-9651-4649-8AA5-CDF5156664D6}" srcId="{C642B065-4242-4138-9AE0-898820DBAF82}" destId="{FA303D7C-F862-474E-8917-59DA03C952E3}" srcOrd="3" destOrd="0" parTransId="{886F7332-C320-4E4E-AC41-AB62A8439FF1}" sibTransId="{37A4EB2E-296E-4174-82C1-E64CEDA6ADFA}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CFDF8393-AE15-46C6-B6CD-AC41ECD5A111}" srcId="{C642B065-4242-4138-9AE0-898820DBAF82}" destId="{E825F02B-8BE0-4B6B-A05B-6CB7361994AC}" srcOrd="5" destOrd="0" parTransId="{06F3B570-DBA6-4169-92FE-4D62D28E7638}" sibTransId="{DC1CB467-1388-4EFA-A048-3D733ED87C85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25E763DB-FC07-4894-86AE-8E8CF0E2CCA3}" type="presOf" srcId="{E825F02B-8BE0-4B6B-A05B-6CB7361994AC}" destId="{AF48ABE9-19E4-4496-8E95-F162D4CCB5DF}" srcOrd="0" destOrd="0" presId="urn:microsoft.com/office/officeart/2018/2/layout/IconVerticalSolidList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34A4EC14-DC1A-4298-864E-737329778B03}" type="presParOf" srcId="{45883CBF-549E-40C7-911D-9138D937B43B}" destId="{61760394-16A2-48BF-AAA3-40BD1C33AF75}" srcOrd="6" destOrd="0" presId="urn:microsoft.com/office/officeart/2018/2/layout/IconVerticalSolidList"/>
    <dgm:cxn modelId="{C003C249-6898-42BB-BBB2-F4C98A2FAD61}" type="presParOf" srcId="{61760394-16A2-48BF-AAA3-40BD1C33AF75}" destId="{954C0194-86ED-4129-AF76-D2214BA3377D}" srcOrd="0" destOrd="0" presId="urn:microsoft.com/office/officeart/2018/2/layout/IconVerticalSolidList"/>
    <dgm:cxn modelId="{80EFED34-723D-416F-B591-A6442DDD4E4D}" type="presParOf" srcId="{61760394-16A2-48BF-AAA3-40BD1C33AF75}" destId="{F4E98C37-C77F-4BB6-B339-4CB8F5CEB34E}" srcOrd="1" destOrd="0" presId="urn:microsoft.com/office/officeart/2018/2/layout/IconVerticalSolidList"/>
    <dgm:cxn modelId="{BE5B5721-72D7-42C1-A6CF-EAE223240B92}" type="presParOf" srcId="{61760394-16A2-48BF-AAA3-40BD1C33AF75}" destId="{40645138-9CC9-48ED-B884-DB8C9716DAB0}" srcOrd="2" destOrd="0" presId="urn:microsoft.com/office/officeart/2018/2/layout/IconVerticalSolidList"/>
    <dgm:cxn modelId="{6EC6A579-DF80-48FC-A4B8-84A6D95182D0}" type="presParOf" srcId="{61760394-16A2-48BF-AAA3-40BD1C33AF75}" destId="{423B988D-5BEF-424D-A8EB-94A467D9BEF0}" srcOrd="3" destOrd="0" presId="urn:microsoft.com/office/officeart/2018/2/layout/IconVerticalSolidList"/>
    <dgm:cxn modelId="{83F9EE2D-E78B-476A-9DB0-5EA75672504E}" type="presParOf" srcId="{45883CBF-549E-40C7-911D-9138D937B43B}" destId="{664B22C9-ADA3-4368-841D-99EB7869DA9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F6B1B055-47E9-4988-81E6-71EB2AF6C2EF}" type="presParOf" srcId="{45883CBF-549E-40C7-911D-9138D937B43B}" destId="{4A101C36-8571-49BD-BF57-A251EB7EED9B}" srcOrd="10" destOrd="0" presId="urn:microsoft.com/office/officeart/2018/2/layout/IconVerticalSolidList"/>
    <dgm:cxn modelId="{1CB8E446-20D5-4196-9B69-999A8D0E8F50}" type="presParOf" srcId="{4A101C36-8571-49BD-BF57-A251EB7EED9B}" destId="{F5EBB963-4AC9-4CB8-8B29-80678AAC66B6}" srcOrd="0" destOrd="0" presId="urn:microsoft.com/office/officeart/2018/2/layout/IconVerticalSolidList"/>
    <dgm:cxn modelId="{52C2DE08-7841-4CE0-ADC5-86D624DD1C73}" type="presParOf" srcId="{4A101C36-8571-49BD-BF57-A251EB7EED9B}" destId="{F5F5F344-92C9-4708-A110-454B76DB8A73}" srcOrd="1" destOrd="0" presId="urn:microsoft.com/office/officeart/2018/2/layout/IconVerticalSolidList"/>
    <dgm:cxn modelId="{0664C45A-8171-43F2-A60D-B78119D148BD}" type="presParOf" srcId="{4A101C36-8571-49BD-BF57-A251EB7EED9B}" destId="{B6D0095B-D915-423B-8D7E-F03058E6952F}" srcOrd="2" destOrd="0" presId="urn:microsoft.com/office/officeart/2018/2/layout/IconVerticalSolidList"/>
    <dgm:cxn modelId="{CA920B79-9299-4CFB-A5B6-9D715E08554A}" type="presParOf" srcId="{4A101C36-8571-49BD-BF57-A251EB7EED9B}" destId="{AF48ABE9-19E4-4496-8E95-F162D4CCB5DF}" srcOrd="3" destOrd="0" presId="urn:microsoft.com/office/officeart/2018/2/layout/IconVerticalSolidList"/>
    <dgm:cxn modelId="{19B4D5AB-6376-428F-A62B-247005C68504}" type="presParOf" srcId="{45883CBF-549E-40C7-911D-9138D937B43B}" destId="{9697D715-560C-40D3-9497-B6D3E0387DFC}" srcOrd="11" destOrd="0" presId="urn:microsoft.com/office/officeart/2018/2/layout/IconVerticalSolidList"/>
    <dgm:cxn modelId="{B95840B0-7523-4628-85A3-9A38CD88CE88}" type="presParOf" srcId="{45883CBF-549E-40C7-911D-9138D937B43B}" destId="{58D12E7E-4855-4EF6-9E44-A658106F4245}" srcOrd="12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Emphasis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>
        <a:solidFill>
          <a:schemeClr val="bg1"/>
        </a:solidFill>
      </dgm:spPr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Emphasis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bg1"/>
              </a:solidFill>
            </a:rPr>
            <a:t>Fragment type</a:t>
          </a:r>
        </a:p>
        <a:p>
          <a:pPr>
            <a:lnSpc>
              <a:spcPct val="100000"/>
            </a:lnSpc>
          </a:pPr>
          <a:r>
            <a:rPr lang="en-US" sz="2800" b="0" dirty="0">
              <a:solidFill>
                <a:schemeClr val="bg1"/>
              </a:solidFill>
            </a:rPr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>
        <a:solidFill>
          <a:schemeClr val="bg1"/>
        </a:solidFill>
      </dgm:spPr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Fragment</a:t>
          </a:r>
          <a:br>
            <a:rPr lang="en-US" sz="3200" b="0" dirty="0"/>
          </a:br>
          <a:r>
            <a:rPr lang="en-US" sz="3200" b="0" dirty="0"/>
            <a:t>type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Modality</a:t>
          </a:r>
          <a:br>
            <a:rPr lang="en-US" sz="2800" b="1"/>
          </a:br>
          <a:r>
            <a:rPr lang="en-US" sz="2800" b="0"/>
            <a:t>auditory &gt; written</a:t>
          </a:r>
          <a:endParaRPr lang="en-US" sz="2800" b="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  <a:p>
          <a:pPr>
            <a:lnSpc>
              <a:spcPct val="100000"/>
            </a:lnSpc>
          </a:pPr>
          <a:r>
            <a:rPr lang="en-US" sz="2800" b="0" dirty="0"/>
            <a:t>lexical fragments &gt; functional fragments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  <a:p>
          <a:pPr>
            <a:lnSpc>
              <a:spcPct val="100000"/>
            </a:lnSpc>
          </a:pPr>
          <a:r>
            <a:rPr lang="en-US" sz="2800" b="0" dirty="0"/>
            <a:t>emphasis on contrasting words &gt; lacking emphasis</a:t>
          </a:r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</dgm:pt>
    <dgm:pt modelId="{CE6B827B-1538-454A-89D8-55FE0AB87BE0}" type="sibTrans" cxnId="{E72EB3C9-5A63-49F2-BC94-40B5E7A750EE}">
      <dgm:prSet/>
      <dgm:spPr/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3300" dirty="0"/>
            <a:t>Modality</a:t>
          </a:r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DD59C19C-4A88-4A51-80DC-9880DBC61CFA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6DA069A3-52B8-456B-BBA0-909634FCBFCC}" type="parTrans" cxnId="{E72EB3C9-5A63-49F2-BC94-40B5E7A750EE}">
      <dgm:prSet/>
      <dgm:spPr/>
      <dgm:t>
        <a:bodyPr/>
        <a:lstStyle/>
        <a:p>
          <a:endParaRPr lang="en-GB"/>
        </a:p>
      </dgm:t>
    </dgm:pt>
    <dgm:pt modelId="{CE6B827B-1538-454A-89D8-55FE0AB87BE0}" type="sibTrans" cxnId="{E72EB3C9-5A63-49F2-BC94-40B5E7A750EE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EC8F2A22-6918-4D0F-9A53-4217A991D68A}" type="presOf" srcId="{DD59C19C-4A88-4A51-80DC-9880DBC61CFA}" destId="{DF38C1F4-1132-45FB-8697-4603868694F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E72EB3C9-5A63-49F2-BC94-40B5E7A750EE}" srcId="{7744D5A5-9287-4B39-A0A1-709D3E17C87B}" destId="{DD59C19C-4A88-4A51-80DC-9880DBC61CFA}" srcOrd="1" destOrd="0" parTransId="{6DA069A3-52B8-456B-BBA0-909634FCBFCC}" sibTransId="{CE6B827B-1538-454A-89D8-55FE0AB87BE0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GB" sz="3200" dirty="0"/>
            <a:t>Acceptability Judgement Task</a:t>
          </a:r>
          <a:endParaRPr lang="en-US" sz="32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A5A91E5-27D4-46AB-B944-E1328015717D}">
      <dgm:prSet custT="1"/>
      <dgm:spPr/>
      <dgm:t>
        <a:bodyPr/>
        <a:lstStyle/>
        <a:p>
          <a:r>
            <a:rPr lang="en-GB" sz="2600" b="0" i="0" baseline="0" dirty="0"/>
            <a:t>rate naturalness of speaker B’s answer</a:t>
          </a:r>
          <a:endParaRPr lang="en-GB" sz="2600" dirty="0"/>
        </a:p>
      </dgm:t>
    </dgm:pt>
    <dgm:pt modelId="{592BF4FF-7D19-4F6E-85DF-DD62C2634C04}" type="parTrans" cxnId="{4D3FB772-79C0-4DE3-99F8-FEA2474EEDF2}">
      <dgm:prSet/>
      <dgm:spPr/>
      <dgm:t>
        <a:bodyPr/>
        <a:lstStyle/>
        <a:p>
          <a:endParaRPr lang="en-GB"/>
        </a:p>
      </dgm:t>
    </dgm:pt>
    <dgm:pt modelId="{8B8FEB50-AEB2-4913-800E-FEA1144B3245}" type="sibTrans" cxnId="{4D3FB772-79C0-4DE3-99F8-FEA2474EEDF2}">
      <dgm:prSet/>
      <dgm:spPr/>
      <dgm:t>
        <a:bodyPr/>
        <a:lstStyle/>
        <a:p>
          <a:endParaRPr lang="en-GB"/>
        </a:p>
      </dgm:t>
    </dgm:pt>
    <dgm:pt modelId="{99B98167-0495-4D69-8EE0-BA4EE8FD3563}">
      <dgm:prSet custT="1"/>
      <dgm:spPr/>
      <dgm:t>
        <a:bodyPr/>
        <a:lstStyle/>
        <a:p>
          <a:r>
            <a:rPr lang="en-GB" sz="2600" b="0" i="0" baseline="0" dirty="0"/>
            <a:t>7-point Likert scale</a:t>
          </a:r>
          <a:endParaRPr lang="en-GB" sz="2600" dirty="0"/>
        </a:p>
      </dgm:t>
    </dgm:pt>
    <dgm:pt modelId="{54E4C813-C1F4-4D05-842E-F5680A12474C}" type="parTrans" cxnId="{B805A747-E3C3-4963-B80C-A52F93B02021}">
      <dgm:prSet/>
      <dgm:spPr/>
      <dgm:t>
        <a:bodyPr/>
        <a:lstStyle/>
        <a:p>
          <a:endParaRPr lang="en-GB"/>
        </a:p>
      </dgm:t>
    </dgm:pt>
    <dgm:pt modelId="{3312CC8A-FF9F-4589-A1A1-A177F47EFCAD}" type="sibTrans" cxnId="{B805A747-E3C3-4963-B80C-A52F93B02021}">
      <dgm:prSet/>
      <dgm:spPr/>
      <dgm:t>
        <a:bodyPr/>
        <a:lstStyle/>
        <a:p>
          <a:endParaRPr lang="en-GB"/>
        </a:p>
      </dgm:t>
    </dgm:pt>
    <dgm:pt modelId="{BA8F9A7F-C81C-4A60-8483-4F3DC68035D0}">
      <dgm:prSet custT="1"/>
      <dgm:spPr/>
      <dgm:t>
        <a:bodyPr/>
        <a:lstStyle/>
        <a:p>
          <a:r>
            <a:rPr lang="en-GB" sz="2600" b="0" i="0" baseline="0" dirty="0"/>
            <a:t>forced choice</a:t>
          </a:r>
          <a:endParaRPr lang="en-GB" sz="2600" dirty="0"/>
        </a:p>
      </dgm:t>
    </dgm:pt>
    <dgm:pt modelId="{DEE62279-CAB7-48CE-A2BD-3DB98F743E38}" type="parTrans" cxnId="{7BFA5F2E-959E-482E-A938-32189CB31ECC}">
      <dgm:prSet/>
      <dgm:spPr/>
      <dgm:t>
        <a:bodyPr/>
        <a:lstStyle/>
        <a:p>
          <a:endParaRPr lang="en-GB"/>
        </a:p>
      </dgm:t>
    </dgm:pt>
    <dgm:pt modelId="{B5E80C1B-90F3-4D11-A998-CDA86F2E6979}" type="sibTrans" cxnId="{7BFA5F2E-959E-482E-A938-32189CB31ECC}">
      <dgm:prSet/>
      <dgm:spPr/>
      <dgm:t>
        <a:bodyPr/>
        <a:lstStyle/>
        <a:p>
          <a:endParaRPr lang="en-GB"/>
        </a:p>
      </dgm:t>
    </dgm:pt>
    <dgm:pt modelId="{2D858058-217A-41B1-8ACF-A6EC8ACDA961}">
      <dgm:prSet custT="1"/>
      <dgm:spPr/>
      <dgm:t>
        <a:bodyPr/>
        <a:lstStyle/>
        <a:p>
          <a:r>
            <a:rPr lang="en-GB" sz="2600" b="0" i="0" baseline="0" dirty="0"/>
            <a:t>no time limit</a:t>
          </a:r>
          <a:endParaRPr lang="en-GB" sz="2600" dirty="0"/>
        </a:p>
      </dgm:t>
    </dgm:pt>
    <dgm:pt modelId="{4634A643-D16D-40F2-938A-E9CE8234EC3B}" type="parTrans" cxnId="{A592AA3D-7862-45DD-8559-716CAF34CBC7}">
      <dgm:prSet/>
      <dgm:spPr/>
      <dgm:t>
        <a:bodyPr/>
        <a:lstStyle/>
        <a:p>
          <a:endParaRPr lang="en-GB"/>
        </a:p>
      </dgm:t>
    </dgm:pt>
    <dgm:pt modelId="{26B0092E-673F-4514-AD3A-C0A70CF1E9C3}" type="sibTrans" cxnId="{A592AA3D-7862-45DD-8559-716CAF34CBC7}">
      <dgm:prSet/>
      <dgm:spPr/>
      <dgm:t>
        <a:bodyPr/>
        <a:lstStyle/>
        <a:p>
          <a:endParaRPr lang="en-GB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A5F2E-959E-482E-A938-32189CB31ECC}" srcId="{367DFEC9-F93A-4C8A-9A5A-0D3AFBA55D3F}" destId="{BA8F9A7F-C81C-4A60-8483-4F3DC68035D0}" srcOrd="2" destOrd="0" parTransId="{DEE62279-CAB7-48CE-A2BD-3DB98F743E38}" sibTransId="{B5E80C1B-90F3-4D11-A998-CDA86F2E6979}"/>
    <dgm:cxn modelId="{A592AA3D-7862-45DD-8559-716CAF34CBC7}" srcId="{367DFEC9-F93A-4C8A-9A5A-0D3AFBA55D3F}" destId="{2D858058-217A-41B1-8ACF-A6EC8ACDA961}" srcOrd="3" destOrd="0" parTransId="{4634A643-D16D-40F2-938A-E9CE8234EC3B}" sibTransId="{26B0092E-673F-4514-AD3A-C0A70CF1E9C3}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B805A747-E3C3-4963-B80C-A52F93B02021}" srcId="{367DFEC9-F93A-4C8A-9A5A-0D3AFBA55D3F}" destId="{99B98167-0495-4D69-8EE0-BA4EE8FD3563}" srcOrd="1" destOrd="0" parTransId="{54E4C813-C1F4-4D05-842E-F5680A12474C}" sibTransId="{3312CC8A-FF9F-4589-A1A1-A177F47EFCAD}"/>
    <dgm:cxn modelId="{4D3FB772-79C0-4DE3-99F8-FEA2474EEDF2}" srcId="{367DFEC9-F93A-4C8A-9A5A-0D3AFBA55D3F}" destId="{4A5A91E5-27D4-46AB-B944-E1328015717D}" srcOrd="0" destOrd="0" parTransId="{592BF4FF-7D19-4F6E-85DF-DD62C2634C04}" sibTransId="{8B8FEB50-AEB2-4913-800E-FEA1144B3245}"/>
    <dgm:cxn modelId="{677AF27E-A847-4F8C-AAA6-111EF19AB53F}" type="presOf" srcId="{2D858058-217A-41B1-8ACF-A6EC8ACDA961}" destId="{1268BD2F-18C0-4169-BC25-EC0C1365DA2D}" srcOrd="0" destOrd="3" presId="urn:microsoft.com/office/officeart/2005/8/layout/hList1"/>
    <dgm:cxn modelId="{96ABAD8E-CD38-43CB-9AE5-AB879CBB7815}" type="presOf" srcId="{99B98167-0495-4D69-8EE0-BA4EE8FD3563}" destId="{1268BD2F-18C0-4169-BC25-EC0C1365DA2D}" srcOrd="0" destOrd="1" presId="urn:microsoft.com/office/officeart/2005/8/layout/hList1"/>
    <dgm:cxn modelId="{90EF0693-0382-4CC3-830D-131EFF374A6B}" type="presOf" srcId="{BA8F9A7F-C81C-4A60-8483-4F3DC68035D0}" destId="{1268BD2F-18C0-4169-BC25-EC0C1365DA2D}" srcOrd="0" destOrd="2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B8957AF5-CD3C-4D79-922F-54D8EF366E92}" type="presOf" srcId="{4A5A91E5-27D4-46AB-B944-E1328015717D}" destId="{1268BD2F-18C0-4169-BC25-EC0C1365DA2D}" srcOrd="0" destOrd="0" presId="urn:microsoft.com/office/officeart/2005/8/layout/hList1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n = 100</a:t>
          </a:r>
          <a:endParaRPr lang="en-US" sz="26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A1FA334D-212C-4CCE-8C70-925B37D06E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German native speakers</a:t>
          </a:r>
        </a:p>
      </dgm:t>
    </dgm:pt>
    <dgm:pt modelId="{F1896172-C4B0-42F1-85CB-2FDFB72F18C9}" type="parTrans" cxnId="{A11BCE96-1FE8-4621-928B-ADB6A4DCD675}">
      <dgm:prSet/>
      <dgm:spPr/>
      <dgm:t>
        <a:bodyPr/>
        <a:lstStyle/>
        <a:p>
          <a:endParaRPr lang="en-GB"/>
        </a:p>
      </dgm:t>
    </dgm:pt>
    <dgm:pt modelId="{A2B32B83-CA40-44E7-BEEA-7AC1EA38CC74}" type="sibTrans" cxnId="{A11BCE96-1FE8-4621-928B-ADB6A4DCD675}">
      <dgm:prSet/>
      <dgm:spPr/>
      <dgm:t>
        <a:bodyPr/>
        <a:lstStyle/>
        <a:p>
          <a:endParaRPr lang="en-GB"/>
        </a:p>
      </dgm:t>
    </dgm:pt>
    <dgm:pt modelId="{DDB5FC99-ED8E-4143-B87F-A2FD9BA47C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age between 19-73 years (m = 35.5)</a:t>
          </a:r>
        </a:p>
      </dgm:t>
    </dgm:pt>
    <dgm:pt modelId="{7DEA5A8C-4406-4038-9CD1-6ED4833BC07D}" type="parTrans" cxnId="{405DA3AB-2795-4D04-9D05-2338BC52E600}">
      <dgm:prSet/>
      <dgm:spPr/>
      <dgm:t>
        <a:bodyPr/>
        <a:lstStyle/>
        <a:p>
          <a:endParaRPr lang="en-GB"/>
        </a:p>
      </dgm:t>
    </dgm:pt>
    <dgm:pt modelId="{023B14A3-8EBF-4CD9-BDFD-2C1F85FB52CC}" type="sibTrans" cxnId="{405DA3AB-2795-4D04-9D05-2338BC52E600}">
      <dgm:prSet/>
      <dgm:spPr/>
      <dgm:t>
        <a:bodyPr/>
        <a:lstStyle/>
        <a:p>
          <a:endParaRPr lang="en-GB"/>
        </a:p>
      </dgm:t>
    </dgm:pt>
    <dgm:pt modelId="{3052B9EC-CE00-4867-8738-24A1AF648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600" dirty="0"/>
            <a:t>69 males, 29 females, 2 diverse</a:t>
          </a:r>
        </a:p>
      </dgm:t>
    </dgm:pt>
    <dgm:pt modelId="{1BD9BF4C-F2B3-4BEF-A7CA-71A09C178DA8}" type="parTrans" cxnId="{25388B7F-B1FF-47AB-B653-C5B50725F79F}">
      <dgm:prSet/>
      <dgm:spPr/>
      <dgm:t>
        <a:bodyPr/>
        <a:lstStyle/>
        <a:p>
          <a:endParaRPr lang="en-GB"/>
        </a:p>
      </dgm:t>
    </dgm:pt>
    <dgm:pt modelId="{854ECDC4-FA07-4B44-ACC9-4B287BD27946}" type="sibTrans" cxnId="{25388B7F-B1FF-47AB-B653-C5B50725F79F}">
      <dgm:prSet/>
      <dgm:spPr/>
      <dgm:t>
        <a:bodyPr/>
        <a:lstStyle/>
        <a:p>
          <a:endParaRPr lang="en-GB"/>
        </a:p>
      </dgm:t>
    </dgm:pt>
    <dgm:pt modelId="{90A2CE7B-8388-46AD-800E-106B029095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crowdsourced from Prolific</a:t>
          </a:r>
        </a:p>
      </dgm:t>
    </dgm:pt>
    <dgm:pt modelId="{E88E8CD9-3916-4CFC-B1D3-8DBA04C1B091}" type="parTrans" cxnId="{DAD7AD91-76AA-4A4A-B6A4-D4DC47440CD9}">
      <dgm:prSet/>
      <dgm:spPr/>
      <dgm:t>
        <a:bodyPr/>
        <a:lstStyle/>
        <a:p>
          <a:endParaRPr lang="en-GB"/>
        </a:p>
      </dgm:t>
    </dgm:pt>
    <dgm:pt modelId="{09105EDC-811E-4057-B1B9-3C6F2AFB50D6}" type="sibTrans" cxnId="{DAD7AD91-76AA-4A4A-B6A4-D4DC47440CD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819330A-59F4-46CC-A70B-95252F81C2E7}" type="pres">
      <dgm:prSet presAssocID="{90A2CE7B-8388-46AD-800E-106B029095B7}" presName="compNode" presStyleCnt="0"/>
      <dgm:spPr/>
    </dgm:pt>
    <dgm:pt modelId="{A94DCB55-D264-41AC-A026-82E57C8CF2CB}" type="pres">
      <dgm:prSet presAssocID="{90A2CE7B-8388-46AD-800E-106B029095B7}" presName="bgRect" presStyleLbl="bgShp" presStyleIdx="1" presStyleCnt="5"/>
      <dgm:spPr/>
    </dgm:pt>
    <dgm:pt modelId="{30E38C40-A75C-4B8E-89D3-C2105417EB48}" type="pres">
      <dgm:prSet presAssocID="{90A2CE7B-8388-46AD-800E-106B029095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770E7DC7-9482-4F7F-B54A-06B49C141B80}" type="pres">
      <dgm:prSet presAssocID="{90A2CE7B-8388-46AD-800E-106B029095B7}" presName="spaceRect" presStyleCnt="0"/>
      <dgm:spPr/>
    </dgm:pt>
    <dgm:pt modelId="{7EB4D24C-69B6-4949-AF97-9EB29395A46F}" type="pres">
      <dgm:prSet presAssocID="{90A2CE7B-8388-46AD-800E-106B029095B7}" presName="parTx" presStyleLbl="revTx" presStyleIdx="1" presStyleCnt="5">
        <dgm:presLayoutVars>
          <dgm:chMax val="0"/>
          <dgm:chPref val="0"/>
        </dgm:presLayoutVars>
      </dgm:prSet>
      <dgm:spPr/>
    </dgm:pt>
    <dgm:pt modelId="{2A32D8B3-DAC5-4D20-A788-E48CB28DAEF4}" type="pres">
      <dgm:prSet presAssocID="{09105EDC-811E-4057-B1B9-3C6F2AFB50D6}" presName="sibTrans" presStyleCnt="0"/>
      <dgm:spPr/>
    </dgm:pt>
    <dgm:pt modelId="{49B100D7-E842-46A1-8BAE-EF2E1E8A6FEA}" type="pres">
      <dgm:prSet presAssocID="{A1FA334D-212C-4CCE-8C70-925B37D06E64}" presName="compNode" presStyleCnt="0"/>
      <dgm:spPr/>
    </dgm:pt>
    <dgm:pt modelId="{C0AD6A9F-950F-4F93-B282-B0E122FBB848}" type="pres">
      <dgm:prSet presAssocID="{A1FA334D-212C-4CCE-8C70-925B37D06E64}" presName="bgRect" presStyleLbl="bgShp" presStyleIdx="2" presStyleCnt="5"/>
      <dgm:spPr/>
    </dgm:pt>
    <dgm:pt modelId="{B4295735-E495-4390-9B3F-3BF9CBF37D92}" type="pres">
      <dgm:prSet presAssocID="{A1FA334D-212C-4CCE-8C70-925B37D06E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2E679860-7516-4925-87E0-DCDFF012D8E0}" type="pres">
      <dgm:prSet presAssocID="{A1FA334D-212C-4CCE-8C70-925B37D06E64}" presName="spaceRect" presStyleCnt="0"/>
      <dgm:spPr/>
    </dgm:pt>
    <dgm:pt modelId="{93D010C4-6BCE-4C08-9DE2-8D8F05A97818}" type="pres">
      <dgm:prSet presAssocID="{A1FA334D-212C-4CCE-8C70-925B37D06E64}" presName="parTx" presStyleLbl="revTx" presStyleIdx="2" presStyleCnt="5">
        <dgm:presLayoutVars>
          <dgm:chMax val="0"/>
          <dgm:chPref val="0"/>
        </dgm:presLayoutVars>
      </dgm:prSet>
      <dgm:spPr/>
    </dgm:pt>
    <dgm:pt modelId="{D5481AA0-A45D-4088-8581-634C512440A8}" type="pres">
      <dgm:prSet presAssocID="{A2B32B83-CA40-44E7-BEEA-7AC1EA38CC74}" presName="sibTrans" presStyleCnt="0"/>
      <dgm:spPr/>
    </dgm:pt>
    <dgm:pt modelId="{552E3BE3-A8F9-48FF-B495-044DEB457FB5}" type="pres">
      <dgm:prSet presAssocID="{DDB5FC99-ED8E-4143-B87F-A2FD9BA47CEB}" presName="compNode" presStyleCnt="0"/>
      <dgm:spPr/>
    </dgm:pt>
    <dgm:pt modelId="{7E4F17BA-826D-4DFB-9A5D-B18BBA397E78}" type="pres">
      <dgm:prSet presAssocID="{DDB5FC99-ED8E-4143-B87F-A2FD9BA47CEB}" presName="bgRect" presStyleLbl="bgShp" presStyleIdx="3" presStyleCnt="5"/>
      <dgm:spPr/>
    </dgm:pt>
    <dgm:pt modelId="{7EAA3ACA-124E-4F6D-AD59-995EF2900176}" type="pres">
      <dgm:prSet presAssocID="{DDB5FC99-ED8E-4143-B87F-A2FD9BA47C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with cane with solid fill"/>
        </a:ext>
      </dgm:extLst>
    </dgm:pt>
    <dgm:pt modelId="{3882AB4A-D7F2-4780-8384-FEEB3EC24154}" type="pres">
      <dgm:prSet presAssocID="{DDB5FC99-ED8E-4143-B87F-A2FD9BA47CEB}" presName="spaceRect" presStyleCnt="0"/>
      <dgm:spPr/>
    </dgm:pt>
    <dgm:pt modelId="{F1C9A5B3-34E7-4537-987A-05028CFB4296}" type="pres">
      <dgm:prSet presAssocID="{DDB5FC99-ED8E-4143-B87F-A2FD9BA47CEB}" presName="parTx" presStyleLbl="revTx" presStyleIdx="3" presStyleCnt="5">
        <dgm:presLayoutVars>
          <dgm:chMax val="0"/>
          <dgm:chPref val="0"/>
        </dgm:presLayoutVars>
      </dgm:prSet>
      <dgm:spPr/>
    </dgm:pt>
    <dgm:pt modelId="{2B56F692-8608-4206-9E0D-8DA7E4009337}" type="pres">
      <dgm:prSet presAssocID="{023B14A3-8EBF-4CD9-BDFD-2C1F85FB52CC}" presName="sibTrans" presStyleCnt="0"/>
      <dgm:spPr/>
    </dgm:pt>
    <dgm:pt modelId="{AF1C23F6-FD47-4CDF-B9FA-937E3D9AA8DD}" type="pres">
      <dgm:prSet presAssocID="{3052B9EC-CE00-4867-8738-24A1AF648C54}" presName="compNode" presStyleCnt="0"/>
      <dgm:spPr/>
    </dgm:pt>
    <dgm:pt modelId="{7520F584-F4F3-4912-B07E-2189CEAF0C2D}" type="pres">
      <dgm:prSet presAssocID="{3052B9EC-CE00-4867-8738-24A1AF648C54}" presName="bgRect" presStyleLbl="bgShp" presStyleIdx="4" presStyleCnt="5"/>
      <dgm:spPr/>
    </dgm:pt>
    <dgm:pt modelId="{BB1F784B-FDB1-49AB-B216-2A976086CE22}" type="pres">
      <dgm:prSet presAssocID="{3052B9EC-CE00-4867-8738-24A1AF648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with solid fill"/>
        </a:ext>
      </dgm:extLst>
    </dgm:pt>
    <dgm:pt modelId="{D7C9A684-599A-4BBA-9D87-526DC1B0F227}" type="pres">
      <dgm:prSet presAssocID="{3052B9EC-CE00-4867-8738-24A1AF648C54}" presName="spaceRect" presStyleCnt="0"/>
      <dgm:spPr/>
    </dgm:pt>
    <dgm:pt modelId="{2371411E-BE7F-426D-B879-EE6FB8EDA884}" type="pres">
      <dgm:prSet presAssocID="{3052B9EC-CE00-4867-8738-24A1AF648C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255A4B-3BB2-4EAF-856C-A12876A8A93D}" type="presOf" srcId="{90A2CE7B-8388-46AD-800E-106B029095B7}" destId="{7EB4D24C-69B6-4949-AF97-9EB29395A46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25388B7F-B1FF-47AB-B653-C5B50725F79F}" srcId="{C642B065-4242-4138-9AE0-898820DBAF82}" destId="{3052B9EC-CE00-4867-8738-24A1AF648C54}" srcOrd="4" destOrd="0" parTransId="{1BD9BF4C-F2B3-4BEF-A7CA-71A09C178DA8}" sibTransId="{854ECDC4-FA07-4B44-ACC9-4B287BD27946}"/>
    <dgm:cxn modelId="{DAD7AD91-76AA-4A4A-B6A4-D4DC47440CD9}" srcId="{C642B065-4242-4138-9AE0-898820DBAF82}" destId="{90A2CE7B-8388-46AD-800E-106B029095B7}" srcOrd="1" destOrd="0" parTransId="{E88E8CD9-3916-4CFC-B1D3-8DBA04C1B091}" sibTransId="{09105EDC-811E-4057-B1B9-3C6F2AFB50D6}"/>
    <dgm:cxn modelId="{A11BCE96-1FE8-4621-928B-ADB6A4DCD675}" srcId="{C642B065-4242-4138-9AE0-898820DBAF82}" destId="{A1FA334D-212C-4CCE-8C70-925B37D06E64}" srcOrd="2" destOrd="0" parTransId="{F1896172-C4B0-42F1-85CB-2FDFB72F18C9}" sibTransId="{A2B32B83-CA40-44E7-BEEA-7AC1EA38CC74}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405DA3AB-2795-4D04-9D05-2338BC52E600}" srcId="{C642B065-4242-4138-9AE0-898820DBAF82}" destId="{DDB5FC99-ED8E-4143-B87F-A2FD9BA47CEB}" srcOrd="3" destOrd="0" parTransId="{7DEA5A8C-4406-4038-9CD1-6ED4833BC07D}" sibTransId="{023B14A3-8EBF-4CD9-BDFD-2C1F85FB52CC}"/>
    <dgm:cxn modelId="{1FAA02BE-21DD-42E3-885F-BAE1164AFA25}" type="presOf" srcId="{3052B9EC-CE00-4867-8738-24A1AF648C54}" destId="{2371411E-BE7F-426D-B879-EE6FB8EDA884}" srcOrd="0" destOrd="0" presId="urn:microsoft.com/office/officeart/2018/2/layout/IconVerticalSolidList"/>
    <dgm:cxn modelId="{C3F427CD-9BE3-45B6-A1BB-4B087C0758A7}" type="presOf" srcId="{DDB5FC99-ED8E-4143-B87F-A2FD9BA47CEB}" destId="{F1C9A5B3-34E7-4537-987A-05028CFB4296}" srcOrd="0" destOrd="0" presId="urn:microsoft.com/office/officeart/2018/2/layout/IconVerticalSolidList"/>
    <dgm:cxn modelId="{87436AE5-FD4E-4324-8207-2D36E4A46DB8}" type="presOf" srcId="{A1FA334D-212C-4CCE-8C70-925B37D06E64}" destId="{93D010C4-6BCE-4C08-9DE2-8D8F05A97818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7B438E4B-7E15-41C7-8790-146C9B862915}" type="presParOf" srcId="{45883CBF-549E-40C7-911D-9138D937B43B}" destId="{1819330A-59F4-46CC-A70B-95252F81C2E7}" srcOrd="2" destOrd="0" presId="urn:microsoft.com/office/officeart/2018/2/layout/IconVerticalSolidList"/>
    <dgm:cxn modelId="{23C4DC02-BF92-4B4A-986C-54AF5A3C2DDB}" type="presParOf" srcId="{1819330A-59F4-46CC-A70B-95252F81C2E7}" destId="{A94DCB55-D264-41AC-A026-82E57C8CF2CB}" srcOrd="0" destOrd="0" presId="urn:microsoft.com/office/officeart/2018/2/layout/IconVerticalSolidList"/>
    <dgm:cxn modelId="{91D728C7-DB00-4325-B8C2-A617EA860286}" type="presParOf" srcId="{1819330A-59F4-46CC-A70B-95252F81C2E7}" destId="{30E38C40-A75C-4B8E-89D3-C2105417EB48}" srcOrd="1" destOrd="0" presId="urn:microsoft.com/office/officeart/2018/2/layout/IconVerticalSolidList"/>
    <dgm:cxn modelId="{3E15A22F-78AE-4542-B1F8-1F763AF32493}" type="presParOf" srcId="{1819330A-59F4-46CC-A70B-95252F81C2E7}" destId="{770E7DC7-9482-4F7F-B54A-06B49C141B80}" srcOrd="2" destOrd="0" presId="urn:microsoft.com/office/officeart/2018/2/layout/IconVerticalSolidList"/>
    <dgm:cxn modelId="{FE11A16C-8EA8-42E6-86B2-BAFFA36E45C1}" type="presParOf" srcId="{1819330A-59F4-46CC-A70B-95252F81C2E7}" destId="{7EB4D24C-69B6-4949-AF97-9EB29395A46F}" srcOrd="3" destOrd="0" presId="urn:microsoft.com/office/officeart/2018/2/layout/IconVerticalSolidList"/>
    <dgm:cxn modelId="{035C0A34-0C59-4FAE-B67B-3ACC5E3CB74D}" type="presParOf" srcId="{45883CBF-549E-40C7-911D-9138D937B43B}" destId="{2A32D8B3-DAC5-4D20-A788-E48CB28DAEF4}" srcOrd="3" destOrd="0" presId="urn:microsoft.com/office/officeart/2018/2/layout/IconVerticalSolidList"/>
    <dgm:cxn modelId="{30F8A9C5-46CF-4C91-8213-96939EF945E0}" type="presParOf" srcId="{45883CBF-549E-40C7-911D-9138D937B43B}" destId="{49B100D7-E842-46A1-8BAE-EF2E1E8A6FEA}" srcOrd="4" destOrd="0" presId="urn:microsoft.com/office/officeart/2018/2/layout/IconVerticalSolidList"/>
    <dgm:cxn modelId="{95705A93-DE95-432E-A56A-088F4027B79A}" type="presParOf" srcId="{49B100D7-E842-46A1-8BAE-EF2E1E8A6FEA}" destId="{C0AD6A9F-950F-4F93-B282-B0E122FBB848}" srcOrd="0" destOrd="0" presId="urn:microsoft.com/office/officeart/2018/2/layout/IconVerticalSolidList"/>
    <dgm:cxn modelId="{2CDB09ED-D723-4CED-88CA-49C2112E90A3}" type="presParOf" srcId="{49B100D7-E842-46A1-8BAE-EF2E1E8A6FEA}" destId="{B4295735-E495-4390-9B3F-3BF9CBF37D92}" srcOrd="1" destOrd="0" presId="urn:microsoft.com/office/officeart/2018/2/layout/IconVerticalSolidList"/>
    <dgm:cxn modelId="{C6D373DC-DF99-4BE3-A72C-F19C1AD9ACAC}" type="presParOf" srcId="{49B100D7-E842-46A1-8BAE-EF2E1E8A6FEA}" destId="{2E679860-7516-4925-87E0-DCDFF012D8E0}" srcOrd="2" destOrd="0" presId="urn:microsoft.com/office/officeart/2018/2/layout/IconVerticalSolidList"/>
    <dgm:cxn modelId="{58036D47-A146-448B-ABDA-FDBCD5CA6B27}" type="presParOf" srcId="{49B100D7-E842-46A1-8BAE-EF2E1E8A6FEA}" destId="{93D010C4-6BCE-4C08-9DE2-8D8F05A97818}" srcOrd="3" destOrd="0" presId="urn:microsoft.com/office/officeart/2018/2/layout/IconVerticalSolidList"/>
    <dgm:cxn modelId="{DEDD85A0-1487-4C9F-BDD8-EC000C8C20FD}" type="presParOf" srcId="{45883CBF-549E-40C7-911D-9138D937B43B}" destId="{D5481AA0-A45D-4088-8581-634C512440A8}" srcOrd="5" destOrd="0" presId="urn:microsoft.com/office/officeart/2018/2/layout/IconVerticalSolidList"/>
    <dgm:cxn modelId="{8F720E79-BC0A-4266-97B4-6E4C971CB4CE}" type="presParOf" srcId="{45883CBF-549E-40C7-911D-9138D937B43B}" destId="{552E3BE3-A8F9-48FF-B495-044DEB457FB5}" srcOrd="6" destOrd="0" presId="urn:microsoft.com/office/officeart/2018/2/layout/IconVerticalSolidList"/>
    <dgm:cxn modelId="{8B41D2CC-109B-47E9-9B62-90F420EE0F67}" type="presParOf" srcId="{552E3BE3-A8F9-48FF-B495-044DEB457FB5}" destId="{7E4F17BA-826D-4DFB-9A5D-B18BBA397E78}" srcOrd="0" destOrd="0" presId="urn:microsoft.com/office/officeart/2018/2/layout/IconVerticalSolidList"/>
    <dgm:cxn modelId="{8DBAA77C-8853-4ECF-BBC1-E4BE9C070739}" type="presParOf" srcId="{552E3BE3-A8F9-48FF-B495-044DEB457FB5}" destId="{7EAA3ACA-124E-4F6D-AD59-995EF2900176}" srcOrd="1" destOrd="0" presId="urn:microsoft.com/office/officeart/2018/2/layout/IconVerticalSolidList"/>
    <dgm:cxn modelId="{491B7751-0447-49F7-8C0C-B1BD7E2D5A84}" type="presParOf" srcId="{552E3BE3-A8F9-48FF-B495-044DEB457FB5}" destId="{3882AB4A-D7F2-4780-8384-FEEB3EC24154}" srcOrd="2" destOrd="0" presId="urn:microsoft.com/office/officeart/2018/2/layout/IconVerticalSolidList"/>
    <dgm:cxn modelId="{4399DBF5-9303-4993-8499-4D4657681EBA}" type="presParOf" srcId="{552E3BE3-A8F9-48FF-B495-044DEB457FB5}" destId="{F1C9A5B3-34E7-4537-987A-05028CFB4296}" srcOrd="3" destOrd="0" presId="urn:microsoft.com/office/officeart/2018/2/layout/IconVerticalSolidList"/>
    <dgm:cxn modelId="{F273D4AB-1324-4B4C-9040-68EE95BFBAF1}" type="presParOf" srcId="{45883CBF-549E-40C7-911D-9138D937B43B}" destId="{2B56F692-8608-4206-9E0D-8DA7E4009337}" srcOrd="7" destOrd="0" presId="urn:microsoft.com/office/officeart/2018/2/layout/IconVerticalSolidList"/>
    <dgm:cxn modelId="{B345D7D7-146F-43A2-B248-78CE1FB146B2}" type="presParOf" srcId="{45883CBF-549E-40C7-911D-9138D937B43B}" destId="{AF1C23F6-FD47-4CDF-B9FA-937E3D9AA8DD}" srcOrd="8" destOrd="0" presId="urn:microsoft.com/office/officeart/2018/2/layout/IconVerticalSolidList"/>
    <dgm:cxn modelId="{5B6C86CF-AF94-481F-BA67-C19EFFE499A9}" type="presParOf" srcId="{AF1C23F6-FD47-4CDF-B9FA-937E3D9AA8DD}" destId="{7520F584-F4F3-4912-B07E-2189CEAF0C2D}" srcOrd="0" destOrd="0" presId="urn:microsoft.com/office/officeart/2018/2/layout/IconVerticalSolidList"/>
    <dgm:cxn modelId="{ABA2D3AF-73D3-4B52-A374-ED79BC34E7BE}" type="presParOf" srcId="{AF1C23F6-FD47-4CDF-B9FA-937E3D9AA8DD}" destId="{BB1F784B-FDB1-49AB-B216-2A976086CE22}" srcOrd="1" destOrd="0" presId="urn:microsoft.com/office/officeart/2018/2/layout/IconVerticalSolidList"/>
    <dgm:cxn modelId="{6277CCD7-0E0F-4AB4-8791-8AEB99190E83}" type="presParOf" srcId="{AF1C23F6-FD47-4CDF-B9FA-937E3D9AA8DD}" destId="{D7C9A684-599A-4BBA-9D87-526DC1B0F227}" srcOrd="2" destOrd="0" presId="urn:microsoft.com/office/officeart/2018/2/layout/IconVerticalSolidList"/>
    <dgm:cxn modelId="{03AA64D2-BCA4-418E-8FC2-97C7FB4C790E}" type="presParOf" srcId="{AF1C23F6-FD47-4CDF-B9FA-937E3D9AA8DD}" destId="{2371411E-BE7F-426D-B879-EE6FB8EDA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</a:t>
          </a:r>
          <a:r>
            <a:rPr lang="en-US" dirty="0">
              <a:solidFill>
                <a:schemeClr val="bg1"/>
              </a:solidFill>
            </a:rPr>
            <a:t>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z-score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1EAF4EC3-63BE-41A6-B07A-81C30AAC6C13}">
      <dgm:prSet custT="1"/>
      <dgm:spPr/>
      <dgm:t>
        <a:bodyPr/>
        <a:lstStyle/>
        <a:p>
          <a:r>
            <a:rPr lang="el-GR" sz="2600" dirty="0"/>
            <a:t>μ</a:t>
          </a:r>
          <a:r>
            <a:rPr lang="de-DE" sz="2600" dirty="0"/>
            <a:t> = </a:t>
          </a:r>
          <a:r>
            <a:rPr lang="de-DE" sz="2600" dirty="0" err="1"/>
            <a:t>mean</a:t>
          </a:r>
          <a:endParaRPr lang="en-GB" sz="2600" dirty="0"/>
        </a:p>
      </dgm:t>
    </dgm:pt>
    <dgm:pt modelId="{ABE07E5E-FD5F-4119-8CC8-6E7B2943EEBD}" type="parTrans" cxnId="{A305B366-F06F-4CCD-8A15-7C6166F735C1}">
      <dgm:prSet/>
      <dgm:spPr/>
      <dgm:t>
        <a:bodyPr/>
        <a:lstStyle/>
        <a:p>
          <a:endParaRPr lang="en-GB"/>
        </a:p>
      </dgm:t>
    </dgm:pt>
    <dgm:pt modelId="{43014C68-361C-4169-9091-CD059E66145E}" type="sibTrans" cxnId="{A305B366-F06F-4CCD-8A15-7C6166F735C1}">
      <dgm:prSet/>
      <dgm:spPr/>
      <dgm:t>
        <a:bodyPr/>
        <a:lstStyle/>
        <a:p>
          <a:endParaRPr lang="en-GB"/>
        </a:p>
      </dgm:t>
    </dgm:pt>
    <dgm:pt modelId="{6A8B480F-076A-47DE-A8D0-6C041D360019}">
      <dgm:prSet custT="1"/>
      <dgm:spPr/>
      <dgm:t>
        <a:bodyPr/>
        <a:lstStyle/>
        <a:p>
          <a:r>
            <a:rPr lang="el-GR" sz="2600" dirty="0"/>
            <a:t>σ</a:t>
          </a:r>
          <a:r>
            <a:rPr lang="de-DE" sz="2600" dirty="0"/>
            <a:t> = </a:t>
          </a:r>
          <a:r>
            <a:rPr lang="de-DE" sz="2600" dirty="0" err="1"/>
            <a:t>standard</a:t>
          </a:r>
          <a:r>
            <a:rPr lang="de-DE" sz="2600" dirty="0"/>
            <a:t> </a:t>
          </a:r>
          <a:r>
            <a:rPr lang="de-DE" sz="2600" dirty="0" err="1"/>
            <a:t>deviation</a:t>
          </a:r>
          <a:endParaRPr lang="en-GB" sz="2600" dirty="0"/>
        </a:p>
      </dgm:t>
    </dgm:pt>
    <dgm:pt modelId="{2FC2D1C6-3D5A-4B6C-9C87-99A127C837EC}" type="parTrans" cxnId="{5298A90C-E607-4F6D-AC95-B46FF3277D42}">
      <dgm:prSet/>
      <dgm:spPr/>
      <dgm:t>
        <a:bodyPr/>
        <a:lstStyle/>
        <a:p>
          <a:endParaRPr lang="en-GB"/>
        </a:p>
      </dgm:t>
    </dgm:pt>
    <dgm:pt modelId="{F99C36E3-4294-42DC-A664-2E0035077408}" type="sibTrans" cxnId="{5298A90C-E607-4F6D-AC95-B46FF3277D42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dirty="0"/>
            <a:t>X = individual data point</a:t>
          </a:r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1F236809-1CCE-4008-B183-107435E0131B}" type="presOf" srcId="{6A8B480F-076A-47DE-A8D0-6C041D360019}" destId="{BD9C954C-32E4-49AD-9A0F-E049DE852505}" srcOrd="0" destOrd="2" presId="urn:microsoft.com/office/officeart/2005/8/layout/vList5"/>
    <dgm:cxn modelId="{5298A90C-E607-4F6D-AC95-B46FF3277D42}" srcId="{93CA3DA4-DC80-4AF7-B7FE-7033C8B26857}" destId="{6A8B480F-076A-47DE-A8D0-6C041D360019}" srcOrd="2" destOrd="0" parTransId="{2FC2D1C6-3D5A-4B6C-9C87-99A127C837EC}" sibTransId="{F99C36E3-4294-42DC-A664-2E0035077408}"/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4EB7C544-44C2-41B2-B123-080F18AD6C0F}" type="presOf" srcId="{1EAF4EC3-63BE-41A6-B07A-81C30AAC6C13}" destId="{BD9C954C-32E4-49AD-9A0F-E049DE852505}" srcOrd="0" destOrd="1" presId="urn:microsoft.com/office/officeart/2005/8/layout/vList5"/>
    <dgm:cxn modelId="{A305B366-F06F-4CCD-8A15-7C6166F735C1}" srcId="{93CA3DA4-DC80-4AF7-B7FE-7033C8B26857}" destId="{1EAF4EC3-63BE-41A6-B07A-81C30AAC6C13}" srcOrd="1" destOrd="0" parTransId="{ABE07E5E-FD5F-4119-8CC8-6E7B2943EEBD}" sibTransId="{43014C68-361C-4169-9091-CD059E66145E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CLMM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2600" b="0" i="0" baseline="0" dirty="0"/>
            <a:t>Emphasis: without β1 = -0.25, p = 0.03</a:t>
          </a:r>
          <a:endParaRPr lang="en-GB" sz="2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8D87A7D-D497-4D4F-B969-7D58E5BEE4E1}">
      <dgm:prSet custT="1"/>
      <dgm:spPr/>
      <dgm:t>
        <a:bodyPr/>
        <a:lstStyle/>
        <a:p>
          <a:r>
            <a:rPr lang="en-GB" sz="2600" b="0" i="0" baseline="0" dirty="0"/>
            <a:t>Modality: written β1 = -1.99, p = 0.02</a:t>
          </a:r>
          <a:endParaRPr lang="en-GB" sz="2600" dirty="0"/>
        </a:p>
      </dgm:t>
    </dgm:pt>
    <dgm:pt modelId="{63770641-95E3-4FD4-B195-DC9CB6849893}" type="parTrans" cxnId="{0D57C647-78F5-4335-91B8-2C5187CBB5A7}">
      <dgm:prSet/>
      <dgm:spPr/>
      <dgm:t>
        <a:bodyPr/>
        <a:lstStyle/>
        <a:p>
          <a:endParaRPr lang="en-GB"/>
        </a:p>
      </dgm:t>
    </dgm:pt>
    <dgm:pt modelId="{34EB6ADE-F435-4D84-891D-6019D21CD275}" type="sibTrans" cxnId="{0D57C647-78F5-4335-91B8-2C5187CBB5A7}">
      <dgm:prSet/>
      <dgm:spPr/>
      <dgm:t>
        <a:bodyPr/>
        <a:lstStyle/>
        <a:p>
          <a:endParaRPr lang="en-GB"/>
        </a:p>
      </dgm:t>
    </dgm:pt>
    <dgm:pt modelId="{8FD0E976-6C37-4E4E-ACE2-B939923C8B78}">
      <dgm:prSet custT="1"/>
      <dgm:spPr/>
      <dgm:t>
        <a:bodyPr/>
        <a:lstStyle/>
        <a:p>
          <a:r>
            <a:rPr lang="en-GB" sz="2600" b="0" i="0" baseline="0" dirty="0"/>
            <a:t>Fragment type: lexical β1 = -0.4486, p &lt; 0.01</a:t>
          </a:r>
          <a:endParaRPr lang="en-GB" sz="2600" dirty="0"/>
        </a:p>
      </dgm:t>
    </dgm:pt>
    <dgm:pt modelId="{BA4FFABA-1C6F-4137-900B-8A6C3C224DCA}" type="parTrans" cxnId="{53E44081-E319-49B5-82CF-F87FB2555341}">
      <dgm:prSet/>
      <dgm:spPr/>
      <dgm:t>
        <a:bodyPr/>
        <a:lstStyle/>
        <a:p>
          <a:endParaRPr lang="en-GB"/>
        </a:p>
      </dgm:t>
    </dgm:pt>
    <dgm:pt modelId="{C887A4E8-132B-476A-B53C-C902CB2322AC}" type="sibTrans" cxnId="{53E44081-E319-49B5-82CF-F87FB2555341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6514AC37-1BE1-4260-92BE-12826F2992CF}" type="presOf" srcId="{8FD0E976-6C37-4E4E-ACE2-B939923C8B78}" destId="{BD9C954C-32E4-49AD-9A0F-E049DE852505}" srcOrd="0" destOrd="2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FE2AE362-AB08-4273-A9D1-F85113673E01}" type="presOf" srcId="{38D87A7D-D497-4D4F-B969-7D58E5BEE4E1}" destId="{BD9C954C-32E4-49AD-9A0F-E049DE852505}" srcOrd="0" destOrd="1" presId="urn:microsoft.com/office/officeart/2005/8/layout/vList5"/>
    <dgm:cxn modelId="{0D57C647-78F5-4335-91B8-2C5187CBB5A7}" srcId="{93CA3DA4-DC80-4AF7-B7FE-7033C8B26857}" destId="{38D87A7D-D497-4D4F-B969-7D58E5BEE4E1}" srcOrd="1" destOrd="0" parTransId="{63770641-95E3-4FD4-B195-DC9CB6849893}" sibTransId="{34EB6ADE-F435-4D84-891D-6019D21CD275}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53E44081-E319-49B5-82CF-F87FB2555341}" srcId="{93CA3DA4-DC80-4AF7-B7FE-7033C8B26857}" destId="{8FD0E976-6C37-4E4E-ACE2-B939923C8B78}" srcOrd="2" destOrd="0" parTransId="{BA4FFABA-1C6F-4137-900B-8A6C3C224DCA}" sibTransId="{C887A4E8-132B-476A-B53C-C902CB2322AC}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AIC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difference: -28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337AE352-70AF-48D1-80AA-3B3F8959611C}">
      <dgm:prSet custT="1"/>
      <dgm:spPr/>
      <dgm:t>
        <a:bodyPr/>
        <a:lstStyle/>
        <a:p>
          <a:r>
            <a:rPr lang="en-GB" sz="3600" b="0" i="0" baseline="0" dirty="0"/>
            <a:t>Lower AIC for null model</a:t>
          </a:r>
          <a:endParaRPr lang="en-GB" sz="3600" dirty="0"/>
        </a:p>
      </dgm:t>
    </dgm:pt>
    <dgm:pt modelId="{207ACEFC-A96A-42A4-9757-74536BFD03A1}" type="parTrans" cxnId="{8B515264-3A42-4B1E-AF74-872866FE022A}">
      <dgm:prSet/>
      <dgm:spPr/>
      <dgm:t>
        <a:bodyPr/>
        <a:lstStyle/>
        <a:p>
          <a:endParaRPr lang="en-GB"/>
        </a:p>
      </dgm:t>
    </dgm:pt>
    <dgm:pt modelId="{BDB43159-EF63-4CEA-A89C-ED42898B8414}" type="sibTrans" cxnId="{8B515264-3A42-4B1E-AF74-872866FE022A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 custLinFactNeighborX="0" custLinFactNeighborY="0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8B515264-3A42-4B1E-AF74-872866FE022A}" srcId="{93CA3DA4-DC80-4AF7-B7FE-7033C8B26857}" destId="{337AE352-70AF-48D1-80AA-3B3F8959611C}" srcOrd="1" destOrd="0" parTransId="{207ACEFC-A96A-42A4-9757-74536BFD03A1}" sibTransId="{BDB43159-EF63-4CEA-A89C-ED42898B8414}"/>
    <dgm:cxn modelId="{E0A60865-CF78-4283-BE38-9C5A71AD2775}" type="presOf" srcId="{337AE352-70AF-48D1-80AA-3B3F8959611C}" destId="{BD9C954C-32E4-49AD-9A0F-E049DE852505}" srcOrd="0" destOrd="1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2C7E121-5502-4F85-89A6-2589EABB5D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CA3DA4-DC80-4AF7-B7FE-7033C8B26857}">
      <dgm:prSet custT="1"/>
      <dgm:spPr>
        <a:solidFill>
          <a:srgbClr val="143742"/>
        </a:solidFill>
      </dgm:spPr>
      <dgm:t>
        <a:bodyPr/>
        <a:lstStyle/>
        <a:p>
          <a:r>
            <a:rPr lang="en-GB" sz="5000" b="0" i="0" baseline="0" dirty="0"/>
            <a:t>ANOVA</a:t>
          </a:r>
          <a:endParaRPr lang="en-GB" sz="5000" dirty="0"/>
        </a:p>
      </dgm:t>
    </dgm:pt>
    <dgm:pt modelId="{57C7BE6D-0613-43A1-A060-7DF364F6AE5D}" type="parTrans" cxnId="{6835A1CF-4DC4-4E72-A840-2AE2741F15A5}">
      <dgm:prSet/>
      <dgm:spPr/>
      <dgm:t>
        <a:bodyPr/>
        <a:lstStyle/>
        <a:p>
          <a:endParaRPr lang="en-GB"/>
        </a:p>
      </dgm:t>
    </dgm:pt>
    <dgm:pt modelId="{B814AA06-4452-44E6-9361-A48A98773FD8}" type="sibTrans" cxnId="{6835A1CF-4DC4-4E72-A840-2AE2741F15A5}">
      <dgm:prSet/>
      <dgm:spPr/>
      <dgm:t>
        <a:bodyPr/>
        <a:lstStyle/>
        <a:p>
          <a:endParaRPr lang="en-GB"/>
        </a:p>
      </dgm:t>
    </dgm:pt>
    <dgm:pt modelId="{D2E48749-48B0-44CA-8258-C8A7A2B046FE}">
      <dgm:prSet custT="1"/>
      <dgm:spPr/>
      <dgm:t>
        <a:bodyPr/>
        <a:lstStyle/>
        <a:p>
          <a:r>
            <a:rPr lang="en-GB" sz="3600" b="0" i="0" baseline="0" dirty="0"/>
            <a:t>p &lt; 0.01</a:t>
          </a:r>
          <a:endParaRPr lang="en-GB" sz="3600" dirty="0"/>
        </a:p>
      </dgm:t>
    </dgm:pt>
    <dgm:pt modelId="{58337501-40C9-4CFD-94CC-DE24228D42F1}" type="parTrans" cxnId="{02D19122-7E47-432A-BF35-9643CC91B630}">
      <dgm:prSet/>
      <dgm:spPr/>
      <dgm:t>
        <a:bodyPr/>
        <a:lstStyle/>
        <a:p>
          <a:endParaRPr lang="en-GB"/>
        </a:p>
      </dgm:t>
    </dgm:pt>
    <dgm:pt modelId="{C037C4E1-3874-41F3-900C-21E00F01B72A}" type="sibTrans" cxnId="{02D19122-7E47-432A-BF35-9643CC91B630}">
      <dgm:prSet/>
      <dgm:spPr/>
      <dgm:t>
        <a:bodyPr/>
        <a:lstStyle/>
        <a:p>
          <a:endParaRPr lang="en-GB"/>
        </a:p>
      </dgm:t>
    </dgm:pt>
    <dgm:pt modelId="{8E7467DA-0B8B-45A9-967B-9E0A579B9A30}">
      <dgm:prSet custT="1"/>
      <dgm:spPr/>
      <dgm:t>
        <a:bodyPr/>
        <a:lstStyle/>
        <a:p>
          <a:r>
            <a:rPr lang="en-GB" sz="3600" b="0" i="0" baseline="0" dirty="0"/>
            <a:t>significantly better model fit</a:t>
          </a:r>
          <a:endParaRPr lang="en-GB" sz="3600" dirty="0"/>
        </a:p>
      </dgm:t>
    </dgm:pt>
    <dgm:pt modelId="{17C25971-2B92-4D8B-A584-50A4B47FA5B6}" type="parTrans" cxnId="{A88F4A31-6798-4C13-AD8C-2B733CFE4847}">
      <dgm:prSet/>
      <dgm:spPr/>
      <dgm:t>
        <a:bodyPr/>
        <a:lstStyle/>
        <a:p>
          <a:endParaRPr lang="en-GB"/>
        </a:p>
      </dgm:t>
    </dgm:pt>
    <dgm:pt modelId="{31D1D3A6-213D-4367-B464-5D891BBFC0BB}" type="sibTrans" cxnId="{A88F4A31-6798-4C13-AD8C-2B733CFE4847}">
      <dgm:prSet/>
      <dgm:spPr/>
      <dgm:t>
        <a:bodyPr/>
        <a:lstStyle/>
        <a:p>
          <a:endParaRPr lang="en-GB"/>
        </a:p>
      </dgm:t>
    </dgm:pt>
    <dgm:pt modelId="{58F96B9D-F47E-4463-A9AE-6ADB013DBC8A}" type="pres">
      <dgm:prSet presAssocID="{52C7E121-5502-4F85-89A6-2589EABB5D3F}" presName="Name0" presStyleCnt="0">
        <dgm:presLayoutVars>
          <dgm:dir/>
          <dgm:animLvl val="lvl"/>
          <dgm:resizeHandles val="exact"/>
        </dgm:presLayoutVars>
      </dgm:prSet>
      <dgm:spPr/>
    </dgm:pt>
    <dgm:pt modelId="{49300F8C-2F85-4E2B-A86A-F15C508D3F98}" type="pres">
      <dgm:prSet presAssocID="{93CA3DA4-DC80-4AF7-B7FE-7033C8B26857}" presName="linNode" presStyleCnt="0"/>
      <dgm:spPr/>
    </dgm:pt>
    <dgm:pt modelId="{418BCD7B-8EFA-43DE-BEC1-7987621A8EFB}" type="pres">
      <dgm:prSet presAssocID="{93CA3DA4-DC80-4AF7-B7FE-7033C8B26857}" presName="parentText" presStyleLbl="node1" presStyleIdx="0" presStyleCnt="1" custScaleX="71556">
        <dgm:presLayoutVars>
          <dgm:chMax val="1"/>
          <dgm:bulletEnabled val="1"/>
        </dgm:presLayoutVars>
      </dgm:prSet>
      <dgm:spPr/>
    </dgm:pt>
    <dgm:pt modelId="{BD9C954C-32E4-49AD-9A0F-E049DE852505}" type="pres">
      <dgm:prSet presAssocID="{93CA3DA4-DC80-4AF7-B7FE-7033C8B26857}" presName="descendantText" presStyleLbl="alignAccFollowNode1" presStyleIdx="0" presStyleCnt="1" custScaleX="109366">
        <dgm:presLayoutVars>
          <dgm:bulletEnabled val="1"/>
        </dgm:presLayoutVars>
      </dgm:prSet>
      <dgm:spPr/>
    </dgm:pt>
  </dgm:ptLst>
  <dgm:cxnLst>
    <dgm:cxn modelId="{02D19122-7E47-432A-BF35-9643CC91B630}" srcId="{93CA3DA4-DC80-4AF7-B7FE-7033C8B26857}" destId="{D2E48749-48B0-44CA-8258-C8A7A2B046FE}" srcOrd="0" destOrd="0" parTransId="{58337501-40C9-4CFD-94CC-DE24228D42F1}" sibTransId="{C037C4E1-3874-41F3-900C-21E00F01B72A}"/>
    <dgm:cxn modelId="{A88F4A31-6798-4C13-AD8C-2B733CFE4847}" srcId="{93CA3DA4-DC80-4AF7-B7FE-7033C8B26857}" destId="{8E7467DA-0B8B-45A9-967B-9E0A579B9A30}" srcOrd="1" destOrd="0" parTransId="{17C25971-2B92-4D8B-A584-50A4B47FA5B6}" sibTransId="{31D1D3A6-213D-4367-B464-5D891BBFC0BB}"/>
    <dgm:cxn modelId="{9BD93A40-95BD-4A65-9C5E-AD51C8377F0C}" type="presOf" srcId="{8E7467DA-0B8B-45A9-967B-9E0A579B9A30}" destId="{BD9C954C-32E4-49AD-9A0F-E049DE852505}" srcOrd="0" destOrd="1" presId="urn:microsoft.com/office/officeart/2005/8/layout/vList5"/>
    <dgm:cxn modelId="{2002F75B-6514-4D7D-BCB0-F4DA8386C2EB}" type="presOf" srcId="{93CA3DA4-DC80-4AF7-B7FE-7033C8B26857}" destId="{418BCD7B-8EFA-43DE-BEC1-7987621A8EFB}" srcOrd="0" destOrd="0" presId="urn:microsoft.com/office/officeart/2005/8/layout/vList5"/>
    <dgm:cxn modelId="{10BBAB54-74C7-43DD-878C-E936C21CEDDF}" type="presOf" srcId="{D2E48749-48B0-44CA-8258-C8A7A2B046FE}" destId="{BD9C954C-32E4-49AD-9A0F-E049DE852505}" srcOrd="0" destOrd="0" presId="urn:microsoft.com/office/officeart/2005/8/layout/vList5"/>
    <dgm:cxn modelId="{1F490355-1FB7-4FB2-B4AC-4B3AEE855190}" type="presOf" srcId="{52C7E121-5502-4F85-89A6-2589EABB5D3F}" destId="{58F96B9D-F47E-4463-A9AE-6ADB013DBC8A}" srcOrd="0" destOrd="0" presId="urn:microsoft.com/office/officeart/2005/8/layout/vList5"/>
    <dgm:cxn modelId="{6835A1CF-4DC4-4E72-A840-2AE2741F15A5}" srcId="{52C7E121-5502-4F85-89A6-2589EABB5D3F}" destId="{93CA3DA4-DC80-4AF7-B7FE-7033C8B26857}" srcOrd="0" destOrd="0" parTransId="{57C7BE6D-0613-43A1-A060-7DF364F6AE5D}" sibTransId="{B814AA06-4452-44E6-9361-A48A98773FD8}"/>
    <dgm:cxn modelId="{D578F271-4A0B-48FF-87C2-620B15D0E75E}" type="presParOf" srcId="{58F96B9D-F47E-4463-A9AE-6ADB013DBC8A}" destId="{49300F8C-2F85-4E2B-A86A-F15C508D3F98}" srcOrd="0" destOrd="0" presId="urn:microsoft.com/office/officeart/2005/8/layout/vList5"/>
    <dgm:cxn modelId="{5F6D98A0-929F-4FA7-BA1A-50744D498134}" type="presParOf" srcId="{49300F8C-2F85-4E2B-A86A-F15C508D3F98}" destId="{418BCD7B-8EFA-43DE-BEC1-7987621A8EFB}" srcOrd="0" destOrd="0" presId="urn:microsoft.com/office/officeart/2005/8/layout/vList5"/>
    <dgm:cxn modelId="{2BFB2FDD-D721-4FF8-BCE9-2ADCFC9AD0C0}" type="presParOf" srcId="{49300F8C-2F85-4E2B-A86A-F15C508D3F98}" destId="{BD9C954C-32E4-49AD-9A0F-E049DE8525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64067D0E-557C-452C-8859-447A61EF5C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Emphasis</a:t>
          </a:r>
        </a:p>
      </dgm:t>
    </dgm:pt>
    <dgm:pt modelId="{FF1A595F-EDAF-4702-B43F-2B23097AFDAE}" type="parTrans" cxnId="{AA4639F7-A597-4053-AC0E-6748FD2C8571}">
      <dgm:prSet/>
      <dgm:spPr/>
      <dgm:t>
        <a:bodyPr/>
        <a:lstStyle/>
        <a:p>
          <a:endParaRPr lang="en-GB"/>
        </a:p>
      </dgm:t>
    </dgm:pt>
    <dgm:pt modelId="{80EDC6BF-3585-4DAB-A191-87E12871BE24}" type="sibTrans" cxnId="{AA4639F7-A597-4053-AC0E-6748FD2C8571}">
      <dgm:prSet/>
      <dgm:spPr/>
      <dgm:t>
        <a:bodyPr/>
        <a:lstStyle/>
        <a:p>
          <a:endParaRPr lang="en-GB"/>
        </a:p>
      </dgm:t>
    </dgm:pt>
    <dgm:pt modelId="{04DE8342-FC3A-439F-9344-3AD65310EF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Fragment type</a:t>
          </a:r>
        </a:p>
      </dgm:t>
    </dgm:pt>
    <dgm:pt modelId="{BBAE5A5E-00FC-4E2D-A81A-5A86B7DE4C7C}" type="parTrans" cxnId="{3EFA5FE9-B134-47B0-9CA8-0E7FD4A1570F}">
      <dgm:prSet/>
      <dgm:spPr/>
      <dgm:t>
        <a:bodyPr/>
        <a:lstStyle/>
        <a:p>
          <a:endParaRPr lang="en-GB"/>
        </a:p>
      </dgm:t>
    </dgm:pt>
    <dgm:pt modelId="{AAC93ADA-BF8D-4B1F-ADD6-E493BD515EB4}" type="sibTrans" cxnId="{3EFA5FE9-B134-47B0-9CA8-0E7FD4A1570F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3"/>
      <dgm:spPr/>
    </dgm:pt>
    <dgm:pt modelId="{C0B4015C-8039-4C57-916E-1FD2FF52B7E0}" type="pres">
      <dgm:prSet presAssocID="{CB362F2B-99D2-4A52-B145-98B76ECE6B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3">
        <dgm:presLayoutVars>
          <dgm:chMax val="0"/>
          <dgm:chPref val="0"/>
        </dgm:presLayoutVars>
      </dgm:prSet>
      <dgm:spPr/>
    </dgm:pt>
    <dgm:pt modelId="{0F72CEDE-C77D-497A-B458-1C1E0C93769D}" type="pres">
      <dgm:prSet presAssocID="{9EE9B8D4-06E0-4ABC-B569-8A172E23FF78}" presName="sibTrans" presStyleCnt="0"/>
      <dgm:spPr/>
    </dgm:pt>
    <dgm:pt modelId="{88F4E166-3134-4BD6-B964-7507688BECA5}" type="pres">
      <dgm:prSet presAssocID="{64067D0E-557C-452C-8859-447A61EF5C39}" presName="compNode" presStyleCnt="0"/>
      <dgm:spPr/>
    </dgm:pt>
    <dgm:pt modelId="{3F71E338-F61B-45E0-9023-B2F2CD79FF2B}" type="pres">
      <dgm:prSet presAssocID="{64067D0E-557C-452C-8859-447A61EF5C39}" presName="bgRect" presStyleLbl="bgShp" presStyleIdx="1" presStyleCnt="3"/>
      <dgm:spPr/>
    </dgm:pt>
    <dgm:pt modelId="{A11AC8D1-5C26-4140-A833-00C1835AB138}" type="pres">
      <dgm:prSet presAssocID="{64067D0E-557C-452C-8859-447A61EF5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29C1556F-615F-4B47-8A1D-FC16EBD307B7}" type="pres">
      <dgm:prSet presAssocID="{64067D0E-557C-452C-8859-447A61EF5C39}" presName="spaceRect" presStyleCnt="0"/>
      <dgm:spPr/>
    </dgm:pt>
    <dgm:pt modelId="{E2AFB896-B0DB-44E2-A3C1-920AE22D8E9F}" type="pres">
      <dgm:prSet presAssocID="{64067D0E-557C-452C-8859-447A61EF5C39}" presName="parTx" presStyleLbl="revTx" presStyleIdx="1" presStyleCnt="3">
        <dgm:presLayoutVars>
          <dgm:chMax val="0"/>
          <dgm:chPref val="0"/>
        </dgm:presLayoutVars>
      </dgm:prSet>
      <dgm:spPr/>
    </dgm:pt>
    <dgm:pt modelId="{9467F12C-EEA3-47E7-A796-00ED9EE62CCD}" type="pres">
      <dgm:prSet presAssocID="{80EDC6BF-3585-4DAB-A191-87E12871BE24}" presName="sibTrans" presStyleCnt="0"/>
      <dgm:spPr/>
    </dgm:pt>
    <dgm:pt modelId="{BD7ABD02-1B21-4E7B-9D6D-C0F910281BBD}" type="pres">
      <dgm:prSet presAssocID="{04DE8342-FC3A-439F-9344-3AD65310EF4A}" presName="compNode" presStyleCnt="0"/>
      <dgm:spPr/>
    </dgm:pt>
    <dgm:pt modelId="{56405476-BCE8-488B-8B0A-81C273F10CC3}" type="pres">
      <dgm:prSet presAssocID="{04DE8342-FC3A-439F-9344-3AD65310EF4A}" presName="bgRect" presStyleLbl="bgShp" presStyleIdx="2" presStyleCnt="3"/>
      <dgm:spPr/>
    </dgm:pt>
    <dgm:pt modelId="{C2D8770E-23FD-49F4-A896-2DF9D6EDFCBA}" type="pres">
      <dgm:prSet presAssocID="{04DE8342-FC3A-439F-9344-3AD65310EF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E52CF79-B8FD-4D9D-907A-7FCB3C952BE2}" type="pres">
      <dgm:prSet presAssocID="{04DE8342-FC3A-439F-9344-3AD65310EF4A}" presName="spaceRect" presStyleCnt="0"/>
      <dgm:spPr/>
    </dgm:pt>
    <dgm:pt modelId="{DBB9C977-8503-4570-A029-8EE1E6277E53}" type="pres">
      <dgm:prSet presAssocID="{04DE8342-FC3A-439F-9344-3AD65310EF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48434-8018-41E1-B07F-70E6F8C355FA}" type="presOf" srcId="{64067D0E-557C-452C-8859-447A61EF5C39}" destId="{E2AFB896-B0DB-44E2-A3C1-920AE22D8E9F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101558CE-58B3-4AC5-AB7C-FF51E1BB221F}" type="presOf" srcId="{04DE8342-FC3A-439F-9344-3AD65310EF4A}" destId="{DBB9C977-8503-4570-A029-8EE1E6277E53}" srcOrd="0" destOrd="0" presId="urn:microsoft.com/office/officeart/2018/2/layout/IconVerticalSolidList"/>
    <dgm:cxn modelId="{3EFA5FE9-B134-47B0-9CA8-0E7FD4A1570F}" srcId="{C642B065-4242-4138-9AE0-898820DBAF82}" destId="{04DE8342-FC3A-439F-9344-3AD65310EF4A}" srcOrd="2" destOrd="0" parTransId="{BBAE5A5E-00FC-4E2D-A81A-5A86B7DE4C7C}" sibTransId="{AAC93ADA-BF8D-4B1F-ADD6-E493BD515EB4}"/>
    <dgm:cxn modelId="{AA4639F7-A597-4053-AC0E-6748FD2C8571}" srcId="{C642B065-4242-4138-9AE0-898820DBAF82}" destId="{64067D0E-557C-452C-8859-447A61EF5C39}" srcOrd="1" destOrd="0" parTransId="{FF1A595F-EDAF-4702-B43F-2B23097AFDAE}" sibTransId="{80EDC6BF-3585-4DAB-A191-87E12871BE24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F018863C-3692-43F2-80A0-87B53843F9E6}" type="presParOf" srcId="{45883CBF-549E-40C7-911D-9138D937B43B}" destId="{0F72CEDE-C77D-497A-B458-1C1E0C93769D}" srcOrd="1" destOrd="0" presId="urn:microsoft.com/office/officeart/2018/2/layout/IconVerticalSolidList"/>
    <dgm:cxn modelId="{0DD1ACA8-FDB5-4574-B266-F7A0CFA9C3DE}" type="presParOf" srcId="{45883CBF-549E-40C7-911D-9138D937B43B}" destId="{88F4E166-3134-4BD6-B964-7507688BECA5}" srcOrd="2" destOrd="0" presId="urn:microsoft.com/office/officeart/2018/2/layout/IconVerticalSolidList"/>
    <dgm:cxn modelId="{5327492B-F1CD-44DA-B182-B31FB6858C8F}" type="presParOf" srcId="{88F4E166-3134-4BD6-B964-7507688BECA5}" destId="{3F71E338-F61B-45E0-9023-B2F2CD79FF2B}" srcOrd="0" destOrd="0" presId="urn:microsoft.com/office/officeart/2018/2/layout/IconVerticalSolidList"/>
    <dgm:cxn modelId="{F24D021A-1999-40E2-A5B7-805C61FB6AB4}" type="presParOf" srcId="{88F4E166-3134-4BD6-B964-7507688BECA5}" destId="{A11AC8D1-5C26-4140-A833-00C1835AB138}" srcOrd="1" destOrd="0" presId="urn:microsoft.com/office/officeart/2018/2/layout/IconVerticalSolidList"/>
    <dgm:cxn modelId="{EBA080D0-71E4-431D-9258-DA4E36AD5581}" type="presParOf" srcId="{88F4E166-3134-4BD6-B964-7507688BECA5}" destId="{29C1556F-615F-4B47-8A1D-FC16EBD307B7}" srcOrd="2" destOrd="0" presId="urn:microsoft.com/office/officeart/2018/2/layout/IconVerticalSolidList"/>
    <dgm:cxn modelId="{FD5986EF-204F-40A4-A805-212630EBE0EC}" type="presParOf" srcId="{88F4E166-3134-4BD6-B964-7507688BECA5}" destId="{E2AFB896-B0DB-44E2-A3C1-920AE22D8E9F}" srcOrd="3" destOrd="0" presId="urn:microsoft.com/office/officeart/2018/2/layout/IconVerticalSolidList"/>
    <dgm:cxn modelId="{1CD1C8AF-7B6E-4B98-A912-3E1C39FEABF1}" type="presParOf" srcId="{45883CBF-549E-40C7-911D-9138D937B43B}" destId="{9467F12C-EEA3-47E7-A796-00ED9EE62CCD}" srcOrd="3" destOrd="0" presId="urn:microsoft.com/office/officeart/2018/2/layout/IconVerticalSolidList"/>
    <dgm:cxn modelId="{17D9FC69-E721-4E2C-A684-B70BE7D1E2A9}" type="presParOf" srcId="{45883CBF-549E-40C7-911D-9138D937B43B}" destId="{BD7ABD02-1B21-4E7B-9D6D-C0F910281BBD}" srcOrd="4" destOrd="0" presId="urn:microsoft.com/office/officeart/2018/2/layout/IconVerticalSolidList"/>
    <dgm:cxn modelId="{855AF923-6EE9-4B37-8C1E-33B7F77576A5}" type="presParOf" srcId="{BD7ABD02-1B21-4E7B-9D6D-C0F910281BBD}" destId="{56405476-BCE8-488B-8B0A-81C273F10CC3}" srcOrd="0" destOrd="0" presId="urn:microsoft.com/office/officeart/2018/2/layout/IconVerticalSolidList"/>
    <dgm:cxn modelId="{723D9CF9-8037-474A-BE13-E15FE274AC17}" type="presParOf" srcId="{BD7ABD02-1B21-4E7B-9D6D-C0F910281BBD}" destId="{C2D8770E-23FD-49F4-A896-2DF9D6EDFCBA}" srcOrd="1" destOrd="0" presId="urn:microsoft.com/office/officeart/2018/2/layout/IconVerticalSolidList"/>
    <dgm:cxn modelId="{7891851D-D23C-42BC-8CFC-43C753D41617}" type="presParOf" srcId="{BD7ABD02-1B21-4E7B-9D6D-C0F910281BBD}" destId="{4E52CF79-B8FD-4D9D-907A-7FCB3C952BE2}" srcOrd="2" destOrd="0" presId="urn:microsoft.com/office/officeart/2018/2/layout/IconVerticalSolidList"/>
    <dgm:cxn modelId="{18442771-E4DA-4C85-85B6-C352FCA46EAE}" type="presParOf" srcId="{BD7ABD02-1B21-4E7B-9D6D-C0F910281BBD}" destId="{DBB9C977-8503-4570-A029-8EE1E627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Modality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47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199178" y="148627"/>
          <a:ext cx="362143" cy="362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60501" y="47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theory</a:t>
          </a:r>
        </a:p>
      </dsp:txBody>
      <dsp:txXfrm>
        <a:off x="760501" y="478"/>
        <a:ext cx="4881473" cy="658442"/>
      </dsp:txXfrm>
    </dsp:sp>
    <dsp:sp modelId="{A6892D59-A23C-407A-920F-4006C971F46C}">
      <dsp:nvSpPr>
        <dsp:cNvPr id="0" name=""/>
        <dsp:cNvSpPr/>
      </dsp:nvSpPr>
      <dsp:spPr>
        <a:xfrm>
          <a:off x="0" y="82353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199178" y="971681"/>
          <a:ext cx="362143" cy="362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60501" y="82353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 &amp; hypotheses</a:t>
          </a:r>
        </a:p>
      </dsp:txBody>
      <dsp:txXfrm>
        <a:off x="760501" y="823531"/>
        <a:ext cx="4881473" cy="658442"/>
      </dsp:txXfrm>
    </dsp:sp>
    <dsp:sp modelId="{5BD4677F-8904-4EC6-839C-F0040A2CE159}">
      <dsp:nvSpPr>
        <dsp:cNvPr id="0" name=""/>
        <dsp:cNvSpPr/>
      </dsp:nvSpPr>
      <dsp:spPr>
        <a:xfrm>
          <a:off x="0" y="164658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199178" y="1794734"/>
          <a:ext cx="362143" cy="362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60501" y="164658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 design</a:t>
          </a:r>
        </a:p>
      </dsp:txBody>
      <dsp:txXfrm>
        <a:off x="760501" y="1646584"/>
        <a:ext cx="4881473" cy="658442"/>
      </dsp:txXfrm>
    </dsp:sp>
    <dsp:sp modelId="{954C0194-86ED-4129-AF76-D2214BA3377D}">
      <dsp:nvSpPr>
        <dsp:cNvPr id="0" name=""/>
        <dsp:cNvSpPr/>
      </dsp:nvSpPr>
      <dsp:spPr>
        <a:xfrm>
          <a:off x="0" y="246963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8C37-C77F-4BB6-B339-4CB8F5CEB34E}">
      <dsp:nvSpPr>
        <dsp:cNvPr id="0" name=""/>
        <dsp:cNvSpPr/>
      </dsp:nvSpPr>
      <dsp:spPr>
        <a:xfrm>
          <a:off x="199178" y="2617787"/>
          <a:ext cx="362143" cy="362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B988D-5BEF-424D-A8EB-94A467D9BEF0}">
      <dsp:nvSpPr>
        <dsp:cNvPr id="0" name=""/>
        <dsp:cNvSpPr/>
      </dsp:nvSpPr>
      <dsp:spPr>
        <a:xfrm>
          <a:off x="760501" y="246963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Participants</a:t>
          </a:r>
        </a:p>
      </dsp:txBody>
      <dsp:txXfrm>
        <a:off x="760501" y="2469638"/>
        <a:ext cx="4881473" cy="658442"/>
      </dsp:txXfrm>
    </dsp:sp>
    <dsp:sp modelId="{13FA2E01-7B89-4621-861E-41F000BCF1D6}">
      <dsp:nvSpPr>
        <dsp:cNvPr id="0" name=""/>
        <dsp:cNvSpPr/>
      </dsp:nvSpPr>
      <dsp:spPr>
        <a:xfrm>
          <a:off x="0" y="3292691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199178" y="3440841"/>
          <a:ext cx="362143" cy="362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60501" y="3292691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Results</a:t>
          </a:r>
        </a:p>
      </dsp:txBody>
      <dsp:txXfrm>
        <a:off x="760501" y="3292691"/>
        <a:ext cx="4881473" cy="658442"/>
      </dsp:txXfrm>
    </dsp:sp>
    <dsp:sp modelId="{F5EBB963-4AC9-4CB8-8B29-80678AAC66B6}">
      <dsp:nvSpPr>
        <dsp:cNvPr id="0" name=""/>
        <dsp:cNvSpPr/>
      </dsp:nvSpPr>
      <dsp:spPr>
        <a:xfrm>
          <a:off x="0" y="4115744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5F344-92C9-4708-A110-454B76DB8A73}">
      <dsp:nvSpPr>
        <dsp:cNvPr id="0" name=""/>
        <dsp:cNvSpPr/>
      </dsp:nvSpPr>
      <dsp:spPr>
        <a:xfrm>
          <a:off x="199178" y="4263894"/>
          <a:ext cx="362143" cy="362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ABE9-19E4-4496-8E95-F162D4CCB5DF}">
      <dsp:nvSpPr>
        <dsp:cNvPr id="0" name=""/>
        <dsp:cNvSpPr/>
      </dsp:nvSpPr>
      <dsp:spPr>
        <a:xfrm>
          <a:off x="760501" y="4115744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Conclusions</a:t>
          </a:r>
        </a:p>
      </dsp:txBody>
      <dsp:txXfrm>
        <a:off x="760501" y="4115744"/>
        <a:ext cx="4881473" cy="658442"/>
      </dsp:txXfrm>
    </dsp:sp>
    <dsp:sp modelId="{A3127ED4-5BA4-4B0A-A5FA-31F35DEE334C}">
      <dsp:nvSpPr>
        <dsp:cNvPr id="0" name=""/>
        <dsp:cNvSpPr/>
      </dsp:nvSpPr>
      <dsp:spPr>
        <a:xfrm>
          <a:off x="0" y="4938798"/>
          <a:ext cx="5641974" cy="658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199178" y="5086947"/>
          <a:ext cx="362143" cy="3621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60501" y="4938798"/>
          <a:ext cx="4881473" cy="65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85" tIns="69685" rIns="69685" bIns="69685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Discussion</a:t>
          </a:r>
        </a:p>
      </dsp:txBody>
      <dsp:txXfrm>
        <a:off x="760501" y="4938798"/>
        <a:ext cx="4881473" cy="658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Emphasis</a:t>
          </a:r>
        </a:p>
      </dsp:txBody>
      <dsp:txXfrm>
        <a:off x="1375370" y="1389263"/>
        <a:ext cx="1805149" cy="11907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bg1"/>
              </a:solidFill>
            </a:rPr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Fragment</a:t>
          </a:r>
          <a:br>
            <a:rPr lang="en-US" sz="3200" b="0" kern="1200" dirty="0"/>
          </a:br>
          <a:r>
            <a:rPr lang="en-US" sz="3200" b="0" kern="1200" dirty="0"/>
            <a:t>type</a:t>
          </a:r>
        </a:p>
      </dsp:txBody>
      <dsp:txXfrm>
        <a:off x="1375370" y="1389263"/>
        <a:ext cx="1805149" cy="11907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Modality</a:t>
          </a:r>
          <a:br>
            <a:rPr lang="en-US" sz="2800" b="1" kern="1200"/>
          </a:br>
          <a:r>
            <a:rPr lang="en-US" sz="2800" b="0" kern="1200"/>
            <a:t>auditory &gt; written</a:t>
          </a:r>
          <a:endParaRPr lang="en-US" sz="2800" b="0" kern="1200" dirty="0"/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emphasis on contrasting words &gt; lacking 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lexical fragments &gt; functional fragments</a:t>
          </a:r>
        </a:p>
      </dsp:txBody>
      <dsp:txXfrm>
        <a:off x="1416627" y="3066817"/>
        <a:ext cx="7995710" cy="12265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Modality</a:t>
          </a:r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0" y="22805"/>
          <a:ext cx="3344084" cy="1337633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Acceptability Judgement Task</a:t>
          </a:r>
          <a:endParaRPr lang="en-US" sz="3200" kern="1200" dirty="0"/>
        </a:p>
      </dsp:txBody>
      <dsp:txXfrm>
        <a:off x="0" y="22805"/>
        <a:ext cx="3344084" cy="1337633"/>
      </dsp:txXfrm>
    </dsp:sp>
    <dsp:sp modelId="{1268BD2F-18C0-4169-BC25-EC0C1365DA2D}">
      <dsp:nvSpPr>
        <dsp:cNvPr id="0" name=""/>
        <dsp:cNvSpPr/>
      </dsp:nvSpPr>
      <dsp:spPr>
        <a:xfrm>
          <a:off x="0" y="1360439"/>
          <a:ext cx="334408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rate naturalness of speaker B’s answer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7-point Likert scale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forced choice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no time limit</a:t>
          </a:r>
          <a:endParaRPr lang="en-GB" sz="2600" kern="1200" dirty="0"/>
        </a:p>
      </dsp:txBody>
      <dsp:txXfrm>
        <a:off x="0" y="1360439"/>
        <a:ext cx="3344084" cy="2854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785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3884" y="185187"/>
          <a:ext cx="443426" cy="443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31196" y="3785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 = 100</a:t>
          </a:r>
          <a:endParaRPr lang="en-US" sz="2600" kern="1200" dirty="0"/>
        </a:p>
      </dsp:txBody>
      <dsp:txXfrm>
        <a:off x="931196" y="3785"/>
        <a:ext cx="5121583" cy="806230"/>
      </dsp:txXfrm>
    </dsp:sp>
    <dsp:sp modelId="{A94DCB55-D264-41AC-A026-82E57C8CF2CB}">
      <dsp:nvSpPr>
        <dsp:cNvPr id="0" name=""/>
        <dsp:cNvSpPr/>
      </dsp:nvSpPr>
      <dsp:spPr>
        <a:xfrm>
          <a:off x="0" y="1011573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8C40-A75C-4B8E-89D3-C2105417EB48}">
      <dsp:nvSpPr>
        <dsp:cNvPr id="0" name=""/>
        <dsp:cNvSpPr/>
      </dsp:nvSpPr>
      <dsp:spPr>
        <a:xfrm>
          <a:off x="243884" y="1192975"/>
          <a:ext cx="443426" cy="443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D24C-69B6-4949-AF97-9EB29395A46F}">
      <dsp:nvSpPr>
        <dsp:cNvPr id="0" name=""/>
        <dsp:cNvSpPr/>
      </dsp:nvSpPr>
      <dsp:spPr>
        <a:xfrm>
          <a:off x="931196" y="1011573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crowdsourced from Prolific</a:t>
          </a:r>
        </a:p>
      </dsp:txBody>
      <dsp:txXfrm>
        <a:off x="931196" y="1011573"/>
        <a:ext cx="5121583" cy="806230"/>
      </dsp:txXfrm>
    </dsp:sp>
    <dsp:sp modelId="{C0AD6A9F-950F-4F93-B282-B0E122FBB848}">
      <dsp:nvSpPr>
        <dsp:cNvPr id="0" name=""/>
        <dsp:cNvSpPr/>
      </dsp:nvSpPr>
      <dsp:spPr>
        <a:xfrm>
          <a:off x="0" y="2019362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5735-E495-4390-9B3F-3BF9CBF37D92}">
      <dsp:nvSpPr>
        <dsp:cNvPr id="0" name=""/>
        <dsp:cNvSpPr/>
      </dsp:nvSpPr>
      <dsp:spPr>
        <a:xfrm>
          <a:off x="243884" y="2200764"/>
          <a:ext cx="443426" cy="443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10C4-6BCE-4C08-9DE2-8D8F05A97818}">
      <dsp:nvSpPr>
        <dsp:cNvPr id="0" name=""/>
        <dsp:cNvSpPr/>
      </dsp:nvSpPr>
      <dsp:spPr>
        <a:xfrm>
          <a:off x="931196" y="2019362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German native speakers</a:t>
          </a:r>
        </a:p>
      </dsp:txBody>
      <dsp:txXfrm>
        <a:off x="931196" y="2019362"/>
        <a:ext cx="5121583" cy="806230"/>
      </dsp:txXfrm>
    </dsp:sp>
    <dsp:sp modelId="{7E4F17BA-826D-4DFB-9A5D-B18BBA397E78}">
      <dsp:nvSpPr>
        <dsp:cNvPr id="0" name=""/>
        <dsp:cNvSpPr/>
      </dsp:nvSpPr>
      <dsp:spPr>
        <a:xfrm>
          <a:off x="0" y="3027150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3ACA-124E-4F6D-AD59-995EF2900176}">
      <dsp:nvSpPr>
        <dsp:cNvPr id="0" name=""/>
        <dsp:cNvSpPr/>
      </dsp:nvSpPr>
      <dsp:spPr>
        <a:xfrm>
          <a:off x="243884" y="3208552"/>
          <a:ext cx="443426" cy="443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9A5B3-34E7-4537-987A-05028CFB4296}">
      <dsp:nvSpPr>
        <dsp:cNvPr id="0" name=""/>
        <dsp:cNvSpPr/>
      </dsp:nvSpPr>
      <dsp:spPr>
        <a:xfrm>
          <a:off x="931196" y="3027150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age between 19-73 years (m = 35.5)</a:t>
          </a:r>
        </a:p>
      </dsp:txBody>
      <dsp:txXfrm>
        <a:off x="931196" y="3027150"/>
        <a:ext cx="5121583" cy="806230"/>
      </dsp:txXfrm>
    </dsp:sp>
    <dsp:sp modelId="{7520F584-F4F3-4912-B07E-2189CEAF0C2D}">
      <dsp:nvSpPr>
        <dsp:cNvPr id="0" name=""/>
        <dsp:cNvSpPr/>
      </dsp:nvSpPr>
      <dsp:spPr>
        <a:xfrm>
          <a:off x="0" y="4034939"/>
          <a:ext cx="6052780" cy="80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784B-FDB1-49AB-B216-2A976086CE22}">
      <dsp:nvSpPr>
        <dsp:cNvPr id="0" name=""/>
        <dsp:cNvSpPr/>
      </dsp:nvSpPr>
      <dsp:spPr>
        <a:xfrm>
          <a:off x="243884" y="4216341"/>
          <a:ext cx="443426" cy="443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11E-BE7F-426D-B879-EE6FB8EDA884}">
      <dsp:nvSpPr>
        <dsp:cNvPr id="0" name=""/>
        <dsp:cNvSpPr/>
      </dsp:nvSpPr>
      <dsp:spPr>
        <a:xfrm>
          <a:off x="931196" y="4034939"/>
          <a:ext cx="5121583" cy="80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26" tIns="85326" rIns="85326" bIns="85326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69 males, 29 females, 2 diverse</a:t>
          </a:r>
        </a:p>
      </dsp:txBody>
      <dsp:txXfrm>
        <a:off x="931196" y="4034939"/>
        <a:ext cx="5121583" cy="80623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</a:t>
          </a:r>
          <a:r>
            <a:rPr lang="en-US" sz="2800" kern="1200" dirty="0">
              <a:solidFill>
                <a:schemeClr val="bg1"/>
              </a:solidFill>
            </a:rPr>
            <a:t>F</a:t>
          </a:r>
        </a:p>
      </dsp:txBody>
      <dsp:txXfrm>
        <a:off x="552161" y="81472"/>
        <a:ext cx="7084673" cy="74586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X = individual data point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μ</a:t>
          </a:r>
          <a:r>
            <a:rPr lang="de-DE" sz="2600" kern="1200" dirty="0"/>
            <a:t> = </a:t>
          </a:r>
          <a:r>
            <a:rPr lang="de-DE" sz="2600" kern="1200" dirty="0" err="1"/>
            <a:t>mean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600" kern="1200" dirty="0"/>
            <a:t>σ</a:t>
          </a:r>
          <a:r>
            <a:rPr lang="de-DE" sz="2600" kern="1200" dirty="0"/>
            <a:t> = </a:t>
          </a:r>
          <a:r>
            <a:rPr lang="de-DE" sz="2600" kern="1200" dirty="0" err="1"/>
            <a:t>standard</a:t>
          </a:r>
          <a:r>
            <a:rPr lang="de-DE" sz="2600" kern="1200" dirty="0"/>
            <a:t> </a:t>
          </a:r>
          <a:r>
            <a:rPr lang="de-DE" sz="2600" kern="1200" dirty="0" err="1"/>
            <a:t>deviation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z-score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6046" y="-2405844"/>
          <a:ext cx="1591885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Emphasis: without β1 = -0.25, p = 0.03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Modality: written β1 = -1.99, p = 0.02</a:t>
          </a:r>
          <a:endParaRPr lang="en-GB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0" i="0" kern="1200" baseline="0" dirty="0"/>
            <a:t>Fragment type: lexical β1 = -0.4486, p &lt; 0.01</a:t>
          </a:r>
          <a:endParaRPr lang="en-GB" sz="2600" kern="1200" dirty="0"/>
        </a:p>
      </dsp:txBody>
      <dsp:txXfrm rot="-5400000">
        <a:off x="2710244" y="277667"/>
        <a:ext cx="6725781" cy="1436467"/>
      </dsp:txXfrm>
    </dsp:sp>
    <dsp:sp modelId="{418BCD7B-8EFA-43DE-BEC1-7987621A8EFB}">
      <dsp:nvSpPr>
        <dsp:cNvPr id="0" name=""/>
        <dsp:cNvSpPr/>
      </dsp:nvSpPr>
      <dsp:spPr>
        <a:xfrm>
          <a:off x="206337" y="972"/>
          <a:ext cx="2503906" cy="1989856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CLMM</a:t>
          </a:r>
          <a:endParaRPr lang="en-GB" sz="5000" kern="1200" dirty="0"/>
        </a:p>
      </dsp:txBody>
      <dsp:txXfrm>
        <a:off x="303474" y="98109"/>
        <a:ext cx="2309632" cy="179558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difference: -28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Lower AIC for null model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AIC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954C-32E4-49AD-9A0F-E049DE852505}">
      <dsp:nvSpPr>
        <dsp:cNvPr id="0" name=""/>
        <dsp:cNvSpPr/>
      </dsp:nvSpPr>
      <dsp:spPr>
        <a:xfrm rot="5400000">
          <a:off x="5315268" y="-2405844"/>
          <a:ext cx="1593441" cy="6803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p &lt; 0.01</a:t>
          </a:r>
          <a:endParaRPr lang="en-GB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b="0" i="0" kern="1200" baseline="0" dirty="0"/>
            <a:t>significantly better model fit</a:t>
          </a:r>
          <a:endParaRPr lang="en-GB" sz="3600" kern="1200" dirty="0"/>
        </a:p>
      </dsp:txBody>
      <dsp:txXfrm rot="-5400000">
        <a:off x="2710244" y="276965"/>
        <a:ext cx="6725705" cy="1437871"/>
      </dsp:txXfrm>
    </dsp:sp>
    <dsp:sp modelId="{418BCD7B-8EFA-43DE-BEC1-7987621A8EFB}">
      <dsp:nvSpPr>
        <dsp:cNvPr id="0" name=""/>
        <dsp:cNvSpPr/>
      </dsp:nvSpPr>
      <dsp:spPr>
        <a:xfrm>
          <a:off x="206337" y="0"/>
          <a:ext cx="2503906" cy="1991802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0" i="0" kern="1200" baseline="0" dirty="0"/>
            <a:t>ANOVA</a:t>
          </a:r>
          <a:endParaRPr lang="en-GB" sz="5000" kern="1200" dirty="0"/>
        </a:p>
      </dsp:txBody>
      <dsp:txXfrm>
        <a:off x="303569" y="97232"/>
        <a:ext cx="2309442" cy="1797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524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71021" y="276490"/>
          <a:ext cx="674584" cy="674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16627" y="524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Modality</a:t>
          </a:r>
        </a:p>
      </dsp:txBody>
      <dsp:txXfrm>
        <a:off x="1416627" y="524"/>
        <a:ext cx="7995710" cy="1226517"/>
      </dsp:txXfrm>
    </dsp:sp>
    <dsp:sp modelId="{3F71E338-F61B-45E0-9023-B2F2CD79FF2B}">
      <dsp:nvSpPr>
        <dsp:cNvPr id="0" name=""/>
        <dsp:cNvSpPr/>
      </dsp:nvSpPr>
      <dsp:spPr>
        <a:xfrm>
          <a:off x="0" y="1533670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C8D1-5C26-4140-A833-00C1835AB138}">
      <dsp:nvSpPr>
        <dsp:cNvPr id="0" name=""/>
        <dsp:cNvSpPr/>
      </dsp:nvSpPr>
      <dsp:spPr>
        <a:xfrm>
          <a:off x="371021" y="1809637"/>
          <a:ext cx="674584" cy="674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FB896-B0DB-44E2-A3C1-920AE22D8E9F}">
      <dsp:nvSpPr>
        <dsp:cNvPr id="0" name=""/>
        <dsp:cNvSpPr/>
      </dsp:nvSpPr>
      <dsp:spPr>
        <a:xfrm>
          <a:off x="1416627" y="1533670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Emphasis</a:t>
          </a:r>
        </a:p>
      </dsp:txBody>
      <dsp:txXfrm>
        <a:off x="1416627" y="1533670"/>
        <a:ext cx="7995710" cy="1226517"/>
      </dsp:txXfrm>
    </dsp:sp>
    <dsp:sp modelId="{56405476-BCE8-488B-8B0A-81C273F10CC3}">
      <dsp:nvSpPr>
        <dsp:cNvPr id="0" name=""/>
        <dsp:cNvSpPr/>
      </dsp:nvSpPr>
      <dsp:spPr>
        <a:xfrm>
          <a:off x="0" y="3066817"/>
          <a:ext cx="9412337" cy="12265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8770E-23FD-49F4-A896-2DF9D6EDFCBA}">
      <dsp:nvSpPr>
        <dsp:cNvPr id="0" name=""/>
        <dsp:cNvSpPr/>
      </dsp:nvSpPr>
      <dsp:spPr>
        <a:xfrm>
          <a:off x="371021" y="3342783"/>
          <a:ext cx="674584" cy="674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C977-8503-4570-A029-8EE1E6277E53}">
      <dsp:nvSpPr>
        <dsp:cNvPr id="0" name=""/>
        <dsp:cNvSpPr/>
      </dsp:nvSpPr>
      <dsp:spPr>
        <a:xfrm>
          <a:off x="1416627" y="3066817"/>
          <a:ext cx="7995710" cy="122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806" tIns="129806" rIns="129806" bIns="129806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Fragment type</a:t>
          </a:r>
        </a:p>
      </dsp:txBody>
      <dsp:txXfrm>
        <a:off x="1416627" y="3066817"/>
        <a:ext cx="7995710" cy="12265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389263"/>
          <a:ext cx="3180520" cy="1190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60216" y="1657192"/>
          <a:ext cx="654938" cy="654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375370" y="1389263"/>
          <a:ext cx="1805149" cy="119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26" tIns="126026" rIns="126026" bIns="12602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Modality</a:t>
          </a:r>
        </a:p>
      </dsp:txBody>
      <dsp:txXfrm>
        <a:off x="1375370" y="1389263"/>
        <a:ext cx="1805149" cy="119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4.xml"/><Relationship Id="rId3" Type="http://schemas.openxmlformats.org/officeDocument/2006/relationships/diagramLayout" Target="../diagrams/layout33.xml"/><Relationship Id="rId7" Type="http://schemas.openxmlformats.org/officeDocument/2006/relationships/image" Target="../media/image60.png"/><Relationship Id="rId12" Type="http://schemas.microsoft.com/office/2007/relationships/diagramDrawing" Target="../diagrams/drawing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openxmlformats.org/officeDocument/2006/relationships/diagramColors" Target="../diagrams/colors34.xml"/><Relationship Id="rId5" Type="http://schemas.openxmlformats.org/officeDocument/2006/relationships/diagramColors" Target="../diagrams/colors33.xml"/><Relationship Id="rId10" Type="http://schemas.openxmlformats.org/officeDocument/2006/relationships/diagramQuickStyle" Target="../diagrams/quickStyle34.xml"/><Relationship Id="rId4" Type="http://schemas.openxmlformats.org/officeDocument/2006/relationships/diagramQuickStyle" Target="../diagrams/quickStyle33.xml"/><Relationship Id="rId9" Type="http://schemas.openxmlformats.org/officeDocument/2006/relationships/diagramLayout" Target="../diagrams/layout3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Supervisors: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66626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0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F7701370-F66C-15E8-D435-66679BC9CE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570340" y="4381530"/>
            <a:ext cx="6572838" cy="1829070"/>
          </a:xfrm>
          <a:prstGeom prst="rect">
            <a:avLst/>
          </a:prstGeo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23446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2199-813A-55E3-2879-0809FFBE3D5C}"/>
              </a:ext>
            </a:extLst>
          </p:cNvPr>
          <p:cNvSpPr/>
          <p:nvPr/>
        </p:nvSpPr>
        <p:spPr>
          <a:xfrm>
            <a:off x="1354147" y="4698866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17152C-06A7-0F44-2655-3CC357207844}"/>
              </a:ext>
            </a:extLst>
          </p:cNvPr>
          <p:cNvSpPr/>
          <p:nvPr/>
        </p:nvSpPr>
        <p:spPr>
          <a:xfrm>
            <a:off x="1354147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48C0575-D9DA-5F68-B46B-67053B9A5486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written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auditory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9E4D5D-BAF8-3A66-9A6D-328BED0CE579}"/>
              </a:ext>
            </a:extLst>
          </p:cNvPr>
          <p:cNvSpPr txBox="1"/>
          <p:nvPr/>
        </p:nvSpPr>
        <p:spPr>
          <a:xfrm>
            <a:off x="4093605" y="2428838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less common</a:t>
            </a:r>
            <a:r>
              <a:rPr lang="en-GB" sz="2800" dirty="0"/>
              <a:t> in written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A4260-E1D5-C9D2-6371-A0B0D7D858B8}"/>
              </a:ext>
            </a:extLst>
          </p:cNvPr>
          <p:cNvSpPr txBox="1"/>
          <p:nvPr/>
        </p:nvSpPr>
        <p:spPr>
          <a:xfrm>
            <a:off x="4093605" y="4935285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fragments are </a:t>
            </a:r>
            <a:r>
              <a:rPr lang="en-GB" sz="2800" u="sng" dirty="0"/>
              <a:t>more common</a:t>
            </a:r>
            <a:r>
              <a:rPr lang="en-GB" sz="2800" dirty="0"/>
              <a:t> in spoken language</a:t>
            </a:r>
          </a:p>
        </p:txBody>
      </p:sp>
    </p:spTree>
    <p:extLst>
      <p:ext uri="{BB962C8B-B14F-4D97-AF65-F5344CB8AC3E}">
        <p14:creationId xmlns:p14="http://schemas.microsoft.com/office/powerpoint/2010/main" val="7525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83068"/>
              </p:ext>
            </p:extLst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2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64B706-C142-9753-1518-3E4EE2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150" y="2351786"/>
            <a:ext cx="8304881" cy="1216055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836422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7F54CB-9A35-2EDD-3DEF-5E319FCFDB51}"/>
              </a:ext>
            </a:extLst>
          </p:cNvPr>
          <p:cNvSpPr txBox="1">
            <a:spLocks/>
          </p:cNvSpPr>
          <p:nvPr/>
        </p:nvSpPr>
        <p:spPr>
          <a:xfrm>
            <a:off x="3455149" y="4877993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8A000207-0E73-FE8F-147B-1D4C7B0E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3895550" y="1993996"/>
            <a:ext cx="5729338" cy="1945404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A8742E0-10B9-036E-0600-EC0E10B08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3891289" y="4623715"/>
            <a:ext cx="5667915" cy="1577251"/>
          </a:xfrm>
          <a:prstGeom prst="rect">
            <a:avLst/>
          </a:prstGeom>
        </p:spPr>
      </p:pic>
      <p:sp>
        <p:nvSpPr>
          <p:cNvPr id="8" name="Ellipse 2">
            <a:extLst>
              <a:ext uri="{FF2B5EF4-FFF2-40B4-BE49-F238E27FC236}">
                <a16:creationId xmlns:a16="http://schemas.microsoft.com/office/drawing/2014/main" id="{6F2AC809-DBEE-B137-CABD-96005C2ABD1A}"/>
              </a:ext>
            </a:extLst>
          </p:cNvPr>
          <p:cNvSpPr/>
          <p:nvPr/>
        </p:nvSpPr>
        <p:spPr>
          <a:xfrm>
            <a:off x="4918880" y="3169877"/>
            <a:ext cx="864715" cy="8568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4">
            <a:extLst>
              <a:ext uri="{FF2B5EF4-FFF2-40B4-BE49-F238E27FC236}">
                <a16:creationId xmlns:a16="http://schemas.microsoft.com/office/drawing/2014/main" id="{46D5AF54-735C-174E-C73A-3EEFA110E939}"/>
              </a:ext>
            </a:extLst>
          </p:cNvPr>
          <p:cNvSpPr/>
          <p:nvPr/>
        </p:nvSpPr>
        <p:spPr>
          <a:xfrm>
            <a:off x="4842932" y="5483897"/>
            <a:ext cx="785053" cy="7888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11C019EE-8B6D-2AF0-982D-DF963829B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41504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7" name="Gerader Verbinder 12">
            <a:extLst>
              <a:ext uri="{FF2B5EF4-FFF2-40B4-BE49-F238E27FC236}">
                <a16:creationId xmlns:a16="http://schemas.microsoft.com/office/drawing/2014/main" id="{4E315769-FF16-84D5-F7B8-1EF493314D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1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DADC91-0E56-16F8-B20E-365BFAB55B71}"/>
              </a:ext>
            </a:extLst>
          </p:cNvPr>
          <p:cNvSpPr/>
          <p:nvPr/>
        </p:nvSpPr>
        <p:spPr>
          <a:xfrm>
            <a:off x="1257256" y="467547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078A2-8461-B97E-F637-DD47A460B6BC}"/>
              </a:ext>
            </a:extLst>
          </p:cNvPr>
          <p:cNvSpPr txBox="1"/>
          <p:nvPr/>
        </p:nvSpPr>
        <p:spPr>
          <a:xfrm>
            <a:off x="3989891" y="4911893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more difficult</a:t>
            </a:r>
            <a:r>
              <a:rPr lang="en-GB" sz="2800" dirty="0"/>
              <a:t> to identity correlate-remnant pairing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E40EE-FF9D-88DF-0543-186297F05015}"/>
              </a:ext>
            </a:extLst>
          </p:cNvPr>
          <p:cNvSpPr/>
          <p:nvPr/>
        </p:nvSpPr>
        <p:spPr>
          <a:xfrm>
            <a:off x="1257256" y="2319795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3FDFD-F7CF-ACAE-4C97-67D64F6F6211}"/>
              </a:ext>
            </a:extLst>
          </p:cNvPr>
          <p:cNvSpPr txBox="1"/>
          <p:nvPr/>
        </p:nvSpPr>
        <p:spPr>
          <a:xfrm>
            <a:off x="3913617" y="2489644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easier</a:t>
            </a:r>
            <a:r>
              <a:rPr lang="en-GB" sz="2800" dirty="0"/>
              <a:t> to identify </a:t>
            </a:r>
            <a:br>
              <a:rPr lang="en-GB" sz="2800" dirty="0"/>
            </a:br>
            <a:r>
              <a:rPr lang="en-GB" sz="2800" dirty="0"/>
              <a:t>correlate-remnant pairing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 emphasis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without emphasis</a:t>
            </a:r>
          </a:p>
        </p:txBody>
      </p:sp>
      <p:cxnSp>
        <p:nvCxnSpPr>
          <p:cNvPr id="11" name="Gerader Verbinder 12">
            <a:extLst>
              <a:ext uri="{FF2B5EF4-FFF2-40B4-BE49-F238E27FC236}">
                <a16:creationId xmlns:a16="http://schemas.microsoft.com/office/drawing/2014/main" id="{EB108909-2E0B-9B0B-EC12-1E4E6D6F5BC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6EA091-F75D-3B1B-9827-BEBE2397D311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55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79953"/>
              </p:ext>
            </p:extLst>
          </p:nvPr>
        </p:nvGraphicFramePr>
        <p:xfrm>
          <a:off x="5587972" y="630140"/>
          <a:ext cx="5641975" cy="5597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53269"/>
              </p:ext>
            </p:extLst>
          </p:nvPr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357C13B-DAE3-AAD5-3A29-5EE3EF81289E}"/>
              </a:ext>
            </a:extLst>
          </p:cNvPr>
          <p:cNvSpPr txBox="1">
            <a:spLocks/>
          </p:cNvSpPr>
          <p:nvPr/>
        </p:nvSpPr>
        <p:spPr>
          <a:xfrm>
            <a:off x="3455150" y="4897457"/>
            <a:ext cx="7672052" cy="121605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A: Peter worked at the cinema FROM 6pm.</a:t>
            </a:r>
          </a:p>
          <a:p>
            <a:r>
              <a:rPr lang="en-US" sz="2800" dirty="0"/>
              <a:t>B: No, UNTIL 6pm.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190A6-D0D5-222C-0262-CC74AFB940C9}"/>
              </a:ext>
            </a:extLst>
          </p:cNvPr>
          <p:cNvSpPr txBox="1">
            <a:spLocks/>
          </p:cNvSpPr>
          <p:nvPr/>
        </p:nvSpPr>
        <p:spPr>
          <a:xfrm>
            <a:off x="3455150" y="2430417"/>
            <a:ext cx="8304881" cy="121605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A: Peter showed his identity card to the POLICE OFFICER.</a:t>
            </a:r>
          </a:p>
          <a:p>
            <a:r>
              <a:rPr lang="en-US" sz="3000" dirty="0"/>
              <a:t>B: 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6F6114-4666-B1A9-1C55-51B22D95BEB7}"/>
              </a:ext>
            </a:extLst>
          </p:cNvPr>
          <p:cNvSpPr/>
          <p:nvPr/>
        </p:nvSpPr>
        <p:spPr>
          <a:xfrm>
            <a:off x="1314122" y="4677990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EC2CE1-7275-8BFE-C25F-83E9042C3C94}"/>
              </a:ext>
            </a:extLst>
          </p:cNvPr>
          <p:cNvSpPr/>
          <p:nvPr/>
        </p:nvSpPr>
        <p:spPr>
          <a:xfrm>
            <a:off x="1314122" y="2253224"/>
            <a:ext cx="8207691" cy="1426947"/>
          </a:xfrm>
          <a:prstGeom prst="roundRect">
            <a:avLst>
              <a:gd name="adj" fmla="val 111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 dirty="0">
              <a:solidFill>
                <a:schemeClr val="tx1"/>
              </a:solidFill>
            </a:endParaRPr>
          </a:p>
          <a:p>
            <a:pPr algn="ctr"/>
            <a:endParaRPr lang="en-GB" sz="1000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BCA1151-4574-2BEA-86FF-CCFB4D188CA7}"/>
              </a:ext>
            </a:extLst>
          </p:cNvPr>
          <p:cNvGraphicFramePr>
            <a:graphicFrameLocks/>
          </p:cNvGraphicFramePr>
          <p:nvPr/>
        </p:nvGraphicFramePr>
        <p:xfrm>
          <a:off x="7563680" y="-930878"/>
          <a:ext cx="3180520" cy="39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hteck: abgerundete Ecken 3">
            <a:extLst>
              <a:ext uri="{FF2B5EF4-FFF2-40B4-BE49-F238E27FC236}">
                <a16:creationId xmlns:a16="http://schemas.microsoft.com/office/drawing/2014/main" id="{69CC2403-7089-9C0B-0801-EDA86A97FA6B}"/>
              </a:ext>
            </a:extLst>
          </p:cNvPr>
          <p:cNvSpPr/>
          <p:nvPr/>
        </p:nvSpPr>
        <p:spPr>
          <a:xfrm>
            <a:off x="1458511" y="2550451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lexical</a:t>
            </a:r>
          </a:p>
        </p:txBody>
      </p:sp>
      <p:sp>
        <p:nvSpPr>
          <p:cNvPr id="13" name="Rechteck: abgerundete Ecken 3">
            <a:extLst>
              <a:ext uri="{FF2B5EF4-FFF2-40B4-BE49-F238E27FC236}">
                <a16:creationId xmlns:a16="http://schemas.microsoft.com/office/drawing/2014/main" id="{8F628938-869D-AA63-3BF2-45F3FB13DA3C}"/>
              </a:ext>
            </a:extLst>
          </p:cNvPr>
          <p:cNvSpPr/>
          <p:nvPr/>
        </p:nvSpPr>
        <p:spPr>
          <a:xfrm>
            <a:off x="1458511" y="4996093"/>
            <a:ext cx="1687724" cy="832494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functional</a:t>
            </a:r>
          </a:p>
        </p:txBody>
      </p:sp>
      <p:cxnSp>
        <p:nvCxnSpPr>
          <p:cNvPr id="12" name="Gerader Verbinder 12">
            <a:extLst>
              <a:ext uri="{FF2B5EF4-FFF2-40B4-BE49-F238E27FC236}">
                <a16:creationId xmlns:a16="http://schemas.microsoft.com/office/drawing/2014/main" id="{F8688484-C7A4-0E92-4ADA-FCAD549B402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0F5D33-812D-B997-0BDA-8A3B630401E6}"/>
              </a:ext>
            </a:extLst>
          </p:cNvPr>
          <p:cNvSpPr txBox="1"/>
          <p:nvPr/>
        </p:nvSpPr>
        <p:spPr>
          <a:xfrm>
            <a:off x="3942050" y="2489643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more focussed on in reading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FFF06-63DD-0D31-D7B2-C3128BD34F72}"/>
              </a:ext>
            </a:extLst>
          </p:cNvPr>
          <p:cNvSpPr txBox="1"/>
          <p:nvPr/>
        </p:nvSpPr>
        <p:spPr>
          <a:xfrm>
            <a:off x="3942050" y="4914409"/>
            <a:ext cx="478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do not bear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less focussed on in reading</a:t>
            </a:r>
          </a:p>
        </p:txBody>
      </p:sp>
    </p:spTree>
    <p:extLst>
      <p:ext uri="{BB962C8B-B14F-4D97-AF65-F5344CB8AC3E}">
        <p14:creationId xmlns:p14="http://schemas.microsoft.com/office/powerpoint/2010/main" val="245890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6291-D546-1692-809F-0CBFE98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8D6B-87FF-E748-48FC-BB92EC6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22FC4E-09B3-B6BC-2E29-F4A35C174F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910686"/>
          <a:ext cx="9412338" cy="42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058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30724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241166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056238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7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182109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5391A0-0FF8-96D8-92E9-4C8751F59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702" y="933483"/>
            <a:ext cx="8109152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EC774-4A8E-BE53-FF3F-E037D9C7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9" y="1039069"/>
            <a:ext cx="7935047" cy="531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5F0BD-E982-2FE1-0DE5-7979A33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D64E7A8-8FC5-9744-D48C-F18D9F3F3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159087"/>
              </p:ext>
            </p:extLst>
          </p:nvPr>
        </p:nvGraphicFramePr>
        <p:xfrm>
          <a:off x="623618" y="2084832"/>
          <a:ext cx="3344084" cy="423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92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345FA6D-98EE-DE86-766E-C8BB160C1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163754"/>
              </p:ext>
            </p:extLst>
          </p:nvPr>
        </p:nvGraphicFramePr>
        <p:xfrm>
          <a:off x="3609835" y="1685497"/>
          <a:ext cx="6052780" cy="484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 descr="Female with solid fill">
            <a:extLst>
              <a:ext uri="{FF2B5EF4-FFF2-40B4-BE49-F238E27FC236}">
                <a16:creationId xmlns:a16="http://schemas.microsoft.com/office/drawing/2014/main" id="{0F8FCFB7-0C4A-B5F2-97F1-4D493995F97E}"/>
              </a:ext>
            </a:extLst>
          </p:cNvPr>
          <p:cNvSpPr/>
          <p:nvPr/>
        </p:nvSpPr>
        <p:spPr>
          <a:xfrm>
            <a:off x="3832744" y="5984544"/>
            <a:ext cx="452653" cy="429904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3130-E7FC-A056-BC25-43AFF8E0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Participants’ highest degree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0120AA-1C25-1FFD-93A6-D9417CDD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203555"/>
              </p:ext>
            </p:extLst>
          </p:nvPr>
        </p:nvGraphicFramePr>
        <p:xfrm>
          <a:off x="4682843" y="1766110"/>
          <a:ext cx="6967993" cy="461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D7202E-F1F3-7E08-2A25-983A753A4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9" r="91962"/>
          <a:stretch/>
        </p:blipFill>
        <p:spPr>
          <a:xfrm>
            <a:off x="717052" y="2665944"/>
            <a:ext cx="452259" cy="221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2451-3D55-C45E-C942-191B20F7B968}"/>
              </a:ext>
            </a:extLst>
          </p:cNvPr>
          <p:cNvSpPr txBox="1"/>
          <p:nvPr/>
        </p:nvSpPr>
        <p:spPr>
          <a:xfrm>
            <a:off x="1169312" y="2685799"/>
            <a:ext cx="4217821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without high school diploma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1AD0-68D9-3F43-378D-446B379C0C8B}"/>
              </a:ext>
            </a:extLst>
          </p:cNvPr>
          <p:cNvSpPr txBox="1"/>
          <p:nvPr/>
        </p:nvSpPr>
        <p:spPr>
          <a:xfrm>
            <a:off x="1169312" y="3229862"/>
            <a:ext cx="3414589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completed high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67EE-B766-C900-3BE5-F85D7E28FBE8}"/>
              </a:ext>
            </a:extLst>
          </p:cNvPr>
          <p:cNvSpPr txBox="1"/>
          <p:nvPr/>
        </p:nvSpPr>
        <p:spPr>
          <a:xfrm>
            <a:off x="1169312" y="3773925"/>
            <a:ext cx="3448060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bachelor’s degree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A56B-4E06-26D2-3A6C-2AA7C980702C}"/>
              </a:ext>
            </a:extLst>
          </p:cNvPr>
          <p:cNvSpPr txBox="1"/>
          <p:nvPr/>
        </p:nvSpPr>
        <p:spPr>
          <a:xfrm>
            <a:off x="1169311" y="4355037"/>
            <a:ext cx="2919774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600" dirty="0"/>
              <a:t>with higher degree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7689-B63F-9743-46D8-7FDA50E9F7B3}"/>
              </a:ext>
            </a:extLst>
          </p:cNvPr>
          <p:cNvSpPr txBox="1"/>
          <p:nvPr/>
        </p:nvSpPr>
        <p:spPr>
          <a:xfrm>
            <a:off x="8463521" y="2131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3B476-A7F4-6E13-5E5D-024D8FA960ED}"/>
              </a:ext>
            </a:extLst>
          </p:cNvPr>
          <p:cNvSpPr txBox="1"/>
          <p:nvPr/>
        </p:nvSpPr>
        <p:spPr>
          <a:xfrm>
            <a:off x="9639503" y="3716924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C3E17-24D0-FEFC-D1ED-722383745054}"/>
              </a:ext>
            </a:extLst>
          </p:cNvPr>
          <p:cNvSpPr txBox="1"/>
          <p:nvPr/>
        </p:nvSpPr>
        <p:spPr>
          <a:xfrm>
            <a:off x="7591040" y="5472936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5C687-BFDB-1824-EB69-2EF7473038F9}"/>
              </a:ext>
            </a:extLst>
          </p:cNvPr>
          <p:cNvSpPr txBox="1"/>
          <p:nvPr/>
        </p:nvSpPr>
        <p:spPr>
          <a:xfrm>
            <a:off x="6302255" y="298872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319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auditory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sd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170920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written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with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sd = 0.80</a:t>
            </a: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 emphasis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sd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without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1500" noProof="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tx1"/>
                </a:solidFill>
              </a:rPr>
              <a:t>s</a:t>
            </a:r>
            <a:r>
              <a:rPr lang="en-GB" sz="3400" noProof="0" dirty="0" err="1">
                <a:solidFill>
                  <a:schemeClr val="tx1"/>
                </a:solidFill>
              </a:rPr>
              <a:t>ignificant</a:t>
            </a:r>
            <a:r>
              <a:rPr lang="en-GB" sz="3400" noProof="0" dirty="0">
                <a:solidFill>
                  <a:schemeClr val="tx1"/>
                </a:solidFill>
              </a:rPr>
              <a:t> effect:</a:t>
            </a:r>
            <a:br>
              <a:rPr lang="en-GB" sz="3400" noProof="0" dirty="0">
                <a:solidFill>
                  <a:schemeClr val="tx1"/>
                </a:solidFill>
              </a:rPr>
            </a:br>
            <a:r>
              <a:rPr lang="en-GB" sz="3400" noProof="0" dirty="0">
                <a:solidFill>
                  <a:schemeClr val="tx1"/>
                </a:solidFill>
              </a:rPr>
              <a:t>p = 0.027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8766D"/>
                </a:solidFill>
              </a:rPr>
              <a:t>functional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BFC4"/>
                </a:solidFill>
              </a:rPr>
              <a:t>lexical</a:t>
            </a:r>
            <a:r>
              <a:rPr lang="en-US" sz="3400" dirty="0">
                <a:solidFill>
                  <a:schemeClr val="tx1"/>
                </a:solidFill>
              </a:rPr>
              <a:t>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FC4"/>
                </a:solidFill>
              </a:rPr>
              <a:t>lexical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inverse</a:t>
            </a:r>
            <a:r>
              <a:rPr lang="en-US" sz="3200" dirty="0">
                <a:solidFill>
                  <a:schemeClr val="tx1"/>
                </a:solidFill>
              </a:rPr>
              <a:t> to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significantly effect: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p &lt; 0.01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tx1"/>
              </a:buClr>
            </a:pPr>
            <a:r>
              <a:rPr lang="en-GB" sz="3400" dirty="0">
                <a:solidFill>
                  <a:schemeClr val="tx1"/>
                </a:solidFill>
              </a:rPr>
              <a:t>Potential explanation for </a:t>
            </a:r>
            <a:br>
              <a:rPr lang="en-GB" sz="3400" dirty="0">
                <a:solidFill>
                  <a:schemeClr val="tx1"/>
                </a:solidFill>
              </a:rPr>
            </a:br>
            <a:r>
              <a:rPr lang="en-GB" sz="3400" dirty="0">
                <a:solidFill>
                  <a:schemeClr val="tx1"/>
                </a:solidFill>
              </a:rPr>
              <a:t>inverse trend?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161111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</p:spTree>
    <p:extLst>
      <p:ext uri="{BB962C8B-B14F-4D97-AF65-F5344CB8AC3E}">
        <p14:creationId xmlns:p14="http://schemas.microsoft.com/office/powerpoint/2010/main" val="426999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41883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37EE-785D-2A57-A12B-04262B32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worked at the</a:t>
            </a:r>
            <a:br>
              <a:rPr lang="en-US" sz="2800" dirty="0"/>
            </a:br>
            <a:r>
              <a:rPr lang="en-US" sz="2800" dirty="0"/>
              <a:t> 	cinema FROM 6pm.</a:t>
            </a:r>
          </a:p>
          <a:p>
            <a:r>
              <a:rPr lang="en-US" sz="2800" dirty="0"/>
              <a:t>B: 	No, UNTIL 6pm.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9A383-2DA6-EBE1-ECD9-E3E5B9C6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2300609"/>
          </a:xfrm>
        </p:spPr>
        <p:txBody>
          <a:bodyPr/>
          <a:lstStyle/>
          <a:p>
            <a:r>
              <a:rPr lang="en-US" sz="2800" dirty="0"/>
              <a:t>A: 	Peter showed his identity </a:t>
            </a:r>
            <a:br>
              <a:rPr lang="en-US" sz="2800" dirty="0"/>
            </a:br>
            <a:r>
              <a:rPr lang="en-US" sz="2800" dirty="0"/>
              <a:t> 	card to the POLICE </a:t>
            </a:r>
            <a:br>
              <a:rPr lang="en-US" sz="2800" dirty="0"/>
            </a:br>
            <a:r>
              <a:rPr lang="en-US" sz="2800" dirty="0"/>
              <a:t> 	OFFICER.</a:t>
            </a:r>
          </a:p>
          <a:p>
            <a:r>
              <a:rPr lang="en-US" sz="2800" dirty="0"/>
              <a:t>B: 	No, the BOUNCER.</a:t>
            </a:r>
          </a:p>
          <a:p>
            <a:endParaRPr lang="en-GB" dirty="0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8BE03596-B173-604F-EB57-8E347B18ACD8}"/>
              </a:ext>
            </a:extLst>
          </p:cNvPr>
          <p:cNvSpPr/>
          <p:nvPr/>
        </p:nvSpPr>
        <p:spPr>
          <a:xfrm>
            <a:off x="2324847" y="2074416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functional</a:t>
            </a:r>
          </a:p>
        </p:txBody>
      </p:sp>
      <p:sp>
        <p:nvSpPr>
          <p:cNvPr id="12" name="Rechteck: abgerundete Ecken 3">
            <a:extLst>
              <a:ext uri="{FF2B5EF4-FFF2-40B4-BE49-F238E27FC236}">
                <a16:creationId xmlns:a16="http://schemas.microsoft.com/office/drawing/2014/main" id="{C171BE7E-9A91-3458-BEE4-E93FB55F27AE}"/>
              </a:ext>
            </a:extLst>
          </p:cNvPr>
          <p:cNvSpPr/>
          <p:nvPr/>
        </p:nvSpPr>
        <p:spPr>
          <a:xfrm>
            <a:off x="7290039" y="1984591"/>
            <a:ext cx="2153442" cy="702983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lexical</a:t>
            </a:r>
          </a:p>
        </p:txBody>
      </p:sp>
      <p:sp>
        <p:nvSpPr>
          <p:cNvPr id="16" name="Rechteck: abgerundete Ecken 3">
            <a:extLst>
              <a:ext uri="{FF2B5EF4-FFF2-40B4-BE49-F238E27FC236}">
                <a16:creationId xmlns:a16="http://schemas.microsoft.com/office/drawing/2014/main" id="{E0A9C513-C2F5-E551-BB38-362C58E30B57}"/>
              </a:ext>
            </a:extLst>
          </p:cNvPr>
          <p:cNvSpPr/>
          <p:nvPr/>
        </p:nvSpPr>
        <p:spPr>
          <a:xfrm>
            <a:off x="1397014" y="491690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C384F025-ADC9-1820-E9AE-89ACDA0AB424}"/>
              </a:ext>
            </a:extLst>
          </p:cNvPr>
          <p:cNvSpPr/>
          <p:nvPr/>
        </p:nvSpPr>
        <p:spPr>
          <a:xfrm>
            <a:off x="6362206" y="491058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22313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6A3-1622-5947-5B86-D32BA41B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Trend</a:t>
            </a:r>
          </a:p>
        </p:txBody>
      </p:sp>
      <p:grpSp>
        <p:nvGrpSpPr>
          <p:cNvPr id="9" name="Gruppieren 12">
            <a:extLst>
              <a:ext uri="{FF2B5EF4-FFF2-40B4-BE49-F238E27FC236}">
                <a16:creationId xmlns:a16="http://schemas.microsoft.com/office/drawing/2014/main" id="{1337F1AB-B031-CB66-9C98-0163A9A7FC04}"/>
              </a:ext>
            </a:extLst>
          </p:cNvPr>
          <p:cNvGrpSpPr/>
          <p:nvPr/>
        </p:nvGrpSpPr>
        <p:grpSpPr>
          <a:xfrm>
            <a:off x="3657599" y="4063328"/>
            <a:ext cx="5849738" cy="1906287"/>
            <a:chOff x="344403" y="1819276"/>
            <a:chExt cx="2674348" cy="3219446"/>
          </a:xfrm>
          <a:solidFill>
            <a:srgbClr val="143742"/>
          </a:solidFill>
        </p:grpSpPr>
        <p:sp>
          <p:nvSpPr>
            <p:cNvPr id="10" name="Rechteck: abgerundete Ecken 13">
              <a:extLst>
                <a:ext uri="{FF2B5EF4-FFF2-40B4-BE49-F238E27FC236}">
                  <a16:creationId xmlns:a16="http://schemas.microsoft.com/office/drawing/2014/main" id="{140F4633-7FA6-FF22-F67C-B084CC879888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5740A8F8-1B42-B556-3A11-01FD9EEE083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>
                <a:buClr>
                  <a:schemeClr val="tx1"/>
                </a:buClr>
              </a:pP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clearer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contrast, the </a:t>
              </a:r>
              <a:r>
                <a:rPr lang="en-GB" sz="3200" u="sng" dirty="0">
                  <a:solidFill>
                    <a:schemeClr val="bg1"/>
                  </a:solidFill>
                  <a:sym typeface="Wingdings" panose="05000000000000000000" pitchFamily="2" charset="2"/>
                </a:rPr>
                <a:t>more natural</a:t>
              </a:r>
              <a:r>
                <a:rPr lang="en-GB" sz="3200" dirty="0">
                  <a:solidFill>
                    <a:schemeClr val="bg1"/>
                  </a:solidFill>
                  <a:sym typeface="Wingdings" panose="05000000000000000000" pitchFamily="2" charset="2"/>
                </a:rPr>
                <a:t> the dialogue?</a:t>
              </a:r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endParaRPr lang="en-US" sz="2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Pfeil: nach rechts 15">
            <a:extLst>
              <a:ext uri="{FF2B5EF4-FFF2-40B4-BE49-F238E27FC236}">
                <a16:creationId xmlns:a16="http://schemas.microsoft.com/office/drawing/2014/main" id="{F18D5352-2ABD-7E20-509C-71281D9C6666}"/>
              </a:ext>
            </a:extLst>
          </p:cNvPr>
          <p:cNvSpPr/>
          <p:nvPr/>
        </p:nvSpPr>
        <p:spPr>
          <a:xfrm>
            <a:off x="2273654" y="3936159"/>
            <a:ext cx="1813895" cy="208388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3">
            <a:extLst>
              <a:ext uri="{FF2B5EF4-FFF2-40B4-BE49-F238E27FC236}">
                <a16:creationId xmlns:a16="http://schemas.microsoft.com/office/drawing/2014/main" id="{63BE4A1E-3A48-FB44-2EA7-A6C2BE0F5832}"/>
              </a:ext>
            </a:extLst>
          </p:cNvPr>
          <p:cNvSpPr/>
          <p:nvPr/>
        </p:nvSpPr>
        <p:spPr>
          <a:xfrm>
            <a:off x="1397014" y="1925433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prepositions have opposing meaning: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binary contrast</a:t>
            </a:r>
          </a:p>
        </p:txBody>
      </p:sp>
      <p:sp>
        <p:nvSpPr>
          <p:cNvPr id="18" name="Rechteck: abgerundete Ecken 3">
            <a:extLst>
              <a:ext uri="{FF2B5EF4-FFF2-40B4-BE49-F238E27FC236}">
                <a16:creationId xmlns:a16="http://schemas.microsoft.com/office/drawing/2014/main" id="{CD242176-1140-EFDA-C5ED-AF9558035AB5}"/>
              </a:ext>
            </a:extLst>
          </p:cNvPr>
          <p:cNvSpPr/>
          <p:nvPr/>
        </p:nvSpPr>
        <p:spPr>
          <a:xfrm>
            <a:off x="6362206" y="1919110"/>
            <a:ext cx="4009107" cy="14584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nouns denote alternative referents: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non-binary contrast</a:t>
            </a:r>
          </a:p>
        </p:txBody>
      </p:sp>
    </p:spTree>
    <p:extLst>
      <p:ext uri="{BB962C8B-B14F-4D97-AF65-F5344CB8AC3E}">
        <p14:creationId xmlns:p14="http://schemas.microsoft.com/office/powerpoint/2010/main" val="866524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11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331019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a</a:t>
              </a:r>
              <a:r>
                <a:rPr lang="en-US" sz="2800" u="sng" kern="1200" dirty="0"/>
                <a:t>ccepted hypo-theses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emphasis and modality affect judgements on con-</a:t>
              </a:r>
              <a:r>
                <a:rPr lang="en-US" sz="2800" dirty="0" err="1"/>
                <a:t>trastive</a:t>
              </a:r>
              <a:r>
                <a:rPr lang="en-US" sz="2800" dirty="0"/>
                <a:t> fragments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326022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i</a:t>
              </a:r>
              <a:r>
                <a:rPr lang="en-US" sz="2800" u="sng" kern="1200" dirty="0"/>
                <a:t>nverse trend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functional fragments rated more natural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perhaps due to clearer contrast?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619634" y="2144925"/>
            <a:ext cx="3508180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323007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further 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influence of clarity of contrast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kern="1200" dirty="0"/>
                <a:t>compare phrasal answers to one-word answers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6004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https://doi.org/10.1016/j.lingua.2011.07.005</a:t>
            </a: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5722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1370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C495D-DD1C-5F0D-E962-1B7D3A0B9FE4}"/>
              </a:ext>
            </a:extLst>
          </p:cNvPr>
          <p:cNvSpPr/>
          <p:nvPr/>
        </p:nvSpPr>
        <p:spPr>
          <a:xfrm>
            <a:off x="2346490" y="4522131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D86FCE-260F-817F-2FD7-DDFC031B69E5}"/>
              </a:ext>
            </a:extLst>
          </p:cNvPr>
          <p:cNvSpPr/>
          <p:nvPr/>
        </p:nvSpPr>
        <p:spPr>
          <a:xfrm>
            <a:off x="1024128" y="4401263"/>
            <a:ext cx="2839847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colour highlighting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E4784-EFB3-867E-F3E6-52568C57ABD1}"/>
              </a:ext>
            </a:extLst>
          </p:cNvPr>
          <p:cNvSpPr/>
          <p:nvPr/>
        </p:nvSpPr>
        <p:spPr>
          <a:xfrm>
            <a:off x="2346490" y="2362625"/>
            <a:ext cx="8897915" cy="1770326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DCB3B-93E6-817F-D57F-759043AF6293}"/>
              </a:ext>
            </a:extLst>
          </p:cNvPr>
          <p:cNvSpPr/>
          <p:nvPr/>
        </p:nvSpPr>
        <p:spPr>
          <a:xfrm>
            <a:off x="947595" y="2241757"/>
            <a:ext cx="2916381" cy="2012062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capitalisation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0D9DF-BAEB-223B-DEED-C24C9CC8D48C}"/>
              </a:ext>
            </a:extLst>
          </p:cNvPr>
          <p:cNvSpPr txBox="1"/>
          <p:nvPr/>
        </p:nvSpPr>
        <p:spPr>
          <a:xfrm>
            <a:off x="3938155" y="4722491"/>
            <a:ext cx="73062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input enhancement for second language learning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</a:t>
            </a:r>
            <a:r>
              <a:rPr lang="en-GB" sz="2800" dirty="0"/>
              <a:t>facilitates noticing and </a:t>
            </a:r>
            <a:br>
              <a:rPr lang="en-GB" sz="2800" dirty="0"/>
            </a:br>
            <a:r>
              <a:rPr lang="en-GB" sz="2800" dirty="0"/>
              <a:t>understanding of L2 patterns</a:t>
            </a:r>
            <a:endParaRPr lang="en-GB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FC0D8-50E6-9B47-6C85-B5B1FB0D45E2}"/>
              </a:ext>
            </a:extLst>
          </p:cNvPr>
          <p:cNvSpPr txBox="1"/>
          <p:nvPr/>
        </p:nvSpPr>
        <p:spPr>
          <a:xfrm>
            <a:off x="3938155" y="2567902"/>
            <a:ext cx="72320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nouns are capitalised in German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L1 </a:t>
            </a:r>
            <a:r>
              <a:rPr lang="en-GB" sz="2800" dirty="0"/>
              <a:t>and L2 speakers use orthography to process </a:t>
            </a:r>
            <a:br>
              <a:rPr lang="en-GB" sz="2800" dirty="0"/>
            </a:br>
            <a:r>
              <a:rPr lang="en-GB" sz="2800" dirty="0"/>
              <a:t>word-class information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398468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52448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8CFC1-4CBB-99DE-B435-E0DBF50ED3D6}"/>
              </a:ext>
            </a:extLst>
          </p:cNvPr>
          <p:cNvSpPr/>
          <p:nvPr/>
        </p:nvSpPr>
        <p:spPr>
          <a:xfrm>
            <a:off x="2269957" y="3539472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i="1" dirty="0">
                <a:solidFill>
                  <a:schemeClr val="tx1"/>
                </a:solidFill>
              </a:rPr>
              <a:t>chanson</a:t>
            </a:r>
            <a:r>
              <a:rPr lang="en-US" sz="2700" dirty="0">
                <a:solidFill>
                  <a:schemeClr val="tx1"/>
                </a:solidFill>
              </a:rPr>
              <a:t> 'song'/</a:t>
            </a:r>
            <a:r>
              <a:rPr lang="en-US" sz="2700" i="1" dirty="0">
                <a:solidFill>
                  <a:schemeClr val="tx1"/>
                </a:solidFill>
              </a:rPr>
              <a:t>chansons</a:t>
            </a:r>
            <a:r>
              <a:rPr lang="en-US" sz="2700" dirty="0">
                <a:solidFill>
                  <a:schemeClr val="tx1"/>
                </a:solidFill>
              </a:rPr>
              <a:t> 'songs' vs. </a:t>
            </a:r>
            <a:r>
              <a:rPr lang="en-US" sz="2700" i="1" dirty="0" err="1">
                <a:solidFill>
                  <a:schemeClr val="tx1"/>
                </a:solidFill>
              </a:rPr>
              <a:t>refus</a:t>
            </a:r>
            <a:r>
              <a:rPr lang="en-US" sz="2700" dirty="0">
                <a:solidFill>
                  <a:schemeClr val="tx1"/>
                </a:solidFill>
              </a:rPr>
              <a:t> 'refusal-S,P'</a:t>
            </a:r>
            <a:endParaRPr lang="en-GB" sz="2700" dirty="0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Franck et al., 2003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493888"/>
            <a:ext cx="8637872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tx1"/>
                </a:solidFill>
              </a:rPr>
              <a:t>Do orthographic cues influence subject-verb agreement?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9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69957" y="4534981"/>
            <a:ext cx="8637872" cy="1449637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39258" y="4451586"/>
            <a:ext cx="1728696" cy="1616428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A2FF7-5D5A-7A27-7A92-815BFA87F971}"/>
              </a:ext>
            </a:extLst>
          </p:cNvPr>
          <p:cNvSpPr/>
          <p:nvPr/>
        </p:nvSpPr>
        <p:spPr>
          <a:xfrm>
            <a:off x="1024128" y="3405398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AC04-4AA4-113A-7D8D-DA98F91E2077}"/>
              </a:ext>
            </a:extLst>
          </p:cNvPr>
          <p:cNvSpPr txBox="1"/>
          <p:nvPr/>
        </p:nvSpPr>
        <p:spPr>
          <a:xfrm>
            <a:off x="2849841" y="4585056"/>
            <a:ext cx="733399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less errors if number is marked orthographically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orthographic marking is irrelevant in speaking</a:t>
            </a:r>
          </a:p>
          <a:p>
            <a:pPr marL="285750" indent="-28575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700" dirty="0"/>
              <a:t>suggests modality-specific effects of orthography</a:t>
            </a:r>
          </a:p>
        </p:txBody>
      </p:sp>
    </p:spTree>
    <p:extLst>
      <p:ext uri="{BB962C8B-B14F-4D97-AF65-F5344CB8AC3E}">
        <p14:creationId xmlns:p14="http://schemas.microsoft.com/office/powerpoint/2010/main" val="1694051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414936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C7702E-0FB3-4FB0-49BF-2E592D4F4107}"/>
              </a:ext>
            </a:extLst>
          </p:cNvPr>
          <p:cNvSpPr/>
          <p:nvPr/>
        </p:nvSpPr>
        <p:spPr>
          <a:xfrm>
            <a:off x="2421081" y="2359414"/>
            <a:ext cx="8486747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lexical vs. functional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9959-568D-3A46-EE31-A281AAC7FFE0}"/>
              </a:ext>
            </a:extLst>
          </p:cNvPr>
          <p:cNvSpPr/>
          <p:nvPr/>
        </p:nvSpPr>
        <p:spPr>
          <a:xfrm>
            <a:off x="1024128" y="2225340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types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C46230-AE8D-12CC-F2D6-AA32E3DBD455}"/>
              </a:ext>
            </a:extLst>
          </p:cNvPr>
          <p:cNvSpPr/>
          <p:nvPr/>
        </p:nvSpPr>
        <p:spPr>
          <a:xfrm>
            <a:off x="2269956" y="4447851"/>
            <a:ext cx="8637872" cy="1752245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8AEAF1-D8B2-6F53-153A-6B79B5AA6AAF}"/>
              </a:ext>
            </a:extLst>
          </p:cNvPr>
          <p:cNvSpPr/>
          <p:nvPr/>
        </p:nvSpPr>
        <p:spPr>
          <a:xfrm>
            <a:off x="1024128" y="4375165"/>
            <a:ext cx="1728696" cy="189761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textual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A759-AF47-B472-2031-5BBFF7912D30}"/>
              </a:ext>
            </a:extLst>
          </p:cNvPr>
          <p:cNvSpPr txBox="1"/>
          <p:nvPr/>
        </p:nvSpPr>
        <p:spPr>
          <a:xfrm>
            <a:off x="2830208" y="4631475"/>
            <a:ext cx="766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</a:t>
            </a:r>
            <a:br>
              <a:rPr lang="en-GB" sz="2800" dirty="0"/>
            </a:br>
            <a:r>
              <a:rPr lang="en-GB" sz="2800" dirty="0"/>
              <a:t>  shorter gaze durations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3ED8E-A91D-B9FB-4573-D2407AC1E7D3}"/>
              </a:ext>
            </a:extLst>
          </p:cNvPr>
          <p:cNvSpPr/>
          <p:nvPr/>
        </p:nvSpPr>
        <p:spPr>
          <a:xfrm>
            <a:off x="2421081" y="3435068"/>
            <a:ext cx="8486748" cy="644571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/>
                </a:solidFill>
              </a:rPr>
              <a:t>stress is usually placed on lexical words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82718-EF3E-FD49-087F-B415B4E69045}"/>
              </a:ext>
            </a:extLst>
          </p:cNvPr>
          <p:cNvSpPr/>
          <p:nvPr/>
        </p:nvSpPr>
        <p:spPr>
          <a:xfrm>
            <a:off x="1024128" y="3300994"/>
            <a:ext cx="1728696" cy="91151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spoken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CEF7552A-6338-0C21-8310-E06E97659EB3}"/>
              </a:ext>
            </a:extLst>
          </p:cNvPr>
          <p:cNvSpPr txBox="1">
            <a:spLocks/>
          </p:cNvSpPr>
          <p:nvPr/>
        </p:nvSpPr>
        <p:spPr>
          <a:xfrm>
            <a:off x="4322618" y="6470704"/>
            <a:ext cx="64217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</p:spTree>
    <p:extLst>
      <p:ext uri="{BB962C8B-B14F-4D97-AF65-F5344CB8AC3E}">
        <p14:creationId xmlns:p14="http://schemas.microsoft.com/office/powerpoint/2010/main" val="459169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cxnSp>
        <p:nvCxnSpPr>
          <p:cNvPr id="3" name="Gerader Verbinder 12">
            <a:extLst>
              <a:ext uri="{FF2B5EF4-FFF2-40B4-BE49-F238E27FC236}">
                <a16:creationId xmlns:a16="http://schemas.microsoft.com/office/drawing/2014/main" id="{069156C2-B9B0-4AB8-A796-B904287E23C1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en-US" sz="3000" dirty="0"/>
              <a:t>A: 	Peter showed his identity card to the POLICE </a:t>
            </a:r>
            <a:br>
              <a:rPr lang="en-US" sz="3000" dirty="0"/>
            </a:br>
            <a:r>
              <a:rPr lang="en-US" sz="3000" dirty="0"/>
              <a:t> 	OFFICER.</a:t>
            </a:r>
          </a:p>
          <a:p>
            <a:r>
              <a:rPr lang="en-US" sz="3000" dirty="0"/>
              <a:t>B: 	No, the BOUNCER.</a:t>
            </a:r>
          </a:p>
          <a:p>
            <a:endParaRPr lang="en-US" sz="3000" dirty="0"/>
          </a:p>
          <a:p>
            <a:r>
              <a:rPr lang="en-US" sz="3000" dirty="0"/>
              <a:t>A: 	Peter worked at the cinema FROM 6pm.</a:t>
            </a:r>
          </a:p>
          <a:p>
            <a:r>
              <a:rPr lang="en-US" sz="30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  <p:sp>
        <p:nvSpPr>
          <p:cNvPr id="7" name="Rechteck: abgerundete Ecken 3">
            <a:extLst>
              <a:ext uri="{FF2B5EF4-FFF2-40B4-BE49-F238E27FC236}">
                <a16:creationId xmlns:a16="http://schemas.microsoft.com/office/drawing/2014/main" id="{022FE1D8-2038-39B7-9F73-96AB74C4E16B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675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358958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thematical equation with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98A7280-CC2C-9DF4-4E6A-7C3E81A35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5" y="2649027"/>
            <a:ext cx="2357186" cy="12113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70352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8303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3651-F216-FA47-EF46-7EFD16E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550E-F55C-041C-17A7-71FD3F0DD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42771"/>
              </p:ext>
            </p:extLst>
          </p:nvPr>
        </p:nvGraphicFramePr>
        <p:xfrm>
          <a:off x="1024128" y="2286000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27D0B8-1E84-7A30-698F-F31B42EB3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92930"/>
              </p:ext>
            </p:extLst>
          </p:nvPr>
        </p:nvGraphicFramePr>
        <p:xfrm>
          <a:off x="1024128" y="4386469"/>
          <a:ext cx="9720072" cy="199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5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  <p:pic>
        <p:nvPicPr>
          <p:cNvPr id="29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24E9B7-6BEB-DF11-9845-22821749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3768</Words>
  <Application>Microsoft Office PowerPoint</Application>
  <PresentationFormat>Widescreen</PresentationFormat>
  <Paragraphs>537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Research Question</vt:lpstr>
      <vt:lpstr>Factors</vt:lpstr>
      <vt:lpstr>Factors</vt:lpstr>
      <vt:lpstr>Factors</vt:lpstr>
      <vt:lpstr>Hypotheses</vt:lpstr>
      <vt:lpstr>Factors</vt:lpstr>
      <vt:lpstr>Factors</vt:lpstr>
      <vt:lpstr>Factors</vt:lpstr>
      <vt:lpstr>Hypotheses</vt:lpstr>
      <vt:lpstr>Factors</vt:lpstr>
      <vt:lpstr>Factors</vt:lpstr>
      <vt:lpstr>Hypotheses</vt:lpstr>
      <vt:lpstr>Study design</vt:lpstr>
      <vt:lpstr>Study design</vt:lpstr>
      <vt:lpstr>Study design</vt:lpstr>
      <vt:lpstr>Study design</vt:lpstr>
      <vt:lpstr>Study design</vt:lpstr>
      <vt:lpstr>Participants</vt:lpstr>
      <vt:lpstr>Participants’ highest degree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Inverse Trend</vt:lpstr>
      <vt:lpstr>Inverse Trend</vt:lpstr>
      <vt:lpstr>Inverse Trend</vt:lpstr>
      <vt:lpstr>Inverse Trend</vt:lpstr>
      <vt:lpstr>Conclusions</vt:lpstr>
      <vt:lpstr>Conclusions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Analysis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102</cp:revision>
  <dcterms:created xsi:type="dcterms:W3CDTF">2023-04-11T09:51:39Z</dcterms:created>
  <dcterms:modified xsi:type="dcterms:W3CDTF">2023-09-20T11:25:52Z</dcterms:modified>
</cp:coreProperties>
</file>