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  <p:sldMasterId id="2147483672" r:id="rId2"/>
    <p:sldMasterId id="2147483648" r:id="rId3"/>
  </p:sldMasterIdLst>
  <p:notesMasterIdLst>
    <p:notesMasterId r:id="rId36"/>
  </p:notesMasterIdLst>
  <p:sldIdLst>
    <p:sldId id="348" r:id="rId4"/>
    <p:sldId id="393" r:id="rId5"/>
    <p:sldId id="399" r:id="rId6"/>
    <p:sldId id="415" r:id="rId7"/>
    <p:sldId id="413" r:id="rId8"/>
    <p:sldId id="414" r:id="rId9"/>
    <p:sldId id="416" r:id="rId10"/>
    <p:sldId id="417" r:id="rId11"/>
    <p:sldId id="419" r:id="rId12"/>
    <p:sldId id="420" r:id="rId13"/>
    <p:sldId id="421" r:id="rId14"/>
    <p:sldId id="422" r:id="rId15"/>
    <p:sldId id="394" r:id="rId16"/>
    <p:sldId id="374" r:id="rId17"/>
    <p:sldId id="400" r:id="rId18"/>
    <p:sldId id="425" r:id="rId19"/>
    <p:sldId id="424" r:id="rId20"/>
    <p:sldId id="423" r:id="rId21"/>
    <p:sldId id="403" r:id="rId22"/>
    <p:sldId id="411" r:id="rId23"/>
    <p:sldId id="407" r:id="rId24"/>
    <p:sldId id="408" r:id="rId25"/>
    <p:sldId id="409" r:id="rId26"/>
    <p:sldId id="410" r:id="rId27"/>
    <p:sldId id="402" r:id="rId28"/>
    <p:sldId id="397" r:id="rId29"/>
    <p:sldId id="398" r:id="rId30"/>
    <p:sldId id="389" r:id="rId31"/>
    <p:sldId id="385" r:id="rId32"/>
    <p:sldId id="266" r:id="rId33"/>
    <p:sldId id="299" r:id="rId34"/>
    <p:sldId id="26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2F2F2"/>
    <a:srgbClr val="D4D9EC"/>
    <a:srgbClr val="143742"/>
    <a:srgbClr val="CBE7EF"/>
    <a:srgbClr val="CFD5EA"/>
    <a:srgbClr val="412C52"/>
    <a:srgbClr val="441D61"/>
    <a:srgbClr val="6F5F49"/>
    <a:srgbClr val="F0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3C776D-0B08-4392-9761-38710936A3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 Question &amp; Hypotheses</a:t>
          </a:r>
        </a:p>
      </dgm:t>
    </dgm:pt>
    <dgm:pt modelId="{FA0BDE3A-34CD-444A-8C43-96D5B3506B39}" type="parTrans" cxnId="{D0CB29F7-8BA9-4DE4-9B5C-2AACCE9E83B3}">
      <dgm:prSet/>
      <dgm:spPr/>
      <dgm:t>
        <a:bodyPr/>
        <a:lstStyle/>
        <a:p>
          <a:endParaRPr lang="en-US"/>
        </a:p>
      </dgm:t>
    </dgm:pt>
    <dgm:pt modelId="{3308C7F8-9441-43B1-8D27-6B89D2AA814B}" type="sibTrans" cxnId="{D0CB29F7-8BA9-4DE4-9B5C-2AACCE9E83B3}">
      <dgm:prSet/>
      <dgm:spPr/>
      <dgm:t>
        <a:bodyPr/>
        <a:lstStyle/>
        <a:p>
          <a:endParaRPr lang="en-US"/>
        </a:p>
      </dgm:t>
    </dgm:pt>
    <dgm:pt modelId="{77A06C6A-C6AD-4209-9AC5-AD533F1DB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Study design</a:t>
          </a:r>
        </a:p>
      </dgm:t>
    </dgm:pt>
    <dgm:pt modelId="{5DBE851F-99E6-4F1F-9458-8441FB5C31B9}" type="parTrans" cxnId="{62EB6EC9-8512-4220-A577-98226A84812B}">
      <dgm:prSet/>
      <dgm:spPr/>
      <dgm:t>
        <a:bodyPr/>
        <a:lstStyle/>
        <a:p>
          <a:endParaRPr lang="en-US"/>
        </a:p>
      </dgm:t>
    </dgm:pt>
    <dgm:pt modelId="{48761737-3446-4797-8006-6030AE4D53CF}" type="sibTrans" cxnId="{62EB6EC9-8512-4220-A577-98226A84812B}">
      <dgm:prSet/>
      <dgm:spPr/>
      <dgm:t>
        <a:bodyPr/>
        <a:lstStyle/>
        <a:p>
          <a:endParaRPr lang="en-US"/>
        </a:p>
      </dgm:t>
    </dgm:pt>
    <dgm:pt modelId="{E10EA824-8AD6-4C8E-AEB2-0D0BD6E952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 and revisiting hypotheses</a:t>
          </a:r>
        </a:p>
      </dgm:t>
    </dgm:pt>
    <dgm:pt modelId="{139A9E5C-5FBE-43F2-91D7-B2637D4123EE}" type="parTrans" cxnId="{1BE3B4F6-1B24-465D-A058-3CFE5514EECF}">
      <dgm:prSet/>
      <dgm:spPr/>
      <dgm:t>
        <a:bodyPr/>
        <a:lstStyle/>
        <a:p>
          <a:endParaRPr lang="en-US"/>
        </a:p>
      </dgm:t>
    </dgm:pt>
    <dgm:pt modelId="{5A0D6E6A-77BE-40DC-B200-22195C00707E}" type="sibTrans" cxnId="{1BE3B4F6-1B24-465D-A058-3CFE5514EECF}">
      <dgm:prSet/>
      <dgm:spPr/>
      <dgm:t>
        <a:bodyPr/>
        <a:lstStyle/>
        <a:p>
          <a:endParaRPr lang="en-US"/>
        </a:p>
      </dgm:t>
    </dgm:pt>
    <dgm:pt modelId="{AF4F61C3-7D5A-4181-A61E-89D1D30006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Discussion</a:t>
          </a:r>
        </a:p>
      </dgm:t>
    </dgm:pt>
    <dgm:pt modelId="{6252D184-63DD-49ED-A9F4-6734B2309CE3}" type="parTrans" cxnId="{A2235101-D292-493D-972F-042A1B3B84EC}">
      <dgm:prSet/>
      <dgm:spPr/>
      <dgm:t>
        <a:bodyPr/>
        <a:lstStyle/>
        <a:p>
          <a:endParaRPr lang="en-US"/>
        </a:p>
      </dgm:t>
    </dgm:pt>
    <dgm:pt modelId="{482A9B3A-7230-43C8-8AF5-B2E5E5F7AAAF}" type="sibTrans" cxnId="{A2235101-D292-493D-972F-042A1B3B84EC}">
      <dgm:prSet/>
      <dgm:spPr/>
      <dgm:t>
        <a:bodyPr/>
        <a:lstStyle/>
        <a:p>
          <a:endParaRPr lang="en-US"/>
        </a:p>
      </dgm:t>
    </dgm:pt>
    <dgm:pt modelId="{CB362F2B-99D2-4A52-B145-98B76ECE6B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Background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5"/>
      <dgm:spPr/>
    </dgm:pt>
    <dgm:pt modelId="{C0B4015C-8039-4C57-916E-1FD2FF52B7E0}" type="pres">
      <dgm:prSet presAssocID="{CB362F2B-99D2-4A52-B145-98B76ECE6B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 Silhouette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5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4D4B2F71-90AB-4111-BD77-6BDB6C246ED9}" type="pres">
      <dgm:prSet presAssocID="{BB3C776D-0B08-4392-9761-38710936A324}" presName="compNode" presStyleCnt="0"/>
      <dgm:spPr/>
    </dgm:pt>
    <dgm:pt modelId="{A6892D59-A23C-407A-920F-4006C971F46C}" type="pres">
      <dgm:prSet presAssocID="{BB3C776D-0B08-4392-9761-38710936A324}" presName="bgRect" presStyleLbl="bgShp" presStyleIdx="1" presStyleCnt="5"/>
      <dgm:spPr/>
    </dgm:pt>
    <dgm:pt modelId="{39ACC860-F5AD-45C3-97EC-783901267095}" type="pres">
      <dgm:prSet presAssocID="{BB3C776D-0B08-4392-9761-38710936A3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agezeichen mit einfarbiger Füllung"/>
        </a:ext>
      </dgm:extLst>
    </dgm:pt>
    <dgm:pt modelId="{1AF5695C-FB43-4213-9044-0E0E26429417}" type="pres">
      <dgm:prSet presAssocID="{BB3C776D-0B08-4392-9761-38710936A324}" presName="spaceRect" presStyleCnt="0"/>
      <dgm:spPr/>
    </dgm:pt>
    <dgm:pt modelId="{CE0EAFE5-A2C2-4678-BFEE-27D28C07C220}" type="pres">
      <dgm:prSet presAssocID="{BB3C776D-0B08-4392-9761-38710936A324}" presName="parTx" presStyleLbl="revTx" presStyleIdx="1" presStyleCnt="5">
        <dgm:presLayoutVars>
          <dgm:chMax val="0"/>
          <dgm:chPref val="0"/>
        </dgm:presLayoutVars>
      </dgm:prSet>
      <dgm:spPr/>
    </dgm:pt>
    <dgm:pt modelId="{5D030321-F8A7-4266-BEC2-E139F5D55CC7}" type="pres">
      <dgm:prSet presAssocID="{3308C7F8-9441-43B1-8D27-6B89D2AA814B}" presName="sibTrans" presStyleCnt="0"/>
      <dgm:spPr/>
    </dgm:pt>
    <dgm:pt modelId="{01336717-EE49-4BB2-AEB8-DC27B53D4333}" type="pres">
      <dgm:prSet presAssocID="{77A06C6A-C6AD-4209-9AC5-AD533F1DB176}" presName="compNode" presStyleCnt="0"/>
      <dgm:spPr/>
    </dgm:pt>
    <dgm:pt modelId="{5BD4677F-8904-4EC6-839C-F0040A2CE159}" type="pres">
      <dgm:prSet presAssocID="{77A06C6A-C6AD-4209-9AC5-AD533F1DB176}" presName="bgRect" presStyleLbl="bgShp" presStyleIdx="2" presStyleCnt="5"/>
      <dgm:spPr/>
    </dgm:pt>
    <dgm:pt modelId="{203F5DEF-EA96-4BA9-9528-C4EB7FED132F}" type="pres">
      <dgm:prSet presAssocID="{77A06C6A-C6AD-4209-9AC5-AD533F1DB17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mit einfarbiger Füllung"/>
        </a:ext>
      </dgm:extLst>
    </dgm:pt>
    <dgm:pt modelId="{2D363B0F-0CB6-456D-BFEE-E03A523CA6D3}" type="pres">
      <dgm:prSet presAssocID="{77A06C6A-C6AD-4209-9AC5-AD533F1DB176}" presName="spaceRect" presStyleCnt="0"/>
      <dgm:spPr/>
    </dgm:pt>
    <dgm:pt modelId="{A4FCC124-2EE0-44DC-9A33-8ED3254557D5}" type="pres">
      <dgm:prSet presAssocID="{77A06C6A-C6AD-4209-9AC5-AD533F1DB176}" presName="parTx" presStyleLbl="revTx" presStyleIdx="2" presStyleCnt="5">
        <dgm:presLayoutVars>
          <dgm:chMax val="0"/>
          <dgm:chPref val="0"/>
        </dgm:presLayoutVars>
      </dgm:prSet>
      <dgm:spPr/>
    </dgm:pt>
    <dgm:pt modelId="{59F180C9-ADC8-4DB7-AF61-EC45DF01A8C3}" type="pres">
      <dgm:prSet presAssocID="{48761737-3446-4797-8006-6030AE4D53CF}" presName="sibTrans" presStyleCnt="0"/>
      <dgm:spPr/>
    </dgm:pt>
    <dgm:pt modelId="{629B9612-2263-469D-8AB8-5EEC7B953A0A}" type="pres">
      <dgm:prSet presAssocID="{E10EA824-8AD6-4C8E-AEB2-0D0BD6E9523E}" presName="compNode" presStyleCnt="0"/>
      <dgm:spPr/>
    </dgm:pt>
    <dgm:pt modelId="{13FA2E01-7B89-4621-861E-41F000BCF1D6}" type="pres">
      <dgm:prSet presAssocID="{E10EA824-8AD6-4C8E-AEB2-0D0BD6E9523E}" presName="bgRect" presStyleLbl="bgShp" presStyleIdx="3" presStyleCnt="5"/>
      <dgm:spPr/>
    </dgm:pt>
    <dgm:pt modelId="{D2543931-A177-44BD-B4C1-63FDD2F7B330}" type="pres">
      <dgm:prSet presAssocID="{E10EA824-8AD6-4C8E-AEB2-0D0BD6E952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kendiagramm mit einfarbiger Füllung"/>
        </a:ext>
      </dgm:extLst>
    </dgm:pt>
    <dgm:pt modelId="{40AA1612-81B2-473C-998D-DED11FC68839}" type="pres">
      <dgm:prSet presAssocID="{E10EA824-8AD6-4C8E-AEB2-0D0BD6E9523E}" presName="spaceRect" presStyleCnt="0"/>
      <dgm:spPr/>
    </dgm:pt>
    <dgm:pt modelId="{E41BF8FE-4EFA-4174-8D6F-E6CA7E9E6C4A}" type="pres">
      <dgm:prSet presAssocID="{E10EA824-8AD6-4C8E-AEB2-0D0BD6E9523E}" presName="parTx" presStyleLbl="revTx" presStyleIdx="3" presStyleCnt="5">
        <dgm:presLayoutVars>
          <dgm:chMax val="0"/>
          <dgm:chPref val="0"/>
        </dgm:presLayoutVars>
      </dgm:prSet>
      <dgm:spPr/>
    </dgm:pt>
    <dgm:pt modelId="{B2B5A2D0-B8A6-4744-AB1E-24B17F5A0ADD}" type="pres">
      <dgm:prSet presAssocID="{5A0D6E6A-77BE-40DC-B200-22195C00707E}" presName="sibTrans" presStyleCnt="0"/>
      <dgm:spPr/>
    </dgm:pt>
    <dgm:pt modelId="{58D12E7E-4855-4EF6-9E44-A658106F4245}" type="pres">
      <dgm:prSet presAssocID="{AF4F61C3-7D5A-4181-A61E-89D1D300060B}" presName="compNode" presStyleCnt="0"/>
      <dgm:spPr/>
    </dgm:pt>
    <dgm:pt modelId="{A3127ED4-5BA4-4B0A-A5FA-31F35DEE334C}" type="pres">
      <dgm:prSet presAssocID="{AF4F61C3-7D5A-4181-A61E-89D1D300060B}" presName="bgRect" presStyleLbl="bgShp" presStyleIdx="4" presStyleCnt="5"/>
      <dgm:spPr/>
    </dgm:pt>
    <dgm:pt modelId="{CB418FE5-37D3-43A9-80C6-D113B8B4C618}" type="pres">
      <dgm:prSet presAssocID="{AF4F61C3-7D5A-4181-A61E-89D1D30006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tzungssaal mit einfarbiger Füllung"/>
        </a:ext>
      </dgm:extLst>
    </dgm:pt>
    <dgm:pt modelId="{C9D570E2-B15D-4AA2-A414-2FE97DDD7CA5}" type="pres">
      <dgm:prSet presAssocID="{AF4F61C3-7D5A-4181-A61E-89D1D300060B}" presName="spaceRect" presStyleCnt="0"/>
      <dgm:spPr/>
    </dgm:pt>
    <dgm:pt modelId="{3197AE3D-9E75-4796-A2DF-E756F8BEC587}" type="pres">
      <dgm:prSet presAssocID="{AF4F61C3-7D5A-4181-A61E-89D1D300060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2235101-D292-493D-972F-042A1B3B84EC}" srcId="{C642B065-4242-4138-9AE0-898820DBAF82}" destId="{AF4F61C3-7D5A-4181-A61E-89D1D300060B}" srcOrd="4" destOrd="0" parTransId="{6252D184-63DD-49ED-A9F4-6734B2309CE3}" sibTransId="{482A9B3A-7230-43C8-8AF5-B2E5E5F7AAAF}"/>
    <dgm:cxn modelId="{6D5B0816-4C81-4238-83E3-040B0C5C8C5B}" type="presOf" srcId="{BB3C776D-0B08-4392-9761-38710936A324}" destId="{CE0EAFE5-A2C2-4678-BFEE-27D28C07C220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1F7D878-0FFA-4593-A164-4E9774456C08}" type="presOf" srcId="{77A06C6A-C6AD-4209-9AC5-AD533F1DB176}" destId="{A4FCC124-2EE0-44DC-9A33-8ED3254557D5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1CFC4093-B711-4E55-BE86-D64193641920}" type="presOf" srcId="{E10EA824-8AD6-4C8E-AEB2-0D0BD6E9523E}" destId="{E41BF8FE-4EFA-4174-8D6F-E6CA7E9E6C4A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2EB6EC9-8512-4220-A577-98226A84812B}" srcId="{C642B065-4242-4138-9AE0-898820DBAF82}" destId="{77A06C6A-C6AD-4209-9AC5-AD533F1DB176}" srcOrd="2" destOrd="0" parTransId="{5DBE851F-99E6-4F1F-9458-8441FB5C31B9}" sibTransId="{48761737-3446-4797-8006-6030AE4D53CF}"/>
    <dgm:cxn modelId="{AF934CEE-D5A9-4B07-AF3E-FA5A16D498BB}" type="presOf" srcId="{AF4F61C3-7D5A-4181-A61E-89D1D300060B}" destId="{3197AE3D-9E75-4796-A2DF-E756F8BEC587}" srcOrd="0" destOrd="0" presId="urn:microsoft.com/office/officeart/2018/2/layout/IconVerticalSolidList"/>
    <dgm:cxn modelId="{1BE3B4F6-1B24-465D-A058-3CFE5514EECF}" srcId="{C642B065-4242-4138-9AE0-898820DBAF82}" destId="{E10EA824-8AD6-4C8E-AEB2-0D0BD6E9523E}" srcOrd="3" destOrd="0" parTransId="{139A9E5C-5FBE-43F2-91D7-B2637D4123EE}" sibTransId="{5A0D6E6A-77BE-40DC-B200-22195C00707E}"/>
    <dgm:cxn modelId="{D0CB29F7-8BA9-4DE4-9B5C-2AACCE9E83B3}" srcId="{C642B065-4242-4138-9AE0-898820DBAF82}" destId="{BB3C776D-0B08-4392-9761-38710936A324}" srcOrd="1" destOrd="0" parTransId="{FA0BDE3A-34CD-444A-8C43-96D5B3506B39}" sibTransId="{3308C7F8-9441-43B1-8D27-6B89D2AA814B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90715628-DF88-4194-A154-44C990AB8A72}" type="presParOf" srcId="{45883CBF-549E-40C7-911D-9138D937B43B}" destId="{4D4B2F71-90AB-4111-BD77-6BDB6C246ED9}" srcOrd="2" destOrd="0" presId="urn:microsoft.com/office/officeart/2018/2/layout/IconVerticalSolidList"/>
    <dgm:cxn modelId="{ECB4DC9A-7BDE-47E6-B4AE-EDE3D3B201A8}" type="presParOf" srcId="{4D4B2F71-90AB-4111-BD77-6BDB6C246ED9}" destId="{A6892D59-A23C-407A-920F-4006C971F46C}" srcOrd="0" destOrd="0" presId="urn:microsoft.com/office/officeart/2018/2/layout/IconVerticalSolidList"/>
    <dgm:cxn modelId="{D5EEEFA4-5A34-46E3-A9D1-F9B40D01FE82}" type="presParOf" srcId="{4D4B2F71-90AB-4111-BD77-6BDB6C246ED9}" destId="{39ACC860-F5AD-45C3-97EC-783901267095}" srcOrd="1" destOrd="0" presId="urn:microsoft.com/office/officeart/2018/2/layout/IconVerticalSolidList"/>
    <dgm:cxn modelId="{2EA3014C-7EC8-4096-AE51-CAFECF8DD0F6}" type="presParOf" srcId="{4D4B2F71-90AB-4111-BD77-6BDB6C246ED9}" destId="{1AF5695C-FB43-4213-9044-0E0E26429417}" srcOrd="2" destOrd="0" presId="urn:microsoft.com/office/officeart/2018/2/layout/IconVerticalSolidList"/>
    <dgm:cxn modelId="{D440021B-65DE-4895-9460-99EC20DD1EA4}" type="presParOf" srcId="{4D4B2F71-90AB-4111-BD77-6BDB6C246ED9}" destId="{CE0EAFE5-A2C2-4678-BFEE-27D28C07C220}" srcOrd="3" destOrd="0" presId="urn:microsoft.com/office/officeart/2018/2/layout/IconVerticalSolidList"/>
    <dgm:cxn modelId="{4E41846E-1FA3-4F62-9B94-9D98D73F7F57}" type="presParOf" srcId="{45883CBF-549E-40C7-911D-9138D937B43B}" destId="{5D030321-F8A7-4266-BEC2-E139F5D55CC7}" srcOrd="3" destOrd="0" presId="urn:microsoft.com/office/officeart/2018/2/layout/IconVerticalSolidList"/>
    <dgm:cxn modelId="{D7AE9D69-35B4-425A-8501-D3FC48F95FB1}" type="presParOf" srcId="{45883CBF-549E-40C7-911D-9138D937B43B}" destId="{01336717-EE49-4BB2-AEB8-DC27B53D4333}" srcOrd="4" destOrd="0" presId="urn:microsoft.com/office/officeart/2018/2/layout/IconVerticalSolidList"/>
    <dgm:cxn modelId="{F839D36D-750C-4091-8EBC-9563AF4CEA2D}" type="presParOf" srcId="{01336717-EE49-4BB2-AEB8-DC27B53D4333}" destId="{5BD4677F-8904-4EC6-839C-F0040A2CE159}" srcOrd="0" destOrd="0" presId="urn:microsoft.com/office/officeart/2018/2/layout/IconVerticalSolidList"/>
    <dgm:cxn modelId="{E5F5E7EA-ED11-4E4E-A473-67822FB2DA4E}" type="presParOf" srcId="{01336717-EE49-4BB2-AEB8-DC27B53D4333}" destId="{203F5DEF-EA96-4BA9-9528-C4EB7FED132F}" srcOrd="1" destOrd="0" presId="urn:microsoft.com/office/officeart/2018/2/layout/IconVerticalSolidList"/>
    <dgm:cxn modelId="{03251011-BB1E-404E-A01E-0FD2539DE712}" type="presParOf" srcId="{01336717-EE49-4BB2-AEB8-DC27B53D4333}" destId="{2D363B0F-0CB6-456D-BFEE-E03A523CA6D3}" srcOrd="2" destOrd="0" presId="urn:microsoft.com/office/officeart/2018/2/layout/IconVerticalSolidList"/>
    <dgm:cxn modelId="{BDF0F79D-A789-496E-9DA6-37869D1D401D}" type="presParOf" srcId="{01336717-EE49-4BB2-AEB8-DC27B53D4333}" destId="{A4FCC124-2EE0-44DC-9A33-8ED3254557D5}" srcOrd="3" destOrd="0" presId="urn:microsoft.com/office/officeart/2018/2/layout/IconVerticalSolidList"/>
    <dgm:cxn modelId="{0788BD05-624B-46DB-8390-21A9190406CC}" type="presParOf" srcId="{45883CBF-549E-40C7-911D-9138D937B43B}" destId="{59F180C9-ADC8-4DB7-AF61-EC45DF01A8C3}" srcOrd="5" destOrd="0" presId="urn:microsoft.com/office/officeart/2018/2/layout/IconVerticalSolidList"/>
    <dgm:cxn modelId="{B9EF46F9-105B-434C-9C0E-2BB2B36DF2BE}" type="presParOf" srcId="{45883CBF-549E-40C7-911D-9138D937B43B}" destId="{629B9612-2263-469D-8AB8-5EEC7B953A0A}" srcOrd="6" destOrd="0" presId="urn:microsoft.com/office/officeart/2018/2/layout/IconVerticalSolidList"/>
    <dgm:cxn modelId="{47277EAA-6AEA-4ADF-861B-3018BD5DF449}" type="presParOf" srcId="{629B9612-2263-469D-8AB8-5EEC7B953A0A}" destId="{13FA2E01-7B89-4621-861E-41F000BCF1D6}" srcOrd="0" destOrd="0" presId="urn:microsoft.com/office/officeart/2018/2/layout/IconVerticalSolidList"/>
    <dgm:cxn modelId="{44A23CE0-15AA-48A5-9CDA-EEC0E13E7CC8}" type="presParOf" srcId="{629B9612-2263-469D-8AB8-5EEC7B953A0A}" destId="{D2543931-A177-44BD-B4C1-63FDD2F7B330}" srcOrd="1" destOrd="0" presId="urn:microsoft.com/office/officeart/2018/2/layout/IconVerticalSolidList"/>
    <dgm:cxn modelId="{00B42E34-734D-46AA-9B8D-CA8D5621AD75}" type="presParOf" srcId="{629B9612-2263-469D-8AB8-5EEC7B953A0A}" destId="{40AA1612-81B2-473C-998D-DED11FC68839}" srcOrd="2" destOrd="0" presId="urn:microsoft.com/office/officeart/2018/2/layout/IconVerticalSolidList"/>
    <dgm:cxn modelId="{14ABCBC8-4EBB-429B-9790-F5E89F3E772E}" type="presParOf" srcId="{629B9612-2263-469D-8AB8-5EEC7B953A0A}" destId="{E41BF8FE-4EFA-4174-8D6F-E6CA7E9E6C4A}" srcOrd="3" destOrd="0" presId="urn:microsoft.com/office/officeart/2018/2/layout/IconVerticalSolidList"/>
    <dgm:cxn modelId="{04BEC2F3-A8BE-404A-93B1-C2C0D8BEBD0D}" type="presParOf" srcId="{45883CBF-549E-40C7-911D-9138D937B43B}" destId="{B2B5A2D0-B8A6-4744-AB1E-24B17F5A0ADD}" srcOrd="7" destOrd="0" presId="urn:microsoft.com/office/officeart/2018/2/layout/IconVerticalSolidList"/>
    <dgm:cxn modelId="{B95840B0-7523-4628-85A3-9A38CD88CE88}" type="presParOf" srcId="{45883CBF-549E-40C7-911D-9138D937B43B}" destId="{58D12E7E-4855-4EF6-9E44-A658106F4245}" srcOrd="8" destOrd="0" presId="urn:microsoft.com/office/officeart/2018/2/layout/IconVerticalSolidList"/>
    <dgm:cxn modelId="{30CBA473-7746-47AD-A91C-A0FF6DBDCC7F}" type="presParOf" srcId="{58D12E7E-4855-4EF6-9E44-A658106F4245}" destId="{A3127ED4-5BA4-4B0A-A5FA-31F35DEE334C}" srcOrd="0" destOrd="0" presId="urn:microsoft.com/office/officeart/2018/2/layout/IconVerticalSolidList"/>
    <dgm:cxn modelId="{8C45DA3C-9932-4700-921E-347938ED873D}" type="presParOf" srcId="{58D12E7E-4855-4EF6-9E44-A658106F4245}" destId="{CB418FE5-37D3-43A9-80C6-D113B8B4C618}" srcOrd="1" destOrd="0" presId="urn:microsoft.com/office/officeart/2018/2/layout/IconVerticalSolidList"/>
    <dgm:cxn modelId="{DD661EA3-0B2A-4DDA-9F67-86ED3A0DBAA2}" type="presParOf" srcId="{58D12E7E-4855-4EF6-9E44-A658106F4245}" destId="{C9D570E2-B15D-4AA2-A414-2FE97DDD7CA5}" srcOrd="2" destOrd="0" presId="urn:microsoft.com/office/officeart/2018/2/layout/IconVerticalSolidList"/>
    <dgm:cxn modelId="{BC448C5F-69F3-44BD-A551-5CFA9E97A129}" type="presParOf" srcId="{58D12E7E-4855-4EF6-9E44-A658106F4245}" destId="{3197AE3D-9E75-4796-A2DF-E756F8BEC5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Emphasis</a:t>
          </a:r>
          <a:br>
            <a:rPr lang="en-US" dirty="0"/>
          </a:br>
          <a:r>
            <a:rPr lang="en-US" dirty="0"/>
            <a:t>c</a:t>
          </a:r>
          <a:r>
            <a:rPr lang="en-GB" noProof="0" dirty="0"/>
            <a:t>olour-coding, capitalisation</a:t>
          </a:r>
          <a:endParaRPr lang="en-US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B142A725-64E8-4AF0-826E-4DF39120DB1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b="1" noProof="0" dirty="0"/>
            <a:t>Modality</a:t>
          </a:r>
          <a:br>
            <a:rPr lang="en-GB" noProof="0" dirty="0"/>
          </a:br>
          <a:r>
            <a:rPr lang="en-GB" noProof="0" dirty="0"/>
            <a:t>natural context of fragments</a:t>
          </a:r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2"/>
      <dgm:spPr/>
    </dgm:pt>
    <dgm:pt modelId="{C0B4015C-8039-4C57-916E-1FD2FF52B7E0}" type="pres">
      <dgm:prSet presAssocID="{CB362F2B-99D2-4A52-B145-98B76ECE6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2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1" presStyleCnt="2"/>
      <dgm:spPr/>
    </dgm:pt>
    <dgm:pt modelId="{F40FCBF7-A6E7-4EAC-89A9-0421B8248CB2}" type="pres">
      <dgm:prSet presAssocID="{B142A725-64E8-4AF0-826E-4DF39120DB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1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17B27DD4-1188-42F4-9C65-DA287EAB416F}" type="presParOf" srcId="{45883CBF-549E-40C7-911D-9138D937B43B}" destId="{14FA9926-BB9A-4493-8D09-64B66B41B647}" srcOrd="2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emphasis on contrasting words &gt;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emphasis on contrasting words &gt;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emphasis on contrasting words &gt;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emphasis on contrasting words &gt;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Modality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C058FBE3-81DD-4EC0-9316-4A0450DD0B0D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2E67D51F-3B0E-40A7-A335-02E438C0AD55}" type="parTrans" cxnId="{7199CE50-2519-4649-B0DE-7BD2CEF0BF0C}">
      <dgm:prSet/>
      <dgm:spPr/>
      <dgm:t>
        <a:bodyPr/>
        <a:lstStyle/>
        <a:p>
          <a:endParaRPr lang="en-US"/>
        </a:p>
      </dgm:t>
    </dgm:pt>
    <dgm:pt modelId="{3BFB9589-596B-4256-B10A-C8DB82207676}" type="sibTrans" cxnId="{7199CE50-2519-4649-B0DE-7BD2CEF0BF0C}">
      <dgm:prSet/>
      <dgm:spPr/>
      <dgm:t>
        <a:bodyPr/>
        <a:lstStyle/>
        <a:p>
          <a:endParaRPr lang="en-US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638BE51B-B0CA-4F19-8101-C386C7A3EC23}" type="presOf" srcId="{C058FBE3-81DD-4EC0-9316-4A0450DD0B0D}" destId="{DF38C1F4-1132-45FB-8697-4603868694F6}" srcOrd="0" destOrd="1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7199CE50-2519-4649-B0DE-7BD2CEF0BF0C}" srcId="{7744D5A5-9287-4B39-A0A1-709D3E17C87B}" destId="{C058FBE3-81DD-4EC0-9316-4A0450DD0B0D}" srcOrd="1" destOrd="0" parTransId="{2E67D51F-3B0E-40A7-A335-02E438C0AD55}" sibTransId="{3BFB9589-596B-4256-B10A-C8DB82207676}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Fragment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remnant of ellipsis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Licensing condition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only given material can be omitted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Contrastive focus F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given alternative elements for which the predicate actually holds, must bear pitch accent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Parallelism</a:t>
          </a:r>
          <a:br>
            <a:rPr lang="en-US" dirty="0"/>
          </a:br>
          <a:r>
            <a:rPr lang="en-US" dirty="0"/>
            <a:t>syntactic, morphological, phonological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9CEE18D2-B9B2-427B-B2BE-2BBFEDD028D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Locality</a:t>
          </a:r>
          <a:br>
            <a:rPr lang="en-US" b="1" dirty="0"/>
          </a:br>
          <a:r>
            <a:rPr lang="en-US" dirty="0"/>
            <a:t>processors choose nearest correlate</a:t>
          </a:r>
          <a:endParaRPr lang="en-US" b="1" dirty="0"/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2"/>
      <dgm:spPr/>
    </dgm:pt>
    <dgm:pt modelId="{C0B4015C-8039-4C57-916E-1FD2FF52B7E0}" type="pres">
      <dgm:prSet presAssocID="{CB362F2B-99D2-4A52-B145-98B76ECE6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otocopier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2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1" presStyleCnt="2"/>
      <dgm:spPr/>
    </dgm:pt>
    <dgm:pt modelId="{DD5B5908-7121-4980-BEFA-1362F8F6AF2F}" type="pres">
      <dgm:prSet presAssocID="{9CEE18D2-B9B2-427B-B2BE-2BBFEDD028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B76725AF-20AA-40FD-AD7C-1658646FC9A9}" srcId="{C642B065-4242-4138-9AE0-898820DBAF82}" destId="{9CEE18D2-B9B2-427B-B2BE-2BBFEDD028D7}" srcOrd="1" destOrd="0" parTransId="{F84B16E2-BEDC-4EB9-9103-70A5E7250AE1}" sibTransId="{F0AE2CE7-7889-4A5A-937A-8DB10C5565BA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C4405246-2D90-42CA-90C6-CFFE2899E7EF}" type="presParOf" srcId="{45883CBF-549E-40C7-911D-9138D937B43B}" destId="{5FD66AD6-85A8-41F3-AD8C-F5DEDB047F21}" srcOrd="2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3844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247725" y="188103"/>
          <a:ext cx="450409" cy="4504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945860" y="3844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Background</a:t>
          </a:r>
        </a:p>
      </dsp:txBody>
      <dsp:txXfrm>
        <a:off x="945860" y="3844"/>
        <a:ext cx="4696114" cy="818926"/>
      </dsp:txXfrm>
    </dsp:sp>
    <dsp:sp modelId="{A6892D59-A23C-407A-920F-4006C971F46C}">
      <dsp:nvSpPr>
        <dsp:cNvPr id="0" name=""/>
        <dsp:cNvSpPr/>
      </dsp:nvSpPr>
      <dsp:spPr>
        <a:xfrm>
          <a:off x="0" y="1027503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CC860-F5AD-45C3-97EC-783901267095}">
      <dsp:nvSpPr>
        <dsp:cNvPr id="0" name=""/>
        <dsp:cNvSpPr/>
      </dsp:nvSpPr>
      <dsp:spPr>
        <a:xfrm>
          <a:off x="247725" y="1211761"/>
          <a:ext cx="450409" cy="4504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EAFE5-A2C2-4678-BFEE-27D28C07C220}">
      <dsp:nvSpPr>
        <dsp:cNvPr id="0" name=""/>
        <dsp:cNvSpPr/>
      </dsp:nvSpPr>
      <dsp:spPr>
        <a:xfrm>
          <a:off x="945860" y="1027503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Research Question &amp; Hypotheses</a:t>
          </a:r>
        </a:p>
      </dsp:txBody>
      <dsp:txXfrm>
        <a:off x="945860" y="1027503"/>
        <a:ext cx="4696114" cy="818926"/>
      </dsp:txXfrm>
    </dsp:sp>
    <dsp:sp modelId="{5BD4677F-8904-4EC6-839C-F0040A2CE159}">
      <dsp:nvSpPr>
        <dsp:cNvPr id="0" name=""/>
        <dsp:cNvSpPr/>
      </dsp:nvSpPr>
      <dsp:spPr>
        <a:xfrm>
          <a:off x="0" y="2051161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F5DEF-EA96-4BA9-9528-C4EB7FED132F}">
      <dsp:nvSpPr>
        <dsp:cNvPr id="0" name=""/>
        <dsp:cNvSpPr/>
      </dsp:nvSpPr>
      <dsp:spPr>
        <a:xfrm>
          <a:off x="247725" y="2235420"/>
          <a:ext cx="450409" cy="4504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C124-2EE0-44DC-9A33-8ED3254557D5}">
      <dsp:nvSpPr>
        <dsp:cNvPr id="0" name=""/>
        <dsp:cNvSpPr/>
      </dsp:nvSpPr>
      <dsp:spPr>
        <a:xfrm>
          <a:off x="945860" y="2051161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Study design</a:t>
          </a:r>
        </a:p>
      </dsp:txBody>
      <dsp:txXfrm>
        <a:off x="945860" y="2051161"/>
        <a:ext cx="4696114" cy="818926"/>
      </dsp:txXfrm>
    </dsp:sp>
    <dsp:sp modelId="{13FA2E01-7B89-4621-861E-41F000BCF1D6}">
      <dsp:nvSpPr>
        <dsp:cNvPr id="0" name=""/>
        <dsp:cNvSpPr/>
      </dsp:nvSpPr>
      <dsp:spPr>
        <a:xfrm>
          <a:off x="0" y="3074820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43931-A177-44BD-B4C1-63FDD2F7B330}">
      <dsp:nvSpPr>
        <dsp:cNvPr id="0" name=""/>
        <dsp:cNvSpPr/>
      </dsp:nvSpPr>
      <dsp:spPr>
        <a:xfrm>
          <a:off x="247725" y="3259078"/>
          <a:ext cx="450409" cy="4504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F8FE-4EFA-4174-8D6F-E6CA7E9E6C4A}">
      <dsp:nvSpPr>
        <dsp:cNvPr id="0" name=""/>
        <dsp:cNvSpPr/>
      </dsp:nvSpPr>
      <dsp:spPr>
        <a:xfrm>
          <a:off x="945860" y="3074820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Results and revisiting hypotheses</a:t>
          </a:r>
        </a:p>
      </dsp:txBody>
      <dsp:txXfrm>
        <a:off x="945860" y="3074820"/>
        <a:ext cx="4696114" cy="818926"/>
      </dsp:txXfrm>
    </dsp:sp>
    <dsp:sp modelId="{A3127ED4-5BA4-4B0A-A5FA-31F35DEE334C}">
      <dsp:nvSpPr>
        <dsp:cNvPr id="0" name=""/>
        <dsp:cNvSpPr/>
      </dsp:nvSpPr>
      <dsp:spPr>
        <a:xfrm>
          <a:off x="0" y="4098478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18FE5-37D3-43A9-80C6-D113B8B4C618}">
      <dsp:nvSpPr>
        <dsp:cNvPr id="0" name=""/>
        <dsp:cNvSpPr/>
      </dsp:nvSpPr>
      <dsp:spPr>
        <a:xfrm>
          <a:off x="247725" y="4282737"/>
          <a:ext cx="450409" cy="4504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7AE3D-9E75-4796-A2DF-E756F8BEC587}">
      <dsp:nvSpPr>
        <dsp:cNvPr id="0" name=""/>
        <dsp:cNvSpPr/>
      </dsp:nvSpPr>
      <dsp:spPr>
        <a:xfrm>
          <a:off x="945860" y="4098478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Discussion</a:t>
          </a:r>
        </a:p>
      </dsp:txBody>
      <dsp:txXfrm>
        <a:off x="945860" y="4098478"/>
        <a:ext cx="4696114" cy="8189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695315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984139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695315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Emphasis</a:t>
          </a:r>
          <a:br>
            <a:rPr lang="en-US" sz="2100" kern="1200" dirty="0"/>
          </a:br>
          <a:r>
            <a:rPr lang="en-US" sz="2100" kern="1200" dirty="0"/>
            <a:t>c</a:t>
          </a:r>
          <a:r>
            <a:rPr lang="en-GB" sz="2100" kern="1200" noProof="0" dirty="0"/>
            <a:t>olour-coding, capitalisation</a:t>
          </a:r>
          <a:endParaRPr lang="en-US" sz="2100" kern="1200" dirty="0"/>
        </a:p>
      </dsp:txBody>
      <dsp:txXfrm>
        <a:off x="1482627" y="695315"/>
        <a:ext cx="3380459" cy="1283660"/>
      </dsp:txXfrm>
    </dsp:sp>
    <dsp:sp modelId="{B8762135-3079-4D93-8558-1F53A385ED84}">
      <dsp:nvSpPr>
        <dsp:cNvPr id="0" name=""/>
        <dsp:cNvSpPr/>
      </dsp:nvSpPr>
      <dsp:spPr>
        <a:xfrm>
          <a:off x="0" y="2299891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8307" y="2588714"/>
          <a:ext cx="706013" cy="706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2627" y="2299891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noProof="0" dirty="0"/>
            <a:t>Modality</a:t>
          </a:r>
          <a:br>
            <a:rPr lang="en-GB" sz="2100" kern="1200" noProof="0" dirty="0"/>
          </a:br>
          <a:r>
            <a:rPr lang="en-GB" sz="2100" kern="1200" noProof="0" dirty="0"/>
            <a:t>natural context of fragments</a:t>
          </a:r>
        </a:p>
      </dsp:txBody>
      <dsp:txXfrm>
        <a:off x="1482627" y="2299891"/>
        <a:ext cx="3380459" cy="12836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39049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emphasis on contrasting words &gt; lacking emphasis</a:t>
          </a:r>
        </a:p>
      </dsp:txBody>
      <dsp:txXfrm>
        <a:off x="0" y="390494"/>
        <a:ext cx="9720262" cy="1105650"/>
      </dsp:txXfrm>
    </dsp:sp>
    <dsp:sp modelId="{5CCF6AA5-B076-4505-8827-F3AF59E27A9F}">
      <dsp:nvSpPr>
        <dsp:cNvPr id="0" name=""/>
        <dsp:cNvSpPr/>
      </dsp:nvSpPr>
      <dsp:spPr>
        <a:xfrm>
          <a:off x="486013" y="673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Emphasis</a:t>
          </a:r>
        </a:p>
      </dsp:txBody>
      <dsp:txXfrm>
        <a:off x="523480" y="44201"/>
        <a:ext cx="6729249" cy="692586"/>
      </dsp:txXfrm>
    </dsp:sp>
    <dsp:sp modelId="{38B02218-B6DF-4773-B5C0-4610EC1B5021}">
      <dsp:nvSpPr>
        <dsp:cNvPr id="0" name=""/>
        <dsp:cNvSpPr/>
      </dsp:nvSpPr>
      <dsp:spPr>
        <a:xfrm>
          <a:off x="0" y="202030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auditory stimuli &gt; written stimuli</a:t>
          </a:r>
        </a:p>
      </dsp:txBody>
      <dsp:txXfrm>
        <a:off x="0" y="2020304"/>
        <a:ext cx="9720262" cy="1105650"/>
      </dsp:txXfrm>
    </dsp:sp>
    <dsp:sp modelId="{3D629962-6C5A-4A0E-83C4-EE32CF39EA89}">
      <dsp:nvSpPr>
        <dsp:cNvPr id="0" name=""/>
        <dsp:cNvSpPr/>
      </dsp:nvSpPr>
      <dsp:spPr>
        <a:xfrm>
          <a:off x="486013" y="163654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Modality</a:t>
          </a:r>
        </a:p>
      </dsp:txBody>
      <dsp:txXfrm>
        <a:off x="523480" y="1674011"/>
        <a:ext cx="6729249" cy="692586"/>
      </dsp:txXfrm>
    </dsp:sp>
    <dsp:sp modelId="{29289937-D031-43B2-A054-CB167196159D}">
      <dsp:nvSpPr>
        <dsp:cNvPr id="0" name=""/>
        <dsp:cNvSpPr/>
      </dsp:nvSpPr>
      <dsp:spPr>
        <a:xfrm>
          <a:off x="0" y="3650115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lexical fragments &gt; functional fragments</a:t>
          </a:r>
        </a:p>
      </dsp:txBody>
      <dsp:txXfrm>
        <a:off x="0" y="3650115"/>
        <a:ext cx="9720262" cy="1105650"/>
      </dsp:txXfrm>
    </dsp:sp>
    <dsp:sp modelId="{55167C4E-75E8-41F9-A353-1158355BD478}">
      <dsp:nvSpPr>
        <dsp:cNvPr id="0" name=""/>
        <dsp:cNvSpPr/>
      </dsp:nvSpPr>
      <dsp:spPr>
        <a:xfrm>
          <a:off x="486013" y="3266355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type</a:t>
          </a:r>
        </a:p>
      </dsp:txBody>
      <dsp:txXfrm>
        <a:off x="523480" y="3303822"/>
        <a:ext cx="6729249" cy="6925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39049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emphasis on contrasting words &gt; lacking emphasis</a:t>
          </a:r>
        </a:p>
      </dsp:txBody>
      <dsp:txXfrm>
        <a:off x="0" y="390494"/>
        <a:ext cx="9720262" cy="1105650"/>
      </dsp:txXfrm>
    </dsp:sp>
    <dsp:sp modelId="{5CCF6AA5-B076-4505-8827-F3AF59E27A9F}">
      <dsp:nvSpPr>
        <dsp:cNvPr id="0" name=""/>
        <dsp:cNvSpPr/>
      </dsp:nvSpPr>
      <dsp:spPr>
        <a:xfrm>
          <a:off x="486013" y="673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Emphasis</a:t>
          </a:r>
        </a:p>
      </dsp:txBody>
      <dsp:txXfrm>
        <a:off x="523480" y="44201"/>
        <a:ext cx="6729249" cy="692586"/>
      </dsp:txXfrm>
    </dsp:sp>
    <dsp:sp modelId="{38B02218-B6DF-4773-B5C0-4610EC1B5021}">
      <dsp:nvSpPr>
        <dsp:cNvPr id="0" name=""/>
        <dsp:cNvSpPr/>
      </dsp:nvSpPr>
      <dsp:spPr>
        <a:xfrm>
          <a:off x="0" y="202030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auditory stimuli &gt; written stimuli</a:t>
          </a:r>
        </a:p>
      </dsp:txBody>
      <dsp:txXfrm>
        <a:off x="0" y="2020304"/>
        <a:ext cx="9720262" cy="1105650"/>
      </dsp:txXfrm>
    </dsp:sp>
    <dsp:sp modelId="{3D629962-6C5A-4A0E-83C4-EE32CF39EA89}">
      <dsp:nvSpPr>
        <dsp:cNvPr id="0" name=""/>
        <dsp:cNvSpPr/>
      </dsp:nvSpPr>
      <dsp:spPr>
        <a:xfrm>
          <a:off x="486013" y="163654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Modality</a:t>
          </a:r>
        </a:p>
      </dsp:txBody>
      <dsp:txXfrm>
        <a:off x="523480" y="1674011"/>
        <a:ext cx="6729249" cy="692586"/>
      </dsp:txXfrm>
    </dsp:sp>
    <dsp:sp modelId="{29289937-D031-43B2-A054-CB167196159D}">
      <dsp:nvSpPr>
        <dsp:cNvPr id="0" name=""/>
        <dsp:cNvSpPr/>
      </dsp:nvSpPr>
      <dsp:spPr>
        <a:xfrm>
          <a:off x="0" y="3650115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lexical fragments &gt; functional fragments</a:t>
          </a:r>
        </a:p>
      </dsp:txBody>
      <dsp:txXfrm>
        <a:off x="0" y="3650115"/>
        <a:ext cx="9720262" cy="1105650"/>
      </dsp:txXfrm>
    </dsp:sp>
    <dsp:sp modelId="{55167C4E-75E8-41F9-A353-1158355BD478}">
      <dsp:nvSpPr>
        <dsp:cNvPr id="0" name=""/>
        <dsp:cNvSpPr/>
      </dsp:nvSpPr>
      <dsp:spPr>
        <a:xfrm>
          <a:off x="486013" y="3266355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type</a:t>
          </a:r>
        </a:p>
      </dsp:txBody>
      <dsp:txXfrm>
        <a:off x="523480" y="3303822"/>
        <a:ext cx="6729249" cy="6925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39049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emphasis on contrasting words &gt; lacking emphasis</a:t>
          </a:r>
        </a:p>
      </dsp:txBody>
      <dsp:txXfrm>
        <a:off x="0" y="390494"/>
        <a:ext cx="9720262" cy="1105650"/>
      </dsp:txXfrm>
    </dsp:sp>
    <dsp:sp modelId="{5CCF6AA5-B076-4505-8827-F3AF59E27A9F}">
      <dsp:nvSpPr>
        <dsp:cNvPr id="0" name=""/>
        <dsp:cNvSpPr/>
      </dsp:nvSpPr>
      <dsp:spPr>
        <a:xfrm>
          <a:off x="486013" y="673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Emphasis</a:t>
          </a:r>
        </a:p>
      </dsp:txBody>
      <dsp:txXfrm>
        <a:off x="523480" y="44201"/>
        <a:ext cx="6729249" cy="692586"/>
      </dsp:txXfrm>
    </dsp:sp>
    <dsp:sp modelId="{38B02218-B6DF-4773-B5C0-4610EC1B5021}">
      <dsp:nvSpPr>
        <dsp:cNvPr id="0" name=""/>
        <dsp:cNvSpPr/>
      </dsp:nvSpPr>
      <dsp:spPr>
        <a:xfrm>
          <a:off x="0" y="202030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auditory stimuli &gt; written stimuli</a:t>
          </a:r>
        </a:p>
      </dsp:txBody>
      <dsp:txXfrm>
        <a:off x="0" y="2020304"/>
        <a:ext cx="9720262" cy="1105650"/>
      </dsp:txXfrm>
    </dsp:sp>
    <dsp:sp modelId="{3D629962-6C5A-4A0E-83C4-EE32CF39EA89}">
      <dsp:nvSpPr>
        <dsp:cNvPr id="0" name=""/>
        <dsp:cNvSpPr/>
      </dsp:nvSpPr>
      <dsp:spPr>
        <a:xfrm>
          <a:off x="486013" y="163654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Modality</a:t>
          </a:r>
        </a:p>
      </dsp:txBody>
      <dsp:txXfrm>
        <a:off x="523480" y="1674011"/>
        <a:ext cx="6729249" cy="692586"/>
      </dsp:txXfrm>
    </dsp:sp>
    <dsp:sp modelId="{29289937-D031-43B2-A054-CB167196159D}">
      <dsp:nvSpPr>
        <dsp:cNvPr id="0" name=""/>
        <dsp:cNvSpPr/>
      </dsp:nvSpPr>
      <dsp:spPr>
        <a:xfrm>
          <a:off x="0" y="3650115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lexical fragments &gt; functional fragments</a:t>
          </a:r>
        </a:p>
      </dsp:txBody>
      <dsp:txXfrm>
        <a:off x="0" y="3650115"/>
        <a:ext cx="9720262" cy="1105650"/>
      </dsp:txXfrm>
    </dsp:sp>
    <dsp:sp modelId="{55167C4E-75E8-41F9-A353-1158355BD478}">
      <dsp:nvSpPr>
        <dsp:cNvPr id="0" name=""/>
        <dsp:cNvSpPr/>
      </dsp:nvSpPr>
      <dsp:spPr>
        <a:xfrm>
          <a:off x="486013" y="3266355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type</a:t>
          </a:r>
        </a:p>
      </dsp:txBody>
      <dsp:txXfrm>
        <a:off x="523480" y="3303822"/>
        <a:ext cx="6729249" cy="6925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39049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emphasis on contrasting words &gt; lacking emphasis</a:t>
          </a:r>
        </a:p>
      </dsp:txBody>
      <dsp:txXfrm>
        <a:off x="0" y="390494"/>
        <a:ext cx="9720262" cy="1105650"/>
      </dsp:txXfrm>
    </dsp:sp>
    <dsp:sp modelId="{5CCF6AA5-B076-4505-8827-F3AF59E27A9F}">
      <dsp:nvSpPr>
        <dsp:cNvPr id="0" name=""/>
        <dsp:cNvSpPr/>
      </dsp:nvSpPr>
      <dsp:spPr>
        <a:xfrm>
          <a:off x="486013" y="673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Emphasis</a:t>
          </a:r>
        </a:p>
      </dsp:txBody>
      <dsp:txXfrm>
        <a:off x="523480" y="44201"/>
        <a:ext cx="6729249" cy="692586"/>
      </dsp:txXfrm>
    </dsp:sp>
    <dsp:sp modelId="{38B02218-B6DF-4773-B5C0-4610EC1B5021}">
      <dsp:nvSpPr>
        <dsp:cNvPr id="0" name=""/>
        <dsp:cNvSpPr/>
      </dsp:nvSpPr>
      <dsp:spPr>
        <a:xfrm>
          <a:off x="0" y="202030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auditory stimuli &gt; written stimuli</a:t>
          </a:r>
        </a:p>
      </dsp:txBody>
      <dsp:txXfrm>
        <a:off x="0" y="2020304"/>
        <a:ext cx="9720262" cy="1105650"/>
      </dsp:txXfrm>
    </dsp:sp>
    <dsp:sp modelId="{3D629962-6C5A-4A0E-83C4-EE32CF39EA89}">
      <dsp:nvSpPr>
        <dsp:cNvPr id="0" name=""/>
        <dsp:cNvSpPr/>
      </dsp:nvSpPr>
      <dsp:spPr>
        <a:xfrm>
          <a:off x="486013" y="163654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Modality</a:t>
          </a:r>
        </a:p>
      </dsp:txBody>
      <dsp:txXfrm>
        <a:off x="523480" y="1674011"/>
        <a:ext cx="6729249" cy="692586"/>
      </dsp:txXfrm>
    </dsp:sp>
    <dsp:sp modelId="{29289937-D031-43B2-A054-CB167196159D}">
      <dsp:nvSpPr>
        <dsp:cNvPr id="0" name=""/>
        <dsp:cNvSpPr/>
      </dsp:nvSpPr>
      <dsp:spPr>
        <a:xfrm>
          <a:off x="0" y="3650115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lexical fragments &gt; functional fragments</a:t>
          </a:r>
        </a:p>
      </dsp:txBody>
      <dsp:txXfrm>
        <a:off x="0" y="3650115"/>
        <a:ext cx="9720262" cy="1105650"/>
      </dsp:txXfrm>
    </dsp:sp>
    <dsp:sp modelId="{55167C4E-75E8-41F9-A353-1158355BD478}">
      <dsp:nvSpPr>
        <dsp:cNvPr id="0" name=""/>
        <dsp:cNvSpPr/>
      </dsp:nvSpPr>
      <dsp:spPr>
        <a:xfrm>
          <a:off x="486013" y="3266355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type</a:t>
          </a:r>
        </a:p>
      </dsp:txBody>
      <dsp:txXfrm>
        <a:off x="523480" y="3303822"/>
        <a:ext cx="6729249" cy="6925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Modality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remnant of ellipsis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Fragment</a:t>
          </a:r>
        </a:p>
      </dsp:txBody>
      <dsp:txXfrm>
        <a:off x="566572" y="69839"/>
        <a:ext cx="7055851" cy="101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only given material can be omitted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Licensing condition</a:t>
          </a:r>
        </a:p>
      </dsp:txBody>
      <dsp:txXfrm>
        <a:off x="566572" y="69839"/>
        <a:ext cx="7055851" cy="1012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448268"/>
          <a:ext cx="10236245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624840" rIns="794446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000" kern="1200" dirty="0"/>
            <a:t>given alternative elements for which the predicate actually holds, must bear pitch accent</a:t>
          </a:r>
        </a:p>
      </dsp:txBody>
      <dsp:txXfrm>
        <a:off x="0" y="448268"/>
        <a:ext cx="10236245" cy="1701000"/>
      </dsp:txXfrm>
    </dsp:sp>
    <dsp:sp modelId="{14A3B6E8-D3D0-4C8F-8C75-021910B5BCCF}">
      <dsp:nvSpPr>
        <dsp:cNvPr id="0" name=""/>
        <dsp:cNvSpPr/>
      </dsp:nvSpPr>
      <dsp:spPr>
        <a:xfrm>
          <a:off x="511812" y="5468"/>
          <a:ext cx="7165371" cy="88560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Contrastive focus F</a:t>
          </a:r>
        </a:p>
      </dsp:txBody>
      <dsp:txXfrm>
        <a:off x="555043" y="48699"/>
        <a:ext cx="7078909" cy="799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695315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984139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695315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Parallelism</a:t>
          </a:r>
          <a:br>
            <a:rPr lang="en-US" sz="2100" kern="1200" dirty="0"/>
          </a:br>
          <a:r>
            <a:rPr lang="en-US" sz="2100" kern="1200" dirty="0"/>
            <a:t>syntactic, morphological, phonological</a:t>
          </a:r>
        </a:p>
      </dsp:txBody>
      <dsp:txXfrm>
        <a:off x="1482627" y="695315"/>
        <a:ext cx="3380459" cy="1283660"/>
      </dsp:txXfrm>
    </dsp:sp>
    <dsp:sp modelId="{BB8E3AC9-9B6A-4142-AE8B-A82587C32D68}">
      <dsp:nvSpPr>
        <dsp:cNvPr id="0" name=""/>
        <dsp:cNvSpPr/>
      </dsp:nvSpPr>
      <dsp:spPr>
        <a:xfrm>
          <a:off x="0" y="2299891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88307" y="2588714"/>
          <a:ext cx="706013" cy="706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482627" y="2299891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Locality</a:t>
          </a:r>
          <a:br>
            <a:rPr lang="en-US" sz="2100" b="1" kern="1200" dirty="0"/>
          </a:br>
          <a:r>
            <a:rPr lang="en-US" sz="2100" kern="1200" dirty="0"/>
            <a:t>processors choose nearest correlate</a:t>
          </a:r>
          <a:endParaRPr lang="en-US" sz="2100" b="1" kern="1200" dirty="0"/>
        </a:p>
      </dsp:txBody>
      <dsp:txXfrm>
        <a:off x="1482627" y="2299891"/>
        <a:ext cx="3380459" cy="1283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985E-3B83-4F82-9CBC-73B637E86F0E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07029-9AC4-4362-8F5F-6512ED90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EE7B-EE27-4D59-97F5-F7CE2F0DBAEC}" type="datetime1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6B2-5AA0-4D15-945E-CF7CCD7D906E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E49F99-FCFE-455B-8EC3-5A7CA07020C0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19E4-1FC5-4012-A137-36394B9C3A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5AFC-2A08-CF2B-C752-04DDD62958F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D382-E66E-4A61-C739-3490D2A242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A19542-0406-4049-B6A5-48D4394968FB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3755-772C-176D-FCAD-E2C1AA789D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4D59-B307-821F-2D7F-15555D0B95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F84D7-9655-485D-946C-A0C1DC692C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AA228F2-D779-4A56-A5FD-FE9E17BE1BEE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4" r:id="rId2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0AF30D5-0440-414C-8462-4BFB7F9543BE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A09A7-12FD-8544-F005-9DEFBE6D2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D25E-F7E1-DBE8-9783-EEE4B0D214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BBF2-CC37-BF4F-147C-D863033EB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24128" y="6470705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6717A5E5-4B40-4707-B8D7-5724DB413D4B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96C0-794F-EBD8-9983-56AF28E371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842927" y="6470705"/>
            <a:ext cx="5901455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all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1532-4348-C1CA-82A3-D2766692AE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37331" y="6470705"/>
            <a:ext cx="973662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B46FECF8-906A-455F-8341-4ABBBA750162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481E7-392C-9688-C02B-2BE593B7BB8C}"/>
              </a:ext>
            </a:extLst>
          </p:cNvPr>
          <p:cNvCxnSpPr/>
          <p:nvPr/>
        </p:nvCxnSpPr>
        <p:spPr>
          <a:xfrm flipV="1">
            <a:off x="761996" y="826324"/>
            <a:ext cx="0" cy="914400"/>
          </a:xfrm>
          <a:prstGeom prst="straightConnector1">
            <a:avLst/>
          </a:prstGeom>
          <a:noFill/>
          <a:ln w="19046" cap="flat">
            <a:solidFill>
              <a:srgbClr val="286E84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marL="0" marR="0" lvl="0" indent="0" algn="l" defTabSz="914400" rtl="0" fontAlgn="auto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de-DE" sz="5000" b="0" i="0" u="none" strike="noStrike" kern="1200" cap="all" spc="100" baseline="0">
          <a:solidFill>
            <a:srgbClr val="474233"/>
          </a:solidFill>
          <a:uFillTx/>
          <a:latin typeface="Tw Cen MT Condensed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286E84"/>
        </a:buClr>
        <a:buSzPct val="100000"/>
        <a:buFont typeface="Tw Cen MT" pitchFamily="34"/>
        <a:buChar char=" "/>
        <a:tabLst/>
        <a:defRPr lang="de-DE" sz="2200" b="0" i="0" u="none" strike="noStrike" kern="1200" cap="none" spc="0" baseline="0">
          <a:solidFill>
            <a:srgbClr val="2E2B21"/>
          </a:solidFill>
          <a:uFillTx/>
          <a:latin typeface="Tw Cen MT"/>
        </a:defRPr>
      </a:lvl1pPr>
      <a:lvl2pPr marL="265176" marR="0" lvl="1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800" b="0" i="0" u="none" strike="noStrike" kern="1200" cap="none" spc="0" baseline="0">
          <a:solidFill>
            <a:srgbClr val="2E2B21"/>
          </a:solidFill>
          <a:uFillTx/>
          <a:latin typeface="Tw Cen MT"/>
        </a:defRPr>
      </a:lvl2pPr>
      <a:lvl3pPr marL="448056" marR="0" lvl="2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3pPr>
      <a:lvl4pPr marL="594360" marR="0" lvl="3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4pPr>
      <a:lvl5pPr marL="777240" marR="0" lvl="4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21" Type="http://schemas.openxmlformats.org/officeDocument/2006/relationships/image" Target="../media/image42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C3F7688-2F4B-D458-2CB2-4D99C986AED5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3742"/>
          </a:solidFill>
          <a:ln>
            <a:solidFill>
              <a:srgbClr val="112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188DA6B-8A3C-E8BD-A87D-01F2061DF921}"/>
              </a:ext>
            </a:extLst>
          </p:cNvPr>
          <p:cNvSpPr txBox="1">
            <a:spLocks/>
          </p:cNvSpPr>
          <p:nvPr/>
        </p:nvSpPr>
        <p:spPr>
          <a:xfrm>
            <a:off x="1292086" y="710620"/>
            <a:ext cx="9607826" cy="2718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>
                <a:solidFill>
                  <a:schemeClr val="bg1"/>
                </a:solidFill>
                <a:latin typeface="+mn-lt"/>
              </a:rPr>
              <a:t>Acceptability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n-lt"/>
              </a:rPr>
              <a:t>Judgements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on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  <a:latin typeface="+mn-lt"/>
              </a:rPr>
              <a:t>Contrastive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n-lt"/>
              </a:rPr>
              <a:t>Dialogues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  <a:latin typeface="+mn-lt"/>
              </a:rPr>
              <a:t>Involving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n-lt"/>
              </a:rPr>
              <a:t>ellipsis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0DFB3A6-9B7C-7CD2-1090-958AE5C0D9BD}"/>
              </a:ext>
            </a:extLst>
          </p:cNvPr>
          <p:cNvSpPr txBox="1">
            <a:spLocks/>
          </p:cNvSpPr>
          <p:nvPr/>
        </p:nvSpPr>
        <p:spPr>
          <a:xfrm>
            <a:off x="8589025" y="5429886"/>
            <a:ext cx="3268570" cy="63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A165C074-5BFF-C303-1703-6F88F98769E7}"/>
              </a:ext>
            </a:extLst>
          </p:cNvPr>
          <p:cNvSpPr txBox="1">
            <a:spLocks/>
          </p:cNvSpPr>
          <p:nvPr/>
        </p:nvSpPr>
        <p:spPr>
          <a:xfrm>
            <a:off x="4963216" y="5462864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Miriam Schiele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52878A31-1F7D-C638-842C-9F223B247CE8}"/>
              </a:ext>
            </a:extLst>
          </p:cNvPr>
          <p:cNvSpPr txBox="1">
            <a:spLocks/>
          </p:cNvSpPr>
          <p:nvPr/>
        </p:nvSpPr>
        <p:spPr>
          <a:xfrm>
            <a:off x="8838642" y="5429886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**DATUM***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13485CC1-518F-10D3-0BA3-EB07A3DC17F1}"/>
              </a:ext>
            </a:extLst>
          </p:cNvPr>
          <p:cNvSpPr txBox="1">
            <a:spLocks/>
          </p:cNvSpPr>
          <p:nvPr/>
        </p:nvSpPr>
        <p:spPr>
          <a:xfrm>
            <a:off x="478316" y="4896534"/>
            <a:ext cx="5001189" cy="1702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chemeClr val="tx1"/>
                </a:solidFill>
              </a:rPr>
              <a:t>Supervisors: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Prof. Dr. Michael Franke</a:t>
            </a:r>
          </a:p>
          <a:p>
            <a:r>
              <a:rPr lang="en-US" sz="2800" dirty="0">
                <a:solidFill>
                  <a:schemeClr val="tx1"/>
                </a:solidFill>
              </a:rPr>
              <a:t>Jun.-Prof. Dr. James Griffiths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60002D76-6AAA-1318-B362-7F8BED47A9E9}"/>
              </a:ext>
            </a:extLst>
          </p:cNvPr>
          <p:cNvSpPr txBox="1">
            <a:spLocks/>
          </p:cNvSpPr>
          <p:nvPr/>
        </p:nvSpPr>
        <p:spPr>
          <a:xfrm>
            <a:off x="4461714" y="3141937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bg1"/>
                </a:solidFill>
              </a:rPr>
              <a:t>Master’s thesis </a:t>
            </a:r>
          </a:p>
        </p:txBody>
      </p:sp>
    </p:spTree>
    <p:extLst>
      <p:ext uri="{BB962C8B-B14F-4D97-AF65-F5344CB8AC3E}">
        <p14:creationId xmlns:p14="http://schemas.microsoft.com/office/powerpoint/2010/main" val="424636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/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189193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/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b="1" dirty="0" err="1">
                <a:solidFill>
                  <a:srgbClr val="C00000"/>
                </a:solidFill>
              </a:rPr>
              <a:t>Mary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=Correlate </a:t>
            </a:r>
            <a:r>
              <a:rPr lang="en-US" sz="3200" dirty="0"/>
              <a:t>stole the cookie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15829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/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dirty="0" err="1">
                <a:solidFill>
                  <a:schemeClr val="tx1"/>
                </a:solidFill>
              </a:rPr>
              <a:t>Mary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=Correlate</a:t>
            </a:r>
            <a:r>
              <a:rPr lang="en-US" sz="3200" dirty="0"/>
              <a:t> stole the cookie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 </a:t>
            </a:r>
            <a:r>
              <a:rPr lang="en-US" sz="3200" dirty="0"/>
              <a:t>stole the cookie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09760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X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455761"/>
              </p:ext>
            </p:extLst>
          </p:nvPr>
        </p:nvGraphicFramePr>
        <p:xfrm>
          <a:off x="1024128" y="1977575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127501"/>
              </p:ext>
            </p:extLst>
          </p:nvPr>
        </p:nvGraphicFramePr>
        <p:xfrm>
          <a:off x="6517013" y="1977574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613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CCDD5-5173-554F-E852-242465D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D469A6-EBEE-7058-FCB5-7BE49684199E}"/>
              </a:ext>
            </a:extLst>
          </p:cNvPr>
          <p:cNvSpPr txBox="1"/>
          <p:nvPr/>
        </p:nvSpPr>
        <p:spPr>
          <a:xfrm>
            <a:off x="3598176" y="4848299"/>
            <a:ext cx="65401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similar input with more effort:</a:t>
            </a:r>
          </a:p>
          <a:p>
            <a:r>
              <a:rPr lang="en-US" sz="3400" dirty="0">
                <a:solidFill>
                  <a:schemeClr val="bg1"/>
                </a:solidFill>
              </a:rPr>
              <a:t>crane neck / sit up</a:t>
            </a:r>
          </a:p>
          <a:p>
            <a:endParaRPr lang="en-US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38F86CF-2462-CF7C-0820-EC33A323C85A}"/>
              </a:ext>
            </a:extLst>
          </p:cNvPr>
          <p:cNvGrpSpPr/>
          <p:nvPr/>
        </p:nvGrpSpPr>
        <p:grpSpPr>
          <a:xfrm>
            <a:off x="2840477" y="2363244"/>
            <a:ext cx="8012902" cy="3130937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5FFCA8E9-A06E-D5EC-7C17-53DC9CAA65E7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8C79F77-4145-8F03-CA0B-8E48161EE777}"/>
                </a:ext>
              </a:extLst>
            </p:cNvPr>
            <p:cNvSpPr txBox="1"/>
            <p:nvPr/>
          </p:nvSpPr>
          <p:spPr>
            <a:xfrm>
              <a:off x="597289" y="2301410"/>
              <a:ext cx="2251256" cy="22551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bg1"/>
                </a:buClr>
              </a:pPr>
              <a:r>
                <a:rPr lang="en-US" sz="3600" dirty="0"/>
                <a:t>What is the </a:t>
              </a:r>
              <a:r>
                <a:rPr lang="en-US" sz="3600" u="sng" dirty="0"/>
                <a:t>most effective medium </a:t>
              </a:r>
              <a:r>
                <a:rPr lang="en-US" sz="3600" dirty="0"/>
                <a:t>for obtaining acceptability </a:t>
              </a:r>
              <a:r>
                <a:rPr lang="en-US" sz="3600" u="sng" dirty="0"/>
                <a:t>judgements</a:t>
              </a:r>
              <a:r>
                <a:rPr lang="en-US" sz="3600" dirty="0"/>
                <a:t> about dialogues involving </a:t>
              </a:r>
              <a:r>
                <a:rPr lang="en-US" sz="3600" u="sng" dirty="0"/>
                <a:t>contrastive focus</a:t>
              </a:r>
              <a:r>
                <a:rPr lang="en-US" sz="3600" dirty="0"/>
                <a:t>?</a:t>
              </a:r>
              <a:endParaRPr lang="en-US" sz="3600" kern="1200" dirty="0"/>
            </a:p>
          </p:txBody>
        </p:sp>
      </p:grp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1CE2118-223F-DDEC-6CA3-FF1C173181D7}"/>
              </a:ext>
            </a:extLst>
          </p:cNvPr>
          <p:cNvSpPr/>
          <p:nvPr/>
        </p:nvSpPr>
        <p:spPr>
          <a:xfrm>
            <a:off x="1091327" y="2535480"/>
            <a:ext cx="2351024" cy="2831744"/>
          </a:xfrm>
          <a:prstGeom prst="rightArrow">
            <a:avLst/>
          </a:prstGeom>
          <a:solidFill>
            <a:srgbClr val="CBE7EF"/>
          </a:solidFill>
          <a:ln>
            <a:solidFill>
              <a:srgbClr val="CB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86E56-784F-A4A7-196D-87692260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5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240354"/>
              </p:ext>
            </p:extLst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39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88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67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9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Factors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31187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75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CED921C-6E93-8BD9-1383-004475F4E7E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4648196" cy="6858000"/>
          </a:xfrm>
          <a:prstGeom prst="rect">
            <a:avLst/>
          </a:prstGeom>
          <a:solidFill>
            <a:srgbClr val="286E8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07BCA36-5E9B-65F1-C604-34B37A809297}"/>
              </a:ext>
            </a:extLst>
          </p:cNvPr>
          <p:cNvSpPr txBox="1"/>
          <p:nvPr/>
        </p:nvSpPr>
        <p:spPr>
          <a:xfrm>
            <a:off x="401750" y="1655100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>
                <a:solidFill>
                  <a:srgbClr val="FFFFFF"/>
                </a:solidFill>
                <a:uFillTx/>
                <a:latin typeface="Tw Cen MT Condensed"/>
              </a:rPr>
              <a:t>The Influence of Metaphors</a:t>
            </a:r>
          </a:p>
        </p:txBody>
      </p:sp>
      <p:sp>
        <p:nvSpPr>
          <p:cNvPr id="10" name="Rechteck 13">
            <a:extLst>
              <a:ext uri="{FF2B5EF4-FFF2-40B4-BE49-F238E27FC236}">
                <a16:creationId xmlns:a16="http://schemas.microsoft.com/office/drawing/2014/main" id="{FB47AD36-7660-4C46-E3E6-3B393B903160}"/>
              </a:ext>
            </a:extLst>
          </p:cNvPr>
          <p:cNvSpPr/>
          <p:nvPr/>
        </p:nvSpPr>
        <p:spPr>
          <a:xfrm>
            <a:off x="-10633" y="-10633"/>
            <a:ext cx="4648196" cy="6921796"/>
          </a:xfrm>
          <a:prstGeom prst="rect">
            <a:avLst/>
          </a:prstGeom>
          <a:solidFill>
            <a:srgbClr val="143742"/>
          </a:solidFill>
          <a:ln w="15873" cap="flat">
            <a:solidFill>
              <a:srgbClr val="14374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BC5F51-96B0-02BA-CBBC-C883B1F2D970}"/>
              </a:ext>
            </a:extLst>
          </p:cNvPr>
          <p:cNvSpPr txBox="1"/>
          <p:nvPr/>
        </p:nvSpPr>
        <p:spPr>
          <a:xfrm>
            <a:off x="554144" y="1807494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 dirty="0">
                <a:solidFill>
                  <a:srgbClr val="FFFFFF"/>
                </a:solidFill>
                <a:uFillTx/>
                <a:latin typeface="Tw Cen MT Condensed"/>
              </a:rPr>
              <a:t>Contrastive Dialogues involving ellipsis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C2501BC7-4BDD-D16F-4BFB-A3F7EA0C3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469852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39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85493D-F46C-E0CE-BBD4-C7B70C0C92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C6953D6-0992-3664-97F7-A3747505A56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C1D0062-F153-8572-C922-1452B7B6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233FF01-7597-1615-CF55-B1F0B92D76FE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3D7A869-042E-2904-AAFA-58003CB5012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691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01F6C44-16BB-F9F7-F4E9-B967F15C50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C519A2E-8467-2BE3-1FC3-7A64B6B885FE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2949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EF6E7B-1A7F-CC57-4F1A-ABDC23D38D47}"/>
              </a:ext>
            </a:extLst>
          </p:cNvPr>
          <p:cNvSpPr/>
          <p:nvPr/>
        </p:nvSpPr>
        <p:spPr>
          <a:xfrm>
            <a:off x="2435943" y="5415885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944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0CE692-455E-D627-5420-01D741F2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A: 	Peter worked at the cinema FROM 6pm.</a:t>
            </a:r>
          </a:p>
          <a:p>
            <a:r>
              <a:rPr lang="en-US" sz="3200" dirty="0"/>
              <a:t>B: 	No, UNTIL 6pm.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10C0F01-0A65-8C91-6F89-29D2406BCF05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lexical</a:t>
            </a:r>
            <a:endParaRPr lang="en-US" sz="3200" b="1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3602854-C96E-8E0F-97A7-B28E9F68068D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functional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0771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CFE71-D24C-5A59-C0F3-0FA1BA6C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7E7C32F-9C0B-4B88-109D-0E53D005FD7D}"/>
              </a:ext>
            </a:extLst>
          </p:cNvPr>
          <p:cNvCxnSpPr>
            <a:cxnSpLocks/>
          </p:cNvCxnSpPr>
          <p:nvPr/>
        </p:nvCxnSpPr>
        <p:spPr>
          <a:xfrm flipV="1">
            <a:off x="1076324" y="3361223"/>
            <a:ext cx="2305051" cy="988166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47E3F68-D03D-58A8-E51D-C042ED9FE7A4}"/>
              </a:ext>
            </a:extLst>
          </p:cNvPr>
          <p:cNvCxnSpPr>
            <a:cxnSpLocks/>
          </p:cNvCxnSpPr>
          <p:nvPr/>
        </p:nvCxnSpPr>
        <p:spPr>
          <a:xfrm>
            <a:off x="1076325" y="4349389"/>
            <a:ext cx="2438400" cy="1298936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3F5FEC9F-5C5D-CB41-CFC1-F7345495D418}"/>
              </a:ext>
            </a:extLst>
          </p:cNvPr>
          <p:cNvSpPr txBox="1"/>
          <p:nvPr/>
        </p:nvSpPr>
        <p:spPr>
          <a:xfrm>
            <a:off x="4837493" y="1604919"/>
            <a:ext cx="1762021" cy="584775"/>
          </a:xfrm>
          <a:prstGeom prst="rect">
            <a:avLst/>
          </a:prstGeom>
          <a:solidFill>
            <a:srgbClr val="CFD5EA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emphasis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1BC6B4B-231B-B68C-EE42-735B45A76972}"/>
              </a:ext>
            </a:extLst>
          </p:cNvPr>
          <p:cNvSpPr txBox="1"/>
          <p:nvPr/>
        </p:nvSpPr>
        <p:spPr>
          <a:xfrm>
            <a:off x="1508569" y="1604919"/>
            <a:ext cx="165622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modality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F895F2E0-607D-8D36-9529-69D6B11D150B}"/>
              </a:ext>
            </a:extLst>
          </p:cNvPr>
          <p:cNvCxnSpPr>
            <a:cxnSpLocks/>
          </p:cNvCxnSpPr>
          <p:nvPr/>
        </p:nvCxnSpPr>
        <p:spPr>
          <a:xfrm flipV="1">
            <a:off x="3819525" y="4935094"/>
            <a:ext cx="3724275" cy="71323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7328F36-31DA-AC97-7A30-5E1FF690DD00}"/>
              </a:ext>
            </a:extLst>
          </p:cNvPr>
          <p:cNvCxnSpPr>
            <a:cxnSpLocks/>
          </p:cNvCxnSpPr>
          <p:nvPr/>
        </p:nvCxnSpPr>
        <p:spPr>
          <a:xfrm>
            <a:off x="3819525" y="5648325"/>
            <a:ext cx="3781425" cy="600075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7AB0CF0-3F3A-0723-9AE7-592E47DD665B}"/>
              </a:ext>
            </a:extLst>
          </p:cNvPr>
          <p:cNvSpPr txBox="1"/>
          <p:nvPr/>
        </p:nvSpPr>
        <p:spPr>
          <a:xfrm>
            <a:off x="8262597" y="1606686"/>
            <a:ext cx="2543325" cy="584775"/>
          </a:xfrm>
          <a:prstGeom prst="rect">
            <a:avLst/>
          </a:prstGeom>
          <a:solidFill>
            <a:srgbClr val="CFD5EA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fragment</a:t>
            </a:r>
            <a:r>
              <a:rPr lang="en-US" sz="2800" dirty="0"/>
              <a:t> </a:t>
            </a:r>
            <a:r>
              <a:rPr lang="en-US" sz="3200" dirty="0"/>
              <a:t>type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604D95F-92F4-17CB-C301-486026B9263D}"/>
              </a:ext>
            </a:extLst>
          </p:cNvPr>
          <p:cNvSpPr txBox="1"/>
          <p:nvPr/>
        </p:nvSpPr>
        <p:spPr>
          <a:xfrm rot="20236413">
            <a:off x="1102417" y="3440331"/>
            <a:ext cx="124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74EEDE4-F58E-6A6F-965F-A91BDCA58850}"/>
              </a:ext>
            </a:extLst>
          </p:cNvPr>
          <p:cNvSpPr txBox="1"/>
          <p:nvPr/>
        </p:nvSpPr>
        <p:spPr>
          <a:xfrm rot="1623043">
            <a:off x="1118133" y="4782938"/>
            <a:ext cx="1410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auditory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77F6E27-E138-801B-BC74-169F44AA3EEF}"/>
              </a:ext>
            </a:extLst>
          </p:cNvPr>
          <p:cNvCxnSpPr>
            <a:cxnSpLocks/>
          </p:cNvCxnSpPr>
          <p:nvPr/>
        </p:nvCxnSpPr>
        <p:spPr>
          <a:xfrm flipV="1">
            <a:off x="3748087" y="2647992"/>
            <a:ext cx="3724275" cy="71323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E9E05A4-9CE6-03E7-EB37-A6586FB8569D}"/>
              </a:ext>
            </a:extLst>
          </p:cNvPr>
          <p:cNvCxnSpPr>
            <a:cxnSpLocks/>
          </p:cNvCxnSpPr>
          <p:nvPr/>
        </p:nvCxnSpPr>
        <p:spPr>
          <a:xfrm>
            <a:off x="3748087" y="3361223"/>
            <a:ext cx="3781425" cy="600075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CC7A1EF-C15E-ABCB-33AE-9A54E3937F32}"/>
              </a:ext>
            </a:extLst>
          </p:cNvPr>
          <p:cNvCxnSpPr>
            <a:cxnSpLocks/>
          </p:cNvCxnSpPr>
          <p:nvPr/>
        </p:nvCxnSpPr>
        <p:spPr>
          <a:xfrm flipV="1">
            <a:off x="7705727" y="3615934"/>
            <a:ext cx="3274070" cy="345364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995A94F-2A2E-D822-4544-117692FC9A39}"/>
              </a:ext>
            </a:extLst>
          </p:cNvPr>
          <p:cNvCxnSpPr>
            <a:cxnSpLocks/>
          </p:cNvCxnSpPr>
          <p:nvPr/>
        </p:nvCxnSpPr>
        <p:spPr>
          <a:xfrm>
            <a:off x="7705727" y="3961298"/>
            <a:ext cx="3302645" cy="38809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ADF7B7E-EA4A-75FE-7423-97CF846DDF33}"/>
              </a:ext>
            </a:extLst>
          </p:cNvPr>
          <p:cNvCxnSpPr>
            <a:cxnSpLocks/>
          </p:cNvCxnSpPr>
          <p:nvPr/>
        </p:nvCxnSpPr>
        <p:spPr>
          <a:xfrm flipV="1">
            <a:off x="7705727" y="2302628"/>
            <a:ext cx="3274070" cy="345364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CA7FDA1-DC29-B6EA-DC76-10FE62F03009}"/>
              </a:ext>
            </a:extLst>
          </p:cNvPr>
          <p:cNvCxnSpPr>
            <a:cxnSpLocks/>
          </p:cNvCxnSpPr>
          <p:nvPr/>
        </p:nvCxnSpPr>
        <p:spPr>
          <a:xfrm>
            <a:off x="7705727" y="2647992"/>
            <a:ext cx="3302645" cy="38809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10066F2-F401-303D-3795-7310917374CD}"/>
              </a:ext>
            </a:extLst>
          </p:cNvPr>
          <p:cNvCxnSpPr>
            <a:cxnSpLocks/>
          </p:cNvCxnSpPr>
          <p:nvPr/>
        </p:nvCxnSpPr>
        <p:spPr>
          <a:xfrm flipV="1">
            <a:off x="7752089" y="4589730"/>
            <a:ext cx="3274070" cy="345364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9EC4EEAB-35AF-0273-109A-DB6FECA8A5EC}"/>
              </a:ext>
            </a:extLst>
          </p:cNvPr>
          <p:cNvCxnSpPr>
            <a:cxnSpLocks/>
          </p:cNvCxnSpPr>
          <p:nvPr/>
        </p:nvCxnSpPr>
        <p:spPr>
          <a:xfrm>
            <a:off x="7752089" y="4935094"/>
            <a:ext cx="3302645" cy="38809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E679C37F-2CC0-C0A8-78EB-B53E45550E25}"/>
              </a:ext>
            </a:extLst>
          </p:cNvPr>
          <p:cNvCxnSpPr>
            <a:cxnSpLocks/>
          </p:cNvCxnSpPr>
          <p:nvPr/>
        </p:nvCxnSpPr>
        <p:spPr>
          <a:xfrm flipV="1">
            <a:off x="7752089" y="5903036"/>
            <a:ext cx="3274070" cy="345364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70561C0A-4204-E74C-1C78-E55117E9B0BC}"/>
              </a:ext>
            </a:extLst>
          </p:cNvPr>
          <p:cNvCxnSpPr>
            <a:cxnSpLocks/>
          </p:cNvCxnSpPr>
          <p:nvPr/>
        </p:nvCxnSpPr>
        <p:spPr>
          <a:xfrm>
            <a:off x="7752089" y="6248400"/>
            <a:ext cx="3302645" cy="38809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ABD420F1-D4EE-2A74-990B-80DB6AAFB643}"/>
              </a:ext>
            </a:extLst>
          </p:cNvPr>
          <p:cNvSpPr txBox="1"/>
          <p:nvPr/>
        </p:nvSpPr>
        <p:spPr>
          <a:xfrm rot="564480">
            <a:off x="4286088" y="5918000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without emphasis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7B94122-28E3-F90A-6553-4F4E4459414E}"/>
              </a:ext>
            </a:extLst>
          </p:cNvPr>
          <p:cNvSpPr txBox="1"/>
          <p:nvPr/>
        </p:nvSpPr>
        <p:spPr>
          <a:xfrm rot="20965549">
            <a:off x="4472810" y="4737246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 emphasis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B1F7667-03ED-DADE-A6EC-CB1FFCEB14B4}"/>
              </a:ext>
            </a:extLst>
          </p:cNvPr>
          <p:cNvSpPr txBox="1"/>
          <p:nvPr/>
        </p:nvSpPr>
        <p:spPr>
          <a:xfrm rot="21272787">
            <a:off x="8740756" y="4269721"/>
            <a:ext cx="1078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lexical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F6A7ED8-1D7C-112D-D2C1-C35802085264}"/>
              </a:ext>
            </a:extLst>
          </p:cNvPr>
          <p:cNvSpPr txBox="1"/>
          <p:nvPr/>
        </p:nvSpPr>
        <p:spPr>
          <a:xfrm rot="368604">
            <a:off x="8411765" y="5033097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689750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C96A19-A797-EFCF-D356-FBAA3697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5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6B22E-FC61-C9E3-729E-B6950B9E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60B68-F06E-2C19-530E-2ECDD621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69412B55-8F47-8E9A-2B53-59B70CE49E04}"/>
              </a:ext>
            </a:extLst>
          </p:cNvPr>
          <p:cNvSpPr/>
          <p:nvPr/>
        </p:nvSpPr>
        <p:spPr>
          <a:xfrm>
            <a:off x="4391806" y="613431"/>
            <a:ext cx="5625358" cy="5628248"/>
          </a:xfrm>
          <a:prstGeom prst="ellipse">
            <a:avLst/>
          </a:prstGeom>
          <a:noFill/>
          <a:ln w="28575"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albbogen 5">
            <a:extLst>
              <a:ext uri="{FF2B5EF4-FFF2-40B4-BE49-F238E27FC236}">
                <a16:creationId xmlns:a16="http://schemas.microsoft.com/office/drawing/2014/main" id="{C8050EE2-7FA1-7531-1C09-1A2F5D87A921}"/>
              </a:ext>
            </a:extLst>
          </p:cNvPr>
          <p:cNvSpPr/>
          <p:nvPr/>
        </p:nvSpPr>
        <p:spPr>
          <a:xfrm>
            <a:off x="4391806" y="616321"/>
            <a:ext cx="5625358" cy="5625358"/>
          </a:xfrm>
          <a:prstGeom prst="blockArc">
            <a:avLst>
              <a:gd name="adj1" fmla="val 9720000"/>
              <a:gd name="adj2" fmla="val 11880000"/>
              <a:gd name="adj3" fmla="val 2761"/>
            </a:avLst>
          </a:prstGeom>
          <a:noFill/>
          <a:ln w="28575"/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05D0C866-D3D9-A81F-6E86-5AE0C0D36B7E}"/>
              </a:ext>
            </a:extLst>
          </p:cNvPr>
          <p:cNvSpPr/>
          <p:nvPr/>
        </p:nvSpPr>
        <p:spPr>
          <a:xfrm>
            <a:off x="6665201" y="115866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4C177319-BEA1-5390-A103-CED3A1DDF791}"/>
              </a:ext>
            </a:extLst>
          </p:cNvPr>
          <p:cNvSpPr/>
          <p:nvPr/>
        </p:nvSpPr>
        <p:spPr>
          <a:xfrm>
            <a:off x="8295630" y="645624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6B4A8B06-8904-9D36-B09E-7AF90C9A58C1}"/>
              </a:ext>
            </a:extLst>
          </p:cNvPr>
          <p:cNvSpPr/>
          <p:nvPr/>
        </p:nvSpPr>
        <p:spPr>
          <a:xfrm>
            <a:off x="9303290" y="2032549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7D2C9806-D74F-070B-11BC-63BF8B42E336}"/>
              </a:ext>
            </a:extLst>
          </p:cNvPr>
          <p:cNvSpPr/>
          <p:nvPr/>
        </p:nvSpPr>
        <p:spPr>
          <a:xfrm>
            <a:off x="9303290" y="3746883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5439683-D1F4-44DC-813A-06AA14285B9F}"/>
              </a:ext>
            </a:extLst>
          </p:cNvPr>
          <p:cNvSpPr/>
          <p:nvPr/>
        </p:nvSpPr>
        <p:spPr>
          <a:xfrm>
            <a:off x="8295630" y="5133809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FA2BDD1-807E-13B6-0E73-87AC6398BB63}"/>
              </a:ext>
            </a:extLst>
          </p:cNvPr>
          <p:cNvSpPr/>
          <p:nvPr/>
        </p:nvSpPr>
        <p:spPr>
          <a:xfrm>
            <a:off x="6614065" y="5699504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E306D56-EDD3-CA30-F4CE-622FCC55DB23}"/>
              </a:ext>
            </a:extLst>
          </p:cNvPr>
          <p:cNvSpPr/>
          <p:nvPr/>
        </p:nvSpPr>
        <p:spPr>
          <a:xfrm>
            <a:off x="5034773" y="5133809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71BB871E-38E4-82F5-D311-25DFDFFA4DB0}"/>
              </a:ext>
            </a:extLst>
          </p:cNvPr>
          <p:cNvSpPr/>
          <p:nvPr/>
        </p:nvSpPr>
        <p:spPr>
          <a:xfrm>
            <a:off x="4027112" y="3746883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8E4C2F2-0015-699F-19F1-07948F1E40BB}"/>
              </a:ext>
            </a:extLst>
          </p:cNvPr>
          <p:cNvSpPr/>
          <p:nvPr/>
        </p:nvSpPr>
        <p:spPr>
          <a:xfrm>
            <a:off x="4027112" y="2032549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74CCEAFD-314C-33AA-09BC-4E784DA1F8EB}"/>
              </a:ext>
            </a:extLst>
          </p:cNvPr>
          <p:cNvSpPr/>
          <p:nvPr/>
        </p:nvSpPr>
        <p:spPr>
          <a:xfrm>
            <a:off x="5034773" y="645624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047EC41-BB74-B93D-579A-2C9625D82174}"/>
              </a:ext>
            </a:extLst>
          </p:cNvPr>
          <p:cNvGrpSpPr/>
          <p:nvPr/>
        </p:nvGrpSpPr>
        <p:grpSpPr>
          <a:xfrm>
            <a:off x="5477106" y="2319804"/>
            <a:ext cx="3461490" cy="2215501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EBDED559-81A2-3220-01A8-6FD262C88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hteck: abgerundete Ecken 4">
              <a:extLst>
                <a:ext uri="{FF2B5EF4-FFF2-40B4-BE49-F238E27FC236}">
                  <a16:creationId xmlns:a16="http://schemas.microsoft.com/office/drawing/2014/main" id="{F051F9DE-7608-327A-B694-67B8BBED217E}"/>
                </a:ext>
              </a:extLst>
            </p:cNvPr>
            <p:cNvSpPr txBox="1"/>
            <p:nvPr/>
          </p:nvSpPr>
          <p:spPr>
            <a:xfrm>
              <a:off x="501341" y="2276972"/>
              <a:ext cx="2355271" cy="23190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1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200" kern="1200" dirty="0"/>
                <a:t>question</a:t>
              </a:r>
            </a:p>
            <a:p>
              <a:pPr marL="0" lvl="1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3200" kern="1200" dirty="0"/>
            </a:p>
          </p:txBody>
        </p:sp>
      </p:grpSp>
      <p:pic>
        <p:nvPicPr>
          <p:cNvPr id="20" name="Grafik 19" descr="Lippen mit einfarbiger Füllung">
            <a:extLst>
              <a:ext uri="{FF2B5EF4-FFF2-40B4-BE49-F238E27FC236}">
                <a16:creationId xmlns:a16="http://schemas.microsoft.com/office/drawing/2014/main" id="{74CE0F95-9FB4-C8C3-6D45-3DEE87A21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7189" y="3828967"/>
            <a:ext cx="914400" cy="914400"/>
          </a:xfrm>
          <a:prstGeom prst="rect">
            <a:avLst/>
          </a:prstGeom>
        </p:spPr>
      </p:pic>
      <p:pic>
        <p:nvPicPr>
          <p:cNvPr id="21" name="Grafik 20" descr="Winkegeste mit einfarbiger Füllung">
            <a:extLst>
              <a:ext uri="{FF2B5EF4-FFF2-40B4-BE49-F238E27FC236}">
                <a16:creationId xmlns:a16="http://schemas.microsoft.com/office/drawing/2014/main" id="{822A5663-26E2-9C54-EA54-CE273FCB7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7262" y="2126501"/>
            <a:ext cx="914400" cy="914400"/>
          </a:xfrm>
          <a:prstGeom prst="rect">
            <a:avLst/>
          </a:prstGeom>
        </p:spPr>
      </p:pic>
      <p:pic>
        <p:nvPicPr>
          <p:cNvPr id="22" name="Grafik 21" descr="Weibliches Profil mit einfarbiger Füllung">
            <a:extLst>
              <a:ext uri="{FF2B5EF4-FFF2-40B4-BE49-F238E27FC236}">
                <a16:creationId xmlns:a16="http://schemas.microsoft.com/office/drawing/2014/main" id="{950B1D68-50A7-9FFD-21C0-5EA0D84F0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8547" y="712024"/>
            <a:ext cx="914400" cy="914400"/>
          </a:xfrm>
          <a:prstGeom prst="rect">
            <a:avLst/>
          </a:prstGeom>
        </p:spPr>
      </p:pic>
      <p:pic>
        <p:nvPicPr>
          <p:cNvPr id="26" name="Grafik 25" descr="Wein mit einfarbiger Füllung">
            <a:extLst>
              <a:ext uri="{FF2B5EF4-FFF2-40B4-BE49-F238E27FC236}">
                <a16:creationId xmlns:a16="http://schemas.microsoft.com/office/drawing/2014/main" id="{A8FC8073-6504-C444-BC32-119C5908FC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67458" y="2053528"/>
            <a:ext cx="914400" cy="914400"/>
          </a:xfrm>
          <a:prstGeom prst="rect">
            <a:avLst/>
          </a:prstGeom>
        </p:spPr>
      </p:pic>
      <p:pic>
        <p:nvPicPr>
          <p:cNvPr id="27" name="Grafik 26" descr="Yoga mit einfarbiger Füllung">
            <a:extLst>
              <a:ext uri="{FF2B5EF4-FFF2-40B4-BE49-F238E27FC236}">
                <a16:creationId xmlns:a16="http://schemas.microsoft.com/office/drawing/2014/main" id="{CF809BB2-08E8-21CB-D2DC-3575DE2087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56081" y="5215893"/>
            <a:ext cx="914400" cy="914400"/>
          </a:xfrm>
          <a:prstGeom prst="rect">
            <a:avLst/>
          </a:prstGeom>
        </p:spPr>
      </p:pic>
      <p:pic>
        <p:nvPicPr>
          <p:cNvPr id="28" name="Grafik 27" descr="Brille mit einfarbiger Füllung">
            <a:extLst>
              <a:ext uri="{FF2B5EF4-FFF2-40B4-BE49-F238E27FC236}">
                <a16:creationId xmlns:a16="http://schemas.microsoft.com/office/drawing/2014/main" id="{7EF55419-CDCE-7516-5BC2-3E388B67A3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56247" y="3828967"/>
            <a:ext cx="914400" cy="914400"/>
          </a:xfrm>
          <a:prstGeom prst="rect">
            <a:avLst/>
          </a:prstGeom>
        </p:spPr>
      </p:pic>
      <p:sp>
        <p:nvSpPr>
          <p:cNvPr id="32" name="Titel 1">
            <a:extLst>
              <a:ext uri="{FF2B5EF4-FFF2-40B4-BE49-F238E27FC236}">
                <a16:creationId xmlns:a16="http://schemas.microsoft.com/office/drawing/2014/main" id="{70D749B1-63C5-5D4C-C455-8266BDC00350}"/>
              </a:ext>
            </a:extLst>
          </p:cNvPr>
          <p:cNvSpPr txBox="1">
            <a:spLocks/>
          </p:cNvSpPr>
          <p:nvPr/>
        </p:nvSpPr>
        <p:spPr>
          <a:xfrm>
            <a:off x="1045102" y="697833"/>
            <a:ext cx="3492552" cy="1231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</a:t>
            </a:r>
          </a:p>
          <a:p>
            <a:r>
              <a:rPr lang="en-US" sz="4400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</a:t>
            </a:r>
          </a:p>
        </p:txBody>
      </p:sp>
      <p:pic>
        <p:nvPicPr>
          <p:cNvPr id="37" name="Grafik 36" descr="Nase mit einfarbiger Füllung">
            <a:extLst>
              <a:ext uri="{FF2B5EF4-FFF2-40B4-BE49-F238E27FC236}">
                <a16:creationId xmlns:a16="http://schemas.microsoft.com/office/drawing/2014/main" id="{7695B7D0-F108-03A9-9DF5-3497E9BD04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95085" y="761345"/>
            <a:ext cx="914400" cy="914400"/>
          </a:xfrm>
          <a:prstGeom prst="rect">
            <a:avLst/>
          </a:prstGeom>
        </p:spPr>
      </p:pic>
      <p:pic>
        <p:nvPicPr>
          <p:cNvPr id="39" name="Grafik 38" descr="Zunge mit einfarbiger Füllung">
            <a:extLst>
              <a:ext uri="{FF2B5EF4-FFF2-40B4-BE49-F238E27FC236}">
                <a16:creationId xmlns:a16="http://schemas.microsoft.com/office/drawing/2014/main" id="{B9C445AA-2394-57C6-0451-D2E74918FA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56308" y="5824844"/>
            <a:ext cx="914400" cy="914400"/>
          </a:xfrm>
          <a:prstGeom prst="rect">
            <a:avLst/>
          </a:prstGeom>
        </p:spPr>
      </p:pic>
      <p:pic>
        <p:nvPicPr>
          <p:cNvPr id="45" name="Grafik 44" descr="Muskulöser Arm mit einfarbiger Füllung">
            <a:extLst>
              <a:ext uri="{FF2B5EF4-FFF2-40B4-BE49-F238E27FC236}">
                <a16:creationId xmlns:a16="http://schemas.microsoft.com/office/drawing/2014/main" id="{36B3223B-2189-5E2C-16AC-99AA0327CD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56308" y="91031"/>
            <a:ext cx="914400" cy="914400"/>
          </a:xfrm>
          <a:prstGeom prst="rect">
            <a:avLst/>
          </a:prstGeom>
        </p:spPr>
      </p:pic>
      <p:pic>
        <p:nvPicPr>
          <p:cNvPr id="46" name="Grafik 45" descr="Nach rechts zeigender Finger, Handrücken mit einfarbiger Füllung">
            <a:extLst>
              <a:ext uri="{FF2B5EF4-FFF2-40B4-BE49-F238E27FC236}">
                <a16:creationId xmlns:a16="http://schemas.microsoft.com/office/drawing/2014/main" id="{05CAEC83-1DB9-458D-3692-CCB0AE63CD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95085" y="5282651"/>
            <a:ext cx="914400" cy="91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092023-AB30-9442-6C8D-08C3D47D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06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AC0D7-E425-25BD-76FE-F5A85C35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89F914-D264-9D78-09F4-245A8A71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39794"/>
            <a:ext cx="4754880" cy="822960"/>
          </a:xfrm>
        </p:spPr>
        <p:txBody>
          <a:bodyPr>
            <a:normAutofit/>
          </a:bodyPr>
          <a:lstStyle/>
          <a:p>
            <a:r>
              <a:rPr lang="en-US" sz="3200" dirty="0"/>
              <a:t>multiplex signals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60A95-9E99-BA28-185D-E6745F8F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3027946"/>
            <a:ext cx="4754880" cy="3341572"/>
          </a:xfrm>
        </p:spPr>
        <p:txBody>
          <a:bodyPr/>
          <a:lstStyle/>
          <a:p>
            <a:pPr lvl="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 x</a:t>
            </a:r>
            <a:endParaRPr lang="en-US" sz="2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413987-5CB2-A6EF-1A6F-D0DA871A2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9320" y="2239794"/>
            <a:ext cx="4754880" cy="822960"/>
          </a:xfrm>
        </p:spPr>
        <p:txBody>
          <a:bodyPr>
            <a:normAutofit/>
          </a:bodyPr>
          <a:lstStyle/>
          <a:p>
            <a:r>
              <a:rPr lang="en-US" sz="3200" dirty="0"/>
              <a:t>multimodal gestalt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C763CA-8870-50F9-73B7-8C7042A0D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9100" y="3027946"/>
            <a:ext cx="4635100" cy="3341572"/>
          </a:xfrm>
        </p:spPr>
        <p:txBody>
          <a:bodyPr/>
          <a:lstStyle/>
          <a:p>
            <a:pPr lvl="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x</a:t>
            </a:r>
            <a:endParaRPr lang="en-US" sz="2600" dirty="0"/>
          </a:p>
          <a:p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40A8D71-612E-8654-9FFD-271E5DE3CE38}"/>
              </a:ext>
            </a:extLst>
          </p:cNvPr>
          <p:cNvGrpSpPr/>
          <p:nvPr/>
        </p:nvGrpSpPr>
        <p:grpSpPr>
          <a:xfrm>
            <a:off x="1024128" y="2267058"/>
            <a:ext cx="4083277" cy="638819"/>
            <a:chOff x="0" y="10482"/>
            <a:chExt cx="9720262" cy="638819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749010A8-49EB-BCC5-6112-CFF70693CB05}"/>
                </a:ext>
              </a:extLst>
            </p:cNvPr>
            <p:cNvSpPr/>
            <p:nvPr/>
          </p:nvSpPr>
          <p:spPr>
            <a:xfrm>
              <a:off x="0" y="10482"/>
              <a:ext cx="9720262" cy="638819"/>
            </a:xfrm>
            <a:prstGeom prst="roundRect">
              <a:avLst/>
            </a:prstGeom>
            <a:solidFill>
              <a:srgbClr val="143742"/>
            </a:solidFill>
            <a:ln>
              <a:solidFill>
                <a:srgbClr val="14374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8" name="Rechteck: abgerundete Ecken 4">
              <a:extLst>
                <a:ext uri="{FF2B5EF4-FFF2-40B4-BE49-F238E27FC236}">
                  <a16:creationId xmlns:a16="http://schemas.microsoft.com/office/drawing/2014/main" id="{E7EBFB34-C3F9-D51F-B838-05E16B2041F2}"/>
                </a:ext>
              </a:extLst>
            </p:cNvPr>
            <p:cNvSpPr txBox="1"/>
            <p:nvPr/>
          </p:nvSpPr>
          <p:spPr>
            <a:xfrm>
              <a:off x="31185" y="41667"/>
              <a:ext cx="9657892" cy="576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3400" kern="1200" dirty="0"/>
                <a:t>Comparison A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E9B53F1-035B-919D-1499-61D4F737CC18}"/>
              </a:ext>
            </a:extLst>
          </p:cNvPr>
          <p:cNvGrpSpPr/>
          <p:nvPr/>
        </p:nvGrpSpPr>
        <p:grpSpPr>
          <a:xfrm>
            <a:off x="6096000" y="2267058"/>
            <a:ext cx="4083277" cy="638819"/>
            <a:chOff x="0" y="10482"/>
            <a:chExt cx="9720262" cy="638819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6F0CDB9A-AD1E-45CC-0869-B4CAC3AAD412}"/>
                </a:ext>
              </a:extLst>
            </p:cNvPr>
            <p:cNvSpPr/>
            <p:nvPr/>
          </p:nvSpPr>
          <p:spPr>
            <a:xfrm>
              <a:off x="0" y="10482"/>
              <a:ext cx="9720262" cy="638819"/>
            </a:xfrm>
            <a:prstGeom prst="roundRect">
              <a:avLst/>
            </a:prstGeom>
            <a:solidFill>
              <a:srgbClr val="143742"/>
            </a:solidFill>
            <a:ln>
              <a:solidFill>
                <a:srgbClr val="14374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1" name="Rechteck: abgerundete Ecken 4">
              <a:extLst>
                <a:ext uri="{FF2B5EF4-FFF2-40B4-BE49-F238E27FC236}">
                  <a16:creationId xmlns:a16="http://schemas.microsoft.com/office/drawing/2014/main" id="{4697A3AB-0AA6-A845-E933-2BEAB5D9D21E}"/>
                </a:ext>
              </a:extLst>
            </p:cNvPr>
            <p:cNvSpPr txBox="1"/>
            <p:nvPr/>
          </p:nvSpPr>
          <p:spPr>
            <a:xfrm>
              <a:off x="31185" y="41667"/>
              <a:ext cx="9657892" cy="576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3400" dirty="0"/>
                <a:t>Comparison B</a:t>
              </a:r>
              <a:endParaRPr lang="en-US" sz="3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491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Peter worked at the cinema FROM 6pm</a:t>
            </a:r>
          </a:p>
          <a:p>
            <a:endParaRPr lang="en-US" sz="1000" dirty="0"/>
          </a:p>
          <a:p>
            <a:r>
              <a:rPr lang="en-US" sz="3200" dirty="0"/>
              <a:t>B: 	No, UNTIL 6pm</a:t>
            </a:r>
          </a:p>
        </p:txBody>
      </p:sp>
    </p:spTree>
    <p:extLst>
      <p:ext uri="{BB962C8B-B14F-4D97-AF65-F5344CB8AC3E}">
        <p14:creationId xmlns:p14="http://schemas.microsoft.com/office/powerpoint/2010/main" val="752998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17A9599-71BB-7FA8-AFAB-C6CFFB11A7D4}"/>
              </a:ext>
            </a:extLst>
          </p:cNvPr>
          <p:cNvSpPr/>
          <p:nvPr/>
        </p:nvSpPr>
        <p:spPr>
          <a:xfrm>
            <a:off x="-12700" y="-12700"/>
            <a:ext cx="12204700" cy="68707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E3C8B-65AC-5A72-3B14-C8C9A19C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466" y="2857500"/>
            <a:ext cx="5889067" cy="1143000"/>
          </a:xfrm>
        </p:spPr>
        <p:txBody>
          <a:bodyPr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</a:rPr>
              <a:t>Thank you for listening!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D8738E-4AE4-E3F3-47CA-E1859B8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5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16FBF-7578-BE98-235F-E1458CD5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5B7F96-CE4A-2FAE-92ED-00A0020EA596}"/>
              </a:ext>
            </a:extLst>
          </p:cNvPr>
          <p:cNvSpPr/>
          <p:nvPr/>
        </p:nvSpPr>
        <p:spPr>
          <a:xfrm>
            <a:off x="7375359" y="479175"/>
            <a:ext cx="3687680" cy="3425072"/>
          </a:xfrm>
          <a:prstGeom prst="ellipse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 descr="Sitzungssaal mit einfarbiger Füllung">
            <a:extLst>
              <a:ext uri="{FF2B5EF4-FFF2-40B4-BE49-F238E27FC236}">
                <a16:creationId xmlns:a16="http://schemas.microsoft.com/office/drawing/2014/main" id="{3F99A4C2-7FC7-BCB1-EF99-A2F0B4C92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5720" y="410007"/>
            <a:ext cx="3543272" cy="354327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CBBB9-8AF9-4A34-6918-D6E94264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32739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Chu, x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Peter worked at the cinema FROM 6pm</a:t>
            </a:r>
          </a:p>
          <a:p>
            <a:endParaRPr lang="en-US" sz="1000" dirty="0"/>
          </a:p>
          <a:p>
            <a:r>
              <a:rPr lang="en-US" sz="3200" dirty="0"/>
              <a:t>B: 	No, UNTIL 6pm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51E9E4D-AC3A-F165-3F92-3CA56B75E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47263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494E477-3367-73A6-39DE-6EEE99C9BF16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et al., 2023</a:t>
            </a:r>
          </a:p>
        </p:txBody>
      </p:sp>
    </p:spTree>
    <p:extLst>
      <p:ext uri="{BB962C8B-B14F-4D97-AF65-F5344CB8AC3E}">
        <p14:creationId xmlns:p14="http://schemas.microsoft.com/office/powerpoint/2010/main" val="339482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Peter worked at the cinema FROM 6pm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strike="sngStrike" dirty="0"/>
              <a:t>Peter worked at the cinema </a:t>
            </a:r>
            <a:r>
              <a:rPr lang="en-US" sz="3200" dirty="0"/>
              <a:t>UNTIL 6pm</a:t>
            </a:r>
          </a:p>
        </p:txBody>
      </p:sp>
    </p:spTree>
    <p:extLst>
      <p:ext uri="{BB962C8B-B14F-4D97-AF65-F5344CB8AC3E}">
        <p14:creationId xmlns:p14="http://schemas.microsoft.com/office/powerpoint/2010/main" val="10059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Peter worked at the cinema FROM 6pm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strike="sngStrike" dirty="0"/>
              <a:t>Peter worked at the cinema </a:t>
            </a:r>
            <a:r>
              <a:rPr lang="en-US" sz="3200" dirty="0"/>
              <a:t>UNTIL 6pm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73862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41E906B-1B6F-F05F-7E58-94EAD4A8ADAC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Winkler, 2019; Merchant, 2001</a:t>
            </a:r>
          </a:p>
        </p:txBody>
      </p:sp>
    </p:spTree>
    <p:extLst>
      <p:ext uri="{BB962C8B-B14F-4D97-AF65-F5344CB8AC3E}">
        <p14:creationId xmlns:p14="http://schemas.microsoft.com/office/powerpoint/2010/main" val="17640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</a:t>
            </a:r>
          </a:p>
          <a:p>
            <a:endParaRPr lang="en-US" sz="1000" dirty="0"/>
          </a:p>
          <a:p>
            <a:r>
              <a:rPr lang="en-US" sz="3200" dirty="0"/>
              <a:t>B: 	No, Peter</a:t>
            </a:r>
          </a:p>
        </p:txBody>
      </p:sp>
    </p:spTree>
    <p:extLst>
      <p:ext uri="{BB962C8B-B14F-4D97-AF65-F5344CB8AC3E}">
        <p14:creationId xmlns:p14="http://schemas.microsoft.com/office/powerpoint/2010/main" val="423745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b="1" dirty="0">
                <a:solidFill>
                  <a:srgbClr val="C00000"/>
                </a:solidFill>
              </a:rPr>
              <a:t>[</a:t>
            </a:r>
            <a:r>
              <a:rPr lang="en-US" sz="3200" dirty="0"/>
              <a:t>Peter</a:t>
            </a:r>
            <a:r>
              <a:rPr lang="en-US" sz="3200" b="1" dirty="0">
                <a:solidFill>
                  <a:srgbClr val="C00000"/>
                </a:solidFill>
              </a:rPr>
              <a:t>]</a:t>
            </a:r>
            <a:r>
              <a:rPr lang="en-US" sz="3200" b="1" baseline="-25000" dirty="0">
                <a:solidFill>
                  <a:srgbClr val="C00000"/>
                </a:solidFill>
              </a:rPr>
              <a:t>F</a:t>
            </a:r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412220"/>
              </p:ext>
            </p:extLst>
          </p:nvPr>
        </p:nvGraphicFramePr>
        <p:xfrm>
          <a:off x="1023937" y="4153989"/>
          <a:ext cx="10236245" cy="2154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&amp; </a:t>
            </a:r>
            <a:r>
              <a:rPr lang="en-US" dirty="0" err="1"/>
              <a:t>Lipták</a:t>
            </a:r>
            <a:r>
              <a:rPr lang="en-US" dirty="0"/>
              <a:t>, 2014; Krifka, 2008; Winkler, 2019</a:t>
            </a:r>
          </a:p>
        </p:txBody>
      </p:sp>
    </p:spTree>
    <p:extLst>
      <p:ext uri="{BB962C8B-B14F-4D97-AF65-F5344CB8AC3E}">
        <p14:creationId xmlns:p14="http://schemas.microsoft.com/office/powerpoint/2010/main" val="198265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7006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</a:t>
            </a:r>
          </a:p>
          <a:p>
            <a:endParaRPr lang="en-US" sz="1000" dirty="0"/>
          </a:p>
          <a:p>
            <a:r>
              <a:rPr lang="en-US" sz="3200" dirty="0"/>
              <a:t>B: 	No, Peter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502352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Integral">
  <a:themeElements>
    <a:clrScheme name="Benutzerdefiniert 9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224F76"/>
      </a:accent2>
      <a:accent3>
        <a:srgbClr val="0E57C4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671</Words>
  <Application>Microsoft Office PowerPoint</Application>
  <PresentationFormat>Widescreen</PresentationFormat>
  <Paragraphs>183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Tw Cen MT</vt:lpstr>
      <vt:lpstr>Tw Cen MT Condensed</vt:lpstr>
      <vt:lpstr>Wingdings</vt:lpstr>
      <vt:lpstr>Wingdings 2</vt:lpstr>
      <vt:lpstr>Wingdings 3</vt:lpstr>
      <vt:lpstr>Integral</vt:lpstr>
      <vt:lpstr>Integral</vt:lpstr>
      <vt:lpstr>Integral</vt:lpstr>
      <vt:lpstr>PowerPoint Presentation</vt:lpstr>
      <vt:lpstr>PowerPoint Presentation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Research Question</vt:lpstr>
      <vt:lpstr>Hypotheses</vt:lpstr>
      <vt:lpstr>Hypotheses</vt:lpstr>
      <vt:lpstr>Hypotheses</vt:lpstr>
      <vt:lpstr>Hypotheses</vt:lpstr>
      <vt:lpstr>Study design: Factors</vt:lpstr>
      <vt:lpstr>Study design: Stimuli</vt:lpstr>
      <vt:lpstr>Study design: Stimuli</vt:lpstr>
      <vt:lpstr>Study design: Stimuli</vt:lpstr>
      <vt:lpstr>Study design: Stimuli</vt:lpstr>
      <vt:lpstr>Study design: Stimuli</vt:lpstr>
      <vt:lpstr>Study design</vt:lpstr>
      <vt:lpstr>Results</vt:lpstr>
      <vt:lpstr>Discussion</vt:lpstr>
      <vt:lpstr>PowerPoint Presentation</vt:lpstr>
      <vt:lpstr>title</vt:lpstr>
      <vt:lpstr>PowerPoint Presentation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Miriam Schiele</dc:creator>
  <cp:lastModifiedBy>Miriam Schiele</cp:lastModifiedBy>
  <cp:revision>58</cp:revision>
  <dcterms:created xsi:type="dcterms:W3CDTF">2023-04-11T09:51:39Z</dcterms:created>
  <dcterms:modified xsi:type="dcterms:W3CDTF">2023-09-09T13:03:17Z</dcterms:modified>
</cp:coreProperties>
</file>