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rian Kimura" initials="MK" lastIdx="1" clrIdx="0">
    <p:extLst>
      <p:ext uri="{19B8F6BF-5375-455C-9EA6-DF929625EA0E}">
        <p15:presenceInfo xmlns:p15="http://schemas.microsoft.com/office/powerpoint/2012/main" userId="S::Mirian.Kimura@ipsos.com::bbe90ffd-7db3-44dc-8e07-526ad75f9db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84C4-09EA-48CE-AFCE-30629546E8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17D47D-218C-47A3-A718-CA9851704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C8556F-296A-4FB8-BC57-0575D142913E}"/>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5" name="Footer Placeholder 4">
            <a:extLst>
              <a:ext uri="{FF2B5EF4-FFF2-40B4-BE49-F238E27FC236}">
                <a16:creationId xmlns:a16="http://schemas.microsoft.com/office/drawing/2014/main" id="{147FCC5D-3915-4FC0-A7DF-E0F0FBFA8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4E824-E495-491F-B52B-DC83E49AFCA4}"/>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293885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9AFD-1833-4222-BFA5-860D374166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75518-42F0-46E3-B819-841715B93A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E546C-B2D7-4903-8A39-746575907B17}"/>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5" name="Footer Placeholder 4">
            <a:extLst>
              <a:ext uri="{FF2B5EF4-FFF2-40B4-BE49-F238E27FC236}">
                <a16:creationId xmlns:a16="http://schemas.microsoft.com/office/drawing/2014/main" id="{BA428B71-C197-4D14-9904-1ED21ED14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FE094-8891-4465-8E2E-96D5625201DC}"/>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233407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8B8D4-6CC9-447C-A1E3-C35B596591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671E73-5FB1-412E-B3D4-7130F0A52B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BF3CA-3163-4E3A-B35B-BD14FD1EEFC3}"/>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5" name="Footer Placeholder 4">
            <a:extLst>
              <a:ext uri="{FF2B5EF4-FFF2-40B4-BE49-F238E27FC236}">
                <a16:creationId xmlns:a16="http://schemas.microsoft.com/office/drawing/2014/main" id="{F64295D8-9739-4B7D-8031-A82AD3F61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15809-4329-4759-B45B-4FAB9727E9D3}"/>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318383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A6C7-D871-4370-8DCE-58AA8C0760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2625C1-F90F-4018-A9F2-9897A094C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E423F-0C96-41DE-B44C-9EB41AE74754}"/>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5" name="Footer Placeholder 4">
            <a:extLst>
              <a:ext uri="{FF2B5EF4-FFF2-40B4-BE49-F238E27FC236}">
                <a16:creationId xmlns:a16="http://schemas.microsoft.com/office/drawing/2014/main" id="{7AE7A310-2106-46F5-9013-E9D140185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4B94A-13D9-40B3-B8A6-461169C1733E}"/>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203104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E11B-CCC6-41CE-869C-9E1C520EE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9D7B05-8A45-465F-9B57-B8BF4E2790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A275B3-F86A-4C89-807F-7C3CFFA9E036}"/>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5" name="Footer Placeholder 4">
            <a:extLst>
              <a:ext uri="{FF2B5EF4-FFF2-40B4-BE49-F238E27FC236}">
                <a16:creationId xmlns:a16="http://schemas.microsoft.com/office/drawing/2014/main" id="{12196105-33B8-42BA-A638-3002A0EC6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915C8-B7E3-4FFE-96D6-CF22610F6D4B}"/>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20784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AD83-B2AF-4A98-9DC8-92F20CE5F7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CA3DED-E9F0-4FC0-82DF-53FEE415EE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85C5B5-9C8B-4204-9B4A-C20F4E714F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2E1073-28DE-4A34-993E-34B1D311DF0F}"/>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6" name="Footer Placeholder 5">
            <a:extLst>
              <a:ext uri="{FF2B5EF4-FFF2-40B4-BE49-F238E27FC236}">
                <a16:creationId xmlns:a16="http://schemas.microsoft.com/office/drawing/2014/main" id="{4A97FD2F-9033-41B6-B9FD-C4ED560D2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448307-758B-46FC-9FA5-B482D2300EC1}"/>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130565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1C69-33FF-44F0-9EF7-81D16B63E5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19A314-A392-4410-A6E5-796462F335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B64DCF-786F-4533-B1FF-C8D69A7FC5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F7A550-8C3A-42BC-A812-C8DB8C8CE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5BB21E-7B85-4A7A-B217-5080DDD756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E0AF8E-4028-46C1-9022-DBA0EC4D076D}"/>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8" name="Footer Placeholder 7">
            <a:extLst>
              <a:ext uri="{FF2B5EF4-FFF2-40B4-BE49-F238E27FC236}">
                <a16:creationId xmlns:a16="http://schemas.microsoft.com/office/drawing/2014/main" id="{BC1A3DF4-1678-4127-BB94-30C4120D8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4C1DA8-1358-464F-834B-C54E9B21C09C}"/>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2150103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FF60-1EE4-4879-BF7C-08E0ED1F7E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4A1758-FB8E-4730-9EB3-9E6044D3F47E}"/>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4" name="Footer Placeholder 3">
            <a:extLst>
              <a:ext uri="{FF2B5EF4-FFF2-40B4-BE49-F238E27FC236}">
                <a16:creationId xmlns:a16="http://schemas.microsoft.com/office/drawing/2014/main" id="{727830E2-CCF3-4823-BE8A-FEA9572C75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D9E769-D224-48A4-938B-74EE12853500}"/>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535727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967F65-5374-4C4F-9CDD-503044B438E9}"/>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3" name="Footer Placeholder 2">
            <a:extLst>
              <a:ext uri="{FF2B5EF4-FFF2-40B4-BE49-F238E27FC236}">
                <a16:creationId xmlns:a16="http://schemas.microsoft.com/office/drawing/2014/main" id="{23197F13-94E5-41C8-AF74-207A48CB51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D705F4-B1DC-46EF-9F11-389D1A847B7F}"/>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310589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3CA3-512E-4C0A-84DB-5E0519ED1B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A8B721-98BF-44EC-B132-80A00C6996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B6ECCA-BCD8-4E10-A918-5E73C617E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7E7DB5-6DAE-45BF-A1D1-A1DFAD2DA71E}"/>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6" name="Footer Placeholder 5">
            <a:extLst>
              <a:ext uri="{FF2B5EF4-FFF2-40B4-BE49-F238E27FC236}">
                <a16:creationId xmlns:a16="http://schemas.microsoft.com/office/drawing/2014/main" id="{8973695E-5302-4C85-8489-6E7CEB02A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1D82E-B0A0-43AA-8983-D3532FDEC79B}"/>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70124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9928-AABF-4FCD-9EBC-2BB4B83CA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0DD306-1692-4FF6-9FB5-BACEB3822E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48B040-13AB-46B9-925B-1A23D7C2C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5FA39C-8A22-41B3-AC8F-8E112785CC70}"/>
              </a:ext>
            </a:extLst>
          </p:cNvPr>
          <p:cNvSpPr>
            <a:spLocks noGrp="1"/>
          </p:cNvSpPr>
          <p:nvPr>
            <p:ph type="dt" sz="half" idx="10"/>
          </p:nvPr>
        </p:nvSpPr>
        <p:spPr/>
        <p:txBody>
          <a:bodyPr/>
          <a:lstStyle/>
          <a:p>
            <a:fld id="{9264AD2B-719A-4C82-A4B7-0CB426ED690A}" type="datetimeFigureOut">
              <a:rPr lang="en-US" smtClean="0"/>
              <a:t>12/7/2021</a:t>
            </a:fld>
            <a:endParaRPr lang="en-US"/>
          </a:p>
        </p:txBody>
      </p:sp>
      <p:sp>
        <p:nvSpPr>
          <p:cNvPr id="6" name="Footer Placeholder 5">
            <a:extLst>
              <a:ext uri="{FF2B5EF4-FFF2-40B4-BE49-F238E27FC236}">
                <a16:creationId xmlns:a16="http://schemas.microsoft.com/office/drawing/2014/main" id="{051CF075-BCE7-4A42-8F51-10C104C9F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45429-D1DF-4465-AE4D-2FC1832D1139}"/>
              </a:ext>
            </a:extLst>
          </p:cNvPr>
          <p:cNvSpPr>
            <a:spLocks noGrp="1"/>
          </p:cNvSpPr>
          <p:nvPr>
            <p:ph type="sldNum" sz="quarter" idx="12"/>
          </p:nvPr>
        </p:nvSpPr>
        <p:spPr/>
        <p:txBody>
          <a:bodyPr/>
          <a:lstStyle/>
          <a:p>
            <a:fld id="{2F651E2B-31D3-4ADF-86C5-F83BFB19489A}" type="slidenum">
              <a:rPr lang="en-US" smtClean="0"/>
              <a:t>‹#›</a:t>
            </a:fld>
            <a:endParaRPr lang="en-US"/>
          </a:p>
        </p:txBody>
      </p:sp>
    </p:spTree>
    <p:extLst>
      <p:ext uri="{BB962C8B-B14F-4D97-AF65-F5344CB8AC3E}">
        <p14:creationId xmlns:p14="http://schemas.microsoft.com/office/powerpoint/2010/main" val="351215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B931B-8465-45B6-94E7-DDF9B803E9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932930-4D61-4F72-94F8-D2B7BCE489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F4EFF-F3F1-4875-BB26-F927BC3C1B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4AD2B-719A-4C82-A4B7-0CB426ED690A}" type="datetimeFigureOut">
              <a:rPr lang="en-US" smtClean="0"/>
              <a:t>12/7/2021</a:t>
            </a:fld>
            <a:endParaRPr lang="en-US"/>
          </a:p>
        </p:txBody>
      </p:sp>
      <p:sp>
        <p:nvSpPr>
          <p:cNvPr id="5" name="Footer Placeholder 4">
            <a:extLst>
              <a:ext uri="{FF2B5EF4-FFF2-40B4-BE49-F238E27FC236}">
                <a16:creationId xmlns:a16="http://schemas.microsoft.com/office/drawing/2014/main" id="{E9ACAE81-56B9-4429-8A93-40ADEFF458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B7AEFE-055F-47C5-BB79-6AB422F4F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51E2B-31D3-4ADF-86C5-F83BFB19489A}" type="slidenum">
              <a:rPr lang="en-US" smtClean="0"/>
              <a:t>‹#›</a:t>
            </a:fld>
            <a:endParaRPr lang="en-US"/>
          </a:p>
        </p:txBody>
      </p:sp>
    </p:spTree>
    <p:extLst>
      <p:ext uri="{BB962C8B-B14F-4D97-AF65-F5344CB8AC3E}">
        <p14:creationId xmlns:p14="http://schemas.microsoft.com/office/powerpoint/2010/main" val="16536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psos.com/en-us/global-advisor"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D9667C-437C-4957-8E66-716190D97177}"/>
              </a:ext>
            </a:extLst>
          </p:cNvPr>
          <p:cNvSpPr txBox="1"/>
          <p:nvPr/>
        </p:nvSpPr>
        <p:spPr>
          <a:xfrm>
            <a:off x="585925" y="727970"/>
            <a:ext cx="4028019" cy="400110"/>
          </a:xfrm>
          <a:prstGeom prst="rect">
            <a:avLst/>
          </a:prstGeom>
          <a:noFill/>
        </p:spPr>
        <p:txBody>
          <a:bodyPr wrap="square" rtlCol="0">
            <a:spAutoFit/>
          </a:bodyPr>
          <a:lstStyle/>
          <a:p>
            <a:r>
              <a:rPr lang="en-US" sz="2000" b="1" i="0" dirty="0">
                <a:solidFill>
                  <a:srgbClr val="3E3E3E"/>
                </a:solidFill>
                <a:effectLst/>
                <a:latin typeface="Open Sans" panose="020B0606030504020204" pitchFamily="34" charset="0"/>
              </a:rPr>
              <a:t>Global Advisor tracker</a:t>
            </a:r>
            <a:endParaRPr lang="en-US" sz="2000" dirty="0"/>
          </a:p>
        </p:txBody>
      </p:sp>
      <p:sp>
        <p:nvSpPr>
          <p:cNvPr id="7" name="TextBox 6">
            <a:extLst>
              <a:ext uri="{FF2B5EF4-FFF2-40B4-BE49-F238E27FC236}">
                <a16:creationId xmlns:a16="http://schemas.microsoft.com/office/drawing/2014/main" id="{3ADB85AF-845C-40DA-98ED-83902730580B}"/>
              </a:ext>
            </a:extLst>
          </p:cNvPr>
          <p:cNvSpPr txBox="1"/>
          <p:nvPr/>
        </p:nvSpPr>
        <p:spPr>
          <a:xfrm>
            <a:off x="585925" y="1393569"/>
            <a:ext cx="11133494" cy="1077218"/>
          </a:xfrm>
          <a:prstGeom prst="rect">
            <a:avLst/>
          </a:prstGeom>
          <a:noFill/>
        </p:spPr>
        <p:txBody>
          <a:bodyPr wrap="square" rtlCol="0">
            <a:spAutoFit/>
          </a:bodyPr>
          <a:lstStyle/>
          <a:p>
            <a:r>
              <a:rPr lang="en-US" sz="1600" b="0" i="0" dirty="0">
                <a:solidFill>
                  <a:srgbClr val="888888"/>
                </a:solidFill>
                <a:effectLst/>
                <a:latin typeface="Open Sans" panose="020B0606030504020204" pitchFamily="34" charset="0"/>
              </a:rPr>
              <a:t>This is a quantitative research project that ranges from pandemic and vaccines, immigration and refugees, human rights, and religion, to satisfaction with country direction, what worries the world, and populism. It's often referred by the public and private sectors for global trends. It is an on-going project (as of Dec/2021) with launches every month.</a:t>
            </a:r>
          </a:p>
        </p:txBody>
      </p:sp>
      <p:sp>
        <p:nvSpPr>
          <p:cNvPr id="3" name="TextBox 2">
            <a:extLst>
              <a:ext uri="{FF2B5EF4-FFF2-40B4-BE49-F238E27FC236}">
                <a16:creationId xmlns:a16="http://schemas.microsoft.com/office/drawing/2014/main" id="{EA60DD1A-F68F-43D6-A010-D35174A5D1BC}"/>
              </a:ext>
            </a:extLst>
          </p:cNvPr>
          <p:cNvSpPr txBox="1"/>
          <p:nvPr/>
        </p:nvSpPr>
        <p:spPr>
          <a:xfrm>
            <a:off x="585925" y="2636446"/>
            <a:ext cx="11005712" cy="646331"/>
          </a:xfrm>
          <a:prstGeom prst="rect">
            <a:avLst/>
          </a:prstGeom>
          <a:noFill/>
          <a:ln>
            <a:solidFill>
              <a:schemeClr val="tx1"/>
            </a:solidFill>
          </a:ln>
        </p:spPr>
        <p:txBody>
          <a:bodyPr wrap="square" rtlCol="0">
            <a:spAutoFit/>
          </a:bodyPr>
          <a:lstStyle/>
          <a:p>
            <a:r>
              <a:rPr lang="en-US" dirty="0">
                <a:solidFill>
                  <a:srgbClr val="3E3E3E"/>
                </a:solidFill>
                <a:latin typeface="Open Sans" panose="020B0606030504020204" pitchFamily="34" charset="0"/>
              </a:rPr>
              <a:t>Translation specs: 3,000 words/month, around 32 countries and 35 languages, human </a:t>
            </a:r>
            <a:r>
              <a:rPr lang="en-US">
                <a:solidFill>
                  <a:srgbClr val="3E3E3E"/>
                </a:solidFill>
                <a:latin typeface="Open Sans" panose="020B0606030504020204" pitchFamily="34" charset="0"/>
              </a:rPr>
              <a:t>translation Turnaround </a:t>
            </a:r>
            <a:r>
              <a:rPr lang="en-US" dirty="0">
                <a:solidFill>
                  <a:srgbClr val="3E3E3E"/>
                </a:solidFill>
                <a:latin typeface="Open Sans" panose="020B0606030504020204" pitchFamily="34" charset="0"/>
              </a:rPr>
              <a:t>time from handoff of final materials: 4 days</a:t>
            </a:r>
          </a:p>
        </p:txBody>
      </p:sp>
      <p:sp>
        <p:nvSpPr>
          <p:cNvPr id="9" name="TextBox 8">
            <a:extLst>
              <a:ext uri="{FF2B5EF4-FFF2-40B4-BE49-F238E27FC236}">
                <a16:creationId xmlns:a16="http://schemas.microsoft.com/office/drawing/2014/main" id="{ACBD4921-792A-46F4-BDE9-6EB52B890581}"/>
              </a:ext>
            </a:extLst>
          </p:cNvPr>
          <p:cNvSpPr txBox="1"/>
          <p:nvPr/>
        </p:nvSpPr>
        <p:spPr>
          <a:xfrm>
            <a:off x="658346" y="3728572"/>
            <a:ext cx="4938890" cy="2308324"/>
          </a:xfrm>
          <a:prstGeom prst="rect">
            <a:avLst/>
          </a:prstGeom>
          <a:noFill/>
        </p:spPr>
        <p:txBody>
          <a:bodyPr wrap="square">
            <a:spAutoFit/>
          </a:bodyPr>
          <a:lstStyle/>
          <a:p>
            <a:r>
              <a:rPr lang="en-US" sz="1600" dirty="0">
                <a:solidFill>
                  <a:srgbClr val="3E3E3E"/>
                </a:solidFill>
                <a:latin typeface="Open Sans" panose="020B0606030504020204" pitchFamily="34" charset="0"/>
              </a:rPr>
              <a:t>Challenge:</a:t>
            </a:r>
          </a:p>
          <a:p>
            <a:endParaRPr lang="en-US" sz="1600" dirty="0">
              <a:solidFill>
                <a:srgbClr val="3E3E3E"/>
              </a:solidFill>
              <a:latin typeface="Open Sans" panose="020B0606030504020204" pitchFamily="34" charset="0"/>
            </a:endParaRPr>
          </a:p>
          <a:p>
            <a:r>
              <a:rPr lang="en-US" sz="1600" dirty="0">
                <a:solidFill>
                  <a:srgbClr val="888888"/>
                </a:solidFill>
                <a:latin typeface="Open Sans" panose="020B0606030504020204" pitchFamily="34" charset="0"/>
              </a:rPr>
              <a:t>It’s mandatory that the survey launches globally at the same time and be in field for the same amount of time.</a:t>
            </a:r>
          </a:p>
          <a:p>
            <a:r>
              <a:rPr lang="en-US" sz="1600" dirty="0">
                <a:solidFill>
                  <a:srgbClr val="888888"/>
                </a:solidFill>
                <a:latin typeface="Open Sans" panose="020B0606030504020204" pitchFamily="34" charset="0"/>
              </a:rPr>
              <a:t>The number of languages to be translated and tested on the survey links within a limited time makes the translation process even more challenging. </a:t>
            </a:r>
          </a:p>
        </p:txBody>
      </p:sp>
      <p:cxnSp>
        <p:nvCxnSpPr>
          <p:cNvPr id="11" name="Straight Connector 10">
            <a:extLst>
              <a:ext uri="{FF2B5EF4-FFF2-40B4-BE49-F238E27FC236}">
                <a16:creationId xmlns:a16="http://schemas.microsoft.com/office/drawing/2014/main" id="{D0D165AA-E40C-45E5-9F38-C8BD13B16328}"/>
              </a:ext>
            </a:extLst>
          </p:cNvPr>
          <p:cNvCxnSpPr>
            <a:cxnSpLocks/>
          </p:cNvCxnSpPr>
          <p:nvPr/>
        </p:nvCxnSpPr>
        <p:spPr>
          <a:xfrm>
            <a:off x="6087426" y="4165600"/>
            <a:ext cx="0" cy="2148295"/>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8E019F8-A8A8-4849-9203-F7F5B096E85B}"/>
              </a:ext>
            </a:extLst>
          </p:cNvPr>
          <p:cNvSpPr txBox="1"/>
          <p:nvPr/>
        </p:nvSpPr>
        <p:spPr>
          <a:xfrm>
            <a:off x="6436452" y="3728572"/>
            <a:ext cx="5367621" cy="2554545"/>
          </a:xfrm>
          <a:prstGeom prst="rect">
            <a:avLst/>
          </a:prstGeom>
          <a:noFill/>
        </p:spPr>
        <p:txBody>
          <a:bodyPr wrap="square">
            <a:spAutoFit/>
          </a:bodyPr>
          <a:lstStyle/>
          <a:p>
            <a:r>
              <a:rPr lang="en-US" sz="1600" dirty="0">
                <a:solidFill>
                  <a:srgbClr val="3E3E3E"/>
                </a:solidFill>
                <a:latin typeface="Open Sans" panose="020B0606030504020204" pitchFamily="34" charset="0"/>
              </a:rPr>
              <a:t>Solution:</a:t>
            </a:r>
          </a:p>
          <a:p>
            <a:endParaRPr lang="en-US" sz="1600" dirty="0">
              <a:solidFill>
                <a:srgbClr val="3E3E3E"/>
              </a:solidFill>
              <a:latin typeface="Open Sans" panose="020B0606030504020204" pitchFamily="34" charset="0"/>
            </a:endParaRPr>
          </a:p>
          <a:p>
            <a:r>
              <a:rPr lang="en-US" sz="1600" dirty="0">
                <a:solidFill>
                  <a:srgbClr val="888888"/>
                </a:solidFill>
                <a:latin typeface="Open Sans" panose="020B0606030504020204" pitchFamily="34" charset="0"/>
              </a:rPr>
              <a:t>Grouping countries by language in the translation phase (Spanish-speaking </a:t>
            </a:r>
            <a:r>
              <a:rPr lang="en-US" sz="1600" dirty="0" err="1">
                <a:solidFill>
                  <a:srgbClr val="888888"/>
                </a:solidFill>
                <a:latin typeface="Open Sans" panose="020B0606030504020204" pitchFamily="34" charset="0"/>
              </a:rPr>
              <a:t>Latam</a:t>
            </a:r>
            <a:r>
              <a:rPr lang="en-US" sz="1600" dirty="0">
                <a:solidFill>
                  <a:srgbClr val="888888"/>
                </a:solidFill>
                <a:latin typeface="Open Sans" panose="020B0606030504020204" pitchFamily="34" charset="0"/>
              </a:rPr>
              <a:t> countries shares the same translation in Spanish (</a:t>
            </a:r>
            <a:r>
              <a:rPr lang="en-US" sz="1600" dirty="0" err="1">
                <a:solidFill>
                  <a:srgbClr val="888888"/>
                </a:solidFill>
                <a:latin typeface="Open Sans" panose="020B0606030504020204" pitchFamily="34" charset="0"/>
              </a:rPr>
              <a:t>Latam</a:t>
            </a:r>
            <a:r>
              <a:rPr lang="en-US" sz="1600" dirty="0">
                <a:solidFill>
                  <a:srgbClr val="888888"/>
                </a:solidFill>
                <a:latin typeface="Open Sans" panose="020B0606030504020204" pitchFamily="34" charset="0"/>
              </a:rPr>
              <a:t>), the same applies for English-speaking countries and French-speaking countries), then localizing the survey to attend the particularities of each country during the QA phase helps to manage the number of languages and makes the localization testing easier.</a:t>
            </a:r>
          </a:p>
        </p:txBody>
      </p:sp>
      <p:sp>
        <p:nvSpPr>
          <p:cNvPr id="12" name="TextBox 11">
            <a:extLst>
              <a:ext uri="{FF2B5EF4-FFF2-40B4-BE49-F238E27FC236}">
                <a16:creationId xmlns:a16="http://schemas.microsoft.com/office/drawing/2014/main" id="{ED87DD6F-B750-427B-8E26-F1872D355193}"/>
              </a:ext>
            </a:extLst>
          </p:cNvPr>
          <p:cNvSpPr txBox="1"/>
          <p:nvPr/>
        </p:nvSpPr>
        <p:spPr>
          <a:xfrm>
            <a:off x="658346" y="6430255"/>
            <a:ext cx="9020444" cy="523220"/>
          </a:xfrm>
          <a:prstGeom prst="rect">
            <a:avLst/>
          </a:prstGeom>
          <a:noFill/>
        </p:spPr>
        <p:txBody>
          <a:bodyPr wrap="square">
            <a:spAutoFit/>
          </a:bodyPr>
          <a:lstStyle/>
          <a:p>
            <a:r>
              <a:rPr lang="en-US" sz="1400" dirty="0">
                <a:solidFill>
                  <a:srgbClr val="888888"/>
                </a:solidFill>
                <a:latin typeface="Open Sans" panose="020B0606030504020204" pitchFamily="34" charset="0"/>
              </a:rPr>
              <a:t>Public visibility: </a:t>
            </a:r>
            <a:r>
              <a:rPr lang="en-US" sz="1400" dirty="0">
                <a:solidFill>
                  <a:srgbClr val="3E3E3E"/>
                </a:solidFill>
                <a:latin typeface="Open Sans" panose="020B0606030504020204" pitchFamily="34" charset="0"/>
                <a:hlinkClick r:id="rId2"/>
              </a:rPr>
              <a:t>https://www.ipsos.com/en-us/global-advisor</a:t>
            </a:r>
            <a:endParaRPr lang="en-US" sz="1400" dirty="0">
              <a:solidFill>
                <a:srgbClr val="3E3E3E"/>
              </a:solidFill>
              <a:latin typeface="Open Sans" panose="020B0606030504020204" pitchFamily="34" charset="0"/>
            </a:endParaRPr>
          </a:p>
          <a:p>
            <a:endParaRPr lang="en-US" sz="1400" dirty="0">
              <a:solidFill>
                <a:srgbClr val="3E3E3E"/>
              </a:solidFill>
              <a:latin typeface="Open Sans" panose="020B0606030504020204" pitchFamily="34" charset="0"/>
            </a:endParaRPr>
          </a:p>
        </p:txBody>
      </p:sp>
    </p:spTree>
    <p:extLst>
      <p:ext uri="{BB962C8B-B14F-4D97-AF65-F5344CB8AC3E}">
        <p14:creationId xmlns:p14="http://schemas.microsoft.com/office/powerpoint/2010/main" val="2325871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222</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Mirian Kimura</dc:creator>
  <cp:lastModifiedBy>Mirian Kimura</cp:lastModifiedBy>
  <cp:revision>49</cp:revision>
  <dcterms:created xsi:type="dcterms:W3CDTF">2021-12-06T17:50:03Z</dcterms:created>
  <dcterms:modified xsi:type="dcterms:W3CDTF">2021-12-08T04:29:13Z</dcterms:modified>
</cp:coreProperties>
</file>