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0" r:id="rId5"/>
    <p:sldId id="266" r:id="rId6"/>
    <p:sldId id="268" r:id="rId7"/>
    <p:sldId id="270" r:id="rId8"/>
    <p:sldId id="271" r:id="rId9"/>
    <p:sldId id="265" r:id="rId10"/>
    <p:sldId id="259" r:id="rId11"/>
    <p:sldId id="261" r:id="rId12"/>
    <p:sldId id="274" r:id="rId13"/>
    <p:sldId id="272" r:id="rId14"/>
    <p:sldId id="273" r:id="rId15"/>
    <p:sldId id="275" r:id="rId16"/>
    <p:sldId id="264"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0" autoAdjust="0"/>
    <p:restoredTop sz="74820" autoAdjust="0"/>
  </p:normalViewPr>
  <p:slideViewPr>
    <p:cSldViewPr>
      <p:cViewPr varScale="1">
        <p:scale>
          <a:sx n="68" d="100"/>
          <a:sy n="68" d="100"/>
        </p:scale>
        <p:origin x="-16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536C45-6550-4930-AC13-B3904E477FE6}" type="datetimeFigureOut">
              <a:rPr lang="en-US" smtClean="0"/>
              <a:t>9/18/2014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A8F760-5B73-45E3-BAF2-310EA76B9459}" type="slidenum">
              <a:rPr lang="en-US" smtClean="0"/>
              <a:t>‹#›</a:t>
            </a:fld>
            <a:endParaRPr lang="en-US"/>
          </a:p>
        </p:txBody>
      </p:sp>
    </p:spTree>
    <p:extLst>
      <p:ext uri="{BB962C8B-B14F-4D97-AF65-F5344CB8AC3E}">
        <p14:creationId xmlns:p14="http://schemas.microsoft.com/office/powerpoint/2010/main" val="420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I’d like to present our project which</a:t>
            </a:r>
            <a:r>
              <a:rPr lang="en-US" baseline="0" dirty="0" smtClean="0"/>
              <a:t> is called Evolutionary fuzzing framework. It was offered by Intel Corporation. Our advisor is </a:t>
            </a:r>
            <a:r>
              <a:rPr lang="en-US" baseline="0" dirty="0" smtClean="0"/>
              <a:t>mister Neer Roggel. </a:t>
            </a:r>
            <a:r>
              <a:rPr lang="en-US" baseline="0" dirty="0" smtClean="0"/>
              <a:t>The team members are Maria Rakotyansky and Felix Beilis</a:t>
            </a:r>
            <a:r>
              <a:rPr lang="en-US" baseline="0" dirty="0" smtClean="0"/>
              <a:t>. First I’’</a:t>
            </a:r>
            <a:r>
              <a:rPr lang="en-US" baseline="0" dirty="0" err="1" smtClean="0"/>
              <a:t>ll</a:t>
            </a:r>
            <a:r>
              <a:rPr lang="en-US" baseline="0" dirty="0" smtClean="0"/>
              <a:t> say a couple of words about the project in general and then will pass to the part that I have done.</a:t>
            </a:r>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1</a:t>
            </a:fld>
            <a:endParaRPr lang="en-US"/>
          </a:p>
        </p:txBody>
      </p:sp>
    </p:spTree>
    <p:extLst>
      <p:ext uri="{BB962C8B-B14F-4D97-AF65-F5344CB8AC3E}">
        <p14:creationId xmlns:p14="http://schemas.microsoft.com/office/powerpoint/2010/main" val="1747521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 – a search algorithm that works via the process of natural selection</a:t>
            </a:r>
          </a:p>
          <a:p>
            <a:r>
              <a:rPr lang="en-US" dirty="0" smtClean="0"/>
              <a:t>Reproduction – copy of potential solution</a:t>
            </a:r>
          </a:p>
          <a:p>
            <a:r>
              <a:rPr lang="en-US" dirty="0" smtClean="0"/>
              <a:t>Crossover or mutation (swap gene between 2 potential solutions or act of randomly altering the value of a gene in a potential solution)</a:t>
            </a:r>
          </a:p>
          <a:p>
            <a:r>
              <a:rPr lang="en-US" dirty="0" smtClean="0"/>
              <a:t>Fitness value reflects how optimal the solution is.</a:t>
            </a:r>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10</a:t>
            </a:fld>
            <a:endParaRPr lang="en-US"/>
          </a:p>
        </p:txBody>
      </p:sp>
    </p:spTree>
    <p:extLst>
      <p:ext uri="{BB962C8B-B14F-4D97-AF65-F5344CB8AC3E}">
        <p14:creationId xmlns:p14="http://schemas.microsoft.com/office/powerpoint/2010/main" val="33557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11</a:t>
            </a:fld>
            <a:endParaRPr lang="en-US"/>
          </a:p>
        </p:txBody>
      </p:sp>
    </p:spTree>
    <p:extLst>
      <p:ext uri="{BB962C8B-B14F-4D97-AF65-F5344CB8AC3E}">
        <p14:creationId xmlns:p14="http://schemas.microsoft.com/office/powerpoint/2010/main" val="3355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the discussions it was decided that </a:t>
            </a:r>
            <a:r>
              <a:rPr lang="en-US" sz="1200" b="1" i="1" kern="1200" dirty="0" smtClean="0">
                <a:solidFill>
                  <a:schemeClr val="tx1"/>
                </a:solidFill>
                <a:effectLst/>
                <a:latin typeface="+mn-lt"/>
                <a:ea typeface="+mn-ea"/>
                <a:cs typeface="+mn-cs"/>
              </a:rPr>
              <a:t>Evolutionary</a:t>
            </a:r>
            <a:r>
              <a:rPr lang="en-US" sz="120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Fuzzing Framework Project</a:t>
            </a:r>
            <a:r>
              <a:rPr lang="en-US" sz="1200" kern="1200" dirty="0" smtClean="0">
                <a:solidFill>
                  <a:schemeClr val="tx1"/>
                </a:solidFill>
                <a:effectLst/>
                <a:latin typeface="+mn-lt"/>
                <a:ea typeface="+mn-ea"/>
                <a:cs typeface="+mn-cs"/>
              </a:rPr>
              <a:t> will have 2 modes of working (subprojects) : </a:t>
            </a:r>
            <a:r>
              <a:rPr lang="en-US" sz="1200" b="1" i="1" kern="1200" dirty="0" smtClean="0">
                <a:solidFill>
                  <a:schemeClr val="tx1"/>
                </a:solidFill>
                <a:effectLst/>
                <a:latin typeface="+mn-lt"/>
                <a:ea typeface="+mn-ea"/>
                <a:cs typeface="+mn-cs"/>
              </a:rPr>
              <a:t>Pit File Mode</a:t>
            </a:r>
            <a:r>
              <a:rPr lang="en-US" sz="1200" kern="1200" dirty="0" smtClean="0">
                <a:solidFill>
                  <a:schemeClr val="tx1"/>
                </a:solidFill>
                <a:effectLst/>
                <a:latin typeface="+mn-lt"/>
                <a:ea typeface="+mn-ea"/>
                <a:cs typeface="+mn-cs"/>
              </a:rPr>
              <a:t> and </a:t>
            </a:r>
            <a:r>
              <a:rPr lang="en-US" sz="1200" b="1" i="1" kern="1200" dirty="0" smtClean="0">
                <a:solidFill>
                  <a:schemeClr val="tx1"/>
                </a:solidFill>
                <a:effectLst/>
                <a:latin typeface="+mn-lt"/>
                <a:ea typeface="+mn-ea"/>
                <a:cs typeface="+mn-cs"/>
              </a:rPr>
              <a:t>Modified Input Mode</a:t>
            </a:r>
            <a:r>
              <a:rPr lang="en-US" sz="1200" kern="1200" dirty="0" smtClean="0">
                <a:solidFill>
                  <a:schemeClr val="tx1"/>
                </a:solidFill>
                <a:effectLst/>
                <a:latin typeface="+mn-lt"/>
                <a:ea typeface="+mn-ea"/>
                <a:cs typeface="+mn-cs"/>
              </a:rPr>
              <a:t>. The </a:t>
            </a:r>
            <a:r>
              <a:rPr lang="en-US" sz="1200" b="1" i="1" kern="1200" dirty="0" smtClean="0">
                <a:solidFill>
                  <a:schemeClr val="tx1"/>
                </a:solidFill>
                <a:effectLst/>
                <a:latin typeface="+mn-lt"/>
                <a:ea typeface="+mn-ea"/>
                <a:cs typeface="+mn-cs"/>
              </a:rPr>
              <a:t>Pit File mode</a:t>
            </a:r>
            <a:r>
              <a:rPr lang="en-US" sz="1200" kern="1200" dirty="0" smtClean="0">
                <a:solidFill>
                  <a:schemeClr val="tx1"/>
                </a:solidFill>
                <a:effectLst/>
                <a:latin typeface="+mn-lt"/>
                <a:ea typeface="+mn-ea"/>
                <a:cs typeface="+mn-cs"/>
              </a:rPr>
              <a:t> will use as population modified (mutated) PeachPits.  The </a:t>
            </a:r>
            <a:r>
              <a:rPr lang="en-US" sz="1200" b="1" i="1" kern="1200" dirty="0" smtClean="0">
                <a:solidFill>
                  <a:schemeClr val="tx1"/>
                </a:solidFill>
                <a:effectLst/>
                <a:latin typeface="+mn-lt"/>
                <a:ea typeface="+mn-ea"/>
                <a:cs typeface="+mn-cs"/>
              </a:rPr>
              <a:t>Modified Input Mode</a:t>
            </a:r>
            <a:r>
              <a:rPr lang="en-US" sz="1200" kern="1200" dirty="0" smtClean="0">
                <a:solidFill>
                  <a:schemeClr val="tx1"/>
                </a:solidFill>
                <a:effectLst/>
                <a:latin typeface="+mn-lt"/>
                <a:ea typeface="+mn-ea"/>
                <a:cs typeface="+mn-cs"/>
              </a:rPr>
              <a:t> will use as population modified (mutated) input files created from the same PeachPit. </a:t>
            </a:r>
          </a:p>
          <a:p>
            <a:r>
              <a:rPr lang="en-US" sz="1200" kern="1200" dirty="0" smtClean="0">
                <a:solidFill>
                  <a:schemeClr val="tx1"/>
                </a:solidFill>
                <a:effectLst/>
                <a:latin typeface="+mn-lt"/>
                <a:ea typeface="+mn-ea"/>
                <a:cs typeface="+mn-cs"/>
              </a:rPr>
              <a:t>The current report describes only </a:t>
            </a:r>
            <a:r>
              <a:rPr lang="en-US" sz="1200" b="1" i="1" kern="1200" dirty="0" smtClean="0">
                <a:solidFill>
                  <a:schemeClr val="tx1"/>
                </a:solidFill>
                <a:effectLst/>
                <a:latin typeface="+mn-lt"/>
                <a:ea typeface="+mn-ea"/>
                <a:cs typeface="+mn-cs"/>
              </a:rPr>
              <a:t>Pit File Mode </a:t>
            </a:r>
            <a:r>
              <a:rPr lang="en-US" sz="1200" kern="1200" dirty="0" smtClean="0">
                <a:solidFill>
                  <a:schemeClr val="tx1"/>
                </a:solidFill>
                <a:effectLst/>
                <a:latin typeface="+mn-lt"/>
                <a:ea typeface="+mn-ea"/>
                <a:cs typeface="+mn-cs"/>
              </a:rPr>
              <a:t>of the</a:t>
            </a:r>
            <a:r>
              <a:rPr lang="en-US" sz="1200" b="1" i="1" kern="1200" dirty="0" smtClean="0">
                <a:solidFill>
                  <a:schemeClr val="tx1"/>
                </a:solidFill>
                <a:effectLst/>
                <a:latin typeface="+mn-lt"/>
                <a:ea typeface="+mn-ea"/>
                <a:cs typeface="+mn-cs"/>
              </a:rPr>
              <a:t> Fuzzing Framework Project. </a:t>
            </a:r>
            <a:r>
              <a:rPr lang="en-US" sz="1200" kern="1200" dirty="0" smtClean="0">
                <a:solidFill>
                  <a:schemeClr val="tx1"/>
                </a:solidFill>
                <a:effectLst/>
                <a:latin typeface="+mn-lt"/>
                <a:ea typeface="+mn-ea"/>
                <a:cs typeface="+mn-cs"/>
              </a:rPr>
              <a:t>For the purpose of simplicity </a:t>
            </a:r>
            <a:r>
              <a:rPr lang="en-US" sz="1200" b="1" i="1" kern="1200" dirty="0" smtClean="0">
                <a:solidFill>
                  <a:schemeClr val="tx1"/>
                </a:solidFill>
                <a:effectLst/>
                <a:latin typeface="+mn-lt"/>
                <a:ea typeface="+mn-ea"/>
                <a:cs typeface="+mn-cs"/>
              </a:rPr>
              <a:t>Pit File Mode</a:t>
            </a:r>
            <a:r>
              <a:rPr lang="en-US" sz="1200" kern="1200" dirty="0" smtClean="0">
                <a:solidFill>
                  <a:schemeClr val="tx1"/>
                </a:solidFill>
                <a:effectLst/>
                <a:latin typeface="+mn-lt"/>
                <a:ea typeface="+mn-ea"/>
                <a:cs typeface="+mn-cs"/>
              </a:rPr>
              <a:t> will subsequently be referred as </a:t>
            </a:r>
            <a:r>
              <a:rPr lang="en-US" sz="1200" b="1" i="1" kern="1200" dirty="0" smtClean="0">
                <a:solidFill>
                  <a:schemeClr val="tx1"/>
                </a:solidFill>
                <a:effectLst/>
                <a:latin typeface="+mn-lt"/>
                <a:ea typeface="+mn-ea"/>
                <a:cs typeface="+mn-cs"/>
              </a:rPr>
              <a:t>Subproject</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12</a:t>
            </a:fld>
            <a:endParaRPr lang="en-US"/>
          </a:p>
        </p:txBody>
      </p:sp>
    </p:spTree>
    <p:extLst>
      <p:ext uri="{BB962C8B-B14F-4D97-AF65-F5344CB8AC3E}">
        <p14:creationId xmlns:p14="http://schemas.microsoft.com/office/powerpoint/2010/main" val="309140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start with a short outline of the todays presentation. It</a:t>
            </a:r>
            <a:r>
              <a:rPr lang="en-US" baseline="0" dirty="0" smtClean="0"/>
              <a:t> will include several min points. </a:t>
            </a:r>
            <a:endParaRPr lang="en-US" dirty="0" smtClean="0"/>
          </a:p>
          <a:p>
            <a:r>
              <a:rPr lang="en-US" baseline="0" dirty="0" smtClean="0"/>
              <a:t>First </a:t>
            </a:r>
            <a:r>
              <a:rPr lang="en-US" baseline="0" dirty="0" smtClean="0"/>
              <a:t>of we should understand what is the project motivation: why is the project necessary, why it might be important. </a:t>
            </a:r>
            <a:r>
              <a:rPr lang="en-US" baseline="0" dirty="0" smtClean="0"/>
              <a:t>Then we’ll discuss the idea of fuzzing, what stand behind this term. This information is necessary to understand what idea stands in the basis of the project. Then Peach Fuzzer platform , the tool used in the process of development. A short introduction into evolutionary algorithms, it will give us some basics to understand the main concept of the </a:t>
            </a:r>
            <a:r>
              <a:rPr lang="en-US" baseline="0" dirty="0" err="1" smtClean="0"/>
              <a:t>priject</a:t>
            </a:r>
            <a:endParaRPr lang="en-US" baseline="0" dirty="0" smtClean="0"/>
          </a:p>
          <a:p>
            <a:r>
              <a:rPr lang="en-US" baseline="0" dirty="0" smtClean="0"/>
              <a:t>An d finally </a:t>
            </a:r>
            <a:r>
              <a:rPr lang="en-US" baseline="0" dirty="0" smtClean="0"/>
              <a:t>conclusion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2</a:t>
            </a:fld>
            <a:endParaRPr lang="en-US"/>
          </a:p>
        </p:txBody>
      </p:sp>
    </p:spTree>
    <p:extLst>
      <p:ext uri="{BB962C8B-B14F-4D97-AF65-F5344CB8AC3E}">
        <p14:creationId xmlns:p14="http://schemas.microsoft.com/office/powerpoint/2010/main" val="207336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vulnerabilities</a:t>
            </a:r>
            <a:r>
              <a:rPr lang="en-US" baseline="0" dirty="0" smtClean="0"/>
              <a:t> are found in all software.</a:t>
            </a:r>
            <a:endParaRPr lang="en-US" dirty="0" smtClean="0"/>
          </a:p>
          <a:p>
            <a:r>
              <a:rPr lang="en-US" dirty="0" smtClean="0"/>
              <a:t>These might</a:t>
            </a:r>
            <a:r>
              <a:rPr lang="en-US" baseline="0" dirty="0" smtClean="0"/>
              <a:t> let the attacker violate the confidentiality, access control, etc.</a:t>
            </a:r>
          </a:p>
          <a:p>
            <a:r>
              <a:rPr lang="en-US" baseline="0" dirty="0" smtClean="0"/>
              <a:t>The basic concept is the following : You are able to input data in the process which is acted upon. If the algorithm is insufficient bad data will trigger vulnerability that will result in unpredicted behavior within the process.</a:t>
            </a:r>
          </a:p>
        </p:txBody>
      </p:sp>
      <p:sp>
        <p:nvSpPr>
          <p:cNvPr id="4" name="Slide Number Placeholder 3"/>
          <p:cNvSpPr>
            <a:spLocks noGrp="1"/>
          </p:cNvSpPr>
          <p:nvPr>
            <p:ph type="sldNum" sz="quarter" idx="10"/>
          </p:nvPr>
        </p:nvSpPr>
        <p:spPr/>
        <p:txBody>
          <a:bodyPr/>
          <a:lstStyle/>
          <a:p>
            <a:fld id="{86A8F760-5B73-45E3-BAF2-310EA76B9459}" type="slidenum">
              <a:rPr lang="en-US" smtClean="0"/>
              <a:t>3</a:t>
            </a:fld>
            <a:endParaRPr lang="en-US"/>
          </a:p>
        </p:txBody>
      </p:sp>
    </p:spTree>
    <p:extLst>
      <p:ext uri="{BB962C8B-B14F-4D97-AF65-F5344CB8AC3E}">
        <p14:creationId xmlns:p14="http://schemas.microsoft.com/office/powerpoint/2010/main" val="91793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bugs are the result of programmer oversights</a:t>
            </a:r>
            <a:r>
              <a:rPr lang="en-US" baseline="0" dirty="0" smtClean="0"/>
              <a:t> or assumptions regarding the structure of user supplied input.</a:t>
            </a:r>
          </a:p>
          <a:p>
            <a:r>
              <a:rPr lang="en-US" baseline="0" dirty="0" smtClean="0"/>
              <a:t>There are no real rules for fuzzing. It is a technique where success is measured solely by the results of the test. For any given product there may be an </a:t>
            </a:r>
            <a:r>
              <a:rPr lang="en-US" baseline="0" dirty="0" err="1" smtClean="0"/>
              <a:t>infinit</a:t>
            </a:r>
            <a:r>
              <a:rPr lang="en-US" baseline="0" dirty="0" smtClean="0"/>
              <a:t> number o inputs you can provide. And fuzzing is the process of predicting what types of programming errors may exist in the product and the </a:t>
            </a:r>
            <a:r>
              <a:rPr lang="en-US" baseline="0" dirty="0" err="1" smtClean="0"/>
              <a:t>inuts</a:t>
            </a:r>
            <a:r>
              <a:rPr lang="en-US" baseline="0" dirty="0" smtClean="0"/>
              <a:t> that will trigger those errors. </a:t>
            </a:r>
            <a:endParaRPr lang="en-US" baseline="0" dirty="0" smtClean="0"/>
          </a:p>
          <a:p>
            <a:r>
              <a:rPr lang="en-US" sz="1200" kern="1200" dirty="0" smtClean="0">
                <a:solidFill>
                  <a:schemeClr val="tx1"/>
                </a:solidFill>
                <a:effectLst/>
                <a:latin typeface="+mn-lt"/>
                <a:ea typeface="+mn-ea"/>
                <a:cs typeface="+mn-cs"/>
              </a:rPr>
              <a:t>Fuzzing is an approach to software testing where the target software being attacked with test cases generated by another program. The target software is then monitored for any crashes exposed by the processing of this input. The basic principles of fuzzing remain unchanged, but the mechanisms used to make the fuzzing process more effective have undergone serious changes. </a:t>
            </a:r>
          </a:p>
          <a:p>
            <a:r>
              <a:rPr lang="en-US" sz="1200" kern="1200" dirty="0" smtClean="0">
                <a:solidFill>
                  <a:schemeClr val="tx1"/>
                </a:solidFill>
                <a:effectLst/>
                <a:latin typeface="+mn-lt"/>
                <a:ea typeface="+mn-ea"/>
                <a:cs typeface="+mn-cs"/>
              </a:rPr>
              <a:t>Currently fuzzers can be subdivided into 3 groups: </a:t>
            </a:r>
          </a:p>
          <a:p>
            <a:pPr lvl="0"/>
            <a:r>
              <a:rPr lang="en-US" sz="1200" b="1" u="sng" kern="1200" dirty="0" smtClean="0">
                <a:solidFill>
                  <a:schemeClr val="tx1"/>
                </a:solidFill>
                <a:effectLst/>
                <a:latin typeface="+mn-lt"/>
                <a:ea typeface="+mn-ea"/>
                <a:cs typeface="+mn-cs"/>
              </a:rPr>
              <a:t>Mutation Fuzzers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This type is also called Dumb. It is based on the random mutation of the input.</a:t>
            </a:r>
          </a:p>
          <a:p>
            <a:pPr lvl="0"/>
            <a:r>
              <a:rPr lang="en-US" sz="1200" b="1" u="sng" kern="1200" dirty="0" smtClean="0">
                <a:solidFill>
                  <a:schemeClr val="tx1"/>
                </a:solidFill>
                <a:effectLst/>
                <a:latin typeface="+mn-lt"/>
                <a:ea typeface="+mn-ea"/>
                <a:cs typeface="+mn-cs"/>
              </a:rPr>
              <a:t>Generation Fuzzers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This type is also called Smart. It defines tests based on predefined input models.</a:t>
            </a:r>
          </a:p>
          <a:p>
            <a:pPr lvl="0"/>
            <a:r>
              <a:rPr lang="en-US" sz="1200" b="1" u="sng" kern="1200" dirty="0" smtClean="0">
                <a:solidFill>
                  <a:schemeClr val="tx1"/>
                </a:solidFill>
                <a:effectLst/>
                <a:latin typeface="+mn-lt"/>
                <a:ea typeface="+mn-ea"/>
                <a:cs typeface="+mn-cs"/>
              </a:rPr>
              <a:t>Evolutionary Fuzzers </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input generation is based on output evaluation.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4</a:t>
            </a:fld>
            <a:endParaRPr lang="en-US"/>
          </a:p>
        </p:txBody>
      </p:sp>
    </p:spTree>
    <p:extLst>
      <p:ext uri="{BB962C8B-B14F-4D97-AF65-F5344CB8AC3E}">
        <p14:creationId xmlns:p14="http://schemas.microsoft.com/office/powerpoint/2010/main" val="255384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Peach Fuzzer is an advanced fuzzing platform. It was designed to speed up the development of fuzzers for security researchers, security teams, consultants and companies. The tool is very flexible and allows modeling the data to be used in the process of fuzzing.</a:t>
            </a:r>
          </a:p>
          <a:p>
            <a:r>
              <a:rPr lang="en-US" sz="1200" kern="1200" dirty="0" smtClean="0">
                <a:solidFill>
                  <a:schemeClr val="tx1"/>
                </a:solidFill>
                <a:effectLst/>
                <a:latin typeface="+mn-lt"/>
                <a:ea typeface="+mn-ea"/>
                <a:cs typeface="+mn-cs"/>
              </a:rPr>
              <a:t>Peach fuzzes files using three techniques: modeling, mutating and monitoring. </a:t>
            </a:r>
          </a:p>
          <a:p>
            <a:r>
              <a:rPr lang="en-US" sz="1200" b="1" u="sng" kern="1200" dirty="0" smtClean="0">
                <a:solidFill>
                  <a:schemeClr val="tx1"/>
                </a:solidFill>
                <a:effectLst/>
                <a:latin typeface="+mn-lt"/>
                <a:ea typeface="+mn-ea"/>
                <a:cs typeface="+mn-cs"/>
              </a:rPr>
              <a:t>Modeling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Peach uses data models which contain data format down to the field level. Based on your data models, Peach knows each data field’s size and format. Each time you test your software, Peach uses state models that tell Peach how to send data to and receive data from your product. </a:t>
            </a:r>
          </a:p>
          <a:p>
            <a:r>
              <a:rPr lang="en-US" sz="1200" b="1" u="sng" kern="1200" dirty="0" smtClean="0">
                <a:solidFill>
                  <a:schemeClr val="tx1"/>
                </a:solidFill>
                <a:effectLst/>
                <a:latin typeface="+mn-lt"/>
                <a:ea typeface="+mn-ea"/>
                <a:cs typeface="+mn-cs"/>
              </a:rPr>
              <a:t>Mutating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Peach uses the information in your data models and parameters you supply and mutates your data files. Mutations are designed to reveal security vulnerabilities; they use your data’s existing values and either modify them or produce completely new data. </a:t>
            </a:r>
          </a:p>
          <a:p>
            <a:r>
              <a:rPr lang="en-US" sz="1200" b="1" u="sng" kern="1200" dirty="0" smtClean="0">
                <a:solidFill>
                  <a:schemeClr val="tx1"/>
                </a:solidFill>
                <a:effectLst/>
                <a:latin typeface="+mn-lt"/>
                <a:ea typeface="+mn-ea"/>
                <a:cs typeface="+mn-cs"/>
              </a:rPr>
              <a:t>Monitoring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 Peach is running, it monitors your target and environment to identify faulting conditions and collects information you can use to investigate and remediate the faults. During the fuzzing session, Peach uses processes such as fault detection and data collection to monitor the fuzzing run results. Based on the parameters you supply, Peach can capture network traffic during a fuzzing iteration, attach a debugger to a process to detect crashes, or even restart a network service if it crashes or stops. </a:t>
            </a:r>
          </a:p>
          <a:p>
            <a:r>
              <a:rPr lang="en-US" sz="1200" kern="1200" dirty="0" smtClean="0">
                <a:solidFill>
                  <a:schemeClr val="tx1"/>
                </a:solidFill>
                <a:effectLst/>
                <a:latin typeface="+mn-lt"/>
                <a:ea typeface="+mn-ea"/>
                <a:cs typeface="+mn-cs"/>
              </a:rPr>
              <a:t>When fuzzing is complete, all the relevant information is saved in the Peach log files. It can easily be used to reproduce the issue in the code (with a debugger running) for further error analysis. This can help to determine where to correct the problem(s).</a:t>
            </a:r>
          </a:p>
          <a:p>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5</a:t>
            </a:fld>
            <a:endParaRPr lang="en-US"/>
          </a:p>
        </p:txBody>
      </p:sp>
    </p:spTree>
    <p:extLst>
      <p:ext uri="{BB962C8B-B14F-4D97-AF65-F5344CB8AC3E}">
        <p14:creationId xmlns:p14="http://schemas.microsoft.com/office/powerpoint/2010/main" val="77354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Peach Fuzzer is an advanced fuzzing platform. It was designed to speed up the development of fuzzers for security researchers, security teams, consultants and companies. The tool is very flexible and allows modeling the data to be used in the process of fuzzing.</a:t>
            </a:r>
          </a:p>
          <a:p>
            <a:r>
              <a:rPr lang="en-US" sz="1200" kern="1200" dirty="0" smtClean="0">
                <a:solidFill>
                  <a:schemeClr val="tx1"/>
                </a:solidFill>
                <a:effectLst/>
                <a:latin typeface="+mn-lt"/>
                <a:ea typeface="+mn-ea"/>
                <a:cs typeface="+mn-cs"/>
              </a:rPr>
              <a:t>Peach fuzzes files using three techniques: modeling, mutating and monitoring. </a:t>
            </a:r>
          </a:p>
          <a:p>
            <a:r>
              <a:rPr lang="en-US" sz="1200" b="1" u="sng" kern="1200" dirty="0" smtClean="0">
                <a:solidFill>
                  <a:schemeClr val="tx1"/>
                </a:solidFill>
                <a:effectLst/>
                <a:latin typeface="+mn-lt"/>
                <a:ea typeface="+mn-ea"/>
                <a:cs typeface="+mn-cs"/>
              </a:rPr>
              <a:t>Modeling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Peach uses data models which contain data format down to the field level. Based on your data models, Peach knows each data field’s size and format. Each time you test your software, Peach uses state models that tell Peach how to send data to and receive data from your product. </a:t>
            </a:r>
          </a:p>
          <a:p>
            <a:r>
              <a:rPr lang="en-US" sz="1200" b="1" u="sng" kern="1200" dirty="0" smtClean="0">
                <a:solidFill>
                  <a:schemeClr val="tx1"/>
                </a:solidFill>
                <a:effectLst/>
                <a:latin typeface="+mn-lt"/>
                <a:ea typeface="+mn-ea"/>
                <a:cs typeface="+mn-cs"/>
              </a:rPr>
              <a:t>Mutating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Peach uses the information in your data models and parameters you supply and mutates your data files. Mutations are designed to reveal security vulnerabilities; they use your data’s existing values and either modify them or produce completely new data. </a:t>
            </a:r>
          </a:p>
          <a:p>
            <a:r>
              <a:rPr lang="en-US" sz="1200" b="1" u="sng" kern="1200" dirty="0" smtClean="0">
                <a:solidFill>
                  <a:schemeClr val="tx1"/>
                </a:solidFill>
                <a:effectLst/>
                <a:latin typeface="+mn-lt"/>
                <a:ea typeface="+mn-ea"/>
                <a:cs typeface="+mn-cs"/>
              </a:rPr>
              <a:t>Monitoring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 Peach is running, it monitors your target and environment to identify faulting conditions and collects information you can use to investigate and remediate the faults. During the fuzzing session, Peach uses processes such as fault detection and data collection to monitor the fuzzing run results. Based on the parameters you supply, Peach can capture network traffic during a fuzzing iteration, attach a debugger to a process to detect crashes, or even restart a network service if it crashes or stops. </a:t>
            </a:r>
          </a:p>
          <a:p>
            <a:r>
              <a:rPr lang="en-US" sz="1200" kern="1200" dirty="0" smtClean="0">
                <a:solidFill>
                  <a:schemeClr val="tx1"/>
                </a:solidFill>
                <a:effectLst/>
                <a:latin typeface="+mn-lt"/>
                <a:ea typeface="+mn-ea"/>
                <a:cs typeface="+mn-cs"/>
              </a:rPr>
              <a:t>When fuzzing is complete, all the relevant information is saved in the Peach log files. It can easily be used to reproduce the issue in the code (with a debugger running) for further error analysis. This can help to determine where to correct the problem(s).</a:t>
            </a:r>
          </a:p>
          <a:p>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6</a:t>
            </a:fld>
            <a:endParaRPr lang="en-US"/>
          </a:p>
        </p:txBody>
      </p:sp>
    </p:spTree>
    <p:extLst>
      <p:ext uri="{BB962C8B-B14F-4D97-AF65-F5344CB8AC3E}">
        <p14:creationId xmlns:p14="http://schemas.microsoft.com/office/powerpoint/2010/main" val="77354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Genetic algorithms are a model of machine learning which mimics the evolutionary processes in nature. They were introduced in the United States in the 1970s by John Holland at University of Michigan.  This method finds application in computational science, economics, chemistry, bioinformatics, etc.</a:t>
            </a:r>
          </a:p>
          <a:p>
            <a:pPr lvl="0" rtl="0"/>
            <a:r>
              <a:rPr lang="en-US" sz="1200" b="1" u="sng" kern="1200" dirty="0" smtClean="0">
                <a:solidFill>
                  <a:schemeClr val="tx1"/>
                </a:solidFill>
                <a:effectLst/>
                <a:latin typeface="+mn-lt"/>
                <a:ea typeface="+mn-ea"/>
                <a:cs typeface="+mn-cs"/>
              </a:rPr>
              <a:t>Population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use the evolutionary approach a population of individuals should be created where an individual (creature, citizen) represents solution to the problem.</a:t>
            </a:r>
          </a:p>
          <a:p>
            <a:pPr lvl="0"/>
            <a:r>
              <a:rPr lang="en-US" sz="1200" b="1" u="sng" kern="1200" dirty="0" smtClean="0">
                <a:solidFill>
                  <a:schemeClr val="tx1"/>
                </a:solidFill>
                <a:effectLst/>
                <a:latin typeface="+mn-lt"/>
                <a:ea typeface="+mn-ea"/>
                <a:cs typeface="+mn-cs"/>
              </a:rPr>
              <a:t>Genome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Each candidate solution has a set of properties called genomes (chromosomes). These properties can be altered.</a:t>
            </a:r>
          </a:p>
          <a:p>
            <a:pPr lvl="0"/>
            <a:r>
              <a:rPr lang="en-US" sz="1200" b="1" u="sng" kern="1200" dirty="0" smtClean="0">
                <a:solidFill>
                  <a:schemeClr val="tx1"/>
                </a:solidFill>
                <a:effectLst/>
                <a:latin typeface="+mn-lt"/>
                <a:ea typeface="+mn-ea"/>
                <a:cs typeface="+mn-cs"/>
              </a:rPr>
              <a:t>Fitness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fitness value determines how good the individual is at competing at its environment.   A good and effective fitness function should take into consideration all characteristics of a desired solution.</a:t>
            </a:r>
          </a:p>
          <a:p>
            <a:pPr lvl="0"/>
            <a:r>
              <a:rPr lang="en-US" sz="1200" b="1" u="sng" kern="1200" dirty="0" smtClean="0">
                <a:solidFill>
                  <a:schemeClr val="tx1"/>
                </a:solidFill>
                <a:effectLst/>
                <a:latin typeface="+mn-lt"/>
                <a:ea typeface="+mn-ea"/>
                <a:cs typeface="+mn-cs"/>
              </a:rPr>
              <a:t>Selection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Selection is the choice of candidates for reproduction. The strategy is usually determined by the fitness measure. Very often only a small part of population takes part in breeding and replacement of the previous generation.</a:t>
            </a:r>
          </a:p>
          <a:p>
            <a:pPr lvl="0"/>
            <a:r>
              <a:rPr lang="en-US" sz="1200" b="1" u="sng" kern="1200" dirty="0" smtClean="0">
                <a:solidFill>
                  <a:schemeClr val="tx1"/>
                </a:solidFill>
                <a:effectLst/>
                <a:latin typeface="+mn-lt"/>
                <a:ea typeface="+mn-ea"/>
                <a:cs typeface="+mn-cs"/>
              </a:rPr>
              <a:t>Crossover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Crossover is the process of using genes of a pair of existing parents to create a new child.  It involves splitting source individuals in accordance to predefined rules and swapping chunks of their chromosomes.</a:t>
            </a:r>
          </a:p>
          <a:p>
            <a:pPr lvl="0"/>
            <a:r>
              <a:rPr lang="en-US" sz="1200" b="1" u="sng" kern="1200" dirty="0" smtClean="0">
                <a:solidFill>
                  <a:schemeClr val="tx1"/>
                </a:solidFill>
                <a:effectLst/>
                <a:latin typeface="+mn-lt"/>
                <a:ea typeface="+mn-ea"/>
                <a:cs typeface="+mn-cs"/>
              </a:rPr>
              <a:t>Mutation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a random process (probability might be redefined) which slightly modifies the individual’s gene.  Mutation is a good way to avoid premature convergence. </a:t>
            </a:r>
          </a:p>
          <a:p>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7</a:t>
            </a:fld>
            <a:endParaRPr lang="en-US"/>
          </a:p>
        </p:txBody>
      </p:sp>
    </p:spTree>
    <p:extLst>
      <p:ext uri="{BB962C8B-B14F-4D97-AF65-F5344CB8AC3E}">
        <p14:creationId xmlns:p14="http://schemas.microsoft.com/office/powerpoint/2010/main" val="77354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8</a:t>
            </a:fld>
            <a:endParaRPr lang="en-US"/>
          </a:p>
        </p:txBody>
      </p:sp>
    </p:spTree>
    <p:extLst>
      <p:ext uri="{BB962C8B-B14F-4D97-AF65-F5344CB8AC3E}">
        <p14:creationId xmlns:p14="http://schemas.microsoft.com/office/powerpoint/2010/main" val="773545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our project we tried to develop a simple and effective tool which by means of combination of evolutionary algorithms will be able to produce efficient input used in the process of fuzzing</a:t>
            </a:r>
            <a:endParaRPr lang="en-US" dirty="0"/>
          </a:p>
        </p:txBody>
      </p:sp>
      <p:sp>
        <p:nvSpPr>
          <p:cNvPr id="4" name="Slide Number Placeholder 3"/>
          <p:cNvSpPr>
            <a:spLocks noGrp="1"/>
          </p:cNvSpPr>
          <p:nvPr>
            <p:ph type="sldNum" sz="quarter" idx="10"/>
          </p:nvPr>
        </p:nvSpPr>
        <p:spPr/>
        <p:txBody>
          <a:bodyPr/>
          <a:lstStyle/>
          <a:p>
            <a:fld id="{86A8F760-5B73-45E3-BAF2-310EA76B9459}" type="slidenum">
              <a:rPr lang="en-US" smtClean="0"/>
              <a:t>9</a:t>
            </a:fld>
            <a:endParaRPr lang="en-US"/>
          </a:p>
        </p:txBody>
      </p:sp>
    </p:spTree>
    <p:extLst>
      <p:ext uri="{BB962C8B-B14F-4D97-AF65-F5344CB8AC3E}">
        <p14:creationId xmlns:p14="http://schemas.microsoft.com/office/powerpoint/2010/main" val="68668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9/18/2014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9/18/2014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old.peachfuzzer.com/v2/peach23.html" TargetMode="External"/><Relationship Id="rId3" Type="http://schemas.openxmlformats.org/officeDocument/2006/relationships/hyperlink" Target="http://trace.tennessee.edu/cgi/viewcontent.cgi?article=2402&amp;context=utk_graddiss" TargetMode="External"/><Relationship Id="rId7" Type="http://schemas.openxmlformats.org/officeDocument/2006/relationships/hyperlink" Target="http://www.flinkd.org/2011/07/fuzzing-with-peach-part-1/" TargetMode="External"/><Relationship Id="rId2" Type="http://schemas.openxmlformats.org/officeDocument/2006/relationships/hyperlink" Target="https://www.owasp.org/index.php/Fuzzing" TargetMode="External"/><Relationship Id="rId1" Type="http://schemas.openxmlformats.org/officeDocument/2006/relationships/slideLayout" Target="../slideLayouts/slideLayout2.xml"/><Relationship Id="rId6" Type="http://schemas.openxmlformats.org/officeDocument/2006/relationships/hyperlink" Target="file:///C:\Users\mariar\Downloads\domashki\Docs%20for%20project\EvolutionaryFuzzingFrameworkDocumentation\DocumenationAndInformationUsed" TargetMode="External"/><Relationship Id="rId5" Type="http://schemas.openxmlformats.org/officeDocument/2006/relationships/hyperlink" Target="http://peachfuzzer.com/" TargetMode="External"/><Relationship Id="rId4" Type="http://schemas.openxmlformats.org/officeDocument/2006/relationships/hyperlink" Target="http://www.defcon.org/images/defcon-15/dc15-presentations/DeMott_Enbody_and_Punch/Whitepaper/dc-15-demott_enbody_and_punch-WP.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file:///C:\Users\mariar\Downloads\domashki\Docs%20for%20project\EvolutionaryFuzzingFrameworkDocumentation\DocumenationAndInformationUsed" TargetMode="External"/><Relationship Id="rId3" Type="http://schemas.openxmlformats.org/officeDocument/2006/relationships/hyperlink" Target="http://www.talkorigins.org/faqs/genalg/genalg.html" TargetMode="External"/><Relationship Id="rId7" Type="http://schemas.openxmlformats.org/officeDocument/2006/relationships/hyperlink" Target="http://www.geocities.ws/francorbusetti/gabeasley1.pdf" TargetMode="External"/><Relationship Id="rId2" Type="http://schemas.openxmlformats.org/officeDocument/2006/relationships/hyperlink" Target="http://www.perlmonks.org/?node_id=298877" TargetMode="External"/><Relationship Id="rId1" Type="http://schemas.openxmlformats.org/officeDocument/2006/relationships/slideLayout" Target="../slideLayouts/slideLayout2.xml"/><Relationship Id="rId6" Type="http://schemas.openxmlformats.org/officeDocument/2006/relationships/hyperlink" Target="http://cswww.essex.ac.uk/staff/poli/gp-field-guide/24RecombinationandMutation.html" TargetMode="External"/><Relationship Id="rId5" Type="http://schemas.openxmlformats.org/officeDocument/2006/relationships/hyperlink" Target="http://www.obitko.com/tutorials/genetic-algorithms/crossover-mutation.php" TargetMode="External"/><Relationship Id="rId4" Type="http://schemas.openxmlformats.org/officeDocument/2006/relationships/hyperlink" Target="http://geneticprogramming.us/Genetic_Operation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Evolutionary </a:t>
            </a:r>
            <a:r>
              <a:rPr lang="en-US" dirty="0" smtClean="0"/>
              <a:t>Fuzzing </a:t>
            </a:r>
            <a:r>
              <a:rPr lang="en-US" dirty="0" smtClean="0"/>
              <a:t/>
            </a:r>
            <a:br>
              <a:rPr lang="en-US" dirty="0" smtClean="0"/>
            </a:br>
            <a:r>
              <a:rPr lang="en-US" dirty="0" smtClean="0"/>
              <a:t>Framework</a:t>
            </a:r>
            <a:endParaRPr lang="en-US" dirty="0"/>
          </a:p>
        </p:txBody>
      </p:sp>
      <p:sp>
        <p:nvSpPr>
          <p:cNvPr id="3" name="Subtitle 2"/>
          <p:cNvSpPr>
            <a:spLocks noGrp="1"/>
          </p:cNvSpPr>
          <p:nvPr>
            <p:ph type="subTitle" idx="1"/>
          </p:nvPr>
        </p:nvSpPr>
        <p:spPr/>
        <p:txBody>
          <a:bodyPr/>
          <a:lstStyle/>
          <a:p>
            <a:r>
              <a:rPr lang="en-US" dirty="0" smtClean="0"/>
              <a:t>By Maria Rakotyansky</a:t>
            </a:r>
          </a:p>
          <a:p>
            <a:r>
              <a:rPr lang="en-US" dirty="0" smtClean="0"/>
              <a:t>Advisor </a:t>
            </a:r>
            <a:r>
              <a:rPr lang="en-US" dirty="0" smtClean="0"/>
              <a:t>Neer Roggel (Intel </a:t>
            </a:r>
            <a:r>
              <a:rPr lang="en-US" dirty="0" smtClean="0"/>
              <a:t>Corporation)</a:t>
            </a:r>
            <a:endParaRPr lang="en-US" dirty="0"/>
          </a:p>
        </p:txBody>
      </p:sp>
    </p:spTree>
    <p:extLst>
      <p:ext uri="{BB962C8B-B14F-4D97-AF65-F5344CB8AC3E}">
        <p14:creationId xmlns:p14="http://schemas.microsoft.com/office/powerpoint/2010/main" val="2715698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sz="3200" dirty="0" smtClean="0"/>
              <a:t>Project requirements:</a:t>
            </a:r>
          </a:p>
          <a:p>
            <a:pPr lvl="2">
              <a:buClr>
                <a:schemeClr val="bg2">
                  <a:lumMod val="50000"/>
                </a:schemeClr>
              </a:buClr>
              <a:buFont typeface="Wingdings" pitchFamily="2" charset="2"/>
              <a:buChar char="q"/>
            </a:pPr>
            <a:r>
              <a:rPr lang="en-US" sz="2600" dirty="0" smtClean="0"/>
              <a:t>Develop fuzzing framework</a:t>
            </a:r>
          </a:p>
          <a:p>
            <a:pPr lvl="3">
              <a:buClr>
                <a:schemeClr val="bg2">
                  <a:lumMod val="50000"/>
                </a:schemeClr>
              </a:buClr>
              <a:buFont typeface="Wingdings" pitchFamily="2" charset="2"/>
              <a:buChar char="§"/>
            </a:pPr>
            <a:r>
              <a:rPr lang="en-US" sz="2400" dirty="0" smtClean="0"/>
              <a:t>Based on Peach fuzzer</a:t>
            </a:r>
          </a:p>
          <a:p>
            <a:pPr lvl="3">
              <a:buClr>
                <a:schemeClr val="bg2">
                  <a:lumMod val="50000"/>
                </a:schemeClr>
              </a:buClr>
              <a:buFont typeface="Wingdings" pitchFamily="2" charset="2"/>
              <a:buChar char="§"/>
            </a:pPr>
            <a:r>
              <a:rPr lang="en-US" sz="2400" dirty="0" smtClean="0"/>
              <a:t>Automated input </a:t>
            </a:r>
            <a:r>
              <a:rPr lang="en-US" sz="2400" dirty="0" smtClean="0"/>
              <a:t>generation</a:t>
            </a:r>
            <a:endParaRPr lang="en-US" sz="2400" dirty="0" smtClean="0"/>
          </a:p>
          <a:p>
            <a:pPr lvl="2">
              <a:buClr>
                <a:schemeClr val="bg2">
                  <a:lumMod val="50000"/>
                </a:schemeClr>
              </a:buClr>
              <a:buFont typeface="Wingdings" pitchFamily="2" charset="2"/>
              <a:buChar char="q"/>
            </a:pPr>
            <a:r>
              <a:rPr lang="en-US" sz="2400" dirty="0" smtClean="0"/>
              <a:t>Use genetic algorithms</a:t>
            </a:r>
          </a:p>
          <a:p>
            <a:pPr lvl="3">
              <a:buClr>
                <a:schemeClr val="bg2">
                  <a:lumMod val="50000"/>
                </a:schemeClr>
              </a:buClr>
              <a:buFont typeface="Wingdings" pitchFamily="2" charset="2"/>
              <a:buChar char="§"/>
            </a:pPr>
            <a:r>
              <a:rPr lang="en-US" sz="2400" dirty="0" smtClean="0"/>
              <a:t>Design fitness function</a:t>
            </a:r>
          </a:p>
          <a:p>
            <a:pPr lvl="3">
              <a:buClr>
                <a:schemeClr val="bg2">
                  <a:lumMod val="50000"/>
                </a:schemeClr>
              </a:buClr>
              <a:buFont typeface="Wingdings" pitchFamily="2" charset="2"/>
              <a:buChar char="§"/>
            </a:pPr>
            <a:r>
              <a:rPr lang="en-US" sz="2400" dirty="0" smtClean="0"/>
              <a:t>Feedback from heuristics(output analysis)</a:t>
            </a:r>
          </a:p>
          <a:p>
            <a:pPr lvl="3">
              <a:buClr>
                <a:schemeClr val="bg2">
                  <a:lumMod val="50000"/>
                </a:schemeClr>
              </a:buClr>
              <a:buFont typeface="Wingdings" pitchFamily="2" charset="2"/>
              <a:buChar char="§"/>
            </a:pPr>
            <a:r>
              <a:rPr lang="en-US" sz="2400" dirty="0" smtClean="0"/>
              <a:t>Generate input on the basis of analysis results</a:t>
            </a:r>
          </a:p>
        </p:txBody>
      </p:sp>
    </p:spTree>
    <p:extLst>
      <p:ext uri="{BB962C8B-B14F-4D97-AF65-F5344CB8AC3E}">
        <p14:creationId xmlns:p14="http://schemas.microsoft.com/office/powerpoint/2010/main" val="3826401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4" name="Rectangle 3"/>
          <p:cNvSpPr/>
          <p:nvPr/>
        </p:nvSpPr>
        <p:spPr>
          <a:xfrm>
            <a:off x="5257800" y="23622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Analyze Result</a:t>
            </a:r>
            <a:endParaRPr lang="en-US" sz="2400" dirty="0"/>
          </a:p>
        </p:txBody>
      </p:sp>
      <p:sp>
        <p:nvSpPr>
          <p:cNvPr id="10" name="Rectangle 9"/>
          <p:cNvSpPr/>
          <p:nvPr/>
        </p:nvSpPr>
        <p:spPr>
          <a:xfrm>
            <a:off x="1229164" y="4755119"/>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Execution</a:t>
            </a:r>
            <a:endParaRPr lang="en-US" sz="2400" dirty="0"/>
          </a:p>
        </p:txBody>
      </p:sp>
      <p:sp>
        <p:nvSpPr>
          <p:cNvPr id="11" name="Rectangle 10"/>
          <p:cNvSpPr/>
          <p:nvPr/>
        </p:nvSpPr>
        <p:spPr>
          <a:xfrm>
            <a:off x="5257800" y="4745035"/>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Check Behavior</a:t>
            </a:r>
            <a:endParaRPr lang="en-US" sz="2400" dirty="0"/>
          </a:p>
        </p:txBody>
      </p:sp>
      <p:sp>
        <p:nvSpPr>
          <p:cNvPr id="19" name="Content Placeholder 18"/>
          <p:cNvSpPr>
            <a:spLocks noGrp="1"/>
          </p:cNvSpPr>
          <p:nvPr>
            <p:ph idx="1"/>
          </p:nvPr>
        </p:nvSpPr>
        <p:spPr>
          <a:xfrm>
            <a:off x="1162928" y="2362200"/>
            <a:ext cx="1961271"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lgn="ctr">
              <a:buNone/>
            </a:pPr>
            <a:r>
              <a:rPr lang="en-US" sz="2400" dirty="0" smtClean="0"/>
              <a:t>Input</a:t>
            </a:r>
          </a:p>
          <a:p>
            <a:pPr marL="114300" indent="0" algn="ctr">
              <a:buNone/>
            </a:pPr>
            <a:r>
              <a:rPr lang="en-US" sz="2400" dirty="0" smtClean="0"/>
              <a:t>Generation</a:t>
            </a:r>
            <a:endParaRPr lang="en-US" sz="2400" dirty="0"/>
          </a:p>
        </p:txBody>
      </p:sp>
      <p:grpSp>
        <p:nvGrpSpPr>
          <p:cNvPr id="27" name="Group 26"/>
          <p:cNvGrpSpPr/>
          <p:nvPr/>
        </p:nvGrpSpPr>
        <p:grpSpPr>
          <a:xfrm>
            <a:off x="2143564" y="2857500"/>
            <a:ext cx="4028636" cy="2392919"/>
            <a:chOff x="2143564" y="2857500"/>
            <a:chExt cx="4028636" cy="2392919"/>
          </a:xfrm>
        </p:grpSpPr>
        <p:cxnSp>
          <p:nvCxnSpPr>
            <p:cNvPr id="14" name="Straight Arrow Connector 13"/>
            <p:cNvCxnSpPr>
              <a:stCxn id="19" idx="2"/>
              <a:endCxn id="10" idx="0"/>
            </p:cNvCxnSpPr>
            <p:nvPr/>
          </p:nvCxnSpPr>
          <p:spPr>
            <a:xfrm>
              <a:off x="2143564" y="3352800"/>
              <a:ext cx="0" cy="1402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1"/>
            </p:cNvCxnSpPr>
            <p:nvPr/>
          </p:nvCxnSpPr>
          <p:spPr>
            <a:xfrm flipV="1">
              <a:off x="3057964" y="5240335"/>
              <a:ext cx="2199836" cy="10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0"/>
              <a:endCxn id="4" idx="2"/>
            </p:cNvCxnSpPr>
            <p:nvPr/>
          </p:nvCxnSpPr>
          <p:spPr>
            <a:xfrm flipV="1">
              <a:off x="6172200" y="3352800"/>
              <a:ext cx="0" cy="1392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1"/>
              <a:endCxn id="19" idx="3"/>
            </p:cNvCxnSpPr>
            <p:nvPr/>
          </p:nvCxnSpPr>
          <p:spPr>
            <a:xfrm flipH="1">
              <a:off x="3124199" y="2857500"/>
              <a:ext cx="21336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3666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 File Mode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smtClean="0"/>
              <a:t>Population: </a:t>
            </a:r>
          </a:p>
          <a:p>
            <a:pPr lvl="2">
              <a:buFont typeface="Wingdings" panose="05000000000000000000" pitchFamily="2" charset="2"/>
              <a:buChar char="§"/>
            </a:pPr>
            <a:r>
              <a:rPr lang="en-US" sz="2400" dirty="0"/>
              <a:t>Modified (mutated) PeachPits</a:t>
            </a:r>
          </a:p>
          <a:p>
            <a:pPr lvl="2">
              <a:buFont typeface="Wingdings" panose="05000000000000000000" pitchFamily="2" charset="2"/>
              <a:buChar char="§"/>
            </a:pPr>
            <a:r>
              <a:rPr lang="en-US" sz="2400" dirty="0"/>
              <a:t>Origin – Peach Pit file prepared by </a:t>
            </a:r>
            <a:r>
              <a:rPr lang="en-US" sz="2400" dirty="0" smtClean="0"/>
              <a:t>user</a:t>
            </a:r>
            <a:endParaRPr lang="en-US" sz="2800" dirty="0" smtClean="0"/>
          </a:p>
          <a:p>
            <a:pPr>
              <a:buFont typeface="Wingdings" panose="05000000000000000000" pitchFamily="2" charset="2"/>
              <a:buChar char="§"/>
            </a:pPr>
            <a:r>
              <a:rPr lang="en-US" sz="2800" dirty="0" smtClean="0"/>
              <a:t>Data Flow Diagram</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81399"/>
            <a:ext cx="4619625" cy="2860577"/>
          </a:xfrm>
          <a:prstGeom prst="rect">
            <a:avLst/>
          </a:prstGeom>
          <a:noFill/>
          <a:ln>
            <a:noFill/>
          </a:ln>
        </p:spPr>
      </p:pic>
    </p:spTree>
    <p:extLst>
      <p:ext uri="{BB962C8B-B14F-4D97-AF65-F5344CB8AC3E}">
        <p14:creationId xmlns:p14="http://schemas.microsoft.com/office/powerpoint/2010/main" val="71942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difficulties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3200" dirty="0" smtClean="0"/>
              <a:t>Peach Fuzzer platform faults</a:t>
            </a:r>
          </a:p>
          <a:p>
            <a:pPr lvl="2">
              <a:buFont typeface="Wingdings" panose="05000000000000000000" pitchFamily="2" charset="2"/>
              <a:buChar char="§"/>
            </a:pPr>
            <a:r>
              <a:rPr lang="en-US" sz="2800" dirty="0" smtClean="0"/>
              <a:t>Peach Peat file is sensitive </a:t>
            </a:r>
            <a:r>
              <a:rPr lang="en-US" sz="2800" dirty="0"/>
              <a:t>to the changes</a:t>
            </a:r>
            <a:r>
              <a:rPr lang="en-US" sz="2800" dirty="0" smtClean="0"/>
              <a:t>. Peach </a:t>
            </a:r>
            <a:r>
              <a:rPr lang="en-US" sz="2800" dirty="0"/>
              <a:t>program does not pass the stages of data cracking</a:t>
            </a:r>
            <a:endParaRPr lang="en-US" sz="2800" dirty="0" smtClean="0"/>
          </a:p>
          <a:p>
            <a:pPr>
              <a:buFont typeface="Wingdings" panose="05000000000000000000" pitchFamily="2" charset="2"/>
              <a:buChar char="ü"/>
            </a:pPr>
            <a:r>
              <a:rPr lang="en-US" sz="3200" dirty="0" smtClean="0"/>
              <a:t>Performance</a:t>
            </a:r>
          </a:p>
          <a:p>
            <a:pPr lvl="2">
              <a:buFont typeface="Wingdings" panose="05000000000000000000" pitchFamily="2" charset="2"/>
              <a:buChar char="§"/>
            </a:pPr>
            <a:r>
              <a:rPr lang="en-US" sz="2800" dirty="0" smtClean="0"/>
              <a:t>Time of </a:t>
            </a:r>
            <a:r>
              <a:rPr lang="en-US" sz="2800" dirty="0"/>
              <a:t>test run is quite </a:t>
            </a:r>
            <a:r>
              <a:rPr lang="en-US" sz="2800" dirty="0" smtClean="0"/>
              <a:t>long</a:t>
            </a:r>
          </a:p>
          <a:p>
            <a:pPr lvl="2">
              <a:buFont typeface="Wingdings" panose="05000000000000000000" pitchFamily="2" charset="2"/>
              <a:buChar char="§"/>
            </a:pPr>
            <a:r>
              <a:rPr lang="en-US" sz="2800" dirty="0" smtClean="0"/>
              <a:t>Example:  </a:t>
            </a:r>
          </a:p>
          <a:p>
            <a:pPr lvl="4">
              <a:buFont typeface="Wingdings" panose="05000000000000000000" pitchFamily="2" charset="2"/>
              <a:buChar char="§"/>
            </a:pPr>
            <a:r>
              <a:rPr lang="en-US" sz="2400" dirty="0" smtClean="0"/>
              <a:t>100 citizens, 10 iterations, test range - 30</a:t>
            </a:r>
          </a:p>
          <a:p>
            <a:pPr lvl="4">
              <a:buFont typeface="Wingdings" panose="05000000000000000000" pitchFamily="2" charset="2"/>
              <a:buChar char="§"/>
            </a:pPr>
            <a:r>
              <a:rPr lang="en-US" sz="2400" dirty="0"/>
              <a:t>test time – 3 sec</a:t>
            </a:r>
            <a:r>
              <a:rPr lang="en-US" sz="2400" dirty="0" smtClean="0"/>
              <a:t>, performance time  - 25 hours </a:t>
            </a:r>
            <a:endParaRPr lang="en-US" sz="2400" dirty="0"/>
          </a:p>
        </p:txBody>
      </p:sp>
    </p:spTree>
    <p:extLst>
      <p:ext uri="{BB962C8B-B14F-4D97-AF65-F5344CB8AC3E}">
        <p14:creationId xmlns:p14="http://schemas.microsoft.com/office/powerpoint/2010/main" val="22423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800" dirty="0" smtClean="0"/>
              <a:t>Target - </a:t>
            </a:r>
            <a:r>
              <a:rPr lang="en-US" sz="2800" dirty="0"/>
              <a:t>Cutezip </a:t>
            </a:r>
            <a:r>
              <a:rPr lang="en-US" sz="2800" dirty="0" smtClean="0"/>
              <a:t>Archiver</a:t>
            </a:r>
          </a:p>
          <a:p>
            <a:pPr>
              <a:buFont typeface="Wingdings" panose="05000000000000000000" pitchFamily="2" charset="2"/>
              <a:buChar char="ü"/>
            </a:pPr>
            <a:r>
              <a:rPr lang="en-US" sz="2800" dirty="0" smtClean="0"/>
              <a:t>Peach Pit file – zip format </a:t>
            </a:r>
          </a:p>
          <a:p>
            <a:pPr>
              <a:buFont typeface="Wingdings" panose="05000000000000000000" pitchFamily="2" charset="2"/>
              <a:buChar char="ü"/>
            </a:pPr>
            <a:r>
              <a:rPr lang="en-US" sz="2800" dirty="0" smtClean="0"/>
              <a:t>Best result  – Tournament</a:t>
            </a:r>
          </a:p>
          <a:p>
            <a:pPr>
              <a:buFont typeface="Wingdings" panose="05000000000000000000" pitchFamily="2" charset="2"/>
              <a:buChar char="ü"/>
            </a:pPr>
            <a:r>
              <a:rPr lang="en-US" sz="2800" dirty="0" smtClean="0"/>
              <a:t>Worst result – FPS with low mutation probability</a:t>
            </a:r>
          </a:p>
          <a:p>
            <a:pPr>
              <a:buFont typeface="Wingdings" panose="05000000000000000000" pitchFamily="2" charset="2"/>
              <a:buChar char="ü"/>
            </a:pPr>
            <a:r>
              <a:rPr lang="en-US" sz="2800" dirty="0"/>
              <a:t>Conclusion : </a:t>
            </a:r>
          </a:p>
          <a:p>
            <a:pPr lvl="1">
              <a:buFont typeface="Wingdings" panose="05000000000000000000" pitchFamily="2" charset="2"/>
              <a:buChar char="§"/>
            </a:pPr>
            <a:r>
              <a:rPr lang="en-US" sz="2400" dirty="0"/>
              <a:t>N</a:t>
            </a:r>
            <a:r>
              <a:rPr lang="en-US" sz="2400" dirty="0" smtClean="0"/>
              <a:t>ot </a:t>
            </a:r>
            <a:r>
              <a:rPr lang="en-US" sz="2400" dirty="0"/>
              <a:t>all genetic algorithms are equally effective. </a:t>
            </a:r>
            <a:endParaRPr lang="en-US" sz="2400" dirty="0" smtClean="0"/>
          </a:p>
          <a:p>
            <a:pPr lvl="1">
              <a:buFont typeface="Wingdings" panose="05000000000000000000" pitchFamily="2" charset="2"/>
              <a:buChar char="§"/>
            </a:pPr>
            <a:r>
              <a:rPr lang="en-US" sz="2400" dirty="0" smtClean="0"/>
              <a:t>Need </a:t>
            </a:r>
            <a:r>
              <a:rPr lang="en-US" sz="2400" dirty="0"/>
              <a:t>balance between randomness and good genes </a:t>
            </a:r>
            <a:r>
              <a:rPr lang="en-US" sz="2400" dirty="0" smtClean="0"/>
              <a:t>preservation</a:t>
            </a:r>
          </a:p>
          <a:p>
            <a:pPr lvl="1">
              <a:buFont typeface="Wingdings" panose="05000000000000000000" pitchFamily="2" charset="2"/>
              <a:buChar char="§"/>
            </a:pPr>
            <a:r>
              <a:rPr lang="en-US" sz="2400" dirty="0" smtClean="0"/>
              <a:t>Promising method, but needs more experiments to collect data</a:t>
            </a:r>
            <a:endParaRPr lang="en-US" sz="2400" dirty="0"/>
          </a:p>
          <a:p>
            <a:pPr>
              <a:buFont typeface="Wingdings" panose="05000000000000000000" pitchFamily="2" charset="2"/>
              <a:buChar char="ü"/>
            </a:pPr>
            <a:endParaRPr lang="en-US" sz="2400" dirty="0" smtClean="0"/>
          </a:p>
          <a:p>
            <a:endParaRPr lang="en-US" dirty="0"/>
          </a:p>
        </p:txBody>
      </p:sp>
    </p:spTree>
    <p:extLst>
      <p:ext uri="{BB962C8B-B14F-4D97-AF65-F5344CB8AC3E}">
        <p14:creationId xmlns:p14="http://schemas.microsoft.com/office/powerpoint/2010/main" val="1206563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3200" dirty="0" smtClean="0"/>
              <a:t>New knowledge:</a:t>
            </a:r>
            <a:endParaRPr lang="en-US" sz="3200" dirty="0"/>
          </a:p>
          <a:p>
            <a:pPr lvl="2">
              <a:buFont typeface="Wingdings" panose="05000000000000000000" pitchFamily="2" charset="2"/>
              <a:buChar char="§"/>
            </a:pPr>
            <a:r>
              <a:rPr lang="en-US" sz="2800" dirty="0" smtClean="0"/>
              <a:t>C# skills</a:t>
            </a:r>
          </a:p>
          <a:p>
            <a:pPr lvl="2">
              <a:buFont typeface="Wingdings" panose="05000000000000000000" pitchFamily="2" charset="2"/>
              <a:buChar char="§"/>
            </a:pPr>
            <a:r>
              <a:rPr lang="en-US" sz="2800" dirty="0" smtClean="0"/>
              <a:t>Fuzzing testing technique</a:t>
            </a:r>
          </a:p>
          <a:p>
            <a:pPr lvl="2">
              <a:buFont typeface="Wingdings" panose="05000000000000000000" pitchFamily="2" charset="2"/>
              <a:buChar char="§"/>
            </a:pPr>
            <a:r>
              <a:rPr lang="en-US" sz="2800" dirty="0" smtClean="0"/>
              <a:t>Genetic algorithms</a:t>
            </a:r>
          </a:p>
          <a:p>
            <a:pPr lvl="2">
              <a:buFont typeface="Wingdings" panose="05000000000000000000" pitchFamily="2" charset="2"/>
              <a:buChar char="§"/>
            </a:pPr>
            <a:r>
              <a:rPr lang="en-US" sz="2800" dirty="0" smtClean="0"/>
              <a:t>Peach Fuzzer platform usage</a:t>
            </a:r>
          </a:p>
          <a:p>
            <a:pPr lvl="2">
              <a:buFont typeface="Wingdings" panose="05000000000000000000" pitchFamily="2" charset="2"/>
              <a:buChar char="§"/>
            </a:pPr>
            <a:r>
              <a:rPr lang="en-US" sz="2800" dirty="0" smtClean="0"/>
              <a:t>Work with xml files</a:t>
            </a:r>
          </a:p>
          <a:p>
            <a:pPr lvl="2">
              <a:buFont typeface="Wingdings" panose="05000000000000000000" pitchFamily="2" charset="2"/>
              <a:buChar char="§"/>
            </a:pPr>
            <a:r>
              <a:rPr lang="en-US" sz="2800" dirty="0" smtClean="0"/>
              <a:t>Project management skills</a:t>
            </a:r>
          </a:p>
          <a:p>
            <a:pPr lvl="2">
              <a:buFont typeface="Wingdings" panose="05000000000000000000" pitchFamily="2" charset="2"/>
              <a:buChar char="§"/>
            </a:pPr>
            <a:endParaRPr lang="en-US" sz="2800" dirty="0" smtClean="0"/>
          </a:p>
          <a:p>
            <a:pPr lvl="2">
              <a:buFont typeface="Wingdings" panose="05000000000000000000" pitchFamily="2" charset="2"/>
              <a:buChar char="§"/>
            </a:pPr>
            <a:endParaRPr lang="en-US" sz="2800" dirty="0" smtClean="0"/>
          </a:p>
          <a:p>
            <a:pPr lvl="2">
              <a:buFont typeface="Wingdings" panose="05000000000000000000" pitchFamily="2" charset="2"/>
              <a:buChar char="ü"/>
            </a:pPr>
            <a:endParaRPr lang="en-US" sz="2800" dirty="0"/>
          </a:p>
        </p:txBody>
      </p:sp>
    </p:spTree>
    <p:extLst>
      <p:ext uri="{BB962C8B-B14F-4D97-AF65-F5344CB8AC3E}">
        <p14:creationId xmlns:p14="http://schemas.microsoft.com/office/powerpoint/2010/main" val="2145868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ü"/>
            </a:pPr>
            <a:r>
              <a:rPr lang="en-US" sz="2500" b="1" u="sng" dirty="0"/>
              <a:t>References for fuzzing testing technique:</a:t>
            </a:r>
            <a:endParaRPr lang="en-US" sz="2500" dirty="0"/>
          </a:p>
          <a:p>
            <a:pPr lvl="0">
              <a:buFont typeface="Wingdings" panose="05000000000000000000" pitchFamily="2" charset="2"/>
              <a:buChar char="§"/>
            </a:pPr>
            <a:r>
              <a:rPr lang="en-US" sz="2500" dirty="0"/>
              <a:t>Fuzzing Techniques: </a:t>
            </a:r>
            <a:r>
              <a:rPr lang="en-US" sz="2500" u="sng" dirty="0">
                <a:hlinkClick r:id="rId2"/>
              </a:rPr>
              <a:t>https://www.owasp.org/index.php/Fuzzing</a:t>
            </a:r>
            <a:endParaRPr lang="en-US" sz="2500" dirty="0"/>
          </a:p>
          <a:p>
            <a:pPr lvl="0">
              <a:buFont typeface="Wingdings" panose="05000000000000000000" pitchFamily="2" charset="2"/>
              <a:buChar char="§"/>
            </a:pPr>
            <a:r>
              <a:rPr lang="en-US" sz="2500" dirty="0" err="1"/>
              <a:t>S.Bekhar</a:t>
            </a:r>
            <a:r>
              <a:rPr lang="en-US" sz="2500" dirty="0"/>
              <a:t>, C. </a:t>
            </a:r>
            <a:r>
              <a:rPr lang="en-US" sz="2500" dirty="0" err="1"/>
              <a:t>Bekhar</a:t>
            </a:r>
            <a:r>
              <a:rPr lang="en-US" sz="2500" dirty="0"/>
              <a:t>, R. </a:t>
            </a:r>
            <a:r>
              <a:rPr lang="en-US" sz="2500" dirty="0" err="1"/>
              <a:t>Groz</a:t>
            </a:r>
            <a:r>
              <a:rPr lang="en-US" sz="2500" dirty="0"/>
              <a:t>, L. </a:t>
            </a:r>
            <a:r>
              <a:rPr lang="en-US" sz="2500" dirty="0" err="1"/>
              <a:t>Mounier</a:t>
            </a:r>
            <a:r>
              <a:rPr lang="en-US" sz="2500" dirty="0"/>
              <a:t> A Taint Based Approach for Smart Fuzzing</a:t>
            </a:r>
          </a:p>
          <a:p>
            <a:pPr lvl="0">
              <a:buFont typeface="Wingdings" panose="05000000000000000000" pitchFamily="2" charset="2"/>
              <a:buChar char="§"/>
            </a:pPr>
            <a:r>
              <a:rPr lang="en-US" sz="2500" dirty="0"/>
              <a:t>Smart Fuzzing: </a:t>
            </a:r>
            <a:r>
              <a:rPr lang="en-US" sz="2500" u="sng" dirty="0">
                <a:hlinkClick r:id="rId3"/>
              </a:rPr>
              <a:t>http://trace.tennessee.edu/cgi/viewcontent.cgi?article=2402&amp;context=utk_graddiss</a:t>
            </a:r>
            <a:endParaRPr lang="en-US" sz="2500" dirty="0"/>
          </a:p>
          <a:p>
            <a:pPr lvl="0">
              <a:buFont typeface="Wingdings" panose="05000000000000000000" pitchFamily="2" charset="2"/>
              <a:buChar char="§"/>
            </a:pPr>
            <a:r>
              <a:rPr lang="en-US" sz="2500" dirty="0"/>
              <a:t>Evolutionary fuzzing: </a:t>
            </a:r>
            <a:r>
              <a:rPr lang="en-US" sz="2500" u="sng" dirty="0">
                <a:hlinkClick r:id="rId4"/>
              </a:rPr>
              <a:t>http://</a:t>
            </a:r>
            <a:r>
              <a:rPr lang="en-US" sz="2500" u="sng" dirty="0" smtClean="0">
                <a:hlinkClick r:id="rId4"/>
              </a:rPr>
              <a:t>www.defcon.org/images/defcon-15/dc15-presentations/DeMott_Enbody_and_Punch/Whitepaper/dc-15-demott_enbody_and_punch-WP.pdf</a:t>
            </a:r>
            <a:endParaRPr lang="en-US" sz="2500" dirty="0"/>
          </a:p>
          <a:p>
            <a:pPr>
              <a:buFont typeface="Wingdings" panose="05000000000000000000" pitchFamily="2" charset="2"/>
              <a:buChar char="ü"/>
            </a:pPr>
            <a:r>
              <a:rPr lang="en-US" sz="2500" b="1" u="sng" dirty="0"/>
              <a:t>References for Peach Fuzzer Platform:</a:t>
            </a:r>
            <a:endParaRPr lang="en-US" sz="2500" dirty="0"/>
          </a:p>
          <a:p>
            <a:pPr lvl="0">
              <a:buFont typeface="Wingdings" panose="05000000000000000000" pitchFamily="2" charset="2"/>
              <a:buChar char="§"/>
            </a:pPr>
            <a:r>
              <a:rPr lang="en-US" sz="2500" dirty="0"/>
              <a:t>Peach Fuzzer page: </a:t>
            </a:r>
            <a:r>
              <a:rPr lang="en-US" sz="2500" u="sng" dirty="0">
                <a:hlinkClick r:id="rId5"/>
              </a:rPr>
              <a:t>http://peachfuzzer.com/</a:t>
            </a:r>
            <a:endParaRPr lang="en-US" sz="2500" dirty="0"/>
          </a:p>
          <a:p>
            <a:pPr lvl="0">
              <a:buFont typeface="Wingdings" panose="05000000000000000000" pitchFamily="2" charset="2"/>
              <a:buChar char="§"/>
            </a:pPr>
            <a:r>
              <a:rPr lang="en-US" sz="2500" dirty="0"/>
              <a:t>Peach Example.pptx </a:t>
            </a:r>
            <a:r>
              <a:rPr lang="en-US" sz="2500" b="1" u="sng" dirty="0"/>
              <a:t>(</a:t>
            </a:r>
            <a:r>
              <a:rPr lang="en-US" sz="2500" dirty="0"/>
              <a:t>see directory </a:t>
            </a:r>
            <a:r>
              <a:rPr lang="en-US" sz="2500" u="sng" dirty="0" err="1">
                <a:hlinkClick r:id="rId6" action="ppaction://hlinkfile"/>
              </a:rPr>
              <a:t>DocumenationAndInformationUsed</a:t>
            </a:r>
            <a:r>
              <a:rPr lang="en-US" sz="2500" b="1" u="sng" dirty="0"/>
              <a:t>)</a:t>
            </a:r>
            <a:endParaRPr lang="en-US" sz="2500" dirty="0"/>
          </a:p>
          <a:p>
            <a:pPr>
              <a:buFont typeface="Wingdings" panose="05000000000000000000" pitchFamily="2" charset="2"/>
              <a:buChar char="ü"/>
            </a:pPr>
            <a:r>
              <a:rPr lang="en-US" sz="2500" b="1" u="sng" dirty="0"/>
              <a:t>References for creating Peach Pit files:</a:t>
            </a:r>
            <a:endParaRPr lang="en-US" sz="2500" dirty="0"/>
          </a:p>
          <a:p>
            <a:pPr lvl="0">
              <a:buFont typeface="Wingdings" panose="05000000000000000000" pitchFamily="2" charset="2"/>
              <a:buChar char="§"/>
            </a:pPr>
            <a:r>
              <a:rPr lang="en-US" sz="2500" dirty="0"/>
              <a:t>Tutorial: </a:t>
            </a:r>
            <a:r>
              <a:rPr lang="en-US" sz="2500" u="sng" dirty="0">
                <a:hlinkClick r:id="rId7"/>
              </a:rPr>
              <a:t>http://www.flinkd.org/2011/07/fuzzing-with-peach-part-1/</a:t>
            </a:r>
            <a:endParaRPr lang="en-US" sz="2500" dirty="0"/>
          </a:p>
          <a:p>
            <a:pPr lvl="0">
              <a:buFont typeface="Wingdings" panose="05000000000000000000" pitchFamily="2" charset="2"/>
              <a:buChar char="§"/>
            </a:pPr>
            <a:r>
              <a:rPr lang="en-US" sz="2500" dirty="0"/>
              <a:t>Peach 2.3: </a:t>
            </a:r>
            <a:r>
              <a:rPr lang="en-US" sz="2500" u="sng" dirty="0">
                <a:hlinkClick r:id="rId8"/>
              </a:rPr>
              <a:t>http://old.peachfuzzer.com/v2/peach23.html</a:t>
            </a:r>
            <a:endParaRPr lang="en-US" sz="2500" dirty="0"/>
          </a:p>
          <a:p>
            <a:pPr indent="-342900">
              <a:lnSpc>
                <a:spcPct val="115000"/>
              </a:lnSpc>
              <a:spcBef>
                <a:spcPts val="0"/>
              </a:spcBef>
              <a:spcAft>
                <a:spcPts val="1000"/>
              </a:spcAft>
              <a:buFont typeface="Wingdings"/>
              <a:buChar char=""/>
            </a:pPr>
            <a:endParaRPr lang="en-US" sz="2400" dirty="0">
              <a:ea typeface="Calibri"/>
              <a:cs typeface="Arial"/>
            </a:endParaRPr>
          </a:p>
          <a:p>
            <a:pPr lvl="0" indent="-342900">
              <a:lnSpc>
                <a:spcPct val="115000"/>
              </a:lnSpc>
              <a:spcBef>
                <a:spcPts val="0"/>
              </a:spcBef>
              <a:spcAft>
                <a:spcPts val="1000"/>
              </a:spcAft>
              <a:buFont typeface="Wingdings"/>
              <a:buChar char=""/>
            </a:pPr>
            <a:endParaRPr lang="en-US" sz="1800" dirty="0">
              <a:ea typeface="Calibri"/>
              <a:cs typeface="Arial"/>
            </a:endParaRPr>
          </a:p>
        </p:txBody>
      </p:sp>
    </p:spTree>
    <p:extLst>
      <p:ext uri="{BB962C8B-B14F-4D97-AF65-F5344CB8AC3E}">
        <p14:creationId xmlns:p14="http://schemas.microsoft.com/office/powerpoint/2010/main" val="3603332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ü"/>
            </a:pPr>
            <a:r>
              <a:rPr lang="en-US" sz="3300" b="1" u="sng" dirty="0" smtClean="0"/>
              <a:t>References </a:t>
            </a:r>
            <a:r>
              <a:rPr lang="en-US" sz="3300" b="1" u="sng" dirty="0"/>
              <a:t>for genetic algorithms</a:t>
            </a:r>
            <a:r>
              <a:rPr lang="en-US" sz="3300" b="1" u="sng" dirty="0" smtClean="0"/>
              <a:t>:</a:t>
            </a:r>
            <a:endParaRPr lang="en-US" sz="3300" dirty="0"/>
          </a:p>
          <a:p>
            <a:pPr lvl="0">
              <a:buFont typeface="Wingdings" panose="05000000000000000000" pitchFamily="2" charset="2"/>
              <a:buChar char="§"/>
            </a:pPr>
            <a:r>
              <a:rPr lang="en-US" sz="3300" dirty="0"/>
              <a:t>Beginners Guide to Evolutionary Algorithms:  </a:t>
            </a:r>
            <a:r>
              <a:rPr lang="en-US" sz="3300" u="sng" dirty="0">
                <a:hlinkClick r:id="rId2"/>
              </a:rPr>
              <a:t>http://www.perlmonks.org/?node_id=298877</a:t>
            </a:r>
            <a:r>
              <a:rPr lang="en-US" sz="3300" dirty="0"/>
              <a:t> </a:t>
            </a:r>
          </a:p>
          <a:p>
            <a:pPr lvl="0">
              <a:buFont typeface="Wingdings" panose="05000000000000000000" pitchFamily="2" charset="2"/>
              <a:buChar char="§"/>
            </a:pPr>
            <a:r>
              <a:rPr lang="en-US" sz="3300" dirty="0"/>
              <a:t>Evolutionary algorithms: </a:t>
            </a:r>
            <a:r>
              <a:rPr lang="en-US" sz="3300" u="sng" dirty="0">
                <a:hlinkClick r:id="rId3"/>
              </a:rPr>
              <a:t>http://www.talkorigins.org/faqs/genalg/genalg.html</a:t>
            </a:r>
            <a:endParaRPr lang="en-US" sz="3300" dirty="0"/>
          </a:p>
          <a:p>
            <a:pPr lvl="0">
              <a:buFont typeface="Wingdings" panose="05000000000000000000" pitchFamily="2" charset="2"/>
              <a:buChar char="§"/>
            </a:pPr>
            <a:r>
              <a:rPr lang="en-US" sz="3300" dirty="0"/>
              <a:t>Crossover: </a:t>
            </a:r>
            <a:r>
              <a:rPr lang="en-US" sz="3300" u="sng" dirty="0">
                <a:hlinkClick r:id="rId4"/>
              </a:rPr>
              <a:t>http://geneticprogramming.us/Genetic_Operations.html</a:t>
            </a:r>
            <a:r>
              <a:rPr lang="en-US" sz="3300" u="sng" dirty="0">
                <a:hlinkClick r:id="rId5"/>
              </a:rPr>
              <a:t>http://www.obitko.com/tutorials/genetic-algorithms/crossover-mutation.php</a:t>
            </a:r>
            <a:r>
              <a:rPr lang="en-US" sz="3300" dirty="0"/>
              <a:t> </a:t>
            </a:r>
            <a:r>
              <a:rPr lang="en-US" sz="3300" u="sng" dirty="0">
                <a:hlinkClick r:id="rId6"/>
              </a:rPr>
              <a:t>http://cswww.essex.ac.uk/staff/poli/gp-field-guide/24RecombinationandMutation.html</a:t>
            </a:r>
            <a:endParaRPr lang="en-US" sz="3300" dirty="0"/>
          </a:p>
          <a:p>
            <a:pPr lvl="0">
              <a:buFont typeface="Wingdings" panose="05000000000000000000" pitchFamily="2" charset="2"/>
              <a:buChar char="§"/>
            </a:pPr>
            <a:r>
              <a:rPr lang="en-US" sz="3300" dirty="0"/>
              <a:t>Genetic Algorithms overview: </a:t>
            </a:r>
            <a:r>
              <a:rPr lang="en-US" sz="3300" u="sng" dirty="0">
                <a:hlinkClick r:id="rId7"/>
              </a:rPr>
              <a:t>http://www.geocities.ws/francorbusetti/gabeasley1.pdf</a:t>
            </a:r>
            <a:endParaRPr lang="en-US" sz="3300" dirty="0"/>
          </a:p>
          <a:p>
            <a:pPr>
              <a:buFont typeface="Wingdings" panose="05000000000000000000" pitchFamily="2" charset="2"/>
              <a:buChar char="ü"/>
            </a:pPr>
            <a:r>
              <a:rPr lang="en-US" sz="3300" b="1" u="sng" dirty="0"/>
              <a:t>References for documentation preparation:</a:t>
            </a:r>
            <a:endParaRPr lang="en-US" sz="3300" dirty="0"/>
          </a:p>
          <a:p>
            <a:pPr lvl="0">
              <a:buFont typeface="Wingdings" panose="05000000000000000000" pitchFamily="2" charset="2"/>
              <a:buChar char="§"/>
            </a:pPr>
            <a:r>
              <a:rPr lang="en-US" sz="3300" dirty="0"/>
              <a:t>ProgrammerGuideHowTo.pdf (see directory </a:t>
            </a:r>
            <a:r>
              <a:rPr lang="en-US" sz="3300" u="sng" dirty="0" err="1">
                <a:hlinkClick r:id="rId8" action="ppaction://hlinkfile"/>
              </a:rPr>
              <a:t>DocumenationAndInformationUsed</a:t>
            </a:r>
            <a:r>
              <a:rPr lang="en-US" sz="3300" dirty="0"/>
              <a:t>)</a:t>
            </a:r>
          </a:p>
          <a:p>
            <a:pPr lvl="0">
              <a:buFont typeface="Wingdings" panose="05000000000000000000" pitchFamily="2" charset="2"/>
              <a:buChar char="§"/>
            </a:pPr>
            <a:r>
              <a:rPr lang="en-US" sz="3300" dirty="0"/>
              <a:t>830-1998SRS.pdf(see directory </a:t>
            </a:r>
            <a:r>
              <a:rPr lang="en-US" sz="3300" u="sng" dirty="0" err="1">
                <a:hlinkClick r:id="rId8" action="ppaction://hlinkfile"/>
              </a:rPr>
              <a:t>DocumenationAndInformationUsed</a:t>
            </a:r>
            <a:r>
              <a:rPr lang="en-US" sz="3300" dirty="0"/>
              <a:t>)</a:t>
            </a:r>
          </a:p>
          <a:p>
            <a:pPr lvl="0">
              <a:buFont typeface="Wingdings" panose="05000000000000000000" pitchFamily="2" charset="2"/>
              <a:buChar char="§"/>
            </a:pPr>
            <a:r>
              <a:rPr lang="en-US" sz="3300" dirty="0"/>
              <a:t>Business vs. System Cases.pdf (see directory </a:t>
            </a:r>
            <a:r>
              <a:rPr lang="en-US" sz="3300" u="sng" dirty="0" err="1">
                <a:hlinkClick r:id="rId8" action="ppaction://hlinkfile"/>
              </a:rPr>
              <a:t>DocumenationAndInformationUsed</a:t>
            </a:r>
            <a:r>
              <a:rPr lang="en-US" sz="2500" dirty="0"/>
              <a:t>)</a:t>
            </a:r>
          </a:p>
          <a:p>
            <a:pPr indent="-342900">
              <a:lnSpc>
                <a:spcPct val="115000"/>
              </a:lnSpc>
              <a:spcBef>
                <a:spcPts val="0"/>
              </a:spcBef>
              <a:spcAft>
                <a:spcPts val="1000"/>
              </a:spcAft>
              <a:buFont typeface="Wingdings"/>
              <a:buChar char=""/>
            </a:pPr>
            <a:endParaRPr lang="en-US" sz="2400" dirty="0">
              <a:ea typeface="Calibri"/>
              <a:cs typeface="Arial"/>
            </a:endParaRPr>
          </a:p>
          <a:p>
            <a:pPr lvl="0" indent="-342900">
              <a:lnSpc>
                <a:spcPct val="115000"/>
              </a:lnSpc>
              <a:spcBef>
                <a:spcPts val="0"/>
              </a:spcBef>
              <a:spcAft>
                <a:spcPts val="1000"/>
              </a:spcAft>
              <a:buFont typeface="Wingdings"/>
              <a:buChar char=""/>
            </a:pPr>
            <a:endParaRPr lang="en-US" sz="1800" dirty="0">
              <a:ea typeface="Calibri"/>
              <a:cs typeface="Arial"/>
            </a:endParaRPr>
          </a:p>
        </p:txBody>
      </p:sp>
    </p:spTree>
    <p:extLst>
      <p:ext uri="{BB962C8B-B14F-4D97-AF65-F5344CB8AC3E}">
        <p14:creationId xmlns:p14="http://schemas.microsoft.com/office/powerpoint/2010/main" val="1288248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sz="2800" dirty="0" smtClean="0"/>
              <a:t>Project motivation</a:t>
            </a:r>
          </a:p>
          <a:p>
            <a:pPr>
              <a:buFont typeface="Wingdings" pitchFamily="2" charset="2"/>
              <a:buChar char="ü"/>
            </a:pPr>
            <a:r>
              <a:rPr lang="en-US" sz="2800" dirty="0" smtClean="0"/>
              <a:t>What is fuzzing</a:t>
            </a:r>
            <a:endParaRPr lang="en-US" sz="2800" dirty="0" smtClean="0"/>
          </a:p>
          <a:p>
            <a:pPr>
              <a:buFont typeface="Wingdings" pitchFamily="2" charset="2"/>
              <a:buChar char="ü"/>
            </a:pPr>
            <a:r>
              <a:rPr lang="en-US" sz="2800" dirty="0" smtClean="0"/>
              <a:t>Peach Fuzzer platform</a:t>
            </a:r>
            <a:endParaRPr lang="en-US" sz="2800" dirty="0" smtClean="0"/>
          </a:p>
          <a:p>
            <a:pPr>
              <a:buFont typeface="Wingdings" pitchFamily="2" charset="2"/>
              <a:buChar char="ü"/>
            </a:pPr>
            <a:r>
              <a:rPr lang="en-US" sz="2800" dirty="0" smtClean="0"/>
              <a:t>Genetic algorithms</a:t>
            </a:r>
            <a:endParaRPr lang="en-US" sz="2800" dirty="0" smtClean="0"/>
          </a:p>
          <a:p>
            <a:pPr>
              <a:buFont typeface="Wingdings" pitchFamily="2" charset="2"/>
              <a:buChar char="ü"/>
            </a:pPr>
            <a:r>
              <a:rPr lang="en-US" sz="2800" dirty="0" smtClean="0"/>
              <a:t>Project </a:t>
            </a:r>
            <a:r>
              <a:rPr lang="en-US" sz="2800" dirty="0" smtClean="0"/>
              <a:t>description</a:t>
            </a:r>
            <a:endParaRPr lang="en-US" sz="2800" dirty="0" smtClean="0"/>
          </a:p>
          <a:p>
            <a:pPr>
              <a:buFont typeface="Wingdings" pitchFamily="2" charset="2"/>
              <a:buChar char="ü"/>
            </a:pPr>
            <a:r>
              <a:rPr lang="en-US" sz="2800" dirty="0" smtClean="0"/>
              <a:t>Problems and difficulties</a:t>
            </a:r>
          </a:p>
          <a:p>
            <a:pPr>
              <a:buFont typeface="Wingdings" pitchFamily="2" charset="2"/>
              <a:buChar char="ü"/>
            </a:pPr>
            <a:r>
              <a:rPr lang="en-US" sz="2800" dirty="0" smtClean="0"/>
              <a:t>Experiment results</a:t>
            </a:r>
          </a:p>
          <a:p>
            <a:pPr>
              <a:buFont typeface="Wingdings" pitchFamily="2" charset="2"/>
              <a:buChar char="ü"/>
            </a:pPr>
            <a:r>
              <a:rPr lang="en-US" sz="2800" dirty="0" smtClean="0"/>
              <a:t>Conclusions</a:t>
            </a:r>
          </a:p>
          <a:p>
            <a:pPr>
              <a:buFont typeface="Wingdings" pitchFamily="2" charset="2"/>
              <a:buChar char="ü"/>
            </a:pPr>
            <a:r>
              <a:rPr lang="en-US" sz="2800" dirty="0" smtClean="0"/>
              <a:t>References</a:t>
            </a:r>
          </a:p>
          <a:p>
            <a:pPr>
              <a:buFont typeface="Wingdings" pitchFamily="2" charset="2"/>
              <a:buChar char="ü"/>
            </a:pPr>
            <a:endParaRPr lang="en-US" sz="3200" dirty="0" smtClean="0"/>
          </a:p>
          <a:p>
            <a:pPr>
              <a:buFont typeface="Wingdings" pitchFamily="2" charset="2"/>
              <a:buChar char="ü"/>
            </a:pPr>
            <a:endParaRPr lang="en-US" sz="3200" dirty="0"/>
          </a:p>
          <a:p>
            <a:pPr>
              <a:buFont typeface="Wingdings" pitchFamily="2" charset="2"/>
              <a:buChar char="ü"/>
            </a:pPr>
            <a:endParaRPr lang="en-US" sz="3200" dirty="0" smtClean="0"/>
          </a:p>
          <a:p>
            <a:pPr>
              <a:buFont typeface="Wingdings" pitchFamily="2" charset="2"/>
              <a:buChar char="ü"/>
            </a:pPr>
            <a:endParaRPr lang="en-US" sz="3200" dirty="0" smtClean="0"/>
          </a:p>
          <a:p>
            <a:pPr>
              <a:buFont typeface="Wingdings" pitchFamily="2" charset="2"/>
              <a:buChar char="ü"/>
            </a:pPr>
            <a:endParaRPr lang="en-US" sz="3200" dirty="0" smtClean="0"/>
          </a:p>
          <a:p>
            <a:endParaRPr lang="en-US" dirty="0"/>
          </a:p>
        </p:txBody>
      </p:sp>
    </p:spTree>
    <p:extLst>
      <p:ext uri="{BB962C8B-B14F-4D97-AF65-F5344CB8AC3E}">
        <p14:creationId xmlns:p14="http://schemas.microsoft.com/office/powerpoint/2010/main" val="187920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Motivation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sz="3200" dirty="0" smtClean="0"/>
              <a:t>Software vulnerability</a:t>
            </a:r>
          </a:p>
          <a:p>
            <a:pPr lvl="2">
              <a:buFont typeface="Wingdings" pitchFamily="2" charset="2"/>
              <a:buChar char="§"/>
            </a:pPr>
            <a:r>
              <a:rPr lang="en-US" sz="2400" dirty="0" smtClean="0"/>
              <a:t>A security exposure that results from a product weakness that the developer did not intend to introduce and should fix once it is discovered.</a:t>
            </a:r>
          </a:p>
          <a:p>
            <a:pPr>
              <a:buFont typeface="Wingdings" pitchFamily="2" charset="2"/>
              <a:buChar char="ü"/>
            </a:pPr>
            <a:r>
              <a:rPr lang="en-US" sz="3200" dirty="0" smtClean="0"/>
              <a:t>Exploitable vulnerability</a:t>
            </a:r>
          </a:p>
          <a:p>
            <a:pPr lvl="2">
              <a:buFont typeface="Wingdings" pitchFamily="2" charset="2"/>
              <a:buChar char="§"/>
            </a:pPr>
            <a:r>
              <a:rPr lang="en-US" sz="2400" dirty="0" smtClean="0"/>
              <a:t>Vulnerability that depends or can be influenced by user input.</a:t>
            </a:r>
          </a:p>
          <a:p>
            <a:pPr>
              <a:buFont typeface="Wingdings" pitchFamily="2" charset="2"/>
              <a:buChar char="ü"/>
            </a:pPr>
            <a:r>
              <a:rPr lang="en-US" sz="2800" dirty="0" smtClean="0"/>
              <a:t>Possible solution - Black Box Analysis</a:t>
            </a:r>
          </a:p>
          <a:p>
            <a:pPr lvl="2">
              <a:buFont typeface="Wingdings" pitchFamily="2" charset="2"/>
              <a:buChar char="§"/>
            </a:pPr>
            <a:r>
              <a:rPr lang="en-US" sz="2400" dirty="0" smtClean="0"/>
              <a:t>Easily automated</a:t>
            </a:r>
          </a:p>
          <a:p>
            <a:pPr lvl="2">
              <a:buFont typeface="Wingdings" pitchFamily="2" charset="2"/>
              <a:buChar char="§"/>
            </a:pPr>
            <a:r>
              <a:rPr lang="en-US" sz="2400" dirty="0" smtClean="0"/>
              <a:t>Not require access to source code</a:t>
            </a:r>
          </a:p>
          <a:p>
            <a:pPr lvl="2">
              <a:buFont typeface="Wingdings" pitchFamily="2" charset="2"/>
              <a:buChar char="§"/>
            </a:pPr>
            <a:endParaRPr lang="en-US" sz="2800" dirty="0" smtClean="0"/>
          </a:p>
          <a:p>
            <a:pPr>
              <a:buFont typeface="Wingdings" pitchFamily="2" charset="2"/>
              <a:buChar char="ü"/>
            </a:pPr>
            <a:endParaRPr lang="en-US" sz="3200" dirty="0"/>
          </a:p>
          <a:p>
            <a:pPr lvl="2">
              <a:buFont typeface="Wingdings" pitchFamily="2" charset="2"/>
              <a:buChar char="ü"/>
            </a:pPr>
            <a:endParaRPr lang="en-US" sz="2400" dirty="0"/>
          </a:p>
          <a:p>
            <a:pPr lvl="2">
              <a:buFont typeface="Wingdings" pitchFamily="2" charset="2"/>
              <a:buChar char="ü"/>
            </a:pPr>
            <a:endParaRPr lang="en-US" sz="2400" dirty="0" smtClean="0"/>
          </a:p>
          <a:p>
            <a:pPr lvl="2">
              <a:buFont typeface="Wingdings" pitchFamily="2" charset="2"/>
              <a:buChar char="§"/>
            </a:pPr>
            <a:endParaRPr lang="en-US" sz="2400" dirty="0"/>
          </a:p>
        </p:txBody>
      </p:sp>
    </p:spTree>
    <p:extLst>
      <p:ext uri="{BB962C8B-B14F-4D97-AF65-F5344CB8AC3E}">
        <p14:creationId xmlns:p14="http://schemas.microsoft.com/office/powerpoint/2010/main" val="1512637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fuzzing?</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ü"/>
            </a:pPr>
            <a:r>
              <a:rPr lang="en-US" sz="3200" dirty="0" smtClean="0"/>
              <a:t>A way of vulnerability analysis</a:t>
            </a:r>
          </a:p>
          <a:p>
            <a:pPr>
              <a:buFont typeface="Wingdings" pitchFamily="2" charset="2"/>
              <a:buChar char="ü"/>
            </a:pPr>
            <a:r>
              <a:rPr lang="en-US" sz="3200" dirty="0" smtClean="0"/>
              <a:t>How?</a:t>
            </a:r>
          </a:p>
          <a:p>
            <a:pPr lvl="2">
              <a:buFont typeface="Wingdings" pitchFamily="2" charset="2"/>
              <a:buChar char="§"/>
            </a:pPr>
            <a:r>
              <a:rPr lang="en-US" sz="2400" dirty="0" smtClean="0"/>
              <a:t>Injection of malformed input into a program and monitoring for crashes</a:t>
            </a:r>
          </a:p>
          <a:p>
            <a:pPr>
              <a:buFont typeface="Wingdings" pitchFamily="2" charset="2"/>
              <a:buChar char="ü"/>
            </a:pPr>
            <a:r>
              <a:rPr lang="en-US" sz="2800" dirty="0" smtClean="0"/>
              <a:t>Types of fuzzers:</a:t>
            </a:r>
          </a:p>
          <a:p>
            <a:pPr lvl="1">
              <a:buClr>
                <a:schemeClr val="bg2">
                  <a:lumMod val="50000"/>
                </a:schemeClr>
              </a:buClr>
              <a:buFont typeface="Wingdings" pitchFamily="2" charset="2"/>
              <a:buChar char="v"/>
            </a:pPr>
            <a:r>
              <a:rPr lang="en-US" sz="2600" dirty="0" smtClean="0"/>
              <a:t>Mutation: Dumb Fuzzing</a:t>
            </a:r>
          </a:p>
          <a:p>
            <a:pPr lvl="2">
              <a:buClr>
                <a:schemeClr val="bg2">
                  <a:lumMod val="50000"/>
                </a:schemeClr>
              </a:buClr>
              <a:buFont typeface="Wingdings" pitchFamily="2" charset="2"/>
              <a:buChar char="§"/>
            </a:pPr>
            <a:r>
              <a:rPr lang="en-US" sz="2400" dirty="0" smtClean="0"/>
              <a:t>Mutate existing data randomly</a:t>
            </a:r>
          </a:p>
          <a:p>
            <a:pPr lvl="1">
              <a:buClr>
                <a:schemeClr val="bg2">
                  <a:lumMod val="50000"/>
                </a:schemeClr>
              </a:buClr>
              <a:buFont typeface="Wingdings" pitchFamily="2" charset="2"/>
              <a:buChar char="v"/>
            </a:pPr>
            <a:r>
              <a:rPr lang="en-US" sz="2600" dirty="0" smtClean="0"/>
              <a:t>Generation: Smart Fuzzing</a:t>
            </a:r>
          </a:p>
          <a:p>
            <a:pPr lvl="2">
              <a:buClr>
                <a:schemeClr val="bg2">
                  <a:lumMod val="50000"/>
                </a:schemeClr>
              </a:buClr>
              <a:buFont typeface="Wingdings" pitchFamily="2" charset="2"/>
              <a:buChar char="§"/>
            </a:pPr>
            <a:r>
              <a:rPr lang="en-US" sz="2400" dirty="0" smtClean="0"/>
              <a:t>Define tests based on predefined input models</a:t>
            </a:r>
          </a:p>
          <a:p>
            <a:pPr lvl="1">
              <a:buClr>
                <a:schemeClr val="bg2">
                  <a:lumMod val="50000"/>
                </a:schemeClr>
              </a:buClr>
              <a:buFont typeface="Wingdings" pitchFamily="2" charset="2"/>
              <a:buChar char="v"/>
            </a:pPr>
            <a:r>
              <a:rPr lang="en-US" sz="2600" dirty="0" smtClean="0"/>
              <a:t>Evolutionary:</a:t>
            </a:r>
          </a:p>
          <a:p>
            <a:pPr lvl="2">
              <a:buFont typeface="Wingdings" pitchFamily="2" charset="2"/>
              <a:buChar char="§"/>
            </a:pPr>
            <a:r>
              <a:rPr lang="en-US" sz="2400" dirty="0" smtClean="0"/>
              <a:t>Input generation is based on output evaluation</a:t>
            </a:r>
            <a:endParaRPr lang="en-US" sz="2400" dirty="0"/>
          </a:p>
          <a:p>
            <a:pPr>
              <a:buFont typeface="Wingdings" pitchFamily="2" charset="2"/>
              <a:buChar char="ü"/>
            </a:pPr>
            <a:endParaRPr lang="en-US" sz="2800" dirty="0" smtClean="0"/>
          </a:p>
        </p:txBody>
      </p:sp>
    </p:spTree>
    <p:extLst>
      <p:ext uri="{BB962C8B-B14F-4D97-AF65-F5344CB8AC3E}">
        <p14:creationId xmlns:p14="http://schemas.microsoft.com/office/powerpoint/2010/main" val="3114239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Peach Fuzzer platform</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sz="3200" dirty="0"/>
              <a:t>Peach(Smart Fuzzer)</a:t>
            </a:r>
          </a:p>
          <a:p>
            <a:pPr lvl="2">
              <a:buFont typeface="Wingdings" pitchFamily="2" charset="2"/>
              <a:buChar char="§"/>
            </a:pPr>
            <a:r>
              <a:rPr lang="en-US" sz="2800" dirty="0"/>
              <a:t>Open Source Software</a:t>
            </a:r>
          </a:p>
          <a:p>
            <a:pPr lvl="2">
              <a:buFont typeface="Wingdings" pitchFamily="2" charset="2"/>
              <a:buChar char="§"/>
            </a:pPr>
            <a:r>
              <a:rPr lang="en-US" sz="2800" dirty="0"/>
              <a:t>Advanced and extensible fuzzing platform </a:t>
            </a:r>
            <a:endParaRPr lang="en-US" sz="2800" dirty="0" smtClean="0"/>
          </a:p>
          <a:p>
            <a:pPr lvl="2">
              <a:buFont typeface="Wingdings" pitchFamily="2" charset="2"/>
              <a:buChar char="§"/>
            </a:pPr>
            <a:r>
              <a:rPr lang="en-US" sz="2800" dirty="0" smtClean="0"/>
              <a:t>Designed for security researchers, consultants and companies</a:t>
            </a:r>
            <a:endParaRPr lang="en-US" sz="2800" dirty="0"/>
          </a:p>
          <a:p>
            <a:pPr lvl="2">
              <a:buFont typeface="Wingdings" pitchFamily="2" charset="2"/>
              <a:buChar char="§"/>
            </a:pPr>
            <a:r>
              <a:rPr lang="en-US" sz="2800" dirty="0"/>
              <a:t>Peach fuzzes files using 3 techniques:</a:t>
            </a:r>
          </a:p>
          <a:p>
            <a:pPr lvl="4">
              <a:buFont typeface="Wingdings" pitchFamily="2" charset="2"/>
              <a:buChar char="§"/>
            </a:pPr>
            <a:r>
              <a:rPr lang="en-US" sz="2400" dirty="0"/>
              <a:t>Modeling</a:t>
            </a:r>
          </a:p>
          <a:p>
            <a:pPr lvl="4">
              <a:buFont typeface="Wingdings" pitchFamily="2" charset="2"/>
              <a:buChar char="§"/>
            </a:pPr>
            <a:r>
              <a:rPr lang="en-US" sz="2400" dirty="0"/>
              <a:t>Mutating</a:t>
            </a:r>
          </a:p>
          <a:p>
            <a:pPr lvl="4">
              <a:buFont typeface="Wingdings" pitchFamily="2" charset="2"/>
              <a:buChar char="§"/>
            </a:pPr>
            <a:r>
              <a:rPr lang="en-US" sz="2400" dirty="0"/>
              <a:t>Monitoring</a:t>
            </a:r>
          </a:p>
        </p:txBody>
      </p:sp>
    </p:spTree>
    <p:extLst>
      <p:ext uri="{BB962C8B-B14F-4D97-AF65-F5344CB8AC3E}">
        <p14:creationId xmlns:p14="http://schemas.microsoft.com/office/powerpoint/2010/main" val="73785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Peach Fuzzer platform</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ü"/>
            </a:pPr>
            <a:r>
              <a:rPr lang="en-US" sz="3200" dirty="0"/>
              <a:t>Peach(Smart Fuzzer)</a:t>
            </a:r>
          </a:p>
          <a:p>
            <a:pPr lvl="2">
              <a:buFont typeface="Wingdings" pitchFamily="2" charset="2"/>
              <a:buChar char="§"/>
            </a:pPr>
            <a:r>
              <a:rPr lang="en-US" sz="2800" dirty="0" smtClean="0"/>
              <a:t>Modeling</a:t>
            </a:r>
          </a:p>
          <a:p>
            <a:pPr lvl="4">
              <a:buFont typeface="Wingdings" pitchFamily="2" charset="2"/>
              <a:buChar char="§"/>
            </a:pPr>
            <a:r>
              <a:rPr lang="en-US" sz="2400" dirty="0" smtClean="0"/>
              <a:t>Use of </a:t>
            </a:r>
            <a:r>
              <a:rPr lang="en-US" sz="2400" dirty="0"/>
              <a:t>data </a:t>
            </a:r>
            <a:r>
              <a:rPr lang="en-US" sz="2400" dirty="0" smtClean="0"/>
              <a:t>models containing </a:t>
            </a:r>
            <a:r>
              <a:rPr lang="en-US" sz="2400" dirty="0"/>
              <a:t>data </a:t>
            </a:r>
            <a:r>
              <a:rPr lang="en-US" sz="2400" dirty="0" smtClean="0"/>
              <a:t>format</a:t>
            </a:r>
          </a:p>
          <a:p>
            <a:pPr lvl="2">
              <a:buFont typeface="Wingdings" pitchFamily="2" charset="2"/>
              <a:buChar char="§"/>
            </a:pPr>
            <a:r>
              <a:rPr lang="en-US" sz="2800" dirty="0" smtClean="0"/>
              <a:t>Mutating</a:t>
            </a:r>
          </a:p>
          <a:p>
            <a:pPr lvl="4">
              <a:buFont typeface="Wingdings" pitchFamily="2" charset="2"/>
              <a:buChar char="§"/>
            </a:pPr>
            <a:r>
              <a:rPr lang="en-US" sz="2400" dirty="0" smtClean="0"/>
              <a:t>Data file mutation</a:t>
            </a:r>
          </a:p>
          <a:p>
            <a:pPr lvl="2">
              <a:buFont typeface="Wingdings" pitchFamily="2" charset="2"/>
              <a:buChar char="§"/>
            </a:pPr>
            <a:r>
              <a:rPr lang="en-US" sz="2800" dirty="0" smtClean="0"/>
              <a:t>Monitoring</a:t>
            </a:r>
          </a:p>
          <a:p>
            <a:pPr lvl="4">
              <a:buFont typeface="Wingdings" pitchFamily="2" charset="2"/>
              <a:buChar char="§"/>
            </a:pPr>
            <a:r>
              <a:rPr lang="en-US" sz="2400" dirty="0"/>
              <a:t>M</a:t>
            </a:r>
            <a:r>
              <a:rPr lang="en-US" sz="2400" dirty="0" smtClean="0"/>
              <a:t>onitors  target </a:t>
            </a:r>
            <a:r>
              <a:rPr lang="en-US" sz="2400" dirty="0"/>
              <a:t>and environment to identify faulting conditions and collects information </a:t>
            </a:r>
            <a:endParaRPr lang="en-US" sz="2400" dirty="0" smtClean="0"/>
          </a:p>
          <a:p>
            <a:pPr lvl="2">
              <a:buFont typeface="Wingdings" pitchFamily="2" charset="2"/>
              <a:buChar char="§"/>
            </a:pPr>
            <a:r>
              <a:rPr lang="en-US" sz="2800" dirty="0"/>
              <a:t>R</a:t>
            </a:r>
            <a:r>
              <a:rPr lang="en-US" sz="2800" dirty="0" smtClean="0"/>
              <a:t>elevant </a:t>
            </a:r>
            <a:r>
              <a:rPr lang="en-US" sz="2800" dirty="0"/>
              <a:t>information is saved </a:t>
            </a:r>
            <a:r>
              <a:rPr lang="en-US" sz="2800" dirty="0" smtClean="0"/>
              <a:t>log files</a:t>
            </a:r>
          </a:p>
          <a:p>
            <a:pPr lvl="4">
              <a:buFont typeface="Wingdings" pitchFamily="2" charset="2"/>
              <a:buChar char="§"/>
            </a:pPr>
            <a:r>
              <a:rPr lang="en-US" sz="2400" dirty="0" smtClean="0"/>
              <a:t>Easy fault reproduction</a:t>
            </a:r>
          </a:p>
          <a:p>
            <a:pPr lvl="4">
              <a:buFont typeface="Wingdings" pitchFamily="2" charset="2"/>
              <a:buChar char="§"/>
            </a:pPr>
            <a:r>
              <a:rPr lang="en-US" sz="2400" dirty="0" smtClean="0"/>
              <a:t>Simple error analysis</a:t>
            </a:r>
            <a:endParaRPr lang="en-US" sz="2400" dirty="0"/>
          </a:p>
          <a:p>
            <a:pPr lvl="2">
              <a:buFont typeface="Wingdings" pitchFamily="2" charset="2"/>
              <a:buChar char="§"/>
            </a:pPr>
            <a:endParaRPr lang="en-US" sz="2800" dirty="0" smtClean="0"/>
          </a:p>
        </p:txBody>
      </p:sp>
    </p:spTree>
    <p:extLst>
      <p:ext uri="{BB962C8B-B14F-4D97-AF65-F5344CB8AC3E}">
        <p14:creationId xmlns:p14="http://schemas.microsoft.com/office/powerpoint/2010/main" val="311012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Algorithms</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ü"/>
            </a:pPr>
            <a:r>
              <a:rPr lang="en-US" sz="3200" dirty="0" smtClean="0"/>
              <a:t>General Notions</a:t>
            </a:r>
            <a:endParaRPr lang="en-US" sz="3200" dirty="0"/>
          </a:p>
          <a:p>
            <a:pPr lvl="2">
              <a:buFont typeface="Wingdings" pitchFamily="2" charset="2"/>
              <a:buChar char="§"/>
            </a:pPr>
            <a:r>
              <a:rPr lang="en-US" sz="2400" b="1" dirty="0" smtClean="0"/>
              <a:t>Population</a:t>
            </a:r>
          </a:p>
          <a:p>
            <a:pPr lvl="4">
              <a:buFont typeface="Wingdings" pitchFamily="2" charset="2"/>
              <a:buChar char="§"/>
            </a:pPr>
            <a:r>
              <a:rPr lang="en-US" sz="2000" dirty="0" smtClean="0"/>
              <a:t>Citizen = problem solution</a:t>
            </a:r>
          </a:p>
          <a:p>
            <a:pPr lvl="2">
              <a:buFont typeface="Wingdings" pitchFamily="2" charset="2"/>
              <a:buChar char="§"/>
            </a:pPr>
            <a:r>
              <a:rPr lang="en-US" sz="2400" b="1" dirty="0" smtClean="0"/>
              <a:t>Genome</a:t>
            </a:r>
          </a:p>
          <a:p>
            <a:pPr lvl="4">
              <a:buFont typeface="Wingdings" pitchFamily="2" charset="2"/>
              <a:buChar char="§"/>
            </a:pPr>
            <a:r>
              <a:rPr lang="en-US" sz="2000" dirty="0" smtClean="0"/>
              <a:t>Citizen's properties</a:t>
            </a:r>
          </a:p>
          <a:p>
            <a:pPr lvl="2">
              <a:buFont typeface="Wingdings" pitchFamily="2" charset="2"/>
              <a:buChar char="§"/>
            </a:pPr>
            <a:r>
              <a:rPr lang="en-US" sz="2400" b="1" dirty="0" smtClean="0"/>
              <a:t>Fitness</a:t>
            </a:r>
          </a:p>
          <a:p>
            <a:pPr lvl="4">
              <a:buFont typeface="Wingdings" pitchFamily="2" charset="2"/>
              <a:buChar char="§"/>
            </a:pPr>
            <a:r>
              <a:rPr lang="en-US" sz="2000" dirty="0" smtClean="0"/>
              <a:t>How good the citizen is?</a:t>
            </a:r>
          </a:p>
          <a:p>
            <a:pPr lvl="2">
              <a:buFont typeface="Wingdings" pitchFamily="2" charset="2"/>
              <a:buChar char="§"/>
            </a:pPr>
            <a:r>
              <a:rPr lang="en-US" sz="2400" b="1" dirty="0" smtClean="0"/>
              <a:t>Selection</a:t>
            </a:r>
          </a:p>
          <a:p>
            <a:pPr lvl="4">
              <a:buFont typeface="Wingdings" pitchFamily="2" charset="2"/>
              <a:buChar char="§"/>
            </a:pPr>
            <a:r>
              <a:rPr lang="en-US" sz="2000" dirty="0" smtClean="0"/>
              <a:t>Choice of candidates for reproduction</a:t>
            </a:r>
            <a:endParaRPr lang="en-US" sz="2000" dirty="0"/>
          </a:p>
          <a:p>
            <a:pPr lvl="2">
              <a:buFont typeface="Wingdings" pitchFamily="2" charset="2"/>
              <a:buChar char="§"/>
            </a:pPr>
            <a:r>
              <a:rPr lang="en-US" sz="2400" b="1" dirty="0" smtClean="0"/>
              <a:t>Crossover</a:t>
            </a:r>
          </a:p>
          <a:p>
            <a:pPr lvl="4">
              <a:buFont typeface="Wingdings" pitchFamily="2" charset="2"/>
              <a:buChar char="§"/>
            </a:pPr>
            <a:r>
              <a:rPr lang="en-US" sz="2200" dirty="0" smtClean="0"/>
              <a:t>Using genes </a:t>
            </a:r>
            <a:r>
              <a:rPr lang="en-US" sz="2200" dirty="0"/>
              <a:t>of a pair of existing parents to create a new child</a:t>
            </a:r>
            <a:endParaRPr lang="en-US" sz="2200" dirty="0" smtClean="0"/>
          </a:p>
          <a:p>
            <a:pPr lvl="2">
              <a:buFont typeface="Wingdings" pitchFamily="2" charset="2"/>
              <a:buChar char="§"/>
            </a:pPr>
            <a:r>
              <a:rPr lang="en-US" sz="2400" b="1" dirty="0" smtClean="0"/>
              <a:t>Mutation</a:t>
            </a:r>
          </a:p>
          <a:p>
            <a:pPr lvl="4">
              <a:buFont typeface="Wingdings" pitchFamily="2" charset="2"/>
              <a:buChar char="§"/>
            </a:pPr>
            <a:r>
              <a:rPr lang="en-US" sz="2200" dirty="0" smtClean="0"/>
              <a:t>Modification of existing gene</a:t>
            </a:r>
          </a:p>
        </p:txBody>
      </p:sp>
    </p:spTree>
    <p:extLst>
      <p:ext uri="{BB962C8B-B14F-4D97-AF65-F5344CB8AC3E}">
        <p14:creationId xmlns:p14="http://schemas.microsoft.com/office/powerpoint/2010/main" val="379052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sz="3200" dirty="0" smtClean="0"/>
              <a:t>Selection strategies</a:t>
            </a:r>
          </a:p>
          <a:p>
            <a:pPr lvl="2">
              <a:buFont typeface="Wingdings" panose="05000000000000000000" pitchFamily="2" charset="2"/>
              <a:buChar char="§"/>
            </a:pPr>
            <a:r>
              <a:rPr lang="en-US" sz="2400" dirty="0"/>
              <a:t>Fitness Proportionate Selection (FPS) aka Roulette</a:t>
            </a:r>
          </a:p>
          <a:p>
            <a:pPr lvl="2">
              <a:buFont typeface="Wingdings" panose="05000000000000000000" pitchFamily="2" charset="2"/>
              <a:buChar char="§"/>
            </a:pPr>
            <a:r>
              <a:rPr lang="en-US" sz="2400" dirty="0"/>
              <a:t>Tournament Selection</a:t>
            </a:r>
            <a:endParaRPr lang="en-US" sz="2000" dirty="0"/>
          </a:p>
          <a:p>
            <a:pPr lvl="2">
              <a:buFont typeface="Wingdings" panose="05000000000000000000" pitchFamily="2" charset="2"/>
              <a:buChar char="§"/>
            </a:pPr>
            <a:r>
              <a:rPr lang="en-US" sz="2400" dirty="0"/>
              <a:t>Naïve </a:t>
            </a:r>
            <a:r>
              <a:rPr lang="en-US" sz="2400" dirty="0" smtClean="0"/>
              <a:t>selection</a:t>
            </a:r>
            <a:endParaRPr lang="en-US" sz="3000" dirty="0" smtClean="0"/>
          </a:p>
          <a:p>
            <a:pPr>
              <a:buFont typeface="Wingdings" pitchFamily="2" charset="2"/>
              <a:buChar char="ü"/>
            </a:pPr>
            <a:r>
              <a:rPr lang="en-US" sz="3200" dirty="0" smtClean="0"/>
              <a:t>Survival strategies</a:t>
            </a:r>
            <a:endParaRPr lang="en-US" sz="2400" b="1" dirty="0" smtClean="0"/>
          </a:p>
          <a:p>
            <a:pPr lvl="2">
              <a:buFont typeface="Wingdings" panose="05000000000000000000" pitchFamily="2" charset="2"/>
              <a:buChar char="§"/>
            </a:pPr>
            <a:r>
              <a:rPr lang="en-US" sz="2400" dirty="0" smtClean="0"/>
              <a:t>Elitism</a:t>
            </a:r>
          </a:p>
          <a:p>
            <a:pPr lvl="2">
              <a:buFont typeface="Wingdings" panose="05000000000000000000" pitchFamily="2" charset="2"/>
              <a:buChar char="§"/>
            </a:pPr>
            <a:r>
              <a:rPr lang="en-US" sz="2400" dirty="0" smtClean="0"/>
              <a:t>Aging</a:t>
            </a:r>
            <a:endParaRPr lang="en-US" sz="2000" dirty="0" smtClean="0"/>
          </a:p>
          <a:p>
            <a:pPr lvl="2">
              <a:buFont typeface="Wingdings" panose="05000000000000000000" pitchFamily="2" charset="2"/>
              <a:buChar char="§"/>
            </a:pPr>
            <a:r>
              <a:rPr lang="en-US" sz="2400" dirty="0" smtClean="0"/>
              <a:t>Genitor</a:t>
            </a:r>
            <a:endParaRPr lang="en-US" sz="2000" dirty="0" smtClean="0"/>
          </a:p>
          <a:p>
            <a:pPr marL="777240" lvl="2" indent="0">
              <a:buNone/>
            </a:pPr>
            <a:endParaRPr lang="en-US" sz="2000" dirty="0"/>
          </a:p>
        </p:txBody>
      </p:sp>
    </p:spTree>
    <p:extLst>
      <p:ext uri="{BB962C8B-B14F-4D97-AF65-F5344CB8AC3E}">
        <p14:creationId xmlns:p14="http://schemas.microsoft.com/office/powerpoint/2010/main" val="390474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sz="3200" dirty="0" smtClean="0"/>
              <a:t>Project aim:</a:t>
            </a:r>
          </a:p>
          <a:p>
            <a:pPr lvl="2">
              <a:buFont typeface="Wingdings" pitchFamily="2" charset="2"/>
              <a:buChar char="§"/>
            </a:pPr>
            <a:r>
              <a:rPr lang="en-US" sz="2800" dirty="0" smtClean="0"/>
              <a:t>Produce efficient input used in fuzzing by means of combination of evolutionary algorithms.</a:t>
            </a:r>
          </a:p>
          <a:p>
            <a:pPr lvl="2">
              <a:buFont typeface="Wingdings" pitchFamily="2" charset="2"/>
              <a:buChar char="§"/>
            </a:pPr>
            <a:r>
              <a:rPr lang="en-US" sz="2800" dirty="0" smtClean="0"/>
              <a:t>Show why the chosen approach is good.</a:t>
            </a:r>
          </a:p>
        </p:txBody>
      </p:sp>
    </p:spTree>
    <p:extLst>
      <p:ext uri="{BB962C8B-B14F-4D97-AF65-F5344CB8AC3E}">
        <p14:creationId xmlns:p14="http://schemas.microsoft.com/office/powerpoint/2010/main" val="31807108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1840</TotalTime>
  <Words>2126</Words>
  <Application>Microsoft Office PowerPoint</Application>
  <PresentationFormat>On-screen Show (4:3)</PresentationFormat>
  <Paragraphs>221</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Evolutionary Fuzzing  Framework</vt:lpstr>
      <vt:lpstr>Outline:</vt:lpstr>
      <vt:lpstr>Project Motivation</vt:lpstr>
      <vt:lpstr>What is fuzzing?</vt:lpstr>
      <vt:lpstr>Peach Fuzzer platform</vt:lpstr>
      <vt:lpstr>Peach Fuzzer platform</vt:lpstr>
      <vt:lpstr>Genetic Algorithms</vt:lpstr>
      <vt:lpstr>Genetic Algorithms</vt:lpstr>
      <vt:lpstr>Project Description</vt:lpstr>
      <vt:lpstr>Project description</vt:lpstr>
      <vt:lpstr>Project description</vt:lpstr>
      <vt:lpstr>Pit File Mode</vt:lpstr>
      <vt:lpstr>Problems and difficulties</vt:lpstr>
      <vt:lpstr>Experiment results</vt:lpstr>
      <vt:lpstr>Conclusions</vt:lpstr>
      <vt:lpstr>References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fuzzing  framework</dc:title>
  <dc:creator>Maria Rakotyansky</dc:creator>
  <cp:lastModifiedBy>Maria Rakotyansky</cp:lastModifiedBy>
  <cp:revision>54</cp:revision>
  <dcterms:created xsi:type="dcterms:W3CDTF">2006-08-16T00:00:00Z</dcterms:created>
  <dcterms:modified xsi:type="dcterms:W3CDTF">2014-09-18T16:44:04Z</dcterms:modified>
</cp:coreProperties>
</file>