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20A252D-6D97-4E01-BE09-80E924C161A9}">
  <a:tblStyle styleId="{720A252D-6D97-4E01-BE09-80E924C161A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4" Type="http://schemas.openxmlformats.org/officeDocument/2006/relationships/slide" Target="slides/slide8.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Assessment Task 3</a:t>
            </a:r>
            <a:endParaRPr/>
          </a:p>
        </p:txBody>
      </p:sp>
      <p:graphicFrame>
        <p:nvGraphicFramePr>
          <p:cNvPr id="55" name="Shape 55"/>
          <p:cNvGraphicFramePr/>
          <p:nvPr/>
        </p:nvGraphicFramePr>
        <p:xfrm>
          <a:off x="952500" y="2915300"/>
          <a:ext cx="3000000" cy="3000000"/>
        </p:xfrm>
        <a:graphic>
          <a:graphicData uri="http://schemas.openxmlformats.org/drawingml/2006/table">
            <a:tbl>
              <a:tblPr>
                <a:noFill/>
                <a:tableStyleId>{720A252D-6D97-4E01-BE09-80E924C161A9}</a:tableStyleId>
              </a:tblPr>
              <a:tblGrid>
                <a:gridCol w="3619500"/>
                <a:gridCol w="3619500"/>
              </a:tblGrid>
              <a:tr h="381000">
                <a:tc>
                  <a:txBody>
                    <a:bodyPr>
                      <a:noAutofit/>
                    </a:bodyPr>
                    <a:lstStyle/>
                    <a:p>
                      <a:pPr indent="0" lvl="0" marL="0" algn="ctr">
                        <a:spcBef>
                          <a:spcPts val="0"/>
                        </a:spcBef>
                        <a:spcAft>
                          <a:spcPts val="0"/>
                        </a:spcAft>
                        <a:buNone/>
                      </a:pPr>
                      <a:r>
                        <a:rPr b="1" lang="en"/>
                        <a:t>Student Name</a:t>
                      </a:r>
                      <a:endParaRPr b="1"/>
                    </a:p>
                  </a:txBody>
                  <a:tcPr marT="91425" marB="91425" marR="91425" marL="91425"/>
                </a:tc>
                <a:tc>
                  <a:txBody>
                    <a:bodyPr>
                      <a:noAutofit/>
                    </a:bodyPr>
                    <a:lstStyle/>
                    <a:p>
                      <a:pPr indent="0" lvl="0" marL="0" algn="ctr">
                        <a:spcBef>
                          <a:spcPts val="0"/>
                        </a:spcBef>
                        <a:spcAft>
                          <a:spcPts val="0"/>
                        </a:spcAft>
                        <a:buNone/>
                      </a:pPr>
                      <a:r>
                        <a:rPr b="1" lang="en"/>
                        <a:t>Student ID</a:t>
                      </a:r>
                      <a:endParaRPr b="1"/>
                    </a:p>
                  </a:txBody>
                  <a:tcPr marT="91425" marB="91425" marR="91425" marL="91425"/>
                </a:tc>
              </a:tr>
              <a:tr h="381000">
                <a:tc>
                  <a:txBody>
                    <a:bodyPr>
                      <a:noAutofit/>
                    </a:bodyPr>
                    <a:lstStyle/>
                    <a:p>
                      <a:pPr indent="0" lvl="0" marL="0">
                        <a:spcBef>
                          <a:spcPts val="0"/>
                        </a:spcBef>
                        <a:spcAft>
                          <a:spcPts val="0"/>
                        </a:spcAft>
                        <a:buNone/>
                      </a:pPr>
                      <a:r>
                        <a:rPr lang="en"/>
                        <a:t>Miriam Tym</a:t>
                      </a:r>
                      <a:endParaRPr/>
                    </a:p>
                  </a:txBody>
                  <a:tcPr marT="91425" marB="91425" marR="91425" marL="91425"/>
                </a:tc>
                <a:tc>
                  <a:txBody>
                    <a:bodyPr>
                      <a:noAutofit/>
                    </a:bodyPr>
                    <a:lstStyle/>
                    <a:p>
                      <a:pPr indent="0" lvl="0" marL="0">
                        <a:spcBef>
                          <a:spcPts val="0"/>
                        </a:spcBef>
                        <a:spcAft>
                          <a:spcPts val="0"/>
                        </a:spcAft>
                        <a:buNone/>
                      </a:pPr>
                      <a:r>
                        <a:rPr lang="en"/>
                        <a:t>12577692</a:t>
                      </a:r>
                      <a:endParaRPr/>
                    </a:p>
                  </a:txBody>
                  <a:tcPr marT="91425" marB="91425" marR="91425" marL="91425"/>
                </a:tc>
              </a:tr>
              <a:tr h="381000">
                <a:tc>
                  <a:txBody>
                    <a:bodyPr>
                      <a:noAutofit/>
                    </a:bodyPr>
                    <a:lstStyle/>
                    <a:p>
                      <a:pPr indent="0" lvl="0" marL="0">
                        <a:spcBef>
                          <a:spcPts val="0"/>
                        </a:spcBef>
                        <a:spcAft>
                          <a:spcPts val="0"/>
                        </a:spcAft>
                        <a:buNone/>
                      </a:pPr>
                      <a:r>
                        <a:rPr lang="en"/>
                        <a:t>Hope Mailei</a:t>
                      </a:r>
                      <a:endParaRPr/>
                    </a:p>
                  </a:txBody>
                  <a:tcPr marT="91425" marB="91425" marR="91425" marL="91425"/>
                </a:tc>
                <a:tc>
                  <a:txBody>
                    <a:bodyPr>
                      <a:noAutofit/>
                    </a:bodyPr>
                    <a:lstStyle/>
                    <a:p>
                      <a:pPr indent="0" lvl="0" marL="0">
                        <a:spcBef>
                          <a:spcPts val="0"/>
                        </a:spcBef>
                        <a:spcAft>
                          <a:spcPts val="0"/>
                        </a:spcAft>
                        <a:buNone/>
                      </a:pPr>
                      <a:r>
                        <a:rPr lang="en"/>
                        <a:t>12003671</a:t>
                      </a:r>
                      <a:endParaRPr/>
                    </a:p>
                  </a:txBody>
                  <a:tcPr marT="91425" marB="91425" marR="91425" marL="91425"/>
                </a:tc>
              </a:tr>
              <a:tr h="381000">
                <a:tc>
                  <a:txBody>
                    <a:bodyPr>
                      <a:noAutofit/>
                    </a:bodyPr>
                    <a:lstStyle/>
                    <a:p>
                      <a:pPr indent="0" lvl="0" marL="0">
                        <a:spcBef>
                          <a:spcPts val="0"/>
                        </a:spcBef>
                        <a:spcAft>
                          <a:spcPts val="0"/>
                        </a:spcAft>
                        <a:buNone/>
                      </a:pPr>
                      <a:r>
                        <a:rPr lang="en"/>
                        <a:t>Wenting Xie</a:t>
                      </a:r>
                      <a:endParaRPr/>
                    </a:p>
                  </a:txBody>
                  <a:tcPr marT="91425" marB="91425" marR="91425" marL="91425"/>
                </a:tc>
                <a:tc>
                  <a:txBody>
                    <a:bodyPr>
                      <a:noAutofit/>
                    </a:bodyPr>
                    <a:lstStyle/>
                    <a:p>
                      <a:pPr indent="0" lvl="0" marL="0">
                        <a:spcBef>
                          <a:spcPts val="0"/>
                        </a:spcBef>
                        <a:spcAft>
                          <a:spcPts val="0"/>
                        </a:spcAft>
                        <a:buNone/>
                      </a:pPr>
                      <a:r>
                        <a:rPr lang="en"/>
                        <a:t>12715292</a:t>
                      </a:r>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3467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Application Runthrough</a:t>
            </a:r>
            <a:r>
              <a:rPr lang="en"/>
              <a:t> </a:t>
            </a:r>
            <a:endParaRPr/>
          </a:p>
        </p:txBody>
      </p:sp>
      <p:sp>
        <p:nvSpPr>
          <p:cNvPr id="61" name="Shape 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Demonstrated using a simulator.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Individual work: </a:t>
            </a:r>
            <a:r>
              <a:rPr lang="en" sz="1400"/>
              <a:t>Miriam Tym</a:t>
            </a:r>
            <a:endParaRPr/>
          </a:p>
        </p:txBody>
      </p:sp>
      <p:sp>
        <p:nvSpPr>
          <p:cNvPr id="67" name="Shape 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For this </a:t>
            </a:r>
            <a:r>
              <a:rPr lang="en"/>
              <a:t>assignment</a:t>
            </a:r>
            <a:r>
              <a:rPr lang="en"/>
              <a:t> I completed the skeleton code that would be improved upon by the other group members. This was completed by following youtube tutorials, multiple web pages and weekly lectures for this subject. Creating the skeleton coe had to be done quickly so my other group members would have plenty of time to make their own changes. This left me time to research how games such as Tic Tac Toe help children learn from a young age.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Individual work: </a:t>
            </a:r>
            <a:r>
              <a:rPr lang="en" sz="1400"/>
              <a:t>Hope Mailei</a:t>
            </a:r>
            <a:endParaRPr/>
          </a:p>
        </p:txBody>
      </p:sp>
      <p:sp>
        <p:nvSpPr>
          <p:cNvPr id="73" name="Shape 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For this assignment I worked improving the skeleton code, by changing game features such as changing and adding features of the game, such allowing the user to choose their character and adding the names of the players. I also added the additional view controllers to have a more smooth experience using the app.</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rPr lang="en"/>
              <a:t> </a:t>
            </a:r>
            <a:endParaRPr/>
          </a:p>
          <a:p>
            <a:pPr indent="0" lvl="0" marL="0">
              <a:spcBef>
                <a:spcPts val="1600"/>
              </a:spcBef>
              <a:spcAft>
                <a:spcPts val="1600"/>
              </a:spcAft>
              <a:buNone/>
            </a:pP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Individual work: </a:t>
            </a:r>
            <a:r>
              <a:rPr lang="en" sz="1400"/>
              <a:t>Wenting Xie</a:t>
            </a:r>
            <a:endParaRPr/>
          </a:p>
        </p:txBody>
      </p:sp>
      <p:sp>
        <p:nvSpPr>
          <p:cNvPr id="79" name="Shape 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For this assignment, I added the sound effect as another design in this game. Sound effect is apply in both beginning and the end of the game. When user select an animal as their character, they can also hear the sound made by the selected animal. In addition, matched animal sound will be played when the user win the game.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Who is the target audience? </a:t>
            </a:r>
            <a:endParaRPr/>
          </a:p>
        </p:txBody>
      </p:sp>
      <p:sp>
        <p:nvSpPr>
          <p:cNvPr id="85" name="Shape 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The target audience for this game is children aged 3-9 years old. We have targeted them by using animals instead of crosses and noughts and animal sounds. This was to increase the enjoyment of children playing the game. The addition of adding usernames will also likely draw younger users, as it is more interactive and entertaining. The bright colours will also draw children towards this particular game.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problem is being solved?</a:t>
            </a:r>
            <a:r>
              <a:rPr lang="en"/>
              <a:t> </a:t>
            </a:r>
            <a:endParaRPr/>
          </a:p>
        </p:txBody>
      </p:sp>
      <p:sp>
        <p:nvSpPr>
          <p:cNvPr id="91" name="Shape 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problem?</a:t>
            </a:r>
            <a:endParaRPr/>
          </a:p>
          <a:p>
            <a:pPr indent="0" lvl="0" marL="0">
              <a:spcBef>
                <a:spcPts val="1600"/>
              </a:spcBef>
              <a:spcAft>
                <a:spcPts val="0"/>
              </a:spcAft>
              <a:buNone/>
            </a:pPr>
            <a:r>
              <a:rPr lang="en"/>
              <a:t>A common issue with some current games, is that children are not often forced to </a:t>
            </a:r>
            <a:r>
              <a:rPr lang="en"/>
              <a:t>strategise</a:t>
            </a:r>
            <a:r>
              <a:rPr lang="en"/>
              <a:t> against an </a:t>
            </a:r>
            <a:r>
              <a:rPr lang="en"/>
              <a:t>opponent</a:t>
            </a:r>
            <a:r>
              <a:rPr lang="en"/>
              <a:t> to win a game. Without learning this at a young age they could fall behind their classmates and friends.  </a:t>
            </a:r>
            <a:endParaRPr/>
          </a:p>
          <a:p>
            <a:pPr indent="0" lvl="0" marL="0">
              <a:spcBef>
                <a:spcPts val="1600"/>
              </a:spcBef>
              <a:spcAft>
                <a:spcPts val="0"/>
              </a:spcAft>
              <a:buNone/>
            </a:pPr>
            <a:r>
              <a:rPr lang="en"/>
              <a:t>Solution?</a:t>
            </a:r>
            <a:endParaRPr/>
          </a:p>
          <a:p>
            <a:pPr indent="0" lvl="0" marL="0">
              <a:spcBef>
                <a:spcPts val="1600"/>
              </a:spcBef>
              <a:spcAft>
                <a:spcPts val="1600"/>
              </a:spcAft>
              <a:buNone/>
            </a:pPr>
            <a:r>
              <a:rPr lang="en"/>
              <a:t>Using this application we have solved this problem, by getting children to compete against each other they are eager to beat their friends and classmates and so work harder to solve the problem set before them. This game also helps children with cognitive development and strategy. These will help any child later in life.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a:t>
            </a:r>
            <a:r>
              <a:rPr lang="en"/>
              <a:t>rameworks used to implement our application </a:t>
            </a:r>
            <a:endParaRPr/>
          </a:p>
        </p:txBody>
      </p:sp>
      <p:sp>
        <p:nvSpPr>
          <p:cNvPr id="97" name="Shape 97"/>
          <p:cNvSpPr txBox="1"/>
          <p:nvPr>
            <p:ph idx="1" type="body"/>
          </p:nvPr>
        </p:nvSpPr>
        <p:spPr>
          <a:xfrm>
            <a:off x="311700" y="1152475"/>
            <a:ext cx="42024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SWIFT</a:t>
            </a:r>
            <a:endParaRPr/>
          </a:p>
          <a:p>
            <a:pPr indent="0" lvl="0" marL="0" rtl="0">
              <a:spcBef>
                <a:spcPts val="1600"/>
              </a:spcBef>
              <a:spcAft>
                <a:spcPts val="0"/>
              </a:spcAft>
              <a:buNone/>
            </a:pPr>
            <a:r>
              <a:rPr lang="en"/>
              <a:t>Helped build the app</a:t>
            </a:r>
            <a:endParaRPr/>
          </a:p>
          <a:p>
            <a:pPr indent="-342900" lvl="0" marL="457200" rtl="0">
              <a:spcBef>
                <a:spcPts val="1600"/>
              </a:spcBef>
              <a:spcAft>
                <a:spcPts val="0"/>
              </a:spcAft>
              <a:buSzPts val="1800"/>
              <a:buChar char="●"/>
            </a:pPr>
            <a:r>
              <a:rPr lang="en"/>
              <a:t>Standard Library</a:t>
            </a:r>
            <a:endParaRPr/>
          </a:p>
          <a:p>
            <a:pPr indent="-317500" lvl="1" marL="914400" rtl="0">
              <a:spcBef>
                <a:spcPts val="0"/>
              </a:spcBef>
              <a:spcAft>
                <a:spcPts val="0"/>
              </a:spcAft>
              <a:buSzPts val="1400"/>
              <a:buChar char="○"/>
            </a:pPr>
            <a:r>
              <a:rPr lang="en"/>
              <a:t>Int: keep track of score</a:t>
            </a:r>
            <a:endParaRPr/>
          </a:p>
          <a:p>
            <a:pPr indent="-317500" lvl="1" marL="914400" rtl="0">
              <a:spcBef>
                <a:spcPts val="0"/>
              </a:spcBef>
              <a:spcAft>
                <a:spcPts val="0"/>
              </a:spcAft>
              <a:buSzPts val="1400"/>
              <a:buChar char="○"/>
            </a:pPr>
            <a:r>
              <a:rPr lang="en"/>
              <a:t>String: used in labels, textfields and used to keep track of players</a:t>
            </a:r>
            <a:endParaRPr/>
          </a:p>
          <a:p>
            <a:pPr indent="-317500" lvl="1" marL="914400" rtl="0">
              <a:spcBef>
                <a:spcPts val="0"/>
              </a:spcBef>
              <a:spcAft>
                <a:spcPts val="0"/>
              </a:spcAft>
              <a:buSzPts val="1400"/>
              <a:buChar char="○"/>
            </a:pPr>
            <a:r>
              <a:rPr lang="en"/>
              <a:t>Array: used to store characters which was used in the UIPicker</a:t>
            </a:r>
            <a:endParaRPr/>
          </a:p>
          <a:p>
            <a:pPr indent="0" lvl="0" marL="0" rtl="0">
              <a:spcBef>
                <a:spcPts val="1600"/>
              </a:spcBef>
              <a:spcAft>
                <a:spcPts val="0"/>
              </a:spcAft>
              <a:buNone/>
            </a:pPr>
            <a:r>
              <a:t/>
            </a:r>
            <a:endParaRPr/>
          </a:p>
          <a:p>
            <a:pPr indent="0" lvl="0" marL="0">
              <a:spcBef>
                <a:spcPts val="1600"/>
              </a:spcBef>
              <a:spcAft>
                <a:spcPts val="1600"/>
              </a:spcAft>
              <a:buNone/>
            </a:pPr>
            <a:r>
              <a:t/>
            </a:r>
            <a:endParaRPr/>
          </a:p>
        </p:txBody>
      </p:sp>
      <p:sp>
        <p:nvSpPr>
          <p:cNvPr id="98" name="Shape 98"/>
          <p:cNvSpPr txBox="1"/>
          <p:nvPr>
            <p:ph idx="1" type="body"/>
          </p:nvPr>
        </p:nvSpPr>
        <p:spPr>
          <a:xfrm>
            <a:off x="4681400" y="1152475"/>
            <a:ext cx="42024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UIKIT</a:t>
            </a:r>
            <a:endParaRPr/>
          </a:p>
          <a:p>
            <a:pPr indent="0" lvl="0" marL="0">
              <a:spcBef>
                <a:spcPts val="1600"/>
              </a:spcBef>
              <a:spcAft>
                <a:spcPts val="0"/>
              </a:spcAft>
              <a:buNone/>
            </a:pPr>
            <a:r>
              <a:rPr lang="en"/>
              <a:t>Helped with the construction and managing the graphical user interface</a:t>
            </a:r>
            <a:endParaRPr/>
          </a:p>
          <a:p>
            <a:pPr indent="-342900" lvl="0" marL="457200" rtl="0">
              <a:spcBef>
                <a:spcPts val="1600"/>
              </a:spcBef>
              <a:spcAft>
                <a:spcPts val="0"/>
              </a:spcAft>
              <a:buSzPts val="1800"/>
              <a:buChar char="●"/>
            </a:pPr>
            <a:r>
              <a:rPr lang="en"/>
              <a:t>User Interface</a:t>
            </a:r>
            <a:endParaRPr/>
          </a:p>
          <a:p>
            <a:pPr indent="-317500" lvl="1" marL="914400" rtl="0">
              <a:spcBef>
                <a:spcPts val="0"/>
              </a:spcBef>
              <a:spcAft>
                <a:spcPts val="0"/>
              </a:spcAft>
              <a:buSzPts val="1400"/>
              <a:buChar char="○"/>
            </a:pPr>
            <a:r>
              <a:rPr lang="en"/>
              <a:t>View Controller</a:t>
            </a:r>
            <a:endParaRPr/>
          </a:p>
          <a:p>
            <a:pPr indent="-317500" lvl="1" marL="914400" rtl="0">
              <a:spcBef>
                <a:spcPts val="0"/>
              </a:spcBef>
              <a:spcAft>
                <a:spcPts val="0"/>
              </a:spcAft>
              <a:buSzPts val="1400"/>
              <a:buChar char="○"/>
            </a:pPr>
            <a:r>
              <a:rPr lang="en"/>
              <a:t>View and Controls: Labels, Buttons, UIPicker, </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