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8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1089" y="210416"/>
            <a:ext cx="8128845" cy="9529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1989" y="1763901"/>
            <a:ext cx="10292385" cy="344702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9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  <a:r>
              <a:rPr lang="en-US" altLang="ko-KR" b="1"/>
              <a:t>, 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1768929"/>
            <a:ext cx="10645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공통점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요소의 특정 부분에만 스타일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차이점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클래스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      </a:t>
            </a: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</a:t>
            </a: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8957" y="4946974"/>
            <a:ext cx="258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50303" y="4946974"/>
            <a:ext cx="3814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40234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클래스 선택자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872293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id</a:t>
            </a:r>
            <a:r>
              <a:rPr lang="ko-KR" altLang="en-US" sz="1400" b="1">
                <a:solidFill>
                  <a:schemeClr val="tx1"/>
                </a:solidFill>
              </a:rPr>
              <a:t> 선택자</a:t>
            </a:r>
          </a:p>
        </p:txBody>
      </p:sp>
    </p:spTree>
    <p:extLst>
      <p:ext uri="{BB962C8B-B14F-4D97-AF65-F5344CB8AC3E}">
        <p14:creationId xmlns:p14="http://schemas.microsoft.com/office/powerpoint/2010/main" val="39644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3236" y="12761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.redtext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신경과학자들은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3391510"/>
            <a:ext cx="3882705" cy="22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7797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선택자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3" y="2532077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96954" y="2348917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6954" y="288003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6954" y="341116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6954" y="394228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954" y="447340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71119" y="5217951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948343" y="5217951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181523" y="5217951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1803631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030522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55971" y="267608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55971" y="31955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2155971" y="375000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55971" y="426945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98958" y="1678564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88979" y="2880039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95917" y="4007843"/>
            <a:ext cx="4656243" cy="718867"/>
            <a:chOff x="1195917" y="4007843"/>
            <a:chExt cx="4656243" cy="718867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64906" y="4007843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stCxn id="65" idx="1"/>
              <a:endCxn id="63" idx="0"/>
            </p:cNvCxnSpPr>
            <p:nvPr/>
          </p:nvCxnSpPr>
          <p:spPr>
            <a:xfrm rot="10800000" flipV="1">
              <a:off x="1945496" y="4138648"/>
              <a:ext cx="2119410" cy="402132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51802" y="1083686"/>
            <a:ext cx="4640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!important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우선 적용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7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6" y="4371428"/>
            <a:ext cx="3491382" cy="230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4218" y="2385162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4218" y="292593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id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4218" y="3475088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클래스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4218" y="399686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504709" y="2721979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1504709" y="326141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477166" y="37936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4087" y="2426945"/>
            <a:ext cx="242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5697" y="287407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8107" y="3423229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696" y="394500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100">
              <a:solidFill>
                <a:schemeClr val="accent2"/>
              </a:solidFill>
            </a:endParaRPr>
          </a:p>
          <a:p>
            <a:r>
              <a:rPr lang="ko-KR" altLang="en-US" sz="11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70040" y="105646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#habor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여백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.heading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="heading"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="habor"&gt;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7" y="4221069"/>
            <a:ext cx="41433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612396" y="484881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87897" y="5338511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243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주의할 것은 스타일의 모든 속성이 부모 요소에서 자식 요소로 상속되는 것은 아니라는 점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6785" y="1385447"/>
            <a:ext cx="4146958" cy="4132905"/>
            <a:chOff x="6985233" y="1834117"/>
            <a:chExt cx="4146958" cy="4132905"/>
          </a:xfrm>
        </p:grpSpPr>
        <p:sp>
          <p:nvSpPr>
            <p:cNvPr id="7" name="직사각형 6"/>
            <p:cNvSpPr/>
            <p:nvPr/>
          </p:nvSpPr>
          <p:spPr>
            <a:xfrm>
              <a:off x="6985233" y="1834117"/>
              <a:ext cx="3492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font-family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ko-KR" altLang="en-US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돋움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글꼴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color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darkgreen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글자색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85233" y="3104700"/>
              <a:ext cx="41469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뉴욕 타임즈에서 발표한 세계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대 슈퍼푸드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블루베리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귀리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토마토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시금치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적포도주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견과류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브로콜리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연어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마늘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녹차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94" y="4417784"/>
            <a:ext cx="3182531" cy="15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IE</a:t>
              </a:r>
              <a:r>
                <a:rPr lang="ko-KR" altLang="en-US" sz="1200">
                  <a:solidFill>
                    <a:schemeClr val="accent2"/>
                  </a:solidFill>
                </a:rPr>
                <a:t>를 제외하고 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734329" y="1385447"/>
            <a:ext cx="3914862" cy="2539766"/>
            <a:chOff x="7751107" y="528615"/>
            <a:chExt cx="3914862" cy="2539766"/>
          </a:xfrm>
        </p:grpSpPr>
        <p:sp>
          <p:nvSpPr>
            <p:cNvPr id="12" name="직사각형 11"/>
            <p:cNvSpPr/>
            <p:nvPr/>
          </p:nvSpPr>
          <p:spPr>
            <a:xfrm>
              <a:off x="7751107" y="528615"/>
              <a:ext cx="39148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.box:hover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-webkit-transform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-moz-transform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-o-transform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-ms-transform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107" y="2422050"/>
              <a:ext cx="3453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="box"&gt;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Mouse Over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스타일과 스타일시트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캐스캐이딩</a:t>
            </a:r>
            <a:r>
              <a:rPr lang="en-US" altLang="ko-KR" dirty="0"/>
              <a:t>(</a:t>
            </a:r>
            <a:r>
              <a:rPr lang="ko-KR" altLang="en-US" dirty="0"/>
              <a:t>코딩이 아래로 흘러내리는</a:t>
            </a:r>
            <a:r>
              <a:rPr lang="en-US" altLang="ko-KR" dirty="0"/>
              <a:t>)</a:t>
            </a:r>
            <a:r>
              <a:rPr lang="ko-KR" altLang="en-US" dirty="0"/>
              <a:t>스타일시트</a:t>
            </a:r>
            <a:r>
              <a:rPr lang="en-US" altLang="ko-KR" dirty="0"/>
              <a:t>(CSS)</a:t>
            </a:r>
          </a:p>
          <a:p>
            <a:r>
              <a:rPr lang="en-US" altLang="ko-KR" dirty="0"/>
              <a:t> CSS3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5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4165" y="1866917"/>
            <a:ext cx="384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.box:hover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rotate(15deg)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="box"&gt;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Mouse Over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문서의 내용</a:t>
            </a:r>
            <a:r>
              <a:rPr lang="en-US" altLang="ko-KR" sz="1400" dirty="0"/>
              <a:t>(body</a:t>
            </a:r>
            <a:r>
              <a:rPr lang="ko-KR" altLang="en-US" sz="1400" dirty="0" err="1"/>
              <a:t>태그안</a:t>
            </a:r>
            <a:r>
              <a:rPr lang="en-US" altLang="ko-KR" sz="1400" dirty="0"/>
              <a:t>)</a:t>
            </a:r>
            <a:r>
              <a:rPr lang="ko-KR" altLang="en-US" sz="1400" dirty="0"/>
              <a:t>과 상관없이 디자인</a:t>
            </a:r>
            <a:r>
              <a:rPr lang="en-US" altLang="ko-KR" sz="1400" dirty="0"/>
              <a:t>(style</a:t>
            </a:r>
            <a:r>
              <a:rPr lang="ko-KR" altLang="en-US" sz="1400" dirty="0" err="1"/>
              <a:t>태그안</a:t>
            </a:r>
            <a:r>
              <a:rPr lang="en-US" altLang="ko-KR" sz="1400" dirty="0"/>
              <a:t>)</a:t>
            </a:r>
            <a:r>
              <a:rPr lang="ko-KR" altLang="en-US" sz="1400" dirty="0"/>
              <a:t>만 바꿀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내용과 디자인의 분리 </a:t>
            </a:r>
            <a:r>
              <a:rPr lang="en-US" altLang="ko-KR" sz="1400" dirty="0"/>
              <a:t>– </a:t>
            </a:r>
            <a:r>
              <a:rPr lang="ko-KR" altLang="en-US" sz="1400" dirty="0"/>
              <a:t>웹 표준의 시작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디자인에 영향 없이 내용 수정하거나 내용은 건드리지 않고 디자인만 </a:t>
            </a:r>
            <a:r>
              <a:rPr lang="ko-KR" altLang="en-US" sz="1400" dirty="0" err="1"/>
              <a:t>바꾸는게</a:t>
            </a:r>
            <a:r>
              <a:rPr lang="ko-KR" altLang="en-US" sz="1400" dirty="0"/>
              <a:t> 가능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linkClick r:id="rId2"/>
              </a:rPr>
              <a:t>CSS Zen Garden</a:t>
            </a:r>
            <a:r>
              <a:rPr lang="en-US" altLang="ko-KR" sz="1400" dirty="0"/>
              <a:t> </a:t>
            </a:r>
            <a:r>
              <a:rPr lang="ko-KR" altLang="en-US" sz="1400" dirty="0"/>
              <a:t>사이트 참고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다양한 기기에 맞춰 탄력적으로 바뀌는 문서를 만들 수 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내용은</a:t>
            </a:r>
            <a:r>
              <a:rPr lang="en-US" altLang="ko-KR" sz="1400" dirty="0"/>
              <a:t> </a:t>
            </a:r>
            <a:r>
              <a:rPr lang="ko-KR" altLang="en-US" sz="1400" dirty="0"/>
              <a:t>그대로 두고</a:t>
            </a:r>
            <a:r>
              <a:rPr lang="en-US" altLang="ko-KR" sz="1400" dirty="0"/>
              <a:t>, </a:t>
            </a:r>
            <a:r>
              <a:rPr lang="ko-KR" altLang="en-US" sz="1400" dirty="0"/>
              <a:t>프린터나 스마트폰 브라우저 등 다양한 기기에 맞는 레이아웃을 만들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스타일</a:t>
            </a:r>
            <a:r>
              <a:rPr lang="en-US" altLang="ko-KR" sz="1400" b="1" dirty="0"/>
              <a:t>(style) </a:t>
            </a:r>
            <a:r>
              <a:rPr lang="en-US" altLang="ko-KR" sz="1400" dirty="0"/>
              <a:t>: HTML </a:t>
            </a:r>
            <a:r>
              <a:rPr lang="ko-KR" altLang="en-US" sz="1400" dirty="0"/>
              <a:t>문서에서 자주 사용하는 글꼴이나 색상</a:t>
            </a:r>
            <a:r>
              <a:rPr lang="en-US" altLang="ko-KR" sz="1400" dirty="0"/>
              <a:t>, </a:t>
            </a:r>
            <a:r>
              <a:rPr lang="ko-KR" altLang="en-US" sz="1400" dirty="0"/>
              <a:t>정렬</a:t>
            </a:r>
            <a:r>
              <a:rPr lang="en-US" altLang="ko-KR" sz="1400" dirty="0"/>
              <a:t>, </a:t>
            </a:r>
            <a:r>
              <a:rPr lang="ko-KR" altLang="en-US" sz="1400" dirty="0"/>
              <a:t>각 요소들의  배치 방법 등 문서의 </a:t>
            </a:r>
            <a:r>
              <a:rPr lang="ko-KR" altLang="en-US" sz="1400" dirty="0">
                <a:solidFill>
                  <a:srgbClr val="FF0000"/>
                </a:solidFill>
              </a:rPr>
              <a:t>겉모습을 결정</a:t>
            </a:r>
            <a:r>
              <a:rPr lang="ko-KR" altLang="en-US" sz="1400" dirty="0"/>
              <a:t>짓는 내용들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</a:t>
            </a:r>
            <a:r>
              <a:rPr lang="en-US" altLang="ko-KR" sz="1400" dirty="0"/>
              <a:t>(style sheet) : </a:t>
            </a:r>
            <a:r>
              <a:rPr lang="ko-KR" altLang="en-US" sz="1400" dirty="0"/>
              <a:t>스타일을</a:t>
            </a:r>
            <a:r>
              <a:rPr lang="en-US" altLang="ko-KR" sz="1400" dirty="0"/>
              <a:t> </a:t>
            </a:r>
            <a:r>
              <a:rPr lang="ko-KR" altLang="en-US" sz="1400" dirty="0"/>
              <a:t>관리하기 쉽도록 한 군데 </a:t>
            </a:r>
            <a:r>
              <a:rPr lang="ko-KR" altLang="en-US" sz="1400" dirty="0" err="1"/>
              <a:t>모아놓은</a:t>
            </a:r>
            <a:r>
              <a:rPr lang="ko-KR" altLang="en-US" sz="1400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5498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선택자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0000"/>
                </a:solidFill>
              </a:rPr>
              <a:t>{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>
                <a:solidFill>
                  <a:srgbClr val="FF0000"/>
                </a:solidFill>
              </a:rPr>
              <a:t>} </a:t>
            </a:r>
            <a:r>
              <a:rPr lang="ko-KR" altLang="en-US" sz="1400" dirty="0"/>
              <a:t>사이에 정의한 스타일 규칙이 적용될 대상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속성과 속성 값 </a:t>
            </a:r>
            <a:r>
              <a:rPr lang="en-US" altLang="ko-KR" sz="1400" dirty="0"/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‘속성 </a:t>
            </a:r>
            <a:r>
              <a:rPr lang="en-US" altLang="ko-KR" sz="1400" dirty="0">
                <a:solidFill>
                  <a:srgbClr val="FF0000"/>
                </a:solidFill>
              </a:rPr>
              <a:t>: (</a:t>
            </a:r>
            <a:r>
              <a:rPr lang="ko-KR" altLang="en-US" sz="1400" dirty="0">
                <a:solidFill>
                  <a:srgbClr val="FF0000"/>
                </a:solidFill>
              </a:rPr>
              <a:t>콜론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속성 </a:t>
            </a:r>
            <a:r>
              <a:rPr lang="ko-KR" altLang="en-US" sz="1400" dirty="0" err="1">
                <a:solidFill>
                  <a:srgbClr val="FF0000"/>
                </a:solidFill>
              </a:rPr>
              <a:t>값’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같은 형식으로 함께 표시하며</a:t>
            </a:r>
            <a:r>
              <a:rPr lang="en-US" altLang="ko-KR" sz="1400" dirty="0"/>
              <a:t>, </a:t>
            </a:r>
            <a:r>
              <a:rPr lang="ko-KR" altLang="en-US" sz="1400" dirty="0"/>
              <a:t>속성</a:t>
            </a:r>
            <a:r>
              <a:rPr lang="en-US" altLang="ko-KR" sz="1400" dirty="0"/>
              <a:t>/</a:t>
            </a:r>
            <a:r>
              <a:rPr lang="ko-KR" altLang="en-US" sz="1400" dirty="0"/>
              <a:t>속성 값 쌍이 여럿일 경우에 </a:t>
            </a:r>
            <a:r>
              <a:rPr lang="ko-KR" altLang="en-US" sz="1400" dirty="0">
                <a:solidFill>
                  <a:srgbClr val="FF0000"/>
                </a:solidFill>
              </a:rPr>
              <a:t>세미콜론</a:t>
            </a:r>
            <a:r>
              <a:rPr lang="en-US" altLang="ko-KR" sz="1400" dirty="0">
                <a:solidFill>
                  <a:srgbClr val="FF0000"/>
                </a:solidFill>
              </a:rPr>
              <a:t>(;)</a:t>
            </a:r>
            <a:r>
              <a:rPr lang="ko-KR" altLang="en-US" sz="1400" dirty="0"/>
              <a:t>으로 구분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117467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544008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9784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818356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504679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553512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3885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내부 스타일 </a:t>
            </a:r>
            <a:r>
              <a:rPr lang="ko-KR" altLang="en-US" b="1" dirty="0"/>
              <a:t>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 안에서 사용할 스타일을 문서 안에 정리한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스타일 정보는 </a:t>
            </a:r>
            <a:r>
              <a:rPr lang="en-US" altLang="ko-KR" sz="1400" dirty="0">
                <a:solidFill>
                  <a:srgbClr val="FF0000"/>
                </a:solidFill>
              </a:rPr>
              <a:t>&lt;head&gt; </a:t>
            </a:r>
            <a:r>
              <a:rPr lang="ko-KR" altLang="en-US" sz="1400" dirty="0">
                <a:solidFill>
                  <a:srgbClr val="FF0000"/>
                </a:solidFill>
              </a:rPr>
              <a:t>태그와 </a:t>
            </a:r>
            <a:r>
              <a:rPr lang="en-US" altLang="ko-KR" sz="1400" dirty="0">
                <a:solidFill>
                  <a:srgbClr val="FF0000"/>
                </a:solidFill>
              </a:rPr>
              <a:t>&lt;/head&gt; </a:t>
            </a:r>
            <a:r>
              <a:rPr lang="ko-KR" altLang="en-US" sz="1400" dirty="0">
                <a:solidFill>
                  <a:srgbClr val="FF0000"/>
                </a:solidFill>
              </a:rPr>
              <a:t>태그 안</a:t>
            </a:r>
            <a:r>
              <a:rPr lang="ko-KR" altLang="en-US" sz="1400" dirty="0"/>
              <a:t>에서 정의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&lt;/style&gt; </a:t>
            </a:r>
            <a:r>
              <a:rPr lang="ko-KR" altLang="en-US" sz="1400" dirty="0"/>
              <a:t>태그 사이에 작성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 형태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3837963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외부 스타일 </a:t>
            </a:r>
            <a:r>
              <a:rPr lang="ko-KR" altLang="en-US" b="1" dirty="0"/>
              <a:t>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웹 문서에서 사용할 </a:t>
            </a:r>
            <a:r>
              <a:rPr lang="ko-KR" altLang="en-US" sz="1400" dirty="0">
                <a:solidFill>
                  <a:srgbClr val="FF0000"/>
                </a:solidFill>
              </a:rPr>
              <a:t>스타일을 별도 파일로 저장</a:t>
            </a:r>
            <a:r>
              <a:rPr lang="ko-KR" altLang="en-US" sz="1400" dirty="0"/>
              <a:t>해 놓고 필요할 때마다 파일에서 가져와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&lt;style&gt; </a:t>
            </a:r>
            <a:r>
              <a:rPr lang="ko-KR" altLang="en-US" sz="1400" dirty="0">
                <a:solidFill>
                  <a:srgbClr val="FF0000"/>
                </a:solidFill>
              </a:rPr>
              <a:t>태그 없이 </a:t>
            </a:r>
            <a:r>
              <a:rPr lang="en-US" altLang="ko-KR" sz="1400" dirty="0">
                <a:solidFill>
                  <a:srgbClr val="FF0000"/>
                </a:solidFill>
              </a:rPr>
              <a:t>&lt;link&gt; </a:t>
            </a:r>
            <a:r>
              <a:rPr lang="ko-KR" altLang="en-US" sz="1400" dirty="0">
                <a:solidFill>
                  <a:srgbClr val="FF0000"/>
                </a:solidFill>
              </a:rPr>
              <a:t>태그만 사용</a:t>
            </a:r>
            <a:r>
              <a:rPr lang="ko-KR" altLang="en-US" sz="1400" dirty="0"/>
              <a:t>해 미리 </a:t>
            </a:r>
            <a:r>
              <a:rPr lang="ko-KR" altLang="en-US" sz="1400" dirty="0">
                <a:solidFill>
                  <a:srgbClr val="FF0000"/>
                </a:solidFill>
              </a:rPr>
              <a:t>만들어 놓은 외부 스타일 시트 파일 연결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94176"/>
            <a:ext cx="3431098" cy="1290750"/>
          </a:xfrm>
          <a:prstGeom prst="cloudCallout">
            <a:avLst>
              <a:gd name="adj1" fmla="val 107773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style.css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4416366"/>
            <a:ext cx="356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인라인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스타일 시트를 사용하지 않고 스타일을 적용할 대상에 직접 표시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스타일을 적용하고 싶은 태그에 </a:t>
            </a:r>
            <a:r>
              <a:rPr lang="en-US" altLang="ko-KR" sz="1400" dirty="0"/>
              <a:t>style </a:t>
            </a:r>
            <a:r>
              <a:rPr lang="ko-KR" altLang="en-US" sz="1400" dirty="0"/>
              <a:t>속성을 사용해 </a:t>
            </a:r>
            <a:r>
              <a:rPr lang="en-US" altLang="ko-KR" sz="1400" b="1" dirty="0">
                <a:solidFill>
                  <a:srgbClr val="FF0000"/>
                </a:solidFill>
              </a:rPr>
              <a:t>style=“</a:t>
            </a:r>
            <a:r>
              <a:rPr lang="ko-KR" altLang="en-US" sz="1400" b="1" dirty="0">
                <a:solidFill>
                  <a:srgbClr val="FF0000"/>
                </a:solidFill>
              </a:rPr>
              <a:t>속성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속성 값</a:t>
            </a:r>
            <a:r>
              <a:rPr lang="en-US" altLang="ko-KR" sz="1400" b="1" dirty="0">
                <a:solidFill>
                  <a:srgbClr val="FF0000"/>
                </a:solidFill>
              </a:rPr>
              <a:t>;” </a:t>
            </a:r>
            <a:r>
              <a:rPr lang="ko-KR" altLang="en-US" sz="1400" dirty="0"/>
              <a:t>형태로 스타일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인라인 스타일은 </a:t>
            </a:r>
            <a:r>
              <a:rPr lang="ko-KR" altLang="en-US" sz="1400" dirty="0"/>
              <a:t>가장 우선순위가 </a:t>
            </a:r>
            <a:r>
              <a:rPr lang="ko-KR" altLang="en-US" sz="1400" dirty="0">
                <a:solidFill>
                  <a:srgbClr val="FF0000"/>
                </a:solidFill>
              </a:rPr>
              <a:t>제일 큰 스타일</a:t>
            </a:r>
            <a:r>
              <a:rPr lang="ko-KR" altLang="en-US" sz="1400" dirty="0"/>
              <a:t>이다</a:t>
            </a:r>
            <a:r>
              <a:rPr lang="en-US" altLang="ko-KR" sz="1400" dirty="0"/>
              <a:t>.(</a:t>
            </a:r>
            <a:r>
              <a:rPr lang="ko-KR" altLang="en-US" sz="1400" dirty="0"/>
              <a:t>내부스타일</a:t>
            </a:r>
            <a:r>
              <a:rPr lang="en-US" altLang="ko-KR" sz="1400" dirty="0"/>
              <a:t>&lt;</a:t>
            </a:r>
            <a:r>
              <a:rPr lang="ko-KR" altLang="en-US" sz="1400" dirty="0"/>
              <a:t>인라인스타일</a:t>
            </a:r>
            <a:r>
              <a:rPr lang="en-US" altLang="ko-KR" sz="14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9791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6599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43" y="4689460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2428</Words>
  <Application>Microsoft Office PowerPoint</Application>
  <PresentationFormat>와이드스크린</PresentationFormat>
  <Paragraphs>334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CSS기초</vt:lpstr>
      <vt:lpstr>목차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PC</cp:lastModifiedBy>
  <cp:revision>22</cp:revision>
  <dcterms:created xsi:type="dcterms:W3CDTF">2018-05-30T08:05:26Z</dcterms:created>
  <dcterms:modified xsi:type="dcterms:W3CDTF">2025-04-07T06:29:00Z</dcterms:modified>
</cp:coreProperties>
</file>