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-1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및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449304"/>
            <a:ext cx="10515600" cy="944686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238" y="3266941"/>
            <a:ext cx="7345256" cy="120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51089" y="210416"/>
            <a:ext cx="8128845" cy="952929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13" name="직사각형 12"/>
          <p:cNvSpPr/>
          <p:nvPr userDrawn="1"/>
        </p:nvSpPr>
        <p:spPr>
          <a:xfrm>
            <a:off x="109144" y="1016537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76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 hasCustomPrompt="1"/>
          </p:nvPr>
        </p:nvSpPr>
        <p:spPr>
          <a:xfrm>
            <a:off x="356281" y="159177"/>
            <a:ext cx="6633519" cy="952929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11880" y="6490574"/>
            <a:ext cx="2395760" cy="365125"/>
          </a:xfrm>
        </p:spPr>
        <p:txBody>
          <a:bodyPr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1157358" y="6490574"/>
            <a:ext cx="1018564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20" y="9939"/>
            <a:ext cx="2897212" cy="543777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356281" y="1065966"/>
            <a:ext cx="7689327" cy="922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1989" y="1763901"/>
            <a:ext cx="10292385" cy="3447020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  <a:lvl3pPr>
              <a:lnSpc>
                <a:spcPct val="150000"/>
              </a:lnSpc>
              <a:defRPr sz="24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9591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00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FFF4-982E-4CD5-831A-2A61EC193C7B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105D-8331-4AEF-8E29-840FCC8DA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9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.org/Style/CS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기초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69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클래스</a:t>
            </a:r>
            <a:r>
              <a:rPr lang="en-US" altLang="ko-KR" b="1"/>
              <a:t>(class)</a:t>
            </a:r>
            <a:r>
              <a:rPr lang="ko-KR" altLang="en-US" b="1"/>
              <a:t> 선택자</a:t>
            </a:r>
            <a:r>
              <a:rPr lang="en-US" altLang="ko-KR" b="1"/>
              <a:t>, id </a:t>
            </a:r>
            <a:r>
              <a:rPr lang="ko-KR" altLang="en-US" b="1"/>
              <a:t>선택자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2730" y="1768929"/>
            <a:ext cx="106456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atin typeface="+mn-ea"/>
              </a:rPr>
              <a:t>공통점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요소의 특정 부분에만 스타일 적용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>
                <a:latin typeface="+mn-ea"/>
              </a:rPr>
              <a:t>차이점</a:t>
            </a:r>
            <a:r>
              <a:rPr lang="ko-KR" altLang="en-US" sz="1400">
                <a:latin typeface="+mn-ea"/>
              </a:rPr>
              <a:t> 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>
                <a:latin typeface="+mn-ea"/>
              </a:rPr>
              <a:t>클래스 선택자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문서 안에서 여러 번 반복할 스타일이라면 클래스 선택자로 정의</a:t>
            </a:r>
            <a:r>
              <a:rPr lang="en-US" altLang="ko-KR" sz="1400">
                <a:latin typeface="+mn-ea"/>
              </a:rPr>
              <a:t>.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                     </a:t>
            </a:r>
            <a:r>
              <a:rPr lang="ko-KR" altLang="en-US" sz="1400">
                <a:latin typeface="+mn-ea"/>
              </a:rPr>
              <a:t>마침표</a:t>
            </a:r>
            <a:r>
              <a:rPr lang="en-US" altLang="ko-KR" sz="1400">
                <a:latin typeface="+mn-ea"/>
              </a:rPr>
              <a:t>(.) </a:t>
            </a:r>
            <a:r>
              <a:rPr lang="ko-KR" altLang="en-US" sz="1400">
                <a:latin typeface="+mn-ea"/>
              </a:rPr>
              <a:t>다음에 클래스 이름 지정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선택자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문서 안에서 한번만 사용한다면 </a:t>
            </a: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선택자로 정의</a:t>
            </a:r>
            <a:r>
              <a:rPr lang="en-US" altLang="ko-KR" sz="1400">
                <a:latin typeface="+mn-ea"/>
              </a:rPr>
              <a:t>.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               </a:t>
            </a:r>
            <a:r>
              <a:rPr lang="ko-KR" altLang="en-US" sz="1400">
                <a:latin typeface="+mn-ea"/>
              </a:rPr>
              <a:t>파운드</a:t>
            </a:r>
            <a:r>
              <a:rPr lang="en-US" altLang="ko-KR" sz="1400">
                <a:latin typeface="+mn-ea"/>
              </a:rPr>
              <a:t>(#) </a:t>
            </a:r>
            <a:r>
              <a:rPr lang="ko-KR" altLang="en-US" sz="1400">
                <a:latin typeface="+mn-ea"/>
              </a:rPr>
              <a:t>다음에 </a:t>
            </a: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이름 지정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98957" y="4946974"/>
            <a:ext cx="2583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.bluetext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7" name="직사각형 6"/>
          <p:cNvSpPr/>
          <p:nvPr/>
        </p:nvSpPr>
        <p:spPr>
          <a:xfrm>
            <a:off x="6050303" y="4946974"/>
            <a:ext cx="3814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#container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가로로 중앙에 배치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1040234" y="4496499"/>
            <a:ext cx="2298584" cy="352338"/>
          </a:xfrm>
          <a:prstGeom prst="wedgeRoundRectCallout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클래스 선택자</a:t>
            </a:r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5872293" y="4496499"/>
            <a:ext cx="2298584" cy="352338"/>
          </a:xfrm>
          <a:prstGeom prst="wedgeRoundRectCallout">
            <a:avLst/>
          </a:prstGeom>
          <a:noFill/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id</a:t>
            </a:r>
            <a:r>
              <a:rPr lang="ko-KR" altLang="en-US" sz="1400" b="1">
                <a:solidFill>
                  <a:schemeClr val="tx1"/>
                </a:solidFill>
              </a:rPr>
              <a:t> 선택자</a:t>
            </a:r>
          </a:p>
        </p:txBody>
      </p:sp>
    </p:spTree>
    <p:extLst>
      <p:ext uri="{BB962C8B-B14F-4D97-AF65-F5344CB8AC3E}">
        <p14:creationId xmlns:p14="http://schemas.microsoft.com/office/powerpoint/2010/main" val="396447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클래스</a:t>
            </a:r>
            <a:r>
              <a:rPr lang="en-US" altLang="ko-KR" b="1"/>
              <a:t>(class)</a:t>
            </a:r>
            <a:r>
              <a:rPr lang="ko-KR" altLang="en-US" b="1"/>
              <a:t> 선택자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763236" y="127615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(Blueberry)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h2.bluetext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.redtext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크기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margin-left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왼쪽 마진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블루베리에 관한 연구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="bluetext"&gt;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="bluetext"&gt;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항산화제인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매사츄세츠 보스톤에 있는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="redtext"&gt;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노화에 관한 인류 영양 연구센터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 on Aging)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자료에 의하면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뛰어난 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노화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="redtext"&gt;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인류 영양 연구센터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Center)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신경과학자들은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발견하였습니다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88" y="3391510"/>
            <a:ext cx="3882705" cy="22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2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id </a:t>
            </a:r>
            <a:r>
              <a:rPr lang="ko-KR" altLang="en-US" b="1"/>
              <a:t>선택자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96000" y="177972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선택자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#container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가로로 중앙에 배치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="container"&gt;&lt;/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83" y="2532077"/>
            <a:ext cx="35242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9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그룹</a:t>
            </a:r>
            <a:r>
              <a:rPr lang="en-US" altLang="ko-KR" b="1"/>
              <a:t> </a:t>
            </a:r>
            <a:r>
              <a:rPr lang="ko-KR" altLang="en-US" b="1"/>
              <a:t>선택자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8929"/>
            <a:ext cx="10645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같은 스타일을 사용하는 선택자를 한꺼번에 정의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쉼표</a:t>
            </a:r>
            <a:r>
              <a:rPr lang="en-US" altLang="ko-KR" sz="1400">
                <a:latin typeface="+mn-ea"/>
              </a:rPr>
              <a:t>(,)</a:t>
            </a:r>
            <a:r>
              <a:rPr lang="ko-KR" altLang="en-US" sz="1400">
                <a:latin typeface="+mn-ea"/>
              </a:rPr>
              <a:t>로 구분해 여러 선택자를 나열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88" y="2631040"/>
            <a:ext cx="1647825" cy="314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3" y="3525386"/>
            <a:ext cx="6019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5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캐스캐이딩의 의미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6524"/>
            <a:ext cx="106456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캐스캐이딩</a:t>
            </a:r>
            <a:r>
              <a:rPr lang="en-US" altLang="ko-KR" sz="1400">
                <a:latin typeface="+mn-ea"/>
              </a:rPr>
              <a:t>(Cascading) : </a:t>
            </a:r>
            <a:r>
              <a:rPr lang="ko-KR" altLang="en-US" sz="1400">
                <a:latin typeface="+mn-ea"/>
              </a:rPr>
              <a:t> ‘위에서 아래로 흐른다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는 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선택자에 여러 스타일이 적용될 때 스타일 충돌을 막기 위해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위에서 아래로 흐르며 적용되는</a:t>
            </a:r>
            <a:r>
              <a:rPr lang="en-US" altLang="ko-KR" sz="1400">
                <a:latin typeface="+mn-ea"/>
              </a:rPr>
              <a:t>’ </a:t>
            </a:r>
            <a:r>
              <a:rPr lang="ko-KR" altLang="en-US" sz="1400">
                <a:latin typeface="+mn-ea"/>
              </a:rPr>
              <a:t>방법을 선택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005" y="3147134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캐스캐이딩의 원칙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2730" y="3641892"/>
            <a:ext cx="85064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① </a:t>
            </a:r>
            <a:r>
              <a:rPr lang="ko-KR" altLang="en-US" sz="1400">
                <a:solidFill>
                  <a:srgbClr val="211D1E"/>
                </a:solidFill>
                <a:latin typeface="TDc_SSiGothic 140"/>
              </a:rPr>
              <a:t>스타일 우선순위 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스타일 규칙의 중요도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적용 범위에 따라 우선순위가 결정되고 그 우선순위에 따라 위에서 아래로 스타일 적용</a:t>
            </a:r>
            <a:endParaRPr lang="en-US" altLang="ko-KR" sz="1400">
              <a:solidFill>
                <a:srgbClr val="211D1E"/>
              </a:solidFill>
              <a:latin typeface="TDc_SSiGothic 12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② </a:t>
            </a:r>
            <a:r>
              <a:rPr lang="ko-KR" altLang="en-US" sz="1400">
                <a:solidFill>
                  <a:srgbClr val="211D1E"/>
                </a:solidFill>
                <a:latin typeface="TDc_SSiGothic 140"/>
              </a:rPr>
              <a:t>스타일 상속 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태그들의 포함 관계에 따라 부모 요소의 스타일을 자식 요소로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위에서 아래로 전달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612396" y="5178706"/>
            <a:ext cx="10433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※ 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스타일 시트에서 ‘캐스캐이딩’은 가장 기본적인 개념이기 때문에 일반적으로 ‘스타일 시트’는 ‘캐스캐이딩 스타일 시트</a:t>
            </a:r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(CSS)’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와 같은 의미로 사용됨</a:t>
            </a:r>
            <a:endParaRPr lang="ko-KR" altLang="en-US" sz="36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164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396" y="1837189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1. </a:t>
            </a:r>
            <a:r>
              <a:rPr lang="ko-KR" altLang="en-US" sz="1400" b="1"/>
              <a:t>얼마나 중요한가에 따라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96954" y="2348917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사용자 스타일 시트의 중요 스타일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96954" y="2880039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제작자 스타일 시트의 중요 스타일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96954" y="3411161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제작자 스타일 시트의 일반 스타일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96954" y="3942283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사용자 스타일 시트의 일반 스타일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96954" y="4473405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브라우저 스타일 시트의 스타일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671119" y="5217951"/>
            <a:ext cx="1170263" cy="1132515"/>
            <a:chOff x="671119" y="5217951"/>
            <a:chExt cx="1170263" cy="1132515"/>
          </a:xfrm>
        </p:grpSpPr>
        <p:sp>
          <p:nvSpPr>
            <p:cNvPr id="33" name="직사각형 32"/>
            <p:cNvSpPr/>
            <p:nvPr/>
          </p:nvSpPr>
          <p:spPr>
            <a:xfrm>
              <a:off x="671119" y="5217952"/>
              <a:ext cx="1107347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4036" y="5608139"/>
              <a:ext cx="981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사용자 </a:t>
              </a:r>
              <a:r>
                <a:rPr lang="en-US" altLang="ko-KR" sz="1200"/>
                <a:t>css</a:t>
              </a:r>
            </a:p>
            <a:p>
              <a:r>
                <a:rPr lang="en-US" altLang="ko-KR" sz="1200"/>
                <a:t>      </a:t>
              </a:r>
              <a:r>
                <a:rPr lang="ko-KR" altLang="en-US" sz="1200"/>
                <a:t>↓</a:t>
              </a:r>
              <a:endParaRPr lang="en-US" altLang="ko-KR" sz="1200"/>
            </a:p>
            <a:p>
              <a:r>
                <a:rPr lang="ko-KR" altLang="en-US" sz="1200"/>
                <a:t>제작자 </a:t>
              </a:r>
              <a:r>
                <a:rPr lang="en-US" altLang="ko-KR" sz="1200"/>
                <a:t>css</a:t>
              </a:r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1119" y="5217951"/>
              <a:ext cx="11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C00000"/>
                  </a:solidFill>
                </a:rPr>
                <a:t>중요 스타일</a:t>
              </a:r>
              <a:endParaRPr lang="ko-KR" altLang="en-US" sz="1400" b="1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948343" y="5217951"/>
            <a:ext cx="1170263" cy="1132515"/>
            <a:chOff x="1948343" y="5217951"/>
            <a:chExt cx="1170263" cy="1132515"/>
          </a:xfrm>
        </p:grpSpPr>
        <p:sp>
          <p:nvSpPr>
            <p:cNvPr id="35" name="직사각형 34"/>
            <p:cNvSpPr/>
            <p:nvPr/>
          </p:nvSpPr>
          <p:spPr>
            <a:xfrm>
              <a:off x="1979802" y="5217952"/>
              <a:ext cx="1044429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42719" y="5608139"/>
              <a:ext cx="981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제작자 </a:t>
              </a:r>
              <a:r>
                <a:rPr lang="en-US" altLang="ko-KR" sz="1200"/>
                <a:t>css</a:t>
              </a:r>
            </a:p>
            <a:p>
              <a:r>
                <a:rPr lang="en-US" altLang="ko-KR" sz="1200"/>
                <a:t>       </a:t>
              </a:r>
              <a:r>
                <a:rPr lang="ko-KR" altLang="en-US" sz="1200"/>
                <a:t>↓</a:t>
              </a:r>
              <a:endParaRPr lang="en-US" altLang="ko-KR" sz="1200"/>
            </a:p>
            <a:p>
              <a:r>
                <a:rPr lang="ko-KR" altLang="en-US" sz="1200"/>
                <a:t>사용자 </a:t>
              </a:r>
              <a:r>
                <a:rPr lang="en-US" altLang="ko-KR" sz="1200"/>
                <a:t>css</a:t>
              </a:r>
              <a:endParaRPr lang="ko-KR" altLang="en-US" sz="12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8343" y="5217951"/>
              <a:ext cx="11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C00000"/>
                  </a:solidFill>
                </a:rPr>
                <a:t>일반 스타일</a:t>
              </a:r>
              <a:endParaRPr lang="ko-KR" altLang="en-US" sz="1400" b="1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3181523" y="5217951"/>
            <a:ext cx="1170263" cy="1132515"/>
            <a:chOff x="3181523" y="5217951"/>
            <a:chExt cx="1170263" cy="1132515"/>
          </a:xfrm>
        </p:grpSpPr>
        <p:sp>
          <p:nvSpPr>
            <p:cNvPr id="39" name="직사각형 38"/>
            <p:cNvSpPr/>
            <p:nvPr/>
          </p:nvSpPr>
          <p:spPr>
            <a:xfrm>
              <a:off x="3212982" y="5217952"/>
              <a:ext cx="1044429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81523" y="5217951"/>
              <a:ext cx="1170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브라우저</a:t>
              </a:r>
              <a:endParaRPr lang="en-US" altLang="ko-KR" sz="1400" b="1">
                <a:solidFill>
                  <a:srgbClr val="C00000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스타일</a:t>
              </a:r>
              <a:endParaRPr lang="ko-KR" altLang="en-US" sz="1400" b="1"/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1803631" y="5608139"/>
            <a:ext cx="201336" cy="22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3030522" y="5608139"/>
            <a:ext cx="201336" cy="22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2155971" y="2676088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2155971" y="3195538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>
            <a:off x="2155971" y="3750004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아래쪽 화살표 48"/>
          <p:cNvSpPr/>
          <p:nvPr/>
        </p:nvSpPr>
        <p:spPr>
          <a:xfrm>
            <a:off x="2155971" y="4269453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1098958" y="1678564"/>
            <a:ext cx="4362275" cy="944284"/>
            <a:chOff x="1098958" y="1678564"/>
            <a:chExt cx="4362275" cy="944284"/>
          </a:xfrm>
        </p:grpSpPr>
        <p:sp>
          <p:nvSpPr>
            <p:cNvPr id="50" name="TextBox 49"/>
            <p:cNvSpPr txBox="1"/>
            <p:nvPr/>
          </p:nvSpPr>
          <p:spPr>
            <a:xfrm>
              <a:off x="3414319" y="1678564"/>
              <a:ext cx="20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accent2"/>
                  </a:solidFill>
                </a:rPr>
                <a:t>시스템에서 만든 스타일</a:t>
              </a:r>
              <a:r>
                <a:rPr lang="en-US" altLang="ko-KR" sz="1200">
                  <a:solidFill>
                    <a:schemeClr val="accent2"/>
                  </a:solidFill>
                </a:rPr>
                <a:t>. </a:t>
              </a:r>
              <a:r>
                <a:rPr lang="ko-KR" altLang="en-US" sz="1200">
                  <a:solidFill>
                    <a:schemeClr val="accent2"/>
                  </a:solidFill>
                </a:rPr>
                <a:t>사용자가 제어할 수 없음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98958" y="2424059"/>
              <a:ext cx="1308682" cy="198789"/>
            </a:xfrm>
            <a:prstGeom prst="rect">
              <a:avLst/>
            </a:prstGeom>
            <a:solidFill>
              <a:schemeClr val="accent4">
                <a:alpha val="32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구부러진 연결선 52"/>
            <p:cNvCxnSpPr>
              <a:stCxn id="50" idx="1"/>
              <a:endCxn id="51" idx="0"/>
            </p:cNvCxnSpPr>
            <p:nvPr/>
          </p:nvCxnSpPr>
          <p:spPr>
            <a:xfrm rot="10800000" flipV="1">
              <a:off x="1753299" y="1909397"/>
              <a:ext cx="1661020" cy="514662"/>
            </a:xfrm>
            <a:prstGeom prst="curved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1088979" y="2880039"/>
            <a:ext cx="4564095" cy="783292"/>
            <a:chOff x="1088979" y="2880039"/>
            <a:chExt cx="4564095" cy="783292"/>
          </a:xfrm>
        </p:grpSpPr>
        <p:sp>
          <p:nvSpPr>
            <p:cNvPr id="55" name="직사각형 54"/>
            <p:cNvSpPr/>
            <p:nvPr/>
          </p:nvSpPr>
          <p:spPr>
            <a:xfrm>
              <a:off x="1088979" y="3481140"/>
              <a:ext cx="1318661" cy="182191"/>
            </a:xfrm>
            <a:prstGeom prst="rect">
              <a:avLst/>
            </a:prstGeom>
            <a:solidFill>
              <a:schemeClr val="accent6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64906" y="2880039"/>
              <a:ext cx="1588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0070C0"/>
                  </a:solidFill>
                </a:rPr>
                <a:t>웹 사이트를 만들 때 제작자가 만든 스타일</a:t>
              </a:r>
            </a:p>
          </p:txBody>
        </p:sp>
        <p:cxnSp>
          <p:nvCxnSpPr>
            <p:cNvPr id="58" name="구부러진 연결선 57"/>
            <p:cNvCxnSpPr>
              <a:stCxn id="56" idx="1"/>
              <a:endCxn id="55" idx="0"/>
            </p:cNvCxnSpPr>
            <p:nvPr/>
          </p:nvCxnSpPr>
          <p:spPr>
            <a:xfrm rot="10800000" flipV="1">
              <a:off x="1748310" y="3095482"/>
              <a:ext cx="2316596" cy="385657"/>
            </a:xfrm>
            <a:prstGeom prst="curvedConnector2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195917" y="4007843"/>
            <a:ext cx="4656243" cy="718867"/>
            <a:chOff x="1195917" y="4007843"/>
            <a:chExt cx="4656243" cy="718867"/>
          </a:xfrm>
        </p:grpSpPr>
        <p:sp>
          <p:nvSpPr>
            <p:cNvPr id="63" name="직사각형 62"/>
            <p:cNvSpPr/>
            <p:nvPr/>
          </p:nvSpPr>
          <p:spPr>
            <a:xfrm>
              <a:off x="1195917" y="4540780"/>
              <a:ext cx="1499157" cy="185930"/>
            </a:xfrm>
            <a:prstGeom prst="rect">
              <a:avLst/>
            </a:prstGeom>
            <a:solidFill>
              <a:srgbClr val="7030A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064906" y="4007843"/>
              <a:ext cx="1787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7030A0"/>
                  </a:solidFill>
                </a:rPr>
                <a:t>브라우저의 기본 스타일</a:t>
              </a:r>
            </a:p>
          </p:txBody>
        </p:sp>
        <p:cxnSp>
          <p:nvCxnSpPr>
            <p:cNvPr id="67" name="구부러진 연결선 66"/>
            <p:cNvCxnSpPr>
              <a:stCxn id="65" idx="1"/>
              <a:endCxn id="63" idx="0"/>
            </p:cNvCxnSpPr>
            <p:nvPr/>
          </p:nvCxnSpPr>
          <p:spPr>
            <a:xfrm rot="10800000" flipV="1">
              <a:off x="1945496" y="4138648"/>
              <a:ext cx="2119410" cy="402132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1" name="직사각형 70"/>
          <p:cNvSpPr/>
          <p:nvPr/>
        </p:nvSpPr>
        <p:spPr>
          <a:xfrm>
            <a:off x="6551802" y="1083686"/>
            <a:ext cx="46408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italic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 스타일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!important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우선 적용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="images/rio.png"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 리우데자네이루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070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756" y="4371428"/>
            <a:ext cx="3491382" cy="230630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88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396" y="1837189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2. </a:t>
            </a:r>
            <a:r>
              <a:rPr lang="ko-KR" altLang="en-US" sz="1400" b="1"/>
              <a:t>얼마나 한정지을 수 있는가에 따라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824218" y="2385162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인라인 스타일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824218" y="2925930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id </a:t>
            </a:r>
            <a:r>
              <a:rPr lang="ko-KR" altLang="en-US" sz="1200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24218" y="3475088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클래스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824218" y="3996860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태그 스타일</a:t>
            </a:r>
          </a:p>
        </p:txBody>
      </p:sp>
      <p:sp>
        <p:nvSpPr>
          <p:cNvPr id="46" name="아래쪽 화살표 45"/>
          <p:cNvSpPr/>
          <p:nvPr/>
        </p:nvSpPr>
        <p:spPr>
          <a:xfrm>
            <a:off x="1504709" y="2721979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1504709" y="3261416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쪽 화살표 47"/>
          <p:cNvSpPr/>
          <p:nvPr/>
        </p:nvSpPr>
        <p:spPr>
          <a:xfrm>
            <a:off x="1477166" y="3793670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2374087" y="2426945"/>
            <a:ext cx="2424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해당 태그에만 적용되는 스타일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65697" y="2874071"/>
            <a:ext cx="242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지정한 부분에만 적용되는 스타일</a:t>
            </a:r>
            <a:r>
              <a:rPr lang="en-US" altLang="ko-KR" sz="1100">
                <a:solidFill>
                  <a:schemeClr val="accent2"/>
                </a:solidFill>
              </a:rPr>
              <a:t>. </a:t>
            </a:r>
            <a:r>
              <a:rPr lang="ko-KR" altLang="en-US" sz="1100">
                <a:solidFill>
                  <a:schemeClr val="accent2"/>
                </a:solidFill>
              </a:rPr>
              <a:t>문서 안에서 한번만 사용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28107" y="3423229"/>
            <a:ext cx="242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지정한 부분에만 적용되는 스타일</a:t>
            </a:r>
            <a:r>
              <a:rPr lang="en-US" altLang="ko-KR" sz="1100">
                <a:solidFill>
                  <a:schemeClr val="accent2"/>
                </a:solidFill>
              </a:rPr>
              <a:t>. </a:t>
            </a:r>
            <a:r>
              <a:rPr lang="ko-KR" altLang="en-US" sz="1100">
                <a:solidFill>
                  <a:schemeClr val="accent2"/>
                </a:solidFill>
              </a:rPr>
              <a:t>문서 안에서 여러번 사용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65696" y="3945001"/>
            <a:ext cx="24244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>
                <a:solidFill>
                  <a:schemeClr val="accent2"/>
                </a:solidFill>
              </a:rPr>
              <a:t>특정 태그에만 적용되는 스타일</a:t>
            </a:r>
            <a:endParaRPr lang="en-US" altLang="ko-KR" sz="1100">
              <a:solidFill>
                <a:schemeClr val="accent2"/>
              </a:solidFill>
            </a:endParaRPr>
          </a:p>
          <a:p>
            <a:r>
              <a:rPr lang="ko-KR" altLang="en-US" sz="1100">
                <a:solidFill>
                  <a:schemeClr val="accent2"/>
                </a:solidFill>
              </a:rPr>
              <a:t>문서 안의 같은 태그에 모두 적용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370040" y="1056465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#habor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gray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- 1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픽셀짜리 회색 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 여백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테두리와 내용 사이의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green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.heading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="heading"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="habor"&gt;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="images/rio.png"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 리우데자네이루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77" y="4221069"/>
            <a:ext cx="4143375" cy="241935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1" name="TextBox 60"/>
          <p:cNvSpPr txBox="1"/>
          <p:nvPr/>
        </p:nvSpPr>
        <p:spPr>
          <a:xfrm>
            <a:off x="612396" y="4848815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3. </a:t>
            </a:r>
            <a:r>
              <a:rPr lang="ko-KR" altLang="en-US" sz="1400" b="1"/>
              <a:t>소스 순서에 따라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87897" y="5338511"/>
            <a:ext cx="51927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중요도와 명시도가 같다면 소스 순서에 따라 결정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소스에서 나중에 온 스타일이 먼저 온 스타일을 덮어씀</a:t>
            </a: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047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2: </a:t>
            </a:r>
            <a:r>
              <a:rPr lang="ko-KR" altLang="en-US" b="1">
                <a:solidFill>
                  <a:srgbClr val="C00000"/>
                </a:solidFill>
              </a:rPr>
              <a:t>스타일 상속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24312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자식 요소에서 별도로 스타일을 지정하지 않으면 부모 요소에 있는 스타일 속성들이 자식 요소로 전달됨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상속을 이용하면 스타일 시트를 효과적으로 만들 수 있다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주의할 것은 스타일의 모든 속성이 부모 요소에서 자식 요소로 상속되는 것은 아니라는 점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예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글자 색은 상속되지만 배경 색은 상속되지 않음</a:t>
            </a:r>
            <a:r>
              <a:rPr lang="en-US" altLang="ko-KR" sz="140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부모 요소로부터 스타일이 상속되는데 자식 요소에서 다른 스타일을 사용하고자 한다면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즉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스타일 충돌이 생긴다면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중요도</a:t>
            </a:r>
            <a:r>
              <a:rPr lang="en-US" altLang="ko-KR" sz="1400">
                <a:latin typeface="+mn-ea"/>
              </a:rPr>
              <a:t>＇</a:t>
            </a:r>
            <a:r>
              <a:rPr lang="ko-KR" altLang="en-US" sz="1400">
                <a:latin typeface="+mn-ea"/>
              </a:rPr>
              <a:t>나 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명시도</a:t>
            </a:r>
            <a:r>
              <a:rPr lang="en-US" altLang="ko-KR" sz="1400">
                <a:latin typeface="+mn-ea"/>
              </a:rPr>
              <a:t>‘, 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소스순서</a:t>
            </a:r>
            <a:r>
              <a:rPr lang="en-US" altLang="ko-KR" sz="1400">
                <a:latin typeface="+mn-ea"/>
              </a:rPr>
              <a:t>‘ </a:t>
            </a:r>
            <a:r>
              <a:rPr lang="ko-KR" altLang="en-US" sz="1400">
                <a:latin typeface="+mn-ea"/>
              </a:rPr>
              <a:t>등에 따라 우선 순위 결정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716785" y="1385447"/>
            <a:ext cx="4146958" cy="4132905"/>
            <a:chOff x="6985233" y="1834117"/>
            <a:chExt cx="4146958" cy="4132905"/>
          </a:xfrm>
        </p:grpSpPr>
        <p:sp>
          <p:nvSpPr>
            <p:cNvPr id="7" name="직사각형 6"/>
            <p:cNvSpPr/>
            <p:nvPr/>
          </p:nvSpPr>
          <p:spPr>
            <a:xfrm>
              <a:off x="6985233" y="1834117"/>
              <a:ext cx="34926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font-family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ko-KR" altLang="en-US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돋움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"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/*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글꼴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endPara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color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darkgreen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 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/*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글자색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en-US" altLang="ko-KR" sz="1200">
                  <a:solidFill>
                    <a:srgbClr val="0064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/</a:t>
              </a:r>
              <a:endPara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985233" y="3104700"/>
              <a:ext cx="414695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h1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뉴욕 타임즈에서 발표한 세계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10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대 슈퍼푸드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h1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ul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블루베리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귀리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토마토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시금치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적포도주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견과류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브로콜리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연어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마늘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녹차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li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ul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94" y="4417784"/>
            <a:ext cx="3182531" cy="15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6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CSS3</a:t>
            </a:r>
            <a:r>
              <a:rPr lang="ko-KR" altLang="en-US" b="1"/>
              <a:t>란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62901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CSS1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CSS2  </a:t>
            </a:r>
            <a:r>
              <a:rPr lang="en-US" altLang="ko-KR" sz="1400" b="1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CSS3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CSS2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를 기본으로 새로운 규약들을 추가한 것이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CSS3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CSS2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규약 안에는 모든 스타일 규약이 담겨있어서 덩치가 크고 복잡해서 한꺼번에 업데이트하기 어려움</a:t>
            </a:r>
            <a:br>
              <a:rPr lang="en-US" altLang="ko-KR" sz="1400">
                <a:latin typeface="+mn-ea"/>
                <a:sym typeface="Wingdings" panose="05000000000000000000" pitchFamily="2" charset="2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CSS3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부터는 배경이나 글꼴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박스 모델 등 수십 개 기능을 주제별로 규약을 따로 만듦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 “CSS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모듈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 “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이라고 부름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모듈별로 개발 진행 속도도 다르고 필요에 따라 계속 새로운 모듈이 생김</a:t>
            </a:r>
            <a:br>
              <a:rPr lang="en-US" altLang="ko-KR" sz="1400">
                <a:latin typeface="+mn-ea"/>
                <a:sym typeface="Wingdings" panose="05000000000000000000" pitchFamily="2" charset="2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CSS3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는 한번에 표준 규약이 결정되지 않음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hlinkClick r:id="rId2"/>
              </a:rPr>
              <a:t>W3C CSS </a:t>
            </a:r>
            <a:r>
              <a:rPr lang="ko-KR" altLang="en-US" sz="1400">
                <a:latin typeface="+mn-ea"/>
                <a:hlinkClick r:id="rId2"/>
              </a:rPr>
              <a:t>사이트로 이동하기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38" y="1886671"/>
            <a:ext cx="4365702" cy="33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55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CSS3</a:t>
            </a:r>
            <a:r>
              <a:rPr lang="ko-KR" altLang="en-US" b="1"/>
              <a:t>와 브라우저 접두사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6290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CSS3 </a:t>
            </a:r>
            <a:r>
              <a:rPr lang="ko-KR" altLang="en-US" sz="1400">
                <a:latin typeface="+mn-ea"/>
              </a:rPr>
              <a:t>모듈이 계속 개발되고 있는데 표준 규약이 아닌 속성들은 브라우저에 따라 다른 방식으로 지원됨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속성 이름 앞에 접두사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(prefix)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를 붙여 브라우저별로 구분해야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표준 규약이 완성된 속성도 옛날 버전의 모던 브라우저 사용자를 고려하기 위해 브라우저 접두사를 붙여 사용하기도 함</a:t>
            </a:r>
            <a:endParaRPr lang="en-US" altLang="ko-KR" sz="140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337792" y="3233935"/>
            <a:ext cx="3936732" cy="959500"/>
            <a:chOff x="2337792" y="3233935"/>
            <a:chExt cx="3936732" cy="959500"/>
          </a:xfrm>
        </p:grpSpPr>
        <p:sp>
          <p:nvSpPr>
            <p:cNvPr id="4" name="직사각형 3"/>
            <p:cNvSpPr/>
            <p:nvPr/>
          </p:nvSpPr>
          <p:spPr>
            <a:xfrm>
              <a:off x="4079523" y="4017266"/>
              <a:ext cx="1107346" cy="176169"/>
            </a:xfrm>
            <a:prstGeom prst="rect">
              <a:avLst/>
            </a:prstGeom>
            <a:solidFill>
              <a:schemeClr val="accent4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37792" y="3233935"/>
              <a:ext cx="3936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accent2"/>
                  </a:solidFill>
                </a:rPr>
                <a:t>IE</a:t>
              </a:r>
              <a:r>
                <a:rPr lang="ko-KR" altLang="en-US" sz="1200">
                  <a:solidFill>
                    <a:schemeClr val="accent2"/>
                  </a:solidFill>
                </a:rPr>
                <a:t>를 제외하고 크롬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파이어폭스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오페라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사파리 등 웹 표준을 지원하는 브라우저</a:t>
              </a:r>
              <a:r>
                <a:rPr lang="en-US" altLang="ko-KR" sz="1200">
                  <a:solidFill>
                    <a:schemeClr val="accent2"/>
                  </a:solidFill>
                </a:rPr>
                <a:t>.</a:t>
              </a:r>
              <a:endParaRPr lang="ko-KR" altLang="en-US" sz="1200">
                <a:solidFill>
                  <a:schemeClr val="accent2"/>
                </a:solidFill>
              </a:endParaRPr>
            </a:p>
          </p:txBody>
        </p:sp>
        <p:cxnSp>
          <p:nvCxnSpPr>
            <p:cNvPr id="8" name="직선 화살표 연결선 7"/>
            <p:cNvCxnSpPr>
              <a:endCxn id="4" idx="0"/>
            </p:cNvCxnSpPr>
            <p:nvPr/>
          </p:nvCxnSpPr>
          <p:spPr>
            <a:xfrm>
              <a:off x="4292867" y="3684949"/>
              <a:ext cx="340329" cy="332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4838373"/>
            <a:ext cx="4943475" cy="156210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734329" y="1385447"/>
            <a:ext cx="3914862" cy="2539766"/>
            <a:chOff x="7751107" y="528615"/>
            <a:chExt cx="3914862" cy="2539766"/>
          </a:xfrm>
        </p:grpSpPr>
        <p:sp>
          <p:nvSpPr>
            <p:cNvPr id="12" name="직사각형 11"/>
            <p:cNvSpPr/>
            <p:nvPr/>
          </p:nvSpPr>
          <p:spPr>
            <a:xfrm>
              <a:off x="7751107" y="528615"/>
              <a:ext cx="391486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.box:hover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{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-webkit-transform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-moz-transform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-o-transform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-ms-transform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transform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 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rotate(15deg)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}</a:t>
              </a: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style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751107" y="2422050"/>
              <a:ext cx="345346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&lt;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div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class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="box"&gt;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Mouse Over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div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&lt;/</a:t>
              </a:r>
              <a:r>
                <a:rPr lang="en-US" altLang="ko-KR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body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29" y="4547969"/>
            <a:ext cx="3676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4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스타일과 스타일시트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주요 </a:t>
            </a:r>
            <a:r>
              <a:rPr lang="ko-KR" altLang="en-US" dirty="0" err="1"/>
              <a:t>선택자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캐스캐이딩</a:t>
            </a:r>
            <a:r>
              <a:rPr lang="en-US" altLang="ko-KR" dirty="0"/>
              <a:t>(</a:t>
            </a:r>
            <a:r>
              <a:rPr lang="ko-KR" altLang="en-US" dirty="0"/>
              <a:t>코딩이 아래로 흘러내리는</a:t>
            </a:r>
            <a:r>
              <a:rPr lang="en-US" altLang="ko-KR" dirty="0"/>
              <a:t>)</a:t>
            </a:r>
            <a:r>
              <a:rPr lang="ko-KR" altLang="en-US" dirty="0"/>
              <a:t>스타일시트</a:t>
            </a:r>
            <a:r>
              <a:rPr lang="en-US" altLang="ko-KR" dirty="0"/>
              <a:t>(CSS)</a:t>
            </a:r>
          </a:p>
          <a:p>
            <a:r>
              <a:rPr lang="en-US" altLang="ko-KR" dirty="0"/>
              <a:t> CSS3</a:t>
            </a:r>
            <a:r>
              <a:rPr lang="ko-KR" altLang="en-US" dirty="0"/>
              <a:t>와 </a:t>
            </a:r>
            <a:r>
              <a:rPr lang="en-US" altLang="ko-KR" dirty="0"/>
              <a:t>CSS</a:t>
            </a:r>
            <a:r>
              <a:rPr lang="ko-KR" altLang="en-US" dirty="0"/>
              <a:t>모듈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15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브라우저 접두사를 자동으로 붙여준다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83874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-prefix-free.js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브라우저 벤더 접두사를 자동으로 붙여줌</a:t>
            </a:r>
            <a:r>
              <a:rPr lang="en-US" altLang="ko-KR" sz="140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/>
              <a:t>http://leaverou.github.io/prefixfree/ </a:t>
            </a:r>
            <a:r>
              <a:rPr lang="ko-KR" altLang="en-US" sz="1400"/>
              <a:t>에서 파일 다운로드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+mn-ea"/>
              </a:rPr>
              <a:t>prefixfree.min.js </a:t>
            </a:r>
            <a:r>
              <a:rPr lang="ko-KR" altLang="en-US" sz="1400">
                <a:latin typeface="+mn-ea"/>
              </a:rPr>
              <a:t>파일을 원하는 곳으로 복사하거나 옮김</a:t>
            </a: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+mn-ea"/>
              </a:rPr>
              <a:t>&lt;script&gt; </a:t>
            </a:r>
            <a:r>
              <a:rPr lang="ko-KR" altLang="en-US" sz="1400">
                <a:latin typeface="+mn-ea"/>
              </a:rPr>
              <a:t>태그를 이용해 웹 문서에 삽입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="prefixfree.min.js"&gt;&lt;/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latin typeface="+mn-ea"/>
              </a:rPr>
              <a:t>이제부터는 브라우저 접두사 없이 </a:t>
            </a:r>
            <a:r>
              <a:rPr lang="en-US" altLang="ko-KR" sz="1400">
                <a:latin typeface="+mn-ea"/>
              </a:rPr>
              <a:t>CSS3 </a:t>
            </a:r>
            <a:r>
              <a:rPr lang="ko-KR" altLang="en-US" sz="1400">
                <a:latin typeface="+mn-ea"/>
              </a:rPr>
              <a:t>속성 사용</a:t>
            </a:r>
            <a:endParaRPr lang="en-US" altLang="ko-KR" sz="11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94165" y="1866917"/>
            <a:ext cx="38477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="prefixfree.min.js"&gt;&lt;/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.box:hover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transform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rotate(15deg)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="box"&gt;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Mouse Over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329" y="4547969"/>
            <a:ext cx="3676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4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스타일과</a:t>
            </a:r>
            <a:r>
              <a:rPr lang="en-US" altLang="ko-KR" b="1"/>
              <a:t> </a:t>
            </a:r>
            <a:r>
              <a:rPr lang="ko-KR" altLang="en-US" b="1"/>
              <a:t>스타일 시트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119" y="3454092"/>
            <a:ext cx="8791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 문서의 내용</a:t>
            </a:r>
            <a:r>
              <a:rPr lang="en-US" altLang="ko-KR" sz="1400" dirty="0"/>
              <a:t>(body</a:t>
            </a:r>
            <a:r>
              <a:rPr lang="ko-KR" altLang="en-US" sz="1400" dirty="0" err="1"/>
              <a:t>태그안</a:t>
            </a:r>
            <a:r>
              <a:rPr lang="en-US" altLang="ko-KR" sz="1400" dirty="0"/>
              <a:t>)</a:t>
            </a:r>
            <a:r>
              <a:rPr lang="ko-KR" altLang="en-US" sz="1400" dirty="0"/>
              <a:t>과 상관없이 디자인</a:t>
            </a:r>
            <a:r>
              <a:rPr lang="en-US" altLang="ko-KR" sz="1400" dirty="0"/>
              <a:t>(style</a:t>
            </a:r>
            <a:r>
              <a:rPr lang="ko-KR" altLang="en-US" sz="1400" dirty="0" err="1"/>
              <a:t>태그안</a:t>
            </a:r>
            <a:r>
              <a:rPr lang="en-US" altLang="ko-KR" sz="1400" dirty="0"/>
              <a:t>)</a:t>
            </a:r>
            <a:r>
              <a:rPr lang="ko-KR" altLang="en-US" sz="1400" dirty="0"/>
              <a:t>만 바꿀 수 있다</a:t>
            </a:r>
            <a:r>
              <a:rPr lang="en-US" altLang="ko-KR" sz="1400" dirty="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내용과 디자인의 분리 </a:t>
            </a:r>
            <a:r>
              <a:rPr lang="en-US" altLang="ko-KR" sz="1400" dirty="0"/>
              <a:t>– </a:t>
            </a:r>
            <a:r>
              <a:rPr lang="ko-KR" altLang="en-US" sz="1400" dirty="0"/>
              <a:t>웹 표준의 시작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디자인에 영향 없이 내용 수정하거나 내용은 건드리지 않고 디자인만 </a:t>
            </a:r>
            <a:r>
              <a:rPr lang="ko-KR" altLang="en-US" sz="1400" dirty="0" err="1"/>
              <a:t>바꾸는게</a:t>
            </a:r>
            <a:r>
              <a:rPr lang="ko-KR" altLang="en-US" sz="1400" dirty="0"/>
              <a:t> 가능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hlinkClick r:id="rId2"/>
              </a:rPr>
              <a:t>CSS Zen Garden</a:t>
            </a:r>
            <a:r>
              <a:rPr lang="en-US" altLang="ko-KR" sz="1400" dirty="0"/>
              <a:t> </a:t>
            </a:r>
            <a:r>
              <a:rPr lang="ko-KR" altLang="en-US" sz="1400" dirty="0"/>
              <a:t>사이트 참고 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다양한 기기에 맞춰 탄력적으로 바뀌는 문서를 만들 수 있다</a:t>
            </a:r>
            <a:r>
              <a:rPr lang="en-US" altLang="ko-KR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내용은</a:t>
            </a:r>
            <a:r>
              <a:rPr lang="en-US" altLang="ko-KR" sz="1400" dirty="0"/>
              <a:t> </a:t>
            </a:r>
            <a:r>
              <a:rPr lang="ko-KR" altLang="en-US" sz="1400" dirty="0"/>
              <a:t>그대로 두고</a:t>
            </a:r>
            <a:r>
              <a:rPr lang="en-US" altLang="ko-KR" sz="1400" dirty="0"/>
              <a:t>, </a:t>
            </a:r>
            <a:r>
              <a:rPr lang="ko-KR" altLang="en-US" sz="1400" dirty="0"/>
              <a:t>프린터나 스마트폰 브라우저 등 다양한 기기에 맞는 레이아웃을 만들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28506" y="288762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왜 스타일을 사용할까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28506" y="1809742"/>
            <a:ext cx="1119091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스타일</a:t>
            </a:r>
            <a:r>
              <a:rPr lang="en-US" altLang="ko-KR" sz="1400" b="1" dirty="0"/>
              <a:t>(style) </a:t>
            </a:r>
            <a:r>
              <a:rPr lang="en-US" altLang="ko-KR" sz="1400" dirty="0"/>
              <a:t>: HTML </a:t>
            </a:r>
            <a:r>
              <a:rPr lang="ko-KR" altLang="en-US" sz="1400" dirty="0"/>
              <a:t>문서에서 자주 사용하는 글꼴이나 색상</a:t>
            </a:r>
            <a:r>
              <a:rPr lang="en-US" altLang="ko-KR" sz="1400" dirty="0"/>
              <a:t>, </a:t>
            </a:r>
            <a:r>
              <a:rPr lang="ko-KR" altLang="en-US" sz="1400" dirty="0"/>
              <a:t>정렬</a:t>
            </a:r>
            <a:r>
              <a:rPr lang="en-US" altLang="ko-KR" sz="1400" dirty="0"/>
              <a:t>, </a:t>
            </a:r>
            <a:r>
              <a:rPr lang="ko-KR" altLang="en-US" sz="1400" dirty="0"/>
              <a:t>각 요소들의  배치 방법 등 문서의 </a:t>
            </a:r>
            <a:r>
              <a:rPr lang="ko-KR" altLang="en-US" sz="1400" dirty="0">
                <a:solidFill>
                  <a:srgbClr val="FF0000"/>
                </a:solidFill>
              </a:rPr>
              <a:t>겉모습을 결정</a:t>
            </a:r>
            <a:r>
              <a:rPr lang="ko-KR" altLang="en-US" sz="1400" dirty="0"/>
              <a:t>짓는 내용들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스타일 시트</a:t>
            </a:r>
            <a:r>
              <a:rPr lang="en-US" altLang="ko-KR" sz="1400" dirty="0"/>
              <a:t>(style sheet) : </a:t>
            </a:r>
            <a:r>
              <a:rPr lang="ko-KR" altLang="en-US" sz="1400" dirty="0"/>
              <a:t>스타일을</a:t>
            </a:r>
            <a:r>
              <a:rPr lang="en-US" altLang="ko-KR" sz="1400" dirty="0"/>
              <a:t> </a:t>
            </a:r>
            <a:r>
              <a:rPr lang="ko-KR" altLang="en-US" sz="1400" dirty="0"/>
              <a:t>관리하기 쉽도록 한 군데 </a:t>
            </a:r>
            <a:r>
              <a:rPr lang="ko-KR" altLang="en-US" sz="1400" dirty="0" err="1"/>
              <a:t>모아놓은</a:t>
            </a:r>
            <a:r>
              <a:rPr lang="ko-KR" altLang="en-US" sz="1400" dirty="0"/>
              <a:t> 것</a:t>
            </a:r>
          </a:p>
        </p:txBody>
      </p:sp>
    </p:spTree>
    <p:extLst>
      <p:ext uri="{BB962C8B-B14F-4D97-AF65-F5344CB8AC3E}">
        <p14:creationId xmlns:p14="http://schemas.microsoft.com/office/powerpoint/2010/main" val="54985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 형식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3" y="1902029"/>
            <a:ext cx="3114675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232" y="3311729"/>
            <a:ext cx="604007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선택자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en-US" altLang="ko-KR" sz="1400" dirty="0">
                <a:solidFill>
                  <a:srgbClr val="FF0000"/>
                </a:solidFill>
              </a:rPr>
              <a:t>{</a:t>
            </a:r>
            <a:r>
              <a:rPr lang="en-US" altLang="ko-KR" sz="1400" dirty="0"/>
              <a:t> </a:t>
            </a:r>
            <a:r>
              <a:rPr lang="ko-KR" altLang="en-US" sz="1400" dirty="0"/>
              <a:t>와 </a:t>
            </a:r>
            <a:r>
              <a:rPr lang="en-US" altLang="ko-KR" sz="1400" dirty="0">
                <a:solidFill>
                  <a:srgbClr val="FF0000"/>
                </a:solidFill>
              </a:rPr>
              <a:t>} </a:t>
            </a:r>
            <a:r>
              <a:rPr lang="ko-KR" altLang="en-US" sz="1400" dirty="0"/>
              <a:t>사이에 정의한 스타일 규칙이 적용될 대상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속성과 속성 값 </a:t>
            </a:r>
            <a:r>
              <a:rPr lang="en-US" altLang="ko-KR" sz="1400" dirty="0"/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‘속성 </a:t>
            </a:r>
            <a:r>
              <a:rPr lang="en-US" altLang="ko-KR" sz="1400" dirty="0">
                <a:solidFill>
                  <a:srgbClr val="FF0000"/>
                </a:solidFill>
              </a:rPr>
              <a:t>: (</a:t>
            </a:r>
            <a:r>
              <a:rPr lang="ko-KR" altLang="en-US" sz="1400" dirty="0">
                <a:solidFill>
                  <a:srgbClr val="FF0000"/>
                </a:solidFill>
              </a:rPr>
              <a:t>콜론</a:t>
            </a:r>
            <a:r>
              <a:rPr lang="en-US" altLang="ko-KR" sz="1400" dirty="0">
                <a:solidFill>
                  <a:srgbClr val="FF0000"/>
                </a:solidFill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</a:rPr>
              <a:t>속성 </a:t>
            </a:r>
            <a:r>
              <a:rPr lang="ko-KR" altLang="en-US" sz="1400" dirty="0" err="1">
                <a:solidFill>
                  <a:srgbClr val="FF0000"/>
                </a:solidFill>
              </a:rPr>
              <a:t>값’</a:t>
            </a:r>
            <a:r>
              <a:rPr lang="ko-KR" altLang="en-US" sz="1400" dirty="0" err="1"/>
              <a:t>과</a:t>
            </a:r>
            <a:r>
              <a:rPr lang="ko-KR" altLang="en-US" sz="1400" dirty="0"/>
              <a:t> 같은 형식으로 함께 표시하며</a:t>
            </a:r>
            <a:r>
              <a:rPr lang="en-US" altLang="ko-KR" sz="1400" dirty="0"/>
              <a:t>, </a:t>
            </a:r>
            <a:r>
              <a:rPr lang="ko-KR" altLang="en-US" sz="1400" dirty="0"/>
              <a:t>속성</a:t>
            </a:r>
            <a:r>
              <a:rPr lang="en-US" altLang="ko-KR" sz="1400" dirty="0"/>
              <a:t>/</a:t>
            </a:r>
            <a:r>
              <a:rPr lang="ko-KR" altLang="en-US" sz="1400" dirty="0"/>
              <a:t>속성 값 쌍이 여럿일 경우에 </a:t>
            </a:r>
            <a:r>
              <a:rPr lang="ko-KR" altLang="en-US" sz="1400" dirty="0">
                <a:solidFill>
                  <a:srgbClr val="FF0000"/>
                </a:solidFill>
              </a:rPr>
              <a:t>세미콜론</a:t>
            </a:r>
            <a:r>
              <a:rPr lang="en-US" altLang="ko-KR" sz="1400" dirty="0">
                <a:solidFill>
                  <a:srgbClr val="FF0000"/>
                </a:solidFill>
              </a:rPr>
              <a:t>(;)</a:t>
            </a:r>
            <a:r>
              <a:rPr lang="ko-KR" altLang="en-US" sz="1400" dirty="0"/>
              <a:t>으로 구분</a:t>
            </a: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2" y="4844688"/>
            <a:ext cx="5656803" cy="3717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32" y="5322576"/>
            <a:ext cx="5656803" cy="5196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0092" y="117467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스타일을 표기하는 방법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569" y="1544008"/>
            <a:ext cx="3333750" cy="33242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48301" y="297848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모두 가능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10310070" y="1818356"/>
            <a:ext cx="738231" cy="261002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58480" y="504679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 주석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3569" y="5553512"/>
            <a:ext cx="4175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/*</a:t>
            </a:r>
            <a:r>
              <a:rPr lang="ko-KR" altLang="en-US" sz="1400"/>
              <a:t>와 *</a:t>
            </a:r>
            <a:r>
              <a:rPr lang="en-US" altLang="ko-KR" sz="1400"/>
              <a:t>/ </a:t>
            </a:r>
            <a:r>
              <a:rPr lang="ko-KR" altLang="en-US" sz="1400"/>
              <a:t>사이에 주석 내용 입력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한 줄 또는 여러 줄을 입력 가능</a:t>
            </a:r>
          </a:p>
        </p:txBody>
      </p:sp>
    </p:spTree>
    <p:extLst>
      <p:ext uri="{BB962C8B-B14F-4D97-AF65-F5344CB8AC3E}">
        <p14:creationId xmlns:p14="http://schemas.microsoft.com/office/powerpoint/2010/main" val="388578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내부 스타일 </a:t>
            </a:r>
            <a:r>
              <a:rPr lang="ko-KR" altLang="en-US" b="1" dirty="0"/>
              <a:t>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604007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 문서 안에서 사용할 스타일을 문서 안에 정리한 것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모든 스타일 정보는 </a:t>
            </a:r>
            <a:r>
              <a:rPr lang="en-US" altLang="ko-KR" sz="1400" dirty="0">
                <a:solidFill>
                  <a:srgbClr val="FF0000"/>
                </a:solidFill>
              </a:rPr>
              <a:t>&lt;head&gt; </a:t>
            </a:r>
            <a:r>
              <a:rPr lang="ko-KR" altLang="en-US" sz="1400" dirty="0">
                <a:solidFill>
                  <a:srgbClr val="FF0000"/>
                </a:solidFill>
              </a:rPr>
              <a:t>태그와 </a:t>
            </a:r>
            <a:r>
              <a:rPr lang="en-US" altLang="ko-KR" sz="1400" dirty="0">
                <a:solidFill>
                  <a:srgbClr val="FF0000"/>
                </a:solidFill>
              </a:rPr>
              <a:t>&lt;/head&gt; </a:t>
            </a:r>
            <a:r>
              <a:rPr lang="ko-KR" altLang="en-US" sz="1400" dirty="0">
                <a:solidFill>
                  <a:srgbClr val="FF0000"/>
                </a:solidFill>
              </a:rPr>
              <a:t>태그 안</a:t>
            </a:r>
            <a:r>
              <a:rPr lang="ko-KR" altLang="en-US" sz="1400" dirty="0"/>
              <a:t>에서 정의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&lt;style&gt; </a:t>
            </a:r>
            <a:r>
              <a:rPr lang="ko-KR" altLang="en-US" sz="1400" dirty="0"/>
              <a:t>태그와 </a:t>
            </a:r>
            <a:r>
              <a:rPr lang="en-US" altLang="ko-KR" sz="1400" dirty="0"/>
              <a:t>&lt;/style&gt; </a:t>
            </a:r>
            <a:r>
              <a:rPr lang="ko-KR" altLang="en-US" sz="1400" dirty="0"/>
              <a:t>태그 사이에 작성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6596544" y="232355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내부 스타일시트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목록의 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square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불릿 형태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사각형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="images/sydney.png"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 오페라 하우스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미항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97" y="3837963"/>
            <a:ext cx="3543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05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외부 스타일 </a:t>
            </a:r>
            <a:r>
              <a:rPr lang="ko-KR" altLang="en-US" b="1" dirty="0"/>
              <a:t>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여러 웹 문서에서 사용할 </a:t>
            </a:r>
            <a:r>
              <a:rPr lang="ko-KR" altLang="en-US" sz="1400" dirty="0">
                <a:solidFill>
                  <a:srgbClr val="FF0000"/>
                </a:solidFill>
              </a:rPr>
              <a:t>스타일을 별도 파일로 저장</a:t>
            </a:r>
            <a:r>
              <a:rPr lang="ko-KR" altLang="en-US" sz="1400" dirty="0"/>
              <a:t>해 놓고 필요할 때마다 파일에서 가져와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&lt;style&gt; </a:t>
            </a:r>
            <a:r>
              <a:rPr lang="ko-KR" altLang="en-US" sz="1400" dirty="0">
                <a:solidFill>
                  <a:srgbClr val="FF0000"/>
                </a:solidFill>
              </a:rPr>
              <a:t>태그 없이 </a:t>
            </a:r>
            <a:r>
              <a:rPr lang="en-US" altLang="ko-KR" sz="1400" dirty="0">
                <a:solidFill>
                  <a:srgbClr val="FF0000"/>
                </a:solidFill>
              </a:rPr>
              <a:t>&lt;link&gt; </a:t>
            </a:r>
            <a:r>
              <a:rPr lang="ko-KR" altLang="en-US" sz="1400" dirty="0">
                <a:solidFill>
                  <a:srgbClr val="FF0000"/>
                </a:solidFill>
              </a:rPr>
              <a:t>태그만 사용</a:t>
            </a:r>
            <a:r>
              <a:rPr lang="ko-KR" altLang="en-US" sz="1400" dirty="0"/>
              <a:t>해 미리 </a:t>
            </a:r>
            <a:r>
              <a:rPr lang="ko-KR" altLang="en-US" sz="1400" dirty="0">
                <a:solidFill>
                  <a:srgbClr val="FF0000"/>
                </a:solidFill>
              </a:rPr>
              <a:t>만들어 놓은 외부 스타일 시트 파일 연결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50303" y="3352558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meta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charset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="utf-8"&gt;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외부 스타일시트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link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="style.css"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="stylesheet"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="text/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css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 err="1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="images/sydney.png"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ko-KR" altLang="en-US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 오페라 하우스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세계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대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미항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시드니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(Sydney),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호주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리우데자네이루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(Rio de Janeiro),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브라질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나폴리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(Naples), 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이탈리아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883640" y="2996616"/>
            <a:ext cx="3176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list-style-type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square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1200"/>
          </a:p>
        </p:txBody>
      </p:sp>
      <p:sp>
        <p:nvSpPr>
          <p:cNvPr id="10" name="구름 모양 설명선 9"/>
          <p:cNvSpPr/>
          <p:nvPr/>
        </p:nvSpPr>
        <p:spPr>
          <a:xfrm>
            <a:off x="629174" y="2694176"/>
            <a:ext cx="3431098" cy="1290750"/>
          </a:xfrm>
          <a:prstGeom prst="cloudCallout">
            <a:avLst>
              <a:gd name="adj1" fmla="val 107773"/>
              <a:gd name="adj2" fmla="val 482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72748" y="2524899"/>
            <a:ext cx="9797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</a:rPr>
              <a:t>style.css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739" y="4416366"/>
            <a:ext cx="35623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36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인라인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스타일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스타일 시트를 사용하지 않고 스타일을 적용할 대상에 직접 표시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스타일을 적용하고 싶은 태그에 </a:t>
            </a:r>
            <a:r>
              <a:rPr lang="en-US" altLang="ko-KR" sz="1400" dirty="0"/>
              <a:t>style </a:t>
            </a:r>
            <a:r>
              <a:rPr lang="ko-KR" altLang="en-US" sz="1400" dirty="0"/>
              <a:t>속성을 사용해 </a:t>
            </a:r>
            <a:r>
              <a:rPr lang="en-US" altLang="ko-KR" sz="1400" b="1" dirty="0">
                <a:solidFill>
                  <a:srgbClr val="FF0000"/>
                </a:solidFill>
              </a:rPr>
              <a:t>style=“</a:t>
            </a:r>
            <a:r>
              <a:rPr lang="ko-KR" altLang="en-US" sz="1400" b="1" dirty="0">
                <a:solidFill>
                  <a:srgbClr val="FF0000"/>
                </a:solidFill>
              </a:rPr>
              <a:t>속성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속성 값</a:t>
            </a:r>
            <a:r>
              <a:rPr lang="en-US" altLang="ko-KR" sz="1400" b="1" dirty="0">
                <a:solidFill>
                  <a:srgbClr val="FF0000"/>
                </a:solidFill>
              </a:rPr>
              <a:t>;” </a:t>
            </a:r>
            <a:r>
              <a:rPr lang="ko-KR" altLang="en-US" sz="1400" dirty="0"/>
              <a:t>형태로 스타일 적용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인라인 스타일은 가장 우선순위가 제일 큰 스타일이다</a:t>
            </a:r>
            <a:r>
              <a:rPr lang="en-US" altLang="ko-KR" sz="1400" dirty="0"/>
              <a:t>.(</a:t>
            </a:r>
            <a:r>
              <a:rPr lang="ko-KR" altLang="en-US" sz="1400" dirty="0"/>
              <a:t>내부스타일 </a:t>
            </a:r>
            <a:r>
              <a:rPr lang="en-US" altLang="ko-KR" sz="1400" dirty="0"/>
              <a:t>&lt;</a:t>
            </a:r>
            <a:r>
              <a:rPr lang="ko-KR" altLang="en-US" sz="1400" dirty="0"/>
              <a:t>인라인스타일</a:t>
            </a:r>
            <a:r>
              <a:rPr lang="en-US" altLang="ko-KR" sz="1400" dirty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698920" y="3440745"/>
            <a:ext cx="47789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블루베리는 항산화제인 안토시아닌과 폴리페놀을 다량 포함하고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 매사츄세츠 보스톤에 있는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노화에 관한 인류 영양 연구센터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 on Aging)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자료에 의하면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블루베리는 과일 중에서 가장 항산화 작용이 뛰어난 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64" y="4011990"/>
            <a:ext cx="42195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1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전체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페이지에 있는 모든 요소를 대상으로 스타일을 적용할 때 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선택자와 함께 모든 하위 요소에 한꺼번에 스타일을 적용하려고 할 때 주로 사용</a:t>
            </a: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05" y="2641746"/>
            <a:ext cx="3638550" cy="40005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86905" y="3310944"/>
            <a:ext cx="2308632" cy="830997"/>
            <a:chOff x="786905" y="3126278"/>
            <a:chExt cx="2308632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786905" y="3126278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예</a:t>
              </a:r>
              <a:r>
                <a:rPr lang="en-US" altLang="ko-KR" sz="1400" b="1"/>
                <a:t>)</a:t>
              </a:r>
              <a:endParaRPr lang="ko-KR" altLang="en-US" sz="1400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82179" y="3126278"/>
              <a:ext cx="201335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margin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padding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39791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506" y="139978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태그 선택자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174" y="1875246"/>
            <a:ext cx="548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문서에서 특정 태그를 사용한 모든 요소에 스타일이 적용됨</a:t>
            </a:r>
            <a:endParaRPr lang="en-US" altLang="ko-KR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17" y="2396871"/>
            <a:ext cx="2162175" cy="409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678168" y="2482053"/>
            <a:ext cx="65993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(Blueberry)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margin-left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블루베리에 관한 연구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항산화제인 안토시아닌과 폴리페놀을 다량 포함하고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매사츄세츠 보스톤에 있는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노화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인류 영양 연구센터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사실을 발견하였습니다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743" y="4689460"/>
            <a:ext cx="3434697" cy="147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7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2428</Words>
  <Application>Microsoft Office PowerPoint</Application>
  <PresentationFormat>와이드스크린</PresentationFormat>
  <Paragraphs>334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D2Coding</vt:lpstr>
      <vt:lpstr>TDc_SSiGothic 110</vt:lpstr>
      <vt:lpstr>TDc_SSiGothic 120</vt:lpstr>
      <vt:lpstr>TDc_SSiGothic 140</vt:lpstr>
      <vt:lpstr>맑은 고딕</vt:lpstr>
      <vt:lpstr>Arial</vt:lpstr>
      <vt:lpstr>Wingdings</vt:lpstr>
      <vt:lpstr>Office 테마</vt:lpstr>
      <vt:lpstr>CSS기초</vt:lpstr>
      <vt:lpstr>목차</vt:lpstr>
      <vt:lpstr>스타일과 스타일 시트</vt:lpstr>
      <vt:lpstr>스타일과 스타일 시트</vt:lpstr>
      <vt:lpstr>스타일과 스타일 시트</vt:lpstr>
      <vt:lpstr>스타일과 스타일 시트</vt:lpstr>
      <vt:lpstr>스타일과 스타일 시트</vt:lpstr>
      <vt:lpstr>주요 선택자</vt:lpstr>
      <vt:lpstr>주요 선택자</vt:lpstr>
      <vt:lpstr>주요 선택자</vt:lpstr>
      <vt:lpstr>주요 선택자</vt:lpstr>
      <vt:lpstr>주요 선택자</vt:lpstr>
      <vt:lpstr>주요 선택자</vt:lpstr>
      <vt:lpstr>캐스캐이딩 스타일 시트(CSS)</vt:lpstr>
      <vt:lpstr>캐스캐이딩 스타일 시트(CSS)</vt:lpstr>
      <vt:lpstr>캐스캐이딩 스타일 시트(CSS)</vt:lpstr>
      <vt:lpstr>캐스캐이딩 스타일 시트(CSS)</vt:lpstr>
      <vt:lpstr>CSS3와 CSS 모듈</vt:lpstr>
      <vt:lpstr>CSS3와 CSS 모듈</vt:lpstr>
      <vt:lpstr>CSS3와 CSS 모듈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이미지</dc:title>
  <dc:creator>윤 정희</dc:creator>
  <cp:lastModifiedBy>PC</cp:lastModifiedBy>
  <cp:revision>21</cp:revision>
  <dcterms:created xsi:type="dcterms:W3CDTF">2018-05-30T08:05:26Z</dcterms:created>
  <dcterms:modified xsi:type="dcterms:W3CDTF">2025-04-07T06:24:13Z</dcterms:modified>
</cp:coreProperties>
</file>