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 SemiBold"/>
      <p:regular r:id="rId14"/>
      <p:bold r:id="rId15"/>
    </p:embeddedFon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SemiBold-bold.fntdata"/><Relationship Id="rId14" Type="http://schemas.openxmlformats.org/officeDocument/2006/relationships/font" Target="fonts/LexendSemiBold-regular.fntdata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fea8ccf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8fea8ccfd8_0_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fea8ccf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8fea8ccfd8_0_13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59ac7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e159ac76b4_0_0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794" y="685800"/>
            <a:ext cx="60942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onlogo.png"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97" y="626888"/>
            <a:ext cx="1584019" cy="7464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15086" y="2382825"/>
            <a:ext cx="7588076" cy="69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JavaScript </a:t>
            </a:r>
            <a:r>
              <a:rPr lang="en" sz="4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sintaksė</a:t>
            </a:r>
            <a:endParaRPr b="0" i="0" sz="4100" u="none" cap="none" strike="noStrike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809109" y="1025831"/>
            <a:ext cx="360769" cy="360675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99948" y="4318144"/>
            <a:ext cx="360769" cy="360675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456264" y="389831"/>
            <a:ext cx="636016" cy="636075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361502" y="3744000"/>
            <a:ext cx="451468" cy="451575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7027286" y="3818681"/>
            <a:ext cx="1438106" cy="376894"/>
            <a:chOff x="1993100" y="4488650"/>
            <a:chExt cx="1916975" cy="502525"/>
          </a:xfrm>
        </p:grpSpPr>
        <p:sp>
          <p:nvSpPr>
            <p:cNvPr id="61" name="Google Shape;61;p13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8092282" y="2200950"/>
            <a:ext cx="451468" cy="451575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78756" y="485775"/>
            <a:ext cx="457200" cy="4575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8737" y="4639650"/>
            <a:ext cx="207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JS sintaksė</a:t>
            </a:r>
            <a:endParaRPr b="0" i="0" sz="1000" u="none" cap="none" strike="noStrike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385384" y="4639650"/>
            <a:ext cx="33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‹#›</a:t>
            </a:fld>
            <a:endParaRPr sz="1000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19925" y="571900"/>
            <a:ext cx="785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3000" u="none" cap="none" strike="noStrike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Sintaksė</a:t>
            </a:r>
            <a:endParaRPr b="0" i="0" sz="3000" u="none" cap="none" strike="noStrike">
              <a:solidFill>
                <a:srgbClr val="757575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44869" y="1313963"/>
            <a:ext cx="7697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JS kodas susideda iš kelių sakinių tipų: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100"/>
              <a:buFont typeface="Lexend Light"/>
              <a:buChar char="●"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reikšmės priskyrimas kintamajam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100"/>
              <a:buFont typeface="Lexend Light"/>
              <a:buChar char="●"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funkcijos deklaracija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100"/>
              <a:buFont typeface="Lexend Light"/>
              <a:buChar char="●"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funkcijos šaukimas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100"/>
              <a:buFont typeface="Lexend Light"/>
              <a:buChar char="●"/>
            </a:pP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f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blokai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100"/>
              <a:buFont typeface="Lexend Light"/>
              <a:buChar char="●"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c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iklo blokai - </a:t>
            </a: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while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ir </a:t>
            </a: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for</a:t>
            </a:r>
            <a:endParaRPr b="0" i="0" sz="2100" u="none" cap="none" strike="noStrike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478756" y="485775"/>
            <a:ext cx="457200" cy="4575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385384" y="4639650"/>
            <a:ext cx="33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‹#›</a:t>
            </a:fld>
            <a:endParaRPr sz="1000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19925" y="571900"/>
            <a:ext cx="785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3000" u="none" cap="none" strike="noStrike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Sintaksė</a:t>
            </a:r>
            <a:endParaRPr b="0" i="0" sz="3000" u="none" cap="none" strike="noStrike">
              <a:solidFill>
                <a:srgbClr val="757575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744869" y="1313963"/>
            <a:ext cx="7697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eikšmės priskyrimas kintamajam: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c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onst x = 5;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sng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X = 6;</a:t>
            </a:r>
            <a:endParaRPr sz="1500" strike="sngStrike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// arba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l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et x = 5;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x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= 6;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28737" y="4639650"/>
            <a:ext cx="207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JS sintaksė</a:t>
            </a:r>
            <a:endParaRPr b="0" i="0" sz="1000" u="none" cap="none" strike="noStrike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478756" y="485775"/>
            <a:ext cx="457200" cy="4575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385384" y="4639650"/>
            <a:ext cx="33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‹#›</a:t>
            </a:fld>
            <a:endParaRPr sz="1000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19925" y="571900"/>
            <a:ext cx="785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3000" u="none" cap="none" strike="noStrike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Sintaksė</a:t>
            </a:r>
            <a:endParaRPr b="0" i="0" sz="3000" u="none" cap="none" strike="noStrike">
              <a:solidFill>
                <a:srgbClr val="757575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44869" y="1313963"/>
            <a:ext cx="7697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Funkcijos deklaracija ir pašaukimas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: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unction minus(a, b) {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…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eturn a - b;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}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c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onst ats = minus(5, 4);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28737" y="4639650"/>
            <a:ext cx="207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JS sintaksė</a:t>
            </a:r>
            <a:endParaRPr b="0" i="0" sz="1000" u="none" cap="none" strike="noStrike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478756" y="485775"/>
            <a:ext cx="457200" cy="4575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385384" y="4639650"/>
            <a:ext cx="33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‹#›</a:t>
            </a:fld>
            <a:endParaRPr sz="1000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9925" y="571900"/>
            <a:ext cx="785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3000" u="none" cap="none" strike="noStrike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Sintaksė</a:t>
            </a:r>
            <a:endParaRPr b="0" i="0" sz="3000" u="none" cap="none" strike="noStrike">
              <a:solidFill>
                <a:srgbClr val="757575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44869" y="1313963"/>
            <a:ext cx="7697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f 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blokas:</a:t>
            </a:r>
            <a:br>
              <a:rPr b="0" i="0" lang="en" sz="21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 b="0" i="0" sz="2100" u="none" cap="none" strike="noStrike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if(&lt;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ąlyga&gt;) {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&lt;statement&gt;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…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} else if(&lt;sąlyga&gt;) {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&lt;statement&gt;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…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} else {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	…</a:t>
            </a: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}</a:t>
            </a:r>
            <a:endParaRPr b="0" i="0" sz="1500" u="none" cap="none" strike="noStrike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28737" y="4639650"/>
            <a:ext cx="207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JS sintaksė</a:t>
            </a:r>
            <a:endParaRPr b="0" i="0" sz="1000" u="none" cap="none" strike="noStrike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478756" y="485775"/>
            <a:ext cx="457200" cy="4575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385384" y="4639650"/>
            <a:ext cx="33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‹#›</a:t>
            </a:fld>
            <a:endParaRPr sz="1000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19925" y="571900"/>
            <a:ext cx="785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3000" u="none" cap="none" strike="noStrike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Sintaksė</a:t>
            </a:r>
            <a:endParaRPr b="0" i="0" sz="3000" u="none" cap="none" strike="noStrike">
              <a:solidFill>
                <a:srgbClr val="757575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44869" y="1313963"/>
            <a:ext cx="7697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Dviejų tipų </a:t>
            </a: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f</a:t>
            </a:r>
            <a:r>
              <a:rPr b="1" lang="en" sz="21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or </a:t>
            </a:r>
            <a:r>
              <a:rPr lang="en" sz="21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blokai:</a:t>
            </a:r>
            <a:endParaRPr sz="21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21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for(let 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x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= 0</a:t>
            </a:r>
            <a:r>
              <a:rPr b="0" i="0" lang="en" sz="1500" u="none" cap="none" strike="noStrike">
                <a:solidFill>
                  <a:srgbClr val="757575"/>
                </a:solidFill>
                <a:highlight>
                  <a:srgbClr val="FFFF00"/>
                </a:highlight>
                <a:latin typeface="Lexend Light"/>
                <a:ea typeface="Lexend Light"/>
                <a:cs typeface="Lexend Light"/>
                <a:sym typeface="Lexend Light"/>
              </a:rPr>
              <a:t>;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&lt;sąlyga&gt;</a:t>
            </a:r>
            <a:r>
              <a:rPr b="0" i="0" lang="en" sz="1500" u="none" cap="none" strike="noStrike">
                <a:solidFill>
                  <a:srgbClr val="757575"/>
                </a:solidFill>
                <a:highlight>
                  <a:srgbClr val="FFFF00"/>
                </a:highlight>
                <a:latin typeface="Lexend Light"/>
                <a:ea typeface="Lexend Light"/>
                <a:cs typeface="Lexend Light"/>
                <a:sym typeface="Lexend Light"/>
              </a:rPr>
              <a:t>;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x++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) {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...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}</a:t>
            </a:r>
            <a:endParaRPr b="0" i="0" sz="1500" u="none" cap="none" strike="noStrike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// arba</a:t>
            </a:r>
            <a:endParaRPr sz="15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for(let </a:t>
            </a:r>
            <a:r>
              <a:rPr lang="en" sz="15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x</a:t>
            </a:r>
            <a:r>
              <a:rPr b="0" i="0" lang="en" sz="1500" u="none" cap="none" strike="noStrike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 of &lt;kolekcija&gt;) {...}</a:t>
            </a:r>
            <a:endParaRPr b="0" i="0" sz="1500" u="none" cap="none" strike="noStrike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28737" y="4639650"/>
            <a:ext cx="207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JS sintaksė</a:t>
            </a:r>
            <a:endParaRPr b="0" i="0" sz="1000" u="none" cap="none" strike="noStrike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478756" y="485775"/>
            <a:ext cx="457200" cy="4575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385384" y="4639650"/>
            <a:ext cx="33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‹#›</a:t>
            </a:fld>
            <a:endParaRPr sz="1000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19925" y="571900"/>
            <a:ext cx="785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3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Užduotys</a:t>
            </a:r>
            <a:endParaRPr b="0" i="0" sz="3000" u="none" cap="none" strike="noStrike">
              <a:solidFill>
                <a:srgbClr val="757575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44869" y="1313963"/>
            <a:ext cx="7697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Objects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Arrays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Array methods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Switch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For loops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While loops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</a:pPr>
            <a:r>
              <a:rPr lang="en"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rPr>
              <a:t>Break loops</a:t>
            </a:r>
            <a:endParaRPr sz="1600">
              <a:solidFill>
                <a:srgbClr val="75757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28737" y="4639650"/>
            <a:ext cx="2072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rPr>
              <a:t>JS sintaksė</a:t>
            </a:r>
            <a:endParaRPr b="0" i="0" sz="1000" u="none" cap="none" strike="noStrike">
              <a:solidFill>
                <a:srgbClr val="D8D8D8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478756" y="485775"/>
            <a:ext cx="457319" cy="457425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719929" y="629044"/>
            <a:ext cx="5360896" cy="69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Boo! 👻</a:t>
            </a:r>
            <a:endParaRPr b="0" i="0" sz="4100" u="none" cap="none" strike="noStrike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19925" y="4708172"/>
            <a:ext cx="1299038" cy="200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E: hello@edon.lt</a:t>
            </a:r>
            <a:endParaRPr b="0" i="0" sz="900" u="none" cap="none" strike="noStrike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101468" y="4708163"/>
            <a:ext cx="1436324" cy="200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M: +370 668 11011</a:t>
            </a:r>
            <a:endParaRPr b="0" i="0" sz="900" u="none" cap="none" strike="noStrike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descr="edonlogo.png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280" y="4600575"/>
            <a:ext cx="883012" cy="41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