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/>
    <p:restoredTop sz="94000"/>
  </p:normalViewPr>
  <p:slideViewPr>
    <p:cSldViewPr snapToGrid="0">
      <p:cViewPr varScale="1">
        <p:scale>
          <a:sx n="80" d="100"/>
          <a:sy n="80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903F3-E3F0-D240-B4FA-9112F217BE34}" type="datetimeFigureOut">
              <a:rPr lang="ru-UA" smtClean="0"/>
              <a:t>12/20/2022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E84C-16FF-114A-808A-6CF3346255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568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E84C-16FF-114A-808A-6CF3346255B7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87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5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8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727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02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776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911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22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38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6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3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98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1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7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61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976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9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8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215B-5F62-491D-957A-0AF958B6E845}" type="datetimeFigureOut">
              <a:rPr lang="uk-UA" smtClean="0"/>
              <a:t>20.12.2022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AEFE-CEB7-4541-BC61-6D60220E50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4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" y="2576946"/>
            <a:ext cx="8968508" cy="1644072"/>
          </a:xfrm>
        </p:spPr>
        <p:txBody>
          <a:bodyPr/>
          <a:lstStyle/>
          <a:p>
            <a:pPr algn="ctr"/>
            <a:r>
              <a:rPr lang="uk-UA" sz="3600" b="1" dirty="0"/>
              <a:t>Апаратно-програмний комплекс </a:t>
            </a:r>
            <a:br>
              <a:rPr lang="uk-UA" sz="3600" b="1" dirty="0"/>
            </a:br>
            <a:r>
              <a:rPr lang="uk-UA" sz="3600" b="1" dirty="0"/>
              <a:t>для авторизації просу </a:t>
            </a:r>
            <a:r>
              <a:rPr lang="uk-UA" sz="3600" b="1" dirty="0" err="1"/>
              <a:t>лідогенерації</a:t>
            </a:r>
            <a:r>
              <a:rPr lang="uk-UA" sz="3600" b="1" dirty="0"/>
              <a:t> </a:t>
            </a:r>
            <a:br>
              <a:rPr lang="uk-UA" sz="3600" b="1" dirty="0"/>
            </a:br>
            <a:r>
              <a:rPr lang="uk-UA" sz="3600" b="1" dirty="0"/>
              <a:t>в маркетингу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42502" y="4522993"/>
            <a:ext cx="11706996" cy="1644071"/>
          </a:xfrm>
        </p:spPr>
        <p:txBody>
          <a:bodyPr>
            <a:normAutofit/>
          </a:bodyPr>
          <a:lstStyle/>
          <a:p>
            <a:pPr algn="l"/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Власенко М.В.</a:t>
            </a:r>
            <a:r>
              <a:rPr lang="uk-U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тудент групи 601-ТК </a:t>
            </a:r>
          </a:p>
          <a:p>
            <a:pPr algn="l"/>
            <a:endParaRPr lang="uk-UA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Керівник роботи</a:t>
            </a:r>
            <a:r>
              <a:rPr lang="uk-UA" sz="2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5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Фесенко.Т.Г</a:t>
            </a:r>
            <a:r>
              <a:rPr lang="uk-UA" sz="2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доктор 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технічних наук, професор</a:t>
            </a:r>
            <a:endParaRPr lang="uk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id="{36140D96-2D22-B34D-9F55-A5C403E3AE6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2521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ctr">
              <a:lnSpc>
                <a:spcPct val="130000"/>
              </a:lnSpc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  <a:endParaRPr lang="ru-UA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ctr">
              <a:lnSpc>
                <a:spcPct val="130000"/>
              </a:lnSpc>
            </a:pPr>
            <a:r>
              <a:rPr lang="uk-U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«ПОЛТАВСЬКА ПОЛІТЕХНІКА ІМЕНІ ЮРІЯ КОНДРАТЮКА»</a:t>
            </a:r>
            <a:endParaRPr lang="ru-UA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ctr">
              <a:lnSpc>
                <a:spcPct val="130000"/>
              </a:lnSpc>
            </a:pPr>
            <a:r>
              <a:rPr lang="uk-U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НАВЧАЛЬНО НАУКОВИЙ ІНСТИТУТ ІНФОРМАЦІЙНИХ ТЕХНОЛОГІЙ ТА РОБОТОТЕХНІКИ </a:t>
            </a:r>
            <a:endParaRPr lang="ru-UA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ctr">
              <a:lnSpc>
                <a:spcPct val="130000"/>
              </a:lnSpc>
            </a:pPr>
            <a:r>
              <a:rPr lang="uk-UA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КОМП’ЮТЕРНИХ ТА ІНФОРМАЦІЙНИХ ТЕХНОЛОГІЙ І СИСТЕМ</a:t>
            </a:r>
          </a:p>
          <a:p>
            <a:pPr indent="450215" algn="ctr">
              <a:lnSpc>
                <a:spcPct val="130000"/>
              </a:lnSpc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МАГІСТРА</a:t>
            </a:r>
            <a:endParaRPr lang="ru-UA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735E653C-7CFE-6B49-9801-46B402C84705}"/>
              </a:ext>
            </a:extLst>
          </p:cNvPr>
          <p:cNvSpPr txBox="1">
            <a:spLocks/>
          </p:cNvSpPr>
          <p:nvPr/>
        </p:nvSpPr>
        <p:spPr>
          <a:xfrm>
            <a:off x="9143999" y="2718929"/>
            <a:ext cx="3047999" cy="14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пеціальність </a:t>
            </a:r>
          </a:p>
          <a:p>
            <a:pPr algn="l"/>
            <a:r>
              <a:rPr lang="uk-UA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123 «Комп’ютерна </a:t>
            </a:r>
            <a:r>
              <a:rPr lang="uk-UA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інжеренія</a:t>
            </a:r>
            <a:r>
              <a:rPr lang="uk-UA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UA" sz="2500" dirty="0">
                <a:effectLst/>
              </a:rPr>
              <a:t> </a:t>
            </a:r>
            <a:endParaRPr lang="uk-UA" sz="2500" dirty="0"/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828C5A6C-EA4A-8C44-AF7F-FD9AE8ED00EB}"/>
              </a:ext>
            </a:extLst>
          </p:cNvPr>
          <p:cNvSpPr txBox="1">
            <a:spLocks/>
          </p:cNvSpPr>
          <p:nvPr/>
        </p:nvSpPr>
        <p:spPr>
          <a:xfrm>
            <a:off x="4855027" y="6364236"/>
            <a:ext cx="3047999" cy="49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Полтава – 2022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48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662474" y="725154"/>
            <a:ext cx="686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Сторінка для додавання нового списку, з переліком умов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DA5F21-FBA4-40E3-AAAA-10996287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151"/>
            <a:ext cx="12216558" cy="47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125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663961" y="109271"/>
            <a:ext cx="686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Сторінка для додавання нового </a:t>
            </a:r>
            <a:r>
              <a:rPr lang="uk-UA" dirty="0" err="1"/>
              <a:t>ліда</a:t>
            </a:r>
            <a:r>
              <a:rPr lang="uk-UA" dirty="0"/>
              <a:t> до списку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E64A0A-29DA-4F4A-AFA7-EAD8523D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4"/>
            <a:ext cx="12209970" cy="61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4688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8ECC4-55B4-BA42-A7D4-C37CC4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ВИСНОВКИ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28796-24DF-4240-9144-302155E4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247900"/>
            <a:ext cx="11801475" cy="4524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	В ході роботи було розроблено програмно-апаратний комплекс (веб-додаток) на основі проаналізованої інформації про </a:t>
            </a:r>
            <a:r>
              <a:rPr lang="uk-UA" dirty="0" err="1"/>
              <a:t>лідогенерацію</a:t>
            </a:r>
            <a:r>
              <a:rPr lang="uk-UA" dirty="0"/>
              <a:t>, який пропонує величезні переваги в процесі </a:t>
            </a:r>
            <a:r>
              <a:rPr lang="uk-UA" dirty="0" err="1"/>
              <a:t>лідогенерації</a:t>
            </a:r>
            <a:r>
              <a:rPr lang="uk-UA" dirty="0"/>
              <a:t>, а саме прискорює пошук інформації, зручно представляє вимоги замовника, швидко вносить дані і порівняно з </a:t>
            </a:r>
            <a:r>
              <a:rPr lang="en-US" dirty="0"/>
              <a:t>Google Sheets </a:t>
            </a:r>
            <a:r>
              <a:rPr lang="uk-UA" dirty="0"/>
              <a:t>ці дані зберігаються більш надійно. Також було </a:t>
            </a:r>
            <a:r>
              <a:rPr lang="uk-UA" dirty="0" err="1"/>
              <a:t>протестовано</a:t>
            </a:r>
            <a:r>
              <a:rPr lang="uk-UA" dirty="0"/>
              <a:t> розроблений додаток, де наочно продемонстровані переваги такого підходу до процесу </a:t>
            </a:r>
            <a:r>
              <a:rPr lang="uk-UA" dirty="0" err="1"/>
              <a:t>лідогенерації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	Як і будь яке ПЗ він передбачає можливість розробки нових функцій, які завдяки архітектурі </a:t>
            </a:r>
            <a:r>
              <a:rPr lang="en-US" dirty="0"/>
              <a:t>MVC </a:t>
            </a:r>
            <a:r>
              <a:rPr lang="uk-UA" dirty="0"/>
              <a:t>можуть реалізовуватися </a:t>
            </a:r>
            <a:r>
              <a:rPr lang="uk-UA" dirty="0" err="1"/>
              <a:t>модульно</a:t>
            </a:r>
            <a:r>
              <a:rPr lang="uk-UA" dirty="0"/>
              <a:t>.</a:t>
            </a:r>
          </a:p>
          <a:p>
            <a:pPr marL="0" indent="0" algn="just">
              <a:buNone/>
            </a:pPr>
            <a:r>
              <a:rPr lang="uk-UA" dirty="0"/>
              <a:t>	Вважається що поставленої задачі було досягнуто, так як веб-додаток має базовий набір функцій для виконання замовлень в найкоротші терміни.</a:t>
            </a:r>
          </a:p>
        </p:txBody>
      </p:sp>
    </p:spTree>
    <p:extLst>
      <p:ext uri="{BB962C8B-B14F-4D97-AF65-F5344CB8AC3E}">
        <p14:creationId xmlns:p14="http://schemas.microsoft.com/office/powerpoint/2010/main" val="26098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0321" y="-161172"/>
            <a:ext cx="9613861" cy="1080938"/>
          </a:xfrm>
        </p:spPr>
        <p:txBody>
          <a:bodyPr/>
          <a:lstStyle/>
          <a:p>
            <a:pPr algn="ctr"/>
            <a:r>
              <a:rPr lang="uk-UA" b="1" dirty="0"/>
              <a:t>Предметна</a:t>
            </a:r>
            <a:r>
              <a:rPr lang="uk-UA" b="1" i="1" dirty="0"/>
              <a:t> </a:t>
            </a:r>
            <a:r>
              <a:rPr lang="uk-UA" b="1" dirty="0"/>
              <a:t>область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0" y="919766"/>
            <a:ext cx="12191999" cy="593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Лідогенерація</a:t>
            </a:r>
            <a:r>
              <a:rPr lang="ru-RU" dirty="0"/>
              <a:t> (англ. </a:t>
            </a:r>
            <a:r>
              <a:rPr lang="ru-RU" i="1" dirty="0" err="1"/>
              <a:t>lead</a:t>
            </a:r>
            <a:r>
              <a:rPr lang="ru-RU" i="1" dirty="0"/>
              <a:t> </a:t>
            </a:r>
            <a:r>
              <a:rPr lang="ru-RU" i="1" dirty="0" err="1"/>
              <a:t>generation</a:t>
            </a:r>
            <a:r>
              <a:rPr lang="ru-RU" dirty="0"/>
              <a:t>) — </a:t>
            </a:r>
            <a:r>
              <a:rPr lang="ru-RU" dirty="0" err="1"/>
              <a:t>маркетингова</a:t>
            </a:r>
            <a:r>
              <a:rPr lang="ru-RU" dirty="0"/>
              <a:t> тактика,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з </a:t>
            </a:r>
            <a:r>
              <a:rPr lang="ru-RU" dirty="0" err="1"/>
              <a:t>певними</a:t>
            </a:r>
            <a:r>
              <a:rPr lang="ru-RU" dirty="0"/>
              <a:t> </a:t>
            </a:r>
            <a:r>
              <a:rPr lang="ru-RU" dirty="0" err="1"/>
              <a:t>контактними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–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лідогенерації</a:t>
            </a:r>
            <a:r>
              <a:rPr lang="ru-RU" dirty="0"/>
              <a:t> в маркетингу ІТ </a:t>
            </a:r>
            <a:r>
              <a:rPr lang="ru-RU" dirty="0" err="1"/>
              <a:t>компанії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Предмет </a:t>
            </a:r>
            <a:r>
              <a:rPr lang="ru-RU" dirty="0" err="1"/>
              <a:t>дослідження</a:t>
            </a:r>
            <a:r>
              <a:rPr lang="ru-RU" dirty="0"/>
              <a:t> – база </a:t>
            </a:r>
            <a:r>
              <a:rPr lang="ru-RU" dirty="0" err="1"/>
              <a:t>даних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лідів</a:t>
            </a:r>
            <a:r>
              <a:rPr lang="ru-RU" dirty="0"/>
              <a:t>, </a:t>
            </a:r>
            <a:r>
              <a:rPr lang="ru-RU" dirty="0" err="1"/>
              <a:t>компаній</a:t>
            </a:r>
            <a:r>
              <a:rPr lang="ru-RU" dirty="0"/>
              <a:t> в </a:t>
            </a:r>
            <a:r>
              <a:rPr lang="ru-RU" dirty="0" err="1"/>
              <a:t>яких</a:t>
            </a:r>
            <a:r>
              <a:rPr lang="ru-RU" dirty="0"/>
              <a:t> вони </a:t>
            </a:r>
            <a:r>
              <a:rPr lang="ru-RU" dirty="0" err="1"/>
              <a:t>працюють</a:t>
            </a:r>
            <a:r>
              <a:rPr lang="ru-RU" dirty="0"/>
              <a:t> та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замовкинів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Мета –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апаратно-прграмного</a:t>
            </a:r>
            <a:r>
              <a:rPr lang="ru-RU" dirty="0"/>
              <a:t> комплексу </a:t>
            </a:r>
            <a:r>
              <a:rPr lang="ru-RU" dirty="0" err="1"/>
              <a:t>автоматизованої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та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збору</a:t>
            </a:r>
            <a:r>
              <a:rPr lang="ru-RU" dirty="0"/>
              <a:t> та </a:t>
            </a:r>
            <a:r>
              <a:rPr lang="ru-RU" dirty="0" err="1"/>
              <a:t>обробки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дозволе</a:t>
            </a:r>
            <a:r>
              <a:rPr lang="ru-RU" dirty="0"/>
              <a:t> </a:t>
            </a:r>
            <a:r>
              <a:rPr lang="ru-RU" dirty="0" err="1"/>
              <a:t>знизити</a:t>
            </a:r>
            <a:r>
              <a:rPr lang="ru-RU" dirty="0"/>
              <a:t> </a:t>
            </a:r>
            <a:r>
              <a:rPr lang="ru-RU" dirty="0" err="1"/>
              <a:t>затрати</a:t>
            </a:r>
            <a:r>
              <a:rPr lang="ru-RU" dirty="0"/>
              <a:t> часу на </a:t>
            </a:r>
            <a:r>
              <a:rPr lang="ru-RU" dirty="0" err="1"/>
              <a:t>маркетинговий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Завдання</a:t>
            </a:r>
            <a:r>
              <a:rPr lang="ru-RU" dirty="0"/>
              <a:t> – </a:t>
            </a:r>
            <a:r>
              <a:rPr lang="ru-RU" dirty="0" err="1"/>
              <a:t>зібрати</a:t>
            </a:r>
            <a:r>
              <a:rPr lang="ru-RU" dirty="0"/>
              <a:t> та </a:t>
            </a:r>
            <a:r>
              <a:rPr lang="ru-RU" dirty="0" err="1"/>
              <a:t>проаналізувати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 </a:t>
            </a:r>
            <a:r>
              <a:rPr lang="ru-RU" dirty="0" err="1"/>
              <a:t>лідогенерації</a:t>
            </a:r>
            <a:r>
              <a:rPr lang="ru-RU" dirty="0"/>
              <a:t>, </a:t>
            </a:r>
            <a:r>
              <a:rPr lang="ru-RU" dirty="0" err="1"/>
              <a:t>запропонувати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швидким</a:t>
            </a:r>
            <a:r>
              <a:rPr lang="ru-RU" dirty="0"/>
              <a:t> та </a:t>
            </a:r>
            <a:r>
              <a:rPr lang="ru-RU" dirty="0" err="1"/>
              <a:t>ефективним</a:t>
            </a:r>
            <a:r>
              <a:rPr lang="ru-RU" dirty="0"/>
              <a:t> –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розробити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та </a:t>
            </a:r>
            <a:r>
              <a:rPr lang="ru-RU" dirty="0" err="1"/>
              <a:t>протестувати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4214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576" y="725714"/>
            <a:ext cx="10289308" cy="609600"/>
          </a:xfrm>
        </p:spPr>
        <p:txBody>
          <a:bodyPr/>
          <a:lstStyle/>
          <a:p>
            <a:pPr algn="ctr"/>
            <a:r>
              <a:rPr lang="uk-UA" dirty="0"/>
              <a:t>Приклад вимог клієнта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12192000" cy="510721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550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623919"/>
            <a:ext cx="10409382" cy="780612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Обробка інформації в </a:t>
            </a:r>
            <a:r>
              <a:rPr lang="en-US" dirty="0"/>
              <a:t>Google Sheets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772"/>
            <a:ext cx="12192000" cy="5177056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78965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3813"/>
            <a:ext cx="10406269" cy="1242392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Процес обробки інформації за допомогою </a:t>
            </a:r>
            <a:br>
              <a:rPr lang="uk-UA" dirty="0"/>
            </a:br>
            <a:r>
              <a:rPr lang="uk-UA" dirty="0"/>
              <a:t>веб-платформи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C803BD1-A7CC-46C0-9DE1-6D6C0DD5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02" y="2045615"/>
            <a:ext cx="9560351" cy="4721283"/>
          </a:xfrm>
        </p:spPr>
      </p:pic>
    </p:spTree>
    <p:extLst>
      <p:ext uri="{BB962C8B-B14F-4D97-AF65-F5344CB8AC3E}">
        <p14:creationId xmlns:p14="http://schemas.microsoft.com/office/powerpoint/2010/main" val="16248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37309"/>
            <a:ext cx="10409382" cy="1394690"/>
          </a:xfrm>
        </p:spPr>
        <p:txBody>
          <a:bodyPr/>
          <a:lstStyle/>
          <a:p>
            <a:pPr algn="ctr"/>
            <a:r>
              <a:rPr lang="uk-UA" dirty="0"/>
              <a:t>Технології реалізації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996" y="2087415"/>
            <a:ext cx="3374795" cy="4590474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</a:p>
          <a:p>
            <a:r>
              <a:rPr lang="en-US" dirty="0"/>
              <a:t>ASP.NET Core MVC</a:t>
            </a:r>
          </a:p>
          <a:p>
            <a:r>
              <a:rPr lang="en-US" dirty="0"/>
              <a:t>Microsoft SQL Client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Identity Framework</a:t>
            </a:r>
          </a:p>
          <a:p>
            <a:r>
              <a:rPr lang="en-US" dirty="0"/>
              <a:t>Code-First</a:t>
            </a:r>
          </a:p>
          <a:p>
            <a:r>
              <a:rPr lang="en-US" dirty="0"/>
              <a:t>Razor</a:t>
            </a:r>
          </a:p>
          <a:p>
            <a:r>
              <a:rPr lang="uk-UA" dirty="0" err="1"/>
              <a:t>Ajax</a:t>
            </a:r>
            <a:endParaRPr lang="en-US" dirty="0"/>
          </a:p>
          <a:p>
            <a:r>
              <a:rPr lang="en-US" dirty="0"/>
              <a:t>HTML</a:t>
            </a:r>
          </a:p>
          <a:p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656946" y="2170543"/>
            <a:ext cx="2752436" cy="459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Microsoft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912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581891"/>
            <a:ext cx="10409382" cy="1385453"/>
          </a:xfrm>
        </p:spPr>
        <p:txBody>
          <a:bodyPr/>
          <a:lstStyle/>
          <a:p>
            <a:pPr algn="ctr"/>
            <a:r>
              <a:rPr lang="uk-UA" dirty="0"/>
              <a:t>Реалізована архітектура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969481" y="1967344"/>
            <a:ext cx="4093210" cy="4636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uk-UA" dirty="0" err="1"/>
              <a:t>Model-View-Controller</a:t>
            </a:r>
            <a:r>
              <a:rPr lang="uk-UA" dirty="0"/>
              <a:t>(MVC) – це архітектурний шаблон програмного забезпечення, в якому логіка програми розділена на три компоненти на основі функціональності.</a:t>
            </a:r>
          </a:p>
        </p:txBody>
      </p:sp>
      <p:pic>
        <p:nvPicPr>
          <p:cNvPr id="1026" name="Picture 2" descr="Understanding asp.net MVC (Model View Controller) architecture - Tech  Insight !">
            <a:extLst>
              <a:ext uri="{FF2B5EF4-FFF2-40B4-BE49-F238E27FC236}">
                <a16:creationId xmlns:a16="http://schemas.microsoft.com/office/drawing/2014/main" id="{B8912790-6909-4ACC-8126-EF85580E5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9" y="2087536"/>
            <a:ext cx="6977328" cy="46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0364"/>
            <a:ext cx="10427855" cy="1348509"/>
          </a:xfrm>
        </p:spPr>
        <p:txBody>
          <a:bodyPr/>
          <a:lstStyle/>
          <a:p>
            <a:pPr algn="ctr"/>
            <a:r>
              <a:rPr lang="uk-UA" dirty="0"/>
              <a:t>Особливості реалізації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93257"/>
            <a:ext cx="11379200" cy="45647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dirty="0"/>
              <a:t>На </a:t>
            </a:r>
            <a:r>
              <a:rPr lang="en-US" dirty="0"/>
              <a:t>HTML </a:t>
            </a:r>
            <a:r>
              <a:rPr lang="uk-UA" dirty="0"/>
              <a:t>сторінці реалізовано форму з </a:t>
            </a:r>
            <a:r>
              <a:rPr lang="en-US" dirty="0"/>
              <a:t>POST </a:t>
            </a:r>
            <a:r>
              <a:rPr lang="uk-UA" dirty="0"/>
              <a:t>методом, який асинхронно </a:t>
            </a:r>
            <a:r>
              <a:rPr lang="uk-UA" dirty="0" err="1"/>
              <a:t>відправляеться</a:t>
            </a:r>
            <a:r>
              <a:rPr lang="uk-UA" dirty="0"/>
              <a:t> до БД за допомогою </a:t>
            </a:r>
            <a:r>
              <a:rPr lang="en-US" dirty="0"/>
              <a:t>Ajax(</a:t>
            </a:r>
            <a:r>
              <a:rPr lang="uk-UA" dirty="0"/>
              <a:t>без перевантаження сторінки)</a:t>
            </a:r>
            <a:r>
              <a:rPr lang="en-US" dirty="0"/>
              <a:t>.</a:t>
            </a:r>
            <a:endParaRPr lang="uk-UA" dirty="0"/>
          </a:p>
          <a:p>
            <a:pPr>
              <a:lnSpc>
                <a:spcPct val="100000"/>
              </a:lnSpc>
            </a:pPr>
            <a:r>
              <a:rPr lang="uk-UA" dirty="0"/>
              <a:t>Використано потокобезпечний метод взаємодії з БД – </a:t>
            </a:r>
            <a:r>
              <a:rPr lang="en-US" dirty="0" err="1"/>
              <a:t>DBApplicationContext</a:t>
            </a:r>
            <a:r>
              <a:rPr lang="en-US" dirty="0"/>
              <a:t>.</a:t>
            </a:r>
            <a:endParaRPr lang="uk-UA" dirty="0"/>
          </a:p>
          <a:p>
            <a:pPr>
              <a:lnSpc>
                <a:spcPct val="100000"/>
              </a:lnSpc>
            </a:pPr>
            <a:r>
              <a:rPr lang="uk-UA" dirty="0"/>
              <a:t>Дизайн</a:t>
            </a:r>
            <a:r>
              <a:rPr lang="en-US" dirty="0"/>
              <a:t> </a:t>
            </a:r>
            <a:r>
              <a:rPr lang="uk-UA" dirty="0"/>
              <a:t>сторінок розроблено за допомогою </a:t>
            </a:r>
            <a:r>
              <a:rPr lang="en-US" dirty="0"/>
              <a:t>Bootstrap </a:t>
            </a:r>
            <a:r>
              <a:rPr lang="uk-UA" dirty="0"/>
              <a:t>фреймворка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uk-UA" dirty="0"/>
              <a:t>Інтегровано </a:t>
            </a:r>
            <a:r>
              <a:rPr lang="en-US" dirty="0" err="1"/>
              <a:t>IDentity</a:t>
            </a:r>
            <a:r>
              <a:rPr lang="en-US" dirty="0"/>
              <a:t> Framework:</a:t>
            </a:r>
            <a:endParaRPr lang="uk-UA" dirty="0"/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uk-UA" dirty="0"/>
              <a:t>творено сторінки для </a:t>
            </a:r>
            <a:r>
              <a:rPr lang="en-US" dirty="0"/>
              <a:t>Login </a:t>
            </a:r>
            <a:r>
              <a:rPr lang="uk-UA" dirty="0"/>
              <a:t>та </a:t>
            </a:r>
            <a:r>
              <a:rPr lang="en-US" dirty="0" err="1"/>
              <a:t>LogOut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</a:pPr>
            <a:r>
              <a:rPr lang="uk-UA" dirty="0"/>
              <a:t>Функціонал розділено за ролями(</a:t>
            </a:r>
            <a:r>
              <a:rPr lang="en-US" dirty="0"/>
              <a:t>Admin </a:t>
            </a:r>
            <a:r>
              <a:rPr lang="uk-UA" dirty="0"/>
              <a:t>та </a:t>
            </a:r>
            <a:r>
              <a:rPr lang="en-US" dirty="0"/>
              <a:t>User).</a:t>
            </a:r>
          </a:p>
        </p:txBody>
      </p:sp>
    </p:spTree>
    <p:extLst>
      <p:ext uri="{BB962C8B-B14F-4D97-AF65-F5344CB8AC3E}">
        <p14:creationId xmlns:p14="http://schemas.microsoft.com/office/powerpoint/2010/main" val="3773685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82870" y="109862"/>
            <a:ext cx="202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Сторінка </a:t>
            </a:r>
            <a:r>
              <a:rPr lang="en-US" dirty="0"/>
              <a:t>Login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35282" y="57350"/>
            <a:ext cx="5156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Сторінка для реєстрації нового користувача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0301" y="4298874"/>
            <a:ext cx="5709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Сторінка для перегляду усіх наявних списків з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7BE4C2-1246-42D2-9B83-0F79C4E2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" y="4918630"/>
            <a:ext cx="12191442" cy="17425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ADFD0E-F734-464B-8B00-034971E3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426682"/>
            <a:ext cx="5455298" cy="40568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5A4224-3A77-4254-BBFE-1BDD60C7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406"/>
            <a:ext cx="6520820" cy="28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572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3680</TotalTime>
  <Words>447</Words>
  <Application>Microsoft Office PowerPoint</Application>
  <PresentationFormat>Широкий екран</PresentationFormat>
  <Paragraphs>57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Берлин</vt:lpstr>
      <vt:lpstr>Апаратно-програмний комплекс  для авторизації просу лідогенерації  в маркетингу</vt:lpstr>
      <vt:lpstr>Предметна область</vt:lpstr>
      <vt:lpstr>Приклад вимог клієнта</vt:lpstr>
      <vt:lpstr>Обробка інформації в Google Sheets</vt:lpstr>
      <vt:lpstr>Процес обробки інформації за допомогою  веб-платформи</vt:lpstr>
      <vt:lpstr>Технології реалізації</vt:lpstr>
      <vt:lpstr>Реалізована архітектура</vt:lpstr>
      <vt:lpstr>Особливості реалізації</vt:lpstr>
      <vt:lpstr>Презентація PowerPoint</vt:lpstr>
      <vt:lpstr>Презентація PowerPoint</vt:lpstr>
      <vt:lpstr>Презентація PowerPoint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Автоматизація процесу лідогенерації для маркетингу за допомогою CRM платформи</dc:title>
  <dc:creator>Пользователь</dc:creator>
  <cp:lastModifiedBy>Myroslav Vlasenko</cp:lastModifiedBy>
  <cp:revision>41</cp:revision>
  <dcterms:created xsi:type="dcterms:W3CDTF">2021-06-19T09:12:00Z</dcterms:created>
  <dcterms:modified xsi:type="dcterms:W3CDTF">2022-12-20T11:55:47Z</dcterms:modified>
</cp:coreProperties>
</file>