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70" r:id="rId2"/>
    <p:sldId id="285" r:id="rId3"/>
    <p:sldId id="261" r:id="rId4"/>
    <p:sldId id="262" r:id="rId5"/>
    <p:sldId id="286" r:id="rId6"/>
    <p:sldId id="316" r:id="rId7"/>
    <p:sldId id="264" r:id="rId8"/>
    <p:sldId id="265" r:id="rId9"/>
    <p:sldId id="284" r:id="rId10"/>
    <p:sldId id="299" r:id="rId11"/>
    <p:sldId id="287" r:id="rId12"/>
    <p:sldId id="266" r:id="rId13"/>
    <p:sldId id="304" r:id="rId14"/>
    <p:sldId id="305" r:id="rId15"/>
    <p:sldId id="306" r:id="rId16"/>
    <p:sldId id="271" r:id="rId17"/>
    <p:sldId id="307" r:id="rId18"/>
    <p:sldId id="308" r:id="rId19"/>
    <p:sldId id="301" r:id="rId20"/>
    <p:sldId id="302" r:id="rId21"/>
    <p:sldId id="317" r:id="rId22"/>
    <p:sldId id="309" r:id="rId23"/>
    <p:sldId id="288" r:id="rId24"/>
    <p:sldId id="289" r:id="rId25"/>
    <p:sldId id="303" r:id="rId26"/>
    <p:sldId id="313" r:id="rId27"/>
    <p:sldId id="310" r:id="rId28"/>
    <p:sldId id="311" r:id="rId29"/>
    <p:sldId id="290" r:id="rId30"/>
    <p:sldId id="291" r:id="rId31"/>
    <p:sldId id="292" r:id="rId32"/>
    <p:sldId id="318" r:id="rId33"/>
    <p:sldId id="293" r:id="rId34"/>
    <p:sldId id="294" r:id="rId35"/>
    <p:sldId id="295" r:id="rId36"/>
    <p:sldId id="296" r:id="rId37"/>
    <p:sldId id="312" r:id="rId38"/>
    <p:sldId id="297" r:id="rId3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" initials="r" lastIdx="32" clrIdx="0">
    <p:extLst/>
  </p:cmAuthor>
  <p:cmAuthor id="2" name="1" initials="1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328" autoAdjust="0"/>
    <p:restoredTop sz="94660"/>
  </p:normalViewPr>
  <p:slideViewPr>
    <p:cSldViewPr>
      <p:cViewPr varScale="1">
        <p:scale>
          <a:sx n="81" d="100"/>
          <a:sy n="81" d="100"/>
        </p:scale>
        <p:origin x="1560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כ"ב/חשון/תשע"ח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כ"ב/חשון/תשע"ח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כ"ב/חשון/תשע"ח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כ"ב/חשון/תשע"ח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כ"ב/חשון/תשע"ח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כ"ב/חשון/תשע"ח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כ"ב/חשון/תשע"ח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כ"ב/חשון/תשע"ח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כ"ב/חשון/תשע"ח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כ"ב/חשון/תשע"ח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כ"ב/חשון/תשע"ח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כ"ב/חשון/תשע"ח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encedirect.com/science/article/pii/S0004370203000730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539552" y="1916832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Metaquery Generator</a:t>
            </a:r>
            <a:endParaRPr lang="he-IL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38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accent4">
                    <a:lumMod val="75000"/>
                  </a:schemeClr>
                </a:solidFill>
              </a:rPr>
              <a:t>תכונות האלגוריתם</a:t>
            </a:r>
            <a:endParaRPr lang="he-I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 smtClean="0"/>
              <a:t>האלגוריתם נדרש:</a:t>
            </a:r>
          </a:p>
          <a:p>
            <a:r>
              <a:rPr lang="he-IL" dirty="0" smtClean="0"/>
              <a:t>לייצר את כל ה</a:t>
            </a:r>
            <a:r>
              <a:rPr lang="en-US" dirty="0" err="1" smtClean="0"/>
              <a:t>metaquries</a:t>
            </a:r>
            <a:r>
              <a:rPr lang="he-IL" dirty="0" smtClean="0"/>
              <a:t> העשויות להיות בעלות פתרון</a:t>
            </a:r>
          </a:p>
          <a:p>
            <a:r>
              <a:rPr lang="he-IL" dirty="0" smtClean="0"/>
              <a:t>להוזיל את עלויות חישוב ה-</a:t>
            </a:r>
            <a:r>
              <a:rPr lang="en-US" dirty="0" smtClean="0"/>
              <a:t>metaqueries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3310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accent4">
                    <a:lumMod val="75000"/>
                  </a:schemeClr>
                </a:solidFill>
              </a:rPr>
              <a:t>יצירת השאילתות</a:t>
            </a:r>
            <a:endParaRPr lang="he-I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he-IL" sz="2800" dirty="0" smtClean="0"/>
              <a:t>נציע לשמור את אוסף ה-</a:t>
            </a:r>
            <a:r>
              <a:rPr lang="en-US" sz="2800" dirty="0"/>
              <a:t> </a:t>
            </a:r>
            <a:r>
              <a:rPr lang="en-US" sz="2800" dirty="0" smtClean="0"/>
              <a:t>metaqueries</a:t>
            </a:r>
            <a:r>
              <a:rPr lang="he-IL" sz="2800" dirty="0" smtClean="0"/>
              <a:t> במבנה של עץ, </a:t>
            </a:r>
            <a:r>
              <a:rPr lang="he-IL" sz="2800" dirty="0"/>
              <a:t>כאשר לכל </a:t>
            </a:r>
            <a:r>
              <a:rPr lang="en-US" sz="2800" dirty="0" smtClean="0"/>
              <a:t> metaquery </a:t>
            </a:r>
            <a:r>
              <a:rPr lang="he-IL" sz="2800" dirty="0"/>
              <a:t>יהיו בנים שמהווים את אותה שאילתה בתוספת יחס אחד נוסף</a:t>
            </a:r>
            <a:endParaRPr lang="he-IL" sz="2800" dirty="0" smtClean="0"/>
          </a:p>
          <a:p>
            <a:endParaRPr lang="he-IL" sz="2800" dirty="0"/>
          </a:p>
          <a:p>
            <a:r>
              <a:rPr lang="he-IL" sz="2800" dirty="0"/>
              <a:t>סדר </a:t>
            </a:r>
            <a:r>
              <a:rPr lang="he-IL" sz="2800" dirty="0" smtClean="0"/>
              <a:t>יצירת ופתרון </a:t>
            </a:r>
            <a:r>
              <a:rPr lang="he-IL" sz="2800" dirty="0"/>
              <a:t>השאילתות יהיה על פי העומק </a:t>
            </a:r>
            <a:r>
              <a:rPr lang="he-IL" sz="2800" dirty="0" smtClean="0"/>
              <a:t>בעץ</a:t>
            </a:r>
          </a:p>
          <a:p>
            <a:endParaRPr lang="he-IL" sz="2800" dirty="0"/>
          </a:p>
          <a:p>
            <a:r>
              <a:rPr lang="he-IL" sz="2800" dirty="0" smtClean="0"/>
              <a:t>המטרה: שימוש בתוצאות חישוב של הדרגות הגבוהות בעץ עבור הדרגות הנמוכות בעץ.</a:t>
            </a:r>
          </a:p>
          <a:p>
            <a:endParaRPr lang="he-IL" sz="2800" dirty="0"/>
          </a:p>
          <a:p>
            <a:r>
              <a:rPr lang="he-IL" sz="2800" dirty="0" smtClean="0"/>
              <a:t>העץ ייבנה תוך כדי ריצה (ולא יישמר כולו בזיכרון)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673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accent4">
                    <a:lumMod val="75000"/>
                  </a:schemeClr>
                </a:solidFill>
              </a:rPr>
              <a:t>שימוש בחישובים קודמים</a:t>
            </a:r>
            <a:endParaRPr lang="he-I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e-IL" sz="2700" dirty="0"/>
              <a:t>נניח יש לנו פתרון </a:t>
            </a:r>
            <a:r>
              <a:rPr lang="he-IL" sz="2700" dirty="0" smtClean="0"/>
              <a:t>ל</a:t>
            </a:r>
            <a:r>
              <a:rPr lang="en-US" sz="2700" dirty="0" smtClean="0"/>
              <a:t>metaquery</a:t>
            </a:r>
            <a:r>
              <a:rPr lang="he-IL" sz="2700" dirty="0" smtClean="0"/>
              <a:t>:</a:t>
            </a:r>
            <a:endParaRPr lang="en-US" sz="2700" dirty="0"/>
          </a:p>
          <a:p>
            <a:pPr marL="0" indent="0" algn="l" rtl="0">
              <a:buNone/>
            </a:pPr>
            <a:r>
              <a:rPr lang="he-IL" sz="2700" dirty="0"/>
              <a:t> </a:t>
            </a:r>
            <a:r>
              <a:rPr lang="en-US" sz="2700" dirty="0"/>
              <a:t>r(X, Z) ← p(X, Y ), q(Y, Z</a:t>
            </a:r>
            <a:r>
              <a:rPr lang="en-US" sz="2700" dirty="0" smtClean="0"/>
              <a:t>)</a:t>
            </a:r>
          </a:p>
          <a:p>
            <a:pPr marL="0" indent="0" algn="l" rtl="0">
              <a:buNone/>
            </a:pPr>
            <a:endParaRPr lang="en-US" sz="2700" dirty="0"/>
          </a:p>
          <a:p>
            <a:pPr marL="0" indent="0">
              <a:buNone/>
            </a:pPr>
            <a:r>
              <a:rPr lang="he-IL" sz="2700" dirty="0"/>
              <a:t>ואנחנו רוצים למצוא פתרון </a:t>
            </a:r>
            <a:r>
              <a:rPr lang="he-IL" sz="2700" dirty="0" smtClean="0"/>
              <a:t>ל</a:t>
            </a:r>
            <a:r>
              <a:rPr lang="en-US" sz="2700" dirty="0" smtClean="0"/>
              <a:t>metaquery</a:t>
            </a:r>
            <a:r>
              <a:rPr lang="he-IL" sz="2700" dirty="0" smtClean="0"/>
              <a:t> זהה בעלת משתנה נוסף:</a:t>
            </a:r>
            <a:r>
              <a:rPr lang="he-IL" sz="2700" dirty="0"/>
              <a:t>	</a:t>
            </a:r>
            <a:endParaRPr lang="en-US" sz="2700" dirty="0"/>
          </a:p>
          <a:p>
            <a:pPr marL="0" indent="0" algn="l" rtl="0">
              <a:buNone/>
            </a:pPr>
            <a:r>
              <a:rPr lang="he-IL" sz="2700" dirty="0"/>
              <a:t> </a:t>
            </a:r>
            <a:r>
              <a:rPr lang="en-US" sz="2700" dirty="0"/>
              <a:t>r(X, Z) ← p(X, </a:t>
            </a:r>
            <a:r>
              <a:rPr lang="en-US" sz="2700" dirty="0" smtClean="0"/>
              <a:t>Y,</a:t>
            </a:r>
            <a:r>
              <a:rPr lang="en-US" sz="2700" dirty="0" smtClean="0">
                <a:solidFill>
                  <a:srgbClr val="FF0000"/>
                </a:solidFill>
              </a:rPr>
              <a:t>Z</a:t>
            </a:r>
            <a:r>
              <a:rPr lang="en-US" sz="2700" dirty="0" smtClean="0"/>
              <a:t> </a:t>
            </a:r>
            <a:r>
              <a:rPr lang="en-US" sz="2700" dirty="0"/>
              <a:t>), q(Y, Z</a:t>
            </a:r>
            <a:r>
              <a:rPr lang="en-US" sz="2700" dirty="0" smtClean="0"/>
              <a:t>)</a:t>
            </a:r>
          </a:p>
          <a:p>
            <a:pPr marL="0" indent="0" algn="l" rtl="0">
              <a:buNone/>
            </a:pPr>
            <a:endParaRPr lang="he-IL" sz="2700" dirty="0" smtClean="0"/>
          </a:p>
          <a:p>
            <a:pPr marL="0" indent="0">
              <a:buNone/>
            </a:pPr>
            <a:r>
              <a:rPr lang="he-IL" sz="2700" dirty="0"/>
              <a:t>(נזכיר, פתרון ל </a:t>
            </a:r>
            <a:r>
              <a:rPr lang="en-US" sz="2700" dirty="0"/>
              <a:t>metaquery</a:t>
            </a:r>
            <a:r>
              <a:rPr lang="he-IL" sz="2700" dirty="0"/>
              <a:t> הוא טבלאות ועמודות שערכי </a:t>
            </a:r>
            <a:r>
              <a:rPr lang="en-US" sz="2700" dirty="0"/>
              <a:t>support</a:t>
            </a:r>
            <a:r>
              <a:rPr lang="he-IL" sz="2700" dirty="0"/>
              <a:t> ו-</a:t>
            </a:r>
            <a:r>
              <a:rPr lang="en-US" sz="2700" dirty="0"/>
              <a:t>confidence </a:t>
            </a:r>
            <a:r>
              <a:rPr lang="he-IL" sz="2700" dirty="0" smtClean="0"/>
              <a:t> של ההתאמה שלהן </a:t>
            </a:r>
            <a:r>
              <a:rPr lang="he-IL" sz="2700" dirty="0"/>
              <a:t>עומדים ב-</a:t>
            </a:r>
            <a:r>
              <a:rPr lang="en-US" sz="2700" dirty="0"/>
              <a:t>threshold</a:t>
            </a:r>
            <a:r>
              <a:rPr lang="he-IL" sz="2700" dirty="0"/>
              <a:t> שקבענו)</a:t>
            </a:r>
            <a:endParaRPr lang="en-US" sz="2700" dirty="0"/>
          </a:p>
          <a:p>
            <a:pPr marL="0" indent="0" algn="r">
              <a:buNone/>
            </a:pP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59874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accent4">
                    <a:lumMod val="75000"/>
                  </a:schemeClr>
                </a:solidFill>
              </a:rPr>
              <a:t>שימוש בחישובים קודמים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Autofit/>
          </a:bodyPr>
          <a:lstStyle/>
          <a:p>
            <a:r>
              <a:rPr lang="he-IL" sz="2700" dirty="0"/>
              <a:t>בהינתן פתרון של שאילתה, שאילתה זהה עם </a:t>
            </a:r>
            <a:r>
              <a:rPr lang="he-IL" sz="2700" dirty="0" smtClean="0"/>
              <a:t>יחס </a:t>
            </a:r>
            <a:r>
              <a:rPr lang="he-IL" sz="2700" dirty="0"/>
              <a:t>נוסף תהיה קלה יותר לפתרון: נעבור על מרחב הפתרון הקודם </a:t>
            </a:r>
            <a:r>
              <a:rPr lang="he-IL" sz="2700" dirty="0" smtClean="0"/>
              <a:t>ונבדוק </a:t>
            </a:r>
            <a:r>
              <a:rPr lang="he-IL" sz="2700" dirty="0"/>
              <a:t>אילו מהיחסים עדיין מתקיימים. </a:t>
            </a:r>
            <a:endParaRPr lang="he-IL" sz="2700" dirty="0" smtClean="0"/>
          </a:p>
          <a:p>
            <a:r>
              <a:rPr lang="he-IL" sz="2700" dirty="0" smtClean="0"/>
              <a:t>כיוון </a:t>
            </a:r>
            <a:r>
              <a:rPr lang="he-IL" sz="2700" dirty="0"/>
              <a:t>שהוספנו אילוץ, מרחב הפתרון יהיה בהכרח קטן/שווה לפתרון הקודם. </a:t>
            </a:r>
            <a:endParaRPr lang="he-IL" sz="2700" dirty="0" smtClean="0"/>
          </a:p>
          <a:p>
            <a:r>
              <a:rPr lang="he-IL" sz="2700" dirty="0" smtClean="0"/>
              <a:t>לכל </a:t>
            </a:r>
            <a:r>
              <a:rPr lang="he-IL" sz="2700" dirty="0"/>
              <a:t>היותר נעבור על כל ה</a:t>
            </a:r>
            <a:r>
              <a:rPr lang="en-US" sz="2700" dirty="0"/>
              <a:t>DB</a:t>
            </a:r>
            <a:r>
              <a:rPr lang="he-IL" sz="2700" dirty="0"/>
              <a:t>, אך ברוב המקרים נצמצם את מרחב החיפוש</a:t>
            </a:r>
            <a:r>
              <a:rPr lang="he-IL" sz="2700" dirty="0" smtClean="0"/>
              <a:t>.</a:t>
            </a:r>
            <a:endParaRPr lang="he-IL" sz="2700" dirty="0"/>
          </a:p>
          <a:p>
            <a:r>
              <a:rPr lang="he-IL" sz="2700" dirty="0"/>
              <a:t>עם כל יחס שנוסיף ל-</a:t>
            </a:r>
            <a:r>
              <a:rPr lang="en-US" sz="2700" dirty="0"/>
              <a:t> metaquery </a:t>
            </a:r>
            <a:r>
              <a:rPr lang="he-IL" sz="2700" dirty="0"/>
              <a:t>נקטין את מרחב החיפוש והדרך לפתרון תהיה מהירה </a:t>
            </a:r>
            <a:r>
              <a:rPr lang="he-IL" sz="2700" dirty="0" smtClean="0"/>
              <a:t>יותר</a:t>
            </a:r>
            <a:endParaRPr lang="he-IL" sz="2700" dirty="0"/>
          </a:p>
          <a:p>
            <a:r>
              <a:rPr lang="he-IL" sz="2700" dirty="0"/>
              <a:t>אם לשאילתה אין פתרון, בהוספת אילוץ נוסף עדיין אין פתרון</a:t>
            </a:r>
          </a:p>
          <a:p>
            <a:pPr marL="0" indent="0">
              <a:buNone/>
            </a:pPr>
            <a:r>
              <a:rPr lang="en-US" sz="2700" dirty="0"/>
              <a:t/>
            </a:r>
            <a:br>
              <a:rPr lang="en-US" sz="2700" dirty="0"/>
            </a:br>
            <a:endParaRPr lang="he-IL" sz="2700" dirty="0"/>
          </a:p>
        </p:txBody>
      </p:sp>
    </p:spTree>
    <p:extLst>
      <p:ext uri="{BB962C8B-B14F-4D97-AF65-F5344CB8AC3E}">
        <p14:creationId xmlns:p14="http://schemas.microsoft.com/office/powerpoint/2010/main" val="37047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accent4">
                    <a:lumMod val="75000"/>
                  </a:schemeClr>
                </a:solidFill>
              </a:rPr>
              <a:t>דוגמה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63661"/>
            <a:ext cx="48282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 smtClean="0"/>
              <a:t>[1]</a:t>
            </a:r>
            <a:endParaRPr lang="he-IL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068960"/>
            <a:ext cx="48282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 smtClean="0"/>
              <a:t>[2]</a:t>
            </a:r>
            <a:endParaRPr lang="he-IL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2487027" y="3071164"/>
            <a:ext cx="48282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 smtClean="0"/>
              <a:t>[3]</a:t>
            </a:r>
            <a:endParaRPr lang="he-IL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5148064" y="3081835"/>
            <a:ext cx="48282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 smtClean="0"/>
              <a:t>[4]</a:t>
            </a:r>
            <a:endParaRPr lang="he-IL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7164288" y="3081835"/>
            <a:ext cx="48282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 smtClean="0"/>
              <a:t>[5]</a:t>
            </a:r>
            <a:endParaRPr lang="he-IL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1102117" y="4221088"/>
            <a:ext cx="7422225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dirty="0" smtClean="0"/>
              <a:t>שאילתה [1] היא ה"אב", שאילתות [5]-[2]   הן דוגמאות לבנים.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dirty="0" smtClean="0"/>
              <a:t>כאשר נייצר את התבניות, נייצר קודם את [1] ונשלח לפתרון.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dirty="0" smtClean="0"/>
              <a:t>לאחר מכן נייצר את הבנים ונספק ל</a:t>
            </a:r>
            <a:r>
              <a:rPr lang="en-US" sz="2400" dirty="0" smtClean="0"/>
              <a:t>solver-</a:t>
            </a:r>
            <a:r>
              <a:rPr lang="he-IL" sz="2400" dirty="0" smtClean="0"/>
              <a:t> את פתרון האב </a:t>
            </a:r>
          </a:p>
          <a:p>
            <a:r>
              <a:rPr lang="he-IL" sz="2400" dirty="0"/>
              <a:t> </a:t>
            </a:r>
            <a:r>
              <a:rPr lang="he-IL" sz="2400" dirty="0" smtClean="0"/>
              <a:t>    לצורך חישוב מהיר יותר.</a:t>
            </a:r>
          </a:p>
        </p:txBody>
      </p:sp>
      <p:grpSp>
        <p:nvGrpSpPr>
          <p:cNvPr id="11" name="קבוצה 10"/>
          <p:cNvGrpSpPr/>
          <p:nvPr/>
        </p:nvGrpSpPr>
        <p:grpSpPr>
          <a:xfrm>
            <a:off x="395536" y="1340768"/>
            <a:ext cx="8352928" cy="2441163"/>
            <a:chOff x="0" y="0"/>
            <a:chExt cx="7215553" cy="1817370"/>
          </a:xfrm>
          <a:solidFill>
            <a:schemeClr val="bg1"/>
          </a:solidFill>
        </p:grpSpPr>
        <p:sp>
          <p:nvSpPr>
            <p:cNvPr id="12" name="תיבת טקסט 2"/>
            <p:cNvSpPr txBox="1">
              <a:spLocks noChangeArrowheads="1"/>
            </p:cNvSpPr>
            <p:nvPr/>
          </p:nvSpPr>
          <p:spPr bwMode="auto">
            <a:xfrm flipH="1">
              <a:off x="2270760" y="502920"/>
              <a:ext cx="1619250" cy="32385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l" rtl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effectLst/>
                  <a:latin typeface="Calibri"/>
                  <a:ea typeface="Calibri"/>
                  <a:cs typeface="Arial"/>
                </a:rPr>
                <a:t>r(X, Z) ← p(X, Y ), q(Y, Z)</a:t>
              </a:r>
            </a:p>
            <a:p>
              <a:pPr algn="r" rtl="1">
                <a:lnSpc>
                  <a:spcPct val="115000"/>
                </a:lnSpc>
                <a:spcAft>
                  <a:spcPts val="1000"/>
                </a:spcAft>
              </a:pPr>
              <a:r>
                <a:rPr lang="he-IL" sz="1100" dirty="0">
                  <a:effectLst/>
                  <a:latin typeface="Calibri"/>
                  <a:ea typeface="Calibri"/>
                  <a:cs typeface="Arial"/>
                </a:rPr>
                <a:t> 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13" name="תיבת טקסט 2"/>
            <p:cNvSpPr txBox="1">
              <a:spLocks noChangeArrowheads="1"/>
            </p:cNvSpPr>
            <p:nvPr/>
          </p:nvSpPr>
          <p:spPr bwMode="auto">
            <a:xfrm flipH="1">
              <a:off x="0" y="1493520"/>
              <a:ext cx="1666240" cy="32385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l" rtl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Arial"/>
                </a:rPr>
                <a:t>r(X,</a:t>
              </a:r>
              <a:r>
                <a:rPr lang="en-US" sz="1100">
                  <a:solidFill>
                    <a:srgbClr val="FF0000"/>
                  </a:solidFill>
                  <a:effectLst/>
                  <a:latin typeface="Calibri"/>
                  <a:ea typeface="Calibri"/>
                  <a:cs typeface="Arial"/>
                </a:rPr>
                <a:t>Y</a:t>
              </a:r>
              <a:r>
                <a:rPr lang="en-US" sz="1100">
                  <a:effectLst/>
                  <a:latin typeface="Calibri"/>
                  <a:ea typeface="Calibri"/>
                  <a:cs typeface="Arial"/>
                </a:rPr>
                <a:t>, Z) ← p(X, Y ), q(Y, Z)</a:t>
              </a:r>
            </a:p>
            <a:p>
              <a:pPr algn="r" rtl="1">
                <a:lnSpc>
                  <a:spcPct val="115000"/>
                </a:lnSpc>
                <a:spcAft>
                  <a:spcPts val="1000"/>
                </a:spcAft>
              </a:pPr>
              <a:r>
                <a:rPr lang="he-IL" sz="1100">
                  <a:effectLst/>
                  <a:latin typeface="Calibri"/>
                  <a:ea typeface="Calibri"/>
                  <a:cs typeface="Arial"/>
                </a:rPr>
                <a:t> </a:t>
              </a:r>
              <a:endParaRPr lang="en-US" sz="110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14" name="תיבת טקסט 2"/>
            <p:cNvSpPr txBox="1">
              <a:spLocks noChangeArrowheads="1"/>
            </p:cNvSpPr>
            <p:nvPr/>
          </p:nvSpPr>
          <p:spPr bwMode="auto">
            <a:xfrm flipH="1">
              <a:off x="1757680" y="1493520"/>
              <a:ext cx="1746250" cy="32385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l" rtl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Arial"/>
                </a:rPr>
                <a:t>r(X, Z) ← p(X, Y,</a:t>
              </a:r>
              <a:r>
                <a:rPr lang="en-US" sz="1100">
                  <a:solidFill>
                    <a:srgbClr val="FF0000"/>
                  </a:solidFill>
                  <a:effectLst/>
                  <a:latin typeface="Calibri"/>
                  <a:ea typeface="Calibri"/>
                  <a:cs typeface="Arial"/>
                </a:rPr>
                <a:t>Z</a:t>
              </a:r>
              <a:r>
                <a:rPr lang="en-US" sz="1100">
                  <a:effectLst/>
                  <a:latin typeface="Calibri"/>
                  <a:ea typeface="Calibri"/>
                  <a:cs typeface="Arial"/>
                </a:rPr>
                <a:t> ), q(Y, Z)</a:t>
              </a:r>
            </a:p>
            <a:p>
              <a:pPr algn="r" rtl="1">
                <a:lnSpc>
                  <a:spcPct val="115000"/>
                </a:lnSpc>
                <a:spcAft>
                  <a:spcPts val="1000"/>
                </a:spcAft>
              </a:pPr>
              <a:r>
                <a:rPr lang="he-IL" sz="1100">
                  <a:effectLst/>
                  <a:latin typeface="Calibri"/>
                  <a:ea typeface="Calibri"/>
                  <a:cs typeface="Arial"/>
                </a:rPr>
                <a:t> </a:t>
              </a:r>
              <a:endParaRPr lang="en-US" sz="110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15" name="תיבת טקסט 2"/>
            <p:cNvSpPr txBox="1">
              <a:spLocks noChangeArrowheads="1"/>
            </p:cNvSpPr>
            <p:nvPr/>
          </p:nvSpPr>
          <p:spPr bwMode="auto">
            <a:xfrm flipH="1">
              <a:off x="3551308" y="1493520"/>
              <a:ext cx="1701800" cy="32385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l" rtl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Arial"/>
                </a:rPr>
                <a:t>r(X, Z) ← p(X, Y ), q(</a:t>
              </a:r>
              <a:r>
                <a:rPr lang="en-US" sz="1100">
                  <a:solidFill>
                    <a:srgbClr val="FF0000"/>
                  </a:solidFill>
                  <a:effectLst/>
                  <a:latin typeface="Calibri"/>
                  <a:ea typeface="Calibri"/>
                  <a:cs typeface="Arial"/>
                </a:rPr>
                <a:t>X</a:t>
              </a:r>
              <a:r>
                <a:rPr lang="en-US" sz="1100">
                  <a:effectLst/>
                  <a:latin typeface="Calibri"/>
                  <a:ea typeface="Calibri"/>
                  <a:cs typeface="Arial"/>
                </a:rPr>
                <a:t>,Y, Z)</a:t>
              </a:r>
            </a:p>
            <a:p>
              <a:pPr algn="r" rtl="1">
                <a:lnSpc>
                  <a:spcPct val="115000"/>
                </a:lnSpc>
                <a:spcAft>
                  <a:spcPts val="1000"/>
                </a:spcAft>
              </a:pPr>
              <a:r>
                <a:rPr lang="he-IL" sz="1100">
                  <a:effectLst/>
                  <a:latin typeface="Calibri"/>
                  <a:ea typeface="Calibri"/>
                  <a:cs typeface="Arial"/>
                </a:rPr>
                <a:t> </a:t>
              </a:r>
              <a:endParaRPr lang="en-US" sz="110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16" name="תיבת טקסט 2"/>
            <p:cNvSpPr txBox="1">
              <a:spLocks noChangeArrowheads="1"/>
            </p:cNvSpPr>
            <p:nvPr/>
          </p:nvSpPr>
          <p:spPr bwMode="auto">
            <a:xfrm flipH="1">
              <a:off x="5288208" y="1493520"/>
              <a:ext cx="1927345" cy="32385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l" rtl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effectLst/>
                  <a:latin typeface="Calibri"/>
                  <a:ea typeface="Calibri"/>
                  <a:cs typeface="Arial"/>
                </a:rPr>
                <a:t>r(X, Z) ← p(X, Y ), q(Y, Z),</a:t>
              </a:r>
              <a:r>
                <a:rPr lang="en-US" sz="1100" dirty="0">
                  <a:solidFill>
                    <a:srgbClr val="FF0000"/>
                  </a:solidFill>
                  <a:effectLst/>
                  <a:latin typeface="Calibri"/>
                  <a:ea typeface="Calibri"/>
                  <a:cs typeface="Arial"/>
                </a:rPr>
                <a:t> s(X,Y)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  <a:p>
              <a:pPr algn="r" rtl="1">
                <a:lnSpc>
                  <a:spcPct val="115000"/>
                </a:lnSpc>
                <a:spcAft>
                  <a:spcPts val="1000"/>
                </a:spcAft>
              </a:pPr>
              <a:r>
                <a:rPr lang="he-IL" sz="1100" dirty="0">
                  <a:effectLst/>
                  <a:latin typeface="Calibri"/>
                  <a:ea typeface="Calibri"/>
                  <a:cs typeface="Arial"/>
                </a:rPr>
                <a:t> 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cxnSp>
          <p:nvCxnSpPr>
            <p:cNvPr id="17" name="מחבר חץ ישר 16"/>
            <p:cNvCxnSpPr/>
            <p:nvPr/>
          </p:nvCxnSpPr>
          <p:spPr>
            <a:xfrm flipH="1">
              <a:off x="1391920" y="914400"/>
              <a:ext cx="742950" cy="50800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חץ ישר 17"/>
            <p:cNvCxnSpPr/>
            <p:nvPr/>
          </p:nvCxnSpPr>
          <p:spPr>
            <a:xfrm flipH="1">
              <a:off x="2275840" y="965200"/>
              <a:ext cx="419100" cy="45720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חץ ישר 18"/>
            <p:cNvCxnSpPr/>
            <p:nvPr/>
          </p:nvCxnSpPr>
          <p:spPr>
            <a:xfrm>
              <a:off x="3586480" y="965200"/>
              <a:ext cx="355600" cy="40005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חץ ישר 19"/>
            <p:cNvCxnSpPr/>
            <p:nvPr/>
          </p:nvCxnSpPr>
          <p:spPr>
            <a:xfrm>
              <a:off x="4043680" y="914400"/>
              <a:ext cx="1485900" cy="40640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חץ ישר 20"/>
            <p:cNvCxnSpPr/>
            <p:nvPr/>
          </p:nvCxnSpPr>
          <p:spPr>
            <a:xfrm>
              <a:off x="2773680" y="0"/>
              <a:ext cx="355600" cy="40005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23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accent4">
                    <a:lumMod val="75000"/>
                  </a:schemeClr>
                </a:solidFill>
              </a:rPr>
              <a:t>בעיות חיפוש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e-IL" sz="2800" dirty="0" smtClean="0"/>
              <a:t>בעיות חיפוש הן בעיות שיש להן מצב התחלה, מצב מטרה ומצבים נוספים.</a:t>
            </a:r>
          </a:p>
          <a:p>
            <a:r>
              <a:rPr lang="he-IL" sz="2800" dirty="0" smtClean="0"/>
              <a:t>ניתן </a:t>
            </a:r>
            <a:r>
              <a:rPr lang="he-IL" sz="2800" dirty="0"/>
              <a:t>לבצע פעולות שונות כדי לעבור </a:t>
            </a:r>
            <a:r>
              <a:rPr lang="he-IL" sz="2800" dirty="0" smtClean="0"/>
              <a:t>בין המצבים.</a:t>
            </a:r>
          </a:p>
          <a:p>
            <a:r>
              <a:rPr lang="he-IL" sz="2800" dirty="0" smtClean="0"/>
              <a:t>בבעיות חיפוש אנו שואפים להגיע ממצב ההתחלה למצב המטרה באמצעות ביצוע פעולות המעבירות ממצב למצב.</a:t>
            </a:r>
          </a:p>
          <a:p>
            <a:endParaRPr lang="he-IL" sz="2800" dirty="0"/>
          </a:p>
          <a:p>
            <a:endParaRPr lang="en-US" sz="2800" dirty="0"/>
          </a:p>
          <a:p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22288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accent4">
                    <a:lumMod val="75000"/>
                  </a:schemeClr>
                </a:solidFill>
              </a:rPr>
              <a:t>אלגוריתם חיפוש בעץ</a:t>
            </a:r>
            <a:endParaRPr lang="he-I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800" dirty="0"/>
              <a:t>אלגוריתם חיפוש בעץ </a:t>
            </a:r>
            <a:r>
              <a:rPr lang="he-IL" sz="2800" dirty="0" smtClean="0"/>
              <a:t>משתמש במבנה של עץ כדי למצוא פתרון לבעיות חיפוש.</a:t>
            </a:r>
          </a:p>
          <a:p>
            <a:r>
              <a:rPr lang="he-IL" sz="2800" dirty="0" smtClean="0"/>
              <a:t>האלגוריתם מחפש שביל בעץ (כלומר סדרת פעולות) שיוביל ממצב התחלה למצב מטרה.</a:t>
            </a:r>
          </a:p>
          <a:p>
            <a:r>
              <a:rPr lang="he-IL" sz="2800" dirty="0" smtClean="0"/>
              <a:t>האתגר: הבעיה יכולה להיות </a:t>
            </a:r>
            <a:r>
              <a:rPr lang="he-IL" sz="2800" dirty="0" err="1" smtClean="0"/>
              <a:t>אקספוננציאלית</a:t>
            </a:r>
            <a:r>
              <a:rPr lang="he-IL" sz="2800" dirty="0" smtClean="0"/>
              <a:t>. מבנה העץ לא ידוע מראש והוא נבנה תוך כדי ריצה. לכן אי אפשר להשתמש באלגוריתמים פשוטים של גרפים.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09670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accent4">
                    <a:lumMod val="75000"/>
                  </a:schemeClr>
                </a:solidFill>
              </a:rPr>
              <a:t>אלגוריתם חיפוש בעץ</a:t>
            </a:r>
            <a:endParaRPr lang="he-I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800" dirty="0"/>
              <a:t>אלגוריתם חיפוש בעץ </a:t>
            </a:r>
            <a:r>
              <a:rPr lang="he-IL" sz="2800" dirty="0" smtClean="0"/>
              <a:t>בונה </a:t>
            </a:r>
            <a:r>
              <a:rPr lang="he-IL" sz="2800" dirty="0"/>
              <a:t>את עץ החיפוש תוך כדי ריצה ומשתמש בתור כדי לשמור קדקודים. </a:t>
            </a:r>
            <a:endParaRPr lang="he-IL" sz="2800" dirty="0" smtClean="0"/>
          </a:p>
          <a:p>
            <a:endParaRPr lang="he-IL" sz="2800" dirty="0"/>
          </a:p>
          <a:p>
            <a:r>
              <a:rPr lang="he-IL" sz="2800" dirty="0" smtClean="0"/>
              <a:t>בתחילה מכניסים לתור את מצב ההתחלה.</a:t>
            </a:r>
          </a:p>
          <a:p>
            <a:endParaRPr lang="he-IL" sz="2800" dirty="0"/>
          </a:p>
          <a:p>
            <a:r>
              <a:rPr lang="he-IL" sz="2800" dirty="0" smtClean="0"/>
              <a:t>בכל </a:t>
            </a:r>
            <a:r>
              <a:rPr lang="he-IL" sz="2800" dirty="0" err="1"/>
              <a:t>איטרציה</a:t>
            </a:r>
            <a:r>
              <a:rPr lang="he-IL" sz="2800" dirty="0"/>
              <a:t> שולפים קדקוד מהתור ובודקים אם זה מצב מטרה. אם כן – סיימנו. אם לא – מייצרים את הבנים ומכניסים אותם לתור בסדר </a:t>
            </a:r>
            <a:r>
              <a:rPr lang="he-IL" sz="2800" dirty="0" smtClean="0"/>
              <a:t>מסוים.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8869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accent4">
                    <a:lumMod val="75000"/>
                  </a:schemeClr>
                </a:solidFill>
              </a:rPr>
              <a:t>עץ חיפוש לבעיית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8-puzzle</a:t>
            </a:r>
            <a:endParaRPr lang="he-IL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7053700" cy="533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אליפסה 3"/>
          <p:cNvSpPr/>
          <p:nvPr/>
        </p:nvSpPr>
        <p:spPr>
          <a:xfrm>
            <a:off x="7020272" y="5589240"/>
            <a:ext cx="792088" cy="79208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516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accent4">
                    <a:lumMod val="75000"/>
                  </a:schemeClr>
                </a:solidFill>
              </a:rPr>
              <a:t>אלגוריתם גנרי לחיפוש בעץ</a:t>
            </a:r>
            <a:endParaRPr lang="he-IL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64"/>
          <a:stretch/>
        </p:blipFill>
        <p:spPr bwMode="auto">
          <a:xfrm>
            <a:off x="683568" y="2204864"/>
            <a:ext cx="6768752" cy="2736304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09895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accent4">
                    <a:lumMod val="75000"/>
                  </a:schemeClr>
                </a:solidFill>
              </a:rPr>
              <a:t>מבוא</a:t>
            </a:r>
            <a:endParaRPr lang="he-I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800" dirty="0"/>
              <a:t>חלק זה מתבסס על </a:t>
            </a:r>
            <a:r>
              <a:rPr lang="he-IL" sz="2800" dirty="0" smtClean="0"/>
              <a:t>המאמר:</a:t>
            </a:r>
            <a:endParaRPr lang="he-IL" sz="2800" b="1" dirty="0" smtClean="0"/>
          </a:p>
          <a:p>
            <a:pPr marL="0" indent="0" algn="l" rtl="0">
              <a:buNone/>
            </a:pPr>
            <a:r>
              <a:rPr lang="en-US" sz="2200" dirty="0"/>
              <a:t>R. Ben-</a:t>
            </a:r>
            <a:r>
              <a:rPr lang="en-US" sz="2200" dirty="0" err="1"/>
              <a:t>Eliyahu</a:t>
            </a:r>
            <a:r>
              <a:rPr lang="en-US" sz="2200" dirty="0"/>
              <a:t>-</a:t>
            </a:r>
            <a:r>
              <a:rPr lang="en-US" sz="2200" dirty="0" err="1"/>
              <a:t>Zohary</a:t>
            </a:r>
            <a:r>
              <a:rPr lang="en-US" sz="2200" dirty="0"/>
              <a:t>, E. </a:t>
            </a:r>
            <a:r>
              <a:rPr lang="en-US" sz="2200" dirty="0" err="1"/>
              <a:t>Gudes</a:t>
            </a:r>
            <a:r>
              <a:rPr lang="en-US" sz="2200" dirty="0"/>
              <a:t>, G. </a:t>
            </a:r>
            <a:r>
              <a:rPr lang="en-US" sz="2200" dirty="0" err="1"/>
              <a:t>Ianni</a:t>
            </a:r>
            <a:r>
              <a:rPr lang="en-US" sz="2200" dirty="0"/>
              <a:t>, Metaqueries: Semantics, complexity, and efficient algorithms, Artificial Intelligence </a:t>
            </a:r>
            <a:r>
              <a:rPr lang="en-US" sz="2200" dirty="0" smtClean="0"/>
              <a:t>(</a:t>
            </a:r>
            <a:r>
              <a:rPr lang="en-US" sz="2200" dirty="0"/>
              <a:t>2003</a:t>
            </a:r>
            <a:r>
              <a:rPr lang="en-US" sz="2200" dirty="0" smtClean="0"/>
              <a:t>)</a:t>
            </a:r>
            <a:r>
              <a:rPr lang="he-IL" sz="2800" dirty="0" smtClean="0"/>
              <a:t> </a:t>
            </a:r>
          </a:p>
          <a:p>
            <a:pPr marL="0" indent="0" algn="l" rtl="0">
              <a:buNone/>
            </a:pPr>
            <a:r>
              <a:rPr lang="en-US" sz="2200" dirty="0">
                <a:hlinkClick r:id="rId2"/>
              </a:rPr>
              <a:t>http://</a:t>
            </a:r>
            <a:r>
              <a:rPr lang="en-US" sz="2200" dirty="0" smtClean="0">
                <a:hlinkClick r:id="rId2"/>
              </a:rPr>
              <a:t>www.sciencedirect.com/science/article/pii/S0004370203000730</a:t>
            </a:r>
            <a:endParaRPr lang="en-US" sz="2200" dirty="0"/>
          </a:p>
          <a:p>
            <a:pPr marL="0" indent="0" algn="l" rtl="0">
              <a:buNone/>
            </a:pPr>
            <a:endParaRPr lang="he-IL" sz="2800" dirty="0" smtClean="0"/>
          </a:p>
          <a:p>
            <a:pPr marL="0" indent="0">
              <a:buNone/>
            </a:pPr>
            <a:r>
              <a:rPr lang="he-IL" sz="2800" dirty="0" smtClean="0"/>
              <a:t>המאמר מגדיר את המושג </a:t>
            </a:r>
            <a:r>
              <a:rPr lang="en-US" sz="2800" dirty="0" smtClean="0"/>
              <a:t>Metaquery</a:t>
            </a:r>
            <a:r>
              <a:rPr lang="he-IL" sz="2800" dirty="0" smtClean="0"/>
              <a:t> (שאילתת על) ומרחיב כמה מהנושאים הקשורים אליו.</a:t>
            </a:r>
            <a:endParaRPr lang="en-US" sz="2800" dirty="0" smtClean="0"/>
          </a:p>
          <a:p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405605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accent4">
                    <a:lumMod val="75000"/>
                  </a:schemeClr>
                </a:solidFill>
              </a:rPr>
              <a:t>האלגוריתם שפיתחתי</a:t>
            </a:r>
            <a:endParaRPr lang="he-I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800" dirty="0"/>
              <a:t>האלגוריתם שלנו יעבוד באופן </a:t>
            </a:r>
            <a:r>
              <a:rPr lang="he-IL" sz="2800" dirty="0" smtClean="0"/>
              <a:t>דומה לאלגוריתם חיפוש בעץ.</a:t>
            </a:r>
            <a:endParaRPr lang="en-US" sz="2800" dirty="0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790207"/>
              </p:ext>
            </p:extLst>
          </p:nvPr>
        </p:nvGraphicFramePr>
        <p:xfrm>
          <a:off x="1187624" y="2780928"/>
          <a:ext cx="6912768" cy="362543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456384"/>
                <a:gridCol w="3456384"/>
              </a:tblGrid>
              <a:tr h="460688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אלגוריתם חיפוש בעץ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האלגוריתם שלי</a:t>
                      </a:r>
                      <a:endParaRPr lang="he-IL" dirty="0"/>
                    </a:p>
                  </a:txBody>
                  <a:tcPr/>
                </a:tc>
              </a:tr>
              <a:tr h="79516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אתחול</a:t>
                      </a:r>
                      <a:r>
                        <a:rPr lang="he-IL" baseline="0" dirty="0" smtClean="0"/>
                        <a:t> התור במצב התחלה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אתחול</a:t>
                      </a:r>
                      <a:r>
                        <a:rPr lang="he-IL" baseline="0" dirty="0" smtClean="0"/>
                        <a:t> התור בשאילתות מינימליות</a:t>
                      </a:r>
                      <a:endParaRPr lang="he-IL" dirty="0"/>
                    </a:p>
                  </a:txBody>
                  <a:tcPr/>
                </a:tc>
              </a:tr>
              <a:tr h="460688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אם התור ריק – מחזירים</a:t>
                      </a:r>
                      <a:r>
                        <a:rPr lang="he-IL" baseline="0" dirty="0" smtClean="0"/>
                        <a:t> שגיאה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/>
                        <a:t>אם התור ריק - מסיימים</a:t>
                      </a:r>
                    </a:p>
                  </a:txBody>
                  <a:tcPr/>
                </a:tc>
              </a:tr>
              <a:tr h="460688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הוצאת מצב</a:t>
                      </a:r>
                      <a:r>
                        <a:rPr lang="he-IL" baseline="0" dirty="0" smtClean="0"/>
                        <a:t> מהתור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הוצאת שאילתה מהתור</a:t>
                      </a:r>
                      <a:endParaRPr lang="he-IL" dirty="0"/>
                    </a:p>
                  </a:txBody>
                  <a:tcPr/>
                </a:tc>
              </a:tr>
              <a:tr h="653051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בדיקת</a:t>
                      </a:r>
                      <a:r>
                        <a:rPr lang="he-IL" baseline="0" dirty="0" smtClean="0"/>
                        <a:t> המצב: </a:t>
                      </a:r>
                      <a:r>
                        <a:rPr lang="he-IL" dirty="0" smtClean="0"/>
                        <a:t>אם מצב מטרה</a:t>
                      </a:r>
                      <a:r>
                        <a:rPr lang="he-IL" baseline="0" dirty="0" smtClean="0"/>
                        <a:t> - מסיימים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בדיקת המצב: שולחים</a:t>
                      </a:r>
                      <a:r>
                        <a:rPr lang="he-IL" baseline="0" dirty="0" smtClean="0"/>
                        <a:t> את השאילתה ל-</a:t>
                      </a:r>
                      <a:r>
                        <a:rPr lang="en-US" baseline="0" dirty="0" smtClean="0"/>
                        <a:t>solver</a:t>
                      </a:r>
                      <a:endParaRPr lang="he-IL" dirty="0"/>
                    </a:p>
                  </a:txBody>
                  <a:tcPr/>
                </a:tc>
              </a:tr>
              <a:tr h="79516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אם לא מצב מטרה – מפתחים את הבנים ומכניסים לתור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/>
                        <a:t>אם</a:t>
                      </a:r>
                      <a:r>
                        <a:rPr lang="he-IL" baseline="0" dirty="0" smtClean="0"/>
                        <a:t> יש פתרון </a:t>
                      </a:r>
                      <a:r>
                        <a:rPr lang="he-IL" dirty="0" smtClean="0"/>
                        <a:t>– מפתחים את הבנים ומכניסים לתור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65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accent4">
                    <a:lumMod val="75000"/>
                  </a:schemeClr>
                </a:solidFill>
              </a:rPr>
              <a:t>האלגוריתם שפיתחתי</a:t>
            </a:r>
            <a:endParaRPr lang="he-I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800" dirty="0"/>
              <a:t>האלגוריתם שלנו יעבוד באופן דומה, כאשר אצלנו אין "מצב מטרה". נרצה לחשב את כל השאילתות האפשריות. </a:t>
            </a:r>
            <a:endParaRPr lang="he-IL" sz="2800" dirty="0" smtClean="0"/>
          </a:p>
          <a:p>
            <a:r>
              <a:rPr lang="he-IL" sz="2800" dirty="0" smtClean="0"/>
              <a:t>אין מצב התחלה אחד. בתחילה יוכנסו לתור כל השאילתות הכוללות מספר מינימלי של יחסים (2 יחסים).</a:t>
            </a:r>
          </a:p>
          <a:p>
            <a:r>
              <a:rPr lang="he-IL" sz="2800" dirty="0" smtClean="0"/>
              <a:t>כאשר לשאילתה אין פתרון אין צורך לייצר את הבנים.</a:t>
            </a:r>
          </a:p>
          <a:p>
            <a:r>
              <a:rPr lang="he-IL" sz="2800" dirty="0" smtClean="0"/>
              <a:t>הסדר </a:t>
            </a:r>
            <a:r>
              <a:rPr lang="he-IL" sz="2800" dirty="0"/>
              <a:t>בתוך התור ייקבע על פי עומק הקדקוד </a:t>
            </a:r>
            <a:r>
              <a:rPr lang="he-IL" sz="2800" dirty="0" smtClean="0"/>
              <a:t>בעץ. </a:t>
            </a:r>
          </a:p>
          <a:p>
            <a:r>
              <a:rPr lang="he-IL" sz="2800" dirty="0" smtClean="0"/>
              <a:t>האלגוריתם אינו מסתיים בהגעה למצב מטרה אלא לאחר שבדקנו את כל השאילתות האפשריות, כלומר כאשר התור ריק.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327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accent4">
                    <a:lumMod val="75000"/>
                  </a:schemeClr>
                </a:solidFill>
              </a:rPr>
              <a:t>האלגוריתם </a:t>
            </a:r>
            <a:r>
              <a:rPr lang="he-IL" dirty="0">
                <a:solidFill>
                  <a:schemeClr val="accent4">
                    <a:lumMod val="75000"/>
                  </a:schemeClr>
                </a:solidFill>
              </a:rPr>
              <a:t>שפיתחתי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800" dirty="0" smtClean="0"/>
              <a:t>האלגוריתם יעבוד באופן </a:t>
            </a:r>
            <a:r>
              <a:rPr lang="he-IL" sz="2800" dirty="0"/>
              <a:t>הבא:</a:t>
            </a: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he-IL" sz="2800" dirty="0"/>
              <a:t>נכניס לתור שאילתות ראשוניות הכוללות מספר מינימלי של יחסים ומשתנים. </a:t>
            </a:r>
            <a:endParaRPr lang="he-IL" sz="2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he-IL" sz="2800" dirty="0" smtClean="0"/>
              <a:t>בלולאה, נשלוף </a:t>
            </a:r>
            <a:r>
              <a:rPr lang="he-IL" sz="2800" dirty="0"/>
              <a:t>קדקוד (</a:t>
            </a:r>
            <a:r>
              <a:rPr lang="en-US" sz="2800" dirty="0"/>
              <a:t>metaquery</a:t>
            </a:r>
            <a:r>
              <a:rPr lang="he-IL" sz="2800" dirty="0"/>
              <a:t>) וננסה לפתור. </a:t>
            </a:r>
            <a:endParaRPr lang="he-IL" sz="2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he-IL" sz="2800" dirty="0" smtClean="0"/>
              <a:t>אם </a:t>
            </a:r>
            <a:r>
              <a:rPr lang="he-IL" sz="2800" dirty="0"/>
              <a:t>מצאנו פתרון – נייצר את הבנים ונכניס אותם לתור, תוך שמירה על תוצאת החישוב של שאילתת האב. </a:t>
            </a:r>
            <a:endParaRPr lang="he-IL" sz="2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he-IL" sz="2800" dirty="0" smtClean="0"/>
              <a:t>אם </a:t>
            </a:r>
            <a:r>
              <a:rPr lang="he-IL" sz="2800" dirty="0"/>
              <a:t>אין פתרון לא נייצר בנים אלא נמשיך ונוציא מהתור את ה- </a:t>
            </a:r>
            <a:r>
              <a:rPr lang="en-US" sz="2800" dirty="0"/>
              <a:t>metaquery</a:t>
            </a:r>
            <a:r>
              <a:rPr lang="he-IL" sz="2800" dirty="0"/>
              <a:t> הבא. </a:t>
            </a:r>
            <a:endParaRPr lang="he-IL" sz="2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he-IL" sz="2800" dirty="0" smtClean="0"/>
              <a:t>כאשר </a:t>
            </a:r>
            <a:r>
              <a:rPr lang="he-IL" sz="2800" dirty="0"/>
              <a:t>התור ריק - סיימנו</a:t>
            </a:r>
            <a:r>
              <a:rPr lang="he-IL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077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accent4">
                    <a:lumMod val="75000"/>
                  </a:schemeClr>
                </a:solidFill>
              </a:rPr>
              <a:t>האלגוריתם</a:t>
            </a:r>
            <a:endParaRPr lang="he-I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000" dirty="0" err="1"/>
              <a:t>MQs_Generator</a:t>
            </a:r>
            <a:r>
              <a:rPr lang="en-US" sz="2000" dirty="0"/>
              <a:t>(</a:t>
            </a:r>
            <a:r>
              <a:rPr lang="en-US" sz="2000" dirty="0" err="1"/>
              <a:t>DB_schema</a:t>
            </a:r>
            <a:r>
              <a:rPr lang="en-US" sz="2000" dirty="0"/>
              <a:t>, </a:t>
            </a:r>
            <a:r>
              <a:rPr lang="en-US" sz="2000" dirty="0" err="1" smtClean="0"/>
              <a:t>support_threshold</a:t>
            </a:r>
            <a:r>
              <a:rPr lang="en-US" sz="2000" dirty="0" smtClean="0"/>
              <a:t>, </a:t>
            </a:r>
            <a:r>
              <a:rPr lang="en-US" sz="2000" dirty="0" err="1" smtClean="0"/>
              <a:t>confidence_threshold</a:t>
            </a:r>
            <a:r>
              <a:rPr lang="en-US" sz="2000" dirty="0" smtClean="0"/>
              <a:t> , </a:t>
            </a:r>
            <a:r>
              <a:rPr lang="en-US" sz="2000" dirty="0"/>
              <a:t>fringe)</a:t>
            </a:r>
          </a:p>
          <a:p>
            <a:pPr marL="0" indent="0" algn="l" rtl="0">
              <a:buNone/>
            </a:pPr>
            <a:r>
              <a:rPr lang="en-US" sz="2000" dirty="0"/>
              <a:t>{</a:t>
            </a:r>
          </a:p>
          <a:p>
            <a:pPr marL="0" indent="0" algn="l" rtl="0">
              <a:buNone/>
            </a:pPr>
            <a:r>
              <a:rPr lang="en-US" sz="2000" dirty="0" smtClean="0"/>
              <a:t>fringe </a:t>
            </a:r>
            <a:r>
              <a:rPr lang="en-US" sz="2000" dirty="0">
                <a:sym typeface="Wingdings"/>
              </a:rPr>
              <a:t></a:t>
            </a:r>
            <a:r>
              <a:rPr lang="en-US" sz="2000" dirty="0"/>
              <a:t> </a:t>
            </a:r>
            <a:r>
              <a:rPr lang="en-US" sz="2000" dirty="0" err="1"/>
              <a:t>initial_MQs</a:t>
            </a:r>
            <a:r>
              <a:rPr lang="en-US" sz="2000" dirty="0"/>
              <a:t> (schema)</a:t>
            </a:r>
          </a:p>
          <a:p>
            <a:pPr marL="0" indent="0" algn="l" rtl="0">
              <a:buNone/>
            </a:pPr>
            <a:r>
              <a:rPr lang="en-US" sz="2000" dirty="0"/>
              <a:t>loop do</a:t>
            </a:r>
          </a:p>
          <a:p>
            <a:pPr marL="0" indent="0" algn="l" rtl="0">
              <a:buNone/>
            </a:pPr>
            <a:r>
              <a:rPr lang="en-US" sz="2000" dirty="0" smtClean="0"/>
              <a:t>	if Empty </a:t>
            </a:r>
            <a:r>
              <a:rPr lang="en-US" sz="2000" dirty="0"/>
              <a:t>(fringe) then return </a:t>
            </a:r>
          </a:p>
          <a:p>
            <a:pPr marL="0" indent="0" algn="l" rtl="0">
              <a:buNone/>
            </a:pPr>
            <a:r>
              <a:rPr lang="en-US" sz="2000" dirty="0" smtClean="0"/>
              <a:t>	MQ </a:t>
            </a:r>
            <a:r>
              <a:rPr lang="en-US" sz="2000" dirty="0">
                <a:sym typeface="Wingdings"/>
              </a:rPr>
              <a:t></a:t>
            </a:r>
            <a:r>
              <a:rPr lang="en-US" sz="2000" dirty="0"/>
              <a:t> </a:t>
            </a:r>
            <a:r>
              <a:rPr lang="en-US" sz="2000" dirty="0" err="1"/>
              <a:t>remove_first</a:t>
            </a:r>
            <a:r>
              <a:rPr lang="en-US" sz="2000" dirty="0"/>
              <a:t> (fringe)</a:t>
            </a:r>
          </a:p>
          <a:p>
            <a:pPr marL="0" indent="0" algn="l" rtl="0">
              <a:buNone/>
            </a:pPr>
            <a:r>
              <a:rPr lang="en-US" sz="2000" dirty="0" smtClean="0"/>
              <a:t>	sol </a:t>
            </a:r>
            <a:r>
              <a:rPr lang="en-US" sz="2000" dirty="0">
                <a:sym typeface="Wingdings"/>
              </a:rPr>
              <a:t></a:t>
            </a:r>
            <a:r>
              <a:rPr lang="en-US" sz="2000" dirty="0"/>
              <a:t> solver (</a:t>
            </a:r>
            <a:r>
              <a:rPr lang="en-US" sz="2000" dirty="0" smtClean="0"/>
              <a:t>MQ</a:t>
            </a:r>
            <a:r>
              <a:rPr lang="en-US" sz="2000" dirty="0"/>
              <a:t>, </a:t>
            </a:r>
            <a:r>
              <a:rPr lang="en-US" sz="2000" dirty="0" err="1"/>
              <a:t>support_threshold</a:t>
            </a:r>
            <a:r>
              <a:rPr lang="en-US" sz="2000" dirty="0"/>
              <a:t>, </a:t>
            </a:r>
            <a:r>
              <a:rPr lang="en-US" sz="2000" dirty="0" err="1"/>
              <a:t>confidence_threshold</a:t>
            </a:r>
            <a:r>
              <a:rPr lang="en-US" sz="2000" dirty="0"/>
              <a:t>) </a:t>
            </a:r>
            <a:endParaRPr lang="en-US" sz="2000" dirty="0" smtClean="0"/>
          </a:p>
          <a:p>
            <a:pPr marL="0" indent="0" algn="l" rtl="0">
              <a:buNone/>
            </a:pPr>
            <a:r>
              <a:rPr lang="en-US" sz="2000" dirty="0" smtClean="0"/>
              <a:t>	if </a:t>
            </a:r>
            <a:r>
              <a:rPr lang="en-US" sz="2000" dirty="0"/>
              <a:t>(sol)</a:t>
            </a:r>
          </a:p>
          <a:p>
            <a:pPr marL="0" indent="0" algn="l" rtl="0">
              <a:buNone/>
            </a:pPr>
            <a:r>
              <a:rPr lang="en-US" sz="2000" dirty="0"/>
              <a:t>		</a:t>
            </a:r>
            <a:r>
              <a:rPr lang="en-US" sz="2000" dirty="0" err="1"/>
              <a:t>send_report</a:t>
            </a:r>
            <a:r>
              <a:rPr lang="en-US" sz="2000" dirty="0"/>
              <a:t>(MQ, sol) </a:t>
            </a:r>
          </a:p>
          <a:p>
            <a:pPr marL="0" indent="0" algn="l" rtl="0">
              <a:buNone/>
            </a:pPr>
            <a:r>
              <a:rPr lang="en-US" sz="2000" dirty="0"/>
              <a:t>		</a:t>
            </a:r>
            <a:r>
              <a:rPr lang="en-US" sz="2000" dirty="0" err="1" smtClean="0"/>
              <a:t>MQ_collection</a:t>
            </a:r>
            <a:r>
              <a:rPr lang="en-US" sz="2000" dirty="0" smtClean="0">
                <a:sym typeface="Wingdings"/>
              </a:rPr>
              <a:t></a:t>
            </a:r>
            <a:r>
              <a:rPr lang="en-US" sz="2000" dirty="0" smtClean="0"/>
              <a:t> </a:t>
            </a:r>
            <a:r>
              <a:rPr lang="en-US" sz="2000" dirty="0"/>
              <a:t>Expand (MQ, schema, fringe, sol</a:t>
            </a:r>
            <a:r>
              <a:rPr lang="en-US" sz="2000" dirty="0" smtClean="0"/>
              <a:t>)</a:t>
            </a:r>
          </a:p>
          <a:p>
            <a:pPr marL="0" indent="0" algn="l" rtl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>
                <a:sym typeface="Wingdings" panose="05000000000000000000" pitchFamily="2" charset="2"/>
              </a:rPr>
              <a:t>I</a:t>
            </a:r>
            <a:r>
              <a:rPr lang="en-US" sz="2000" dirty="0" smtClean="0">
                <a:sym typeface="Wingdings" panose="05000000000000000000" pitchFamily="2" charset="2"/>
              </a:rPr>
              <a:t>nsert(</a:t>
            </a:r>
            <a:r>
              <a:rPr lang="en-US" sz="2000" dirty="0" err="1" smtClean="0"/>
              <a:t>MQ_collection</a:t>
            </a:r>
            <a:r>
              <a:rPr lang="en-US" sz="2000" dirty="0" smtClean="0"/>
              <a:t>, fringe)</a:t>
            </a:r>
            <a:endParaRPr lang="en-US" sz="2000" dirty="0"/>
          </a:p>
          <a:p>
            <a:pPr marL="0" indent="0" algn="l" rtl="0">
              <a:buNone/>
            </a:pPr>
            <a:r>
              <a:rPr lang="en-US" sz="2000" dirty="0"/>
              <a:t>}                                                                 </a:t>
            </a:r>
          </a:p>
          <a:p>
            <a:pPr marL="0" indent="0" algn="l">
              <a:buNone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415590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accent4">
                    <a:lumMod val="75000"/>
                  </a:schemeClr>
                </a:solidFill>
              </a:rPr>
              <a:t>הפונקציה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Expand</a:t>
            </a:r>
            <a:endParaRPr lang="he-I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800" dirty="0" smtClean="0"/>
              <a:t>הפונקציה מקבלת </a:t>
            </a:r>
            <a:r>
              <a:rPr lang="en-US" sz="2800" dirty="0" smtClean="0"/>
              <a:t>metaquery</a:t>
            </a:r>
            <a:r>
              <a:rPr lang="he-IL" sz="2800" dirty="0" smtClean="0"/>
              <a:t> ומייצרת את כל הבנים, באמצעות הוספת משתנה </a:t>
            </a:r>
            <a:r>
              <a:rPr lang="he-IL" sz="2800" dirty="0"/>
              <a:t>או יחס אחד נוסף </a:t>
            </a:r>
            <a:r>
              <a:rPr lang="he-IL" sz="2800" dirty="0" smtClean="0"/>
              <a:t>בכל פעם.</a:t>
            </a:r>
          </a:p>
          <a:p>
            <a:endParaRPr lang="he-IL" sz="2800" dirty="0" smtClean="0"/>
          </a:p>
          <a:p>
            <a:pPr marL="0" indent="0">
              <a:buNone/>
            </a:pPr>
            <a:endParaRPr lang="he-IL" sz="2800" dirty="0" smtClean="0">
              <a:solidFill>
                <a:srgbClr val="FF0000"/>
              </a:solidFill>
            </a:endParaRPr>
          </a:p>
          <a:p>
            <a:endParaRPr lang="he-IL" sz="2800" b="1" dirty="0"/>
          </a:p>
        </p:txBody>
      </p:sp>
      <p:grpSp>
        <p:nvGrpSpPr>
          <p:cNvPr id="5" name="קבוצה 4"/>
          <p:cNvGrpSpPr/>
          <p:nvPr/>
        </p:nvGrpSpPr>
        <p:grpSpPr>
          <a:xfrm>
            <a:off x="370883" y="2889259"/>
            <a:ext cx="8352928" cy="2441163"/>
            <a:chOff x="0" y="0"/>
            <a:chExt cx="7215553" cy="1817370"/>
          </a:xfrm>
          <a:solidFill>
            <a:schemeClr val="bg1"/>
          </a:solidFill>
        </p:grpSpPr>
        <p:sp>
          <p:nvSpPr>
            <p:cNvPr id="6" name="תיבת טקסט 2"/>
            <p:cNvSpPr txBox="1">
              <a:spLocks noChangeArrowheads="1"/>
            </p:cNvSpPr>
            <p:nvPr/>
          </p:nvSpPr>
          <p:spPr bwMode="auto">
            <a:xfrm flipH="1">
              <a:off x="2270760" y="502920"/>
              <a:ext cx="1619250" cy="32385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l" rtl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effectLst/>
                  <a:latin typeface="Calibri"/>
                  <a:ea typeface="Calibri"/>
                  <a:cs typeface="Arial"/>
                </a:rPr>
                <a:t>r(X, Z) ← p(X, Y ), q(Y, Z)</a:t>
              </a:r>
            </a:p>
            <a:p>
              <a:pPr algn="r" rtl="1">
                <a:lnSpc>
                  <a:spcPct val="115000"/>
                </a:lnSpc>
                <a:spcAft>
                  <a:spcPts val="1000"/>
                </a:spcAft>
              </a:pPr>
              <a:r>
                <a:rPr lang="he-IL" sz="1100" dirty="0">
                  <a:effectLst/>
                  <a:latin typeface="Calibri"/>
                  <a:ea typeface="Calibri"/>
                  <a:cs typeface="Arial"/>
                </a:rPr>
                <a:t> 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7" name="תיבת טקסט 2"/>
            <p:cNvSpPr txBox="1">
              <a:spLocks noChangeArrowheads="1"/>
            </p:cNvSpPr>
            <p:nvPr/>
          </p:nvSpPr>
          <p:spPr bwMode="auto">
            <a:xfrm flipH="1">
              <a:off x="0" y="1493520"/>
              <a:ext cx="1666240" cy="32385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l" rtl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Arial"/>
                </a:rPr>
                <a:t>r(X,</a:t>
              </a:r>
              <a:r>
                <a:rPr lang="en-US" sz="1100">
                  <a:solidFill>
                    <a:srgbClr val="FF0000"/>
                  </a:solidFill>
                  <a:effectLst/>
                  <a:latin typeface="Calibri"/>
                  <a:ea typeface="Calibri"/>
                  <a:cs typeface="Arial"/>
                </a:rPr>
                <a:t>Y</a:t>
              </a:r>
              <a:r>
                <a:rPr lang="en-US" sz="1100">
                  <a:effectLst/>
                  <a:latin typeface="Calibri"/>
                  <a:ea typeface="Calibri"/>
                  <a:cs typeface="Arial"/>
                </a:rPr>
                <a:t>, Z) ← p(X, Y ), q(Y, Z)</a:t>
              </a:r>
            </a:p>
            <a:p>
              <a:pPr algn="r" rtl="1">
                <a:lnSpc>
                  <a:spcPct val="115000"/>
                </a:lnSpc>
                <a:spcAft>
                  <a:spcPts val="1000"/>
                </a:spcAft>
              </a:pPr>
              <a:r>
                <a:rPr lang="he-IL" sz="1100">
                  <a:effectLst/>
                  <a:latin typeface="Calibri"/>
                  <a:ea typeface="Calibri"/>
                  <a:cs typeface="Arial"/>
                </a:rPr>
                <a:t> </a:t>
              </a:r>
              <a:endParaRPr lang="en-US" sz="110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8" name="תיבת טקסט 2"/>
            <p:cNvSpPr txBox="1">
              <a:spLocks noChangeArrowheads="1"/>
            </p:cNvSpPr>
            <p:nvPr/>
          </p:nvSpPr>
          <p:spPr bwMode="auto">
            <a:xfrm flipH="1">
              <a:off x="1757680" y="1493520"/>
              <a:ext cx="1746250" cy="32385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l" rtl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Arial"/>
                </a:rPr>
                <a:t>r(X, Z) ← p(X, Y,</a:t>
              </a:r>
              <a:r>
                <a:rPr lang="en-US" sz="1100">
                  <a:solidFill>
                    <a:srgbClr val="FF0000"/>
                  </a:solidFill>
                  <a:effectLst/>
                  <a:latin typeface="Calibri"/>
                  <a:ea typeface="Calibri"/>
                  <a:cs typeface="Arial"/>
                </a:rPr>
                <a:t>Z</a:t>
              </a:r>
              <a:r>
                <a:rPr lang="en-US" sz="1100">
                  <a:effectLst/>
                  <a:latin typeface="Calibri"/>
                  <a:ea typeface="Calibri"/>
                  <a:cs typeface="Arial"/>
                </a:rPr>
                <a:t> ), q(Y, Z)</a:t>
              </a:r>
            </a:p>
            <a:p>
              <a:pPr algn="r" rtl="1">
                <a:lnSpc>
                  <a:spcPct val="115000"/>
                </a:lnSpc>
                <a:spcAft>
                  <a:spcPts val="1000"/>
                </a:spcAft>
              </a:pPr>
              <a:r>
                <a:rPr lang="he-IL" sz="1100">
                  <a:effectLst/>
                  <a:latin typeface="Calibri"/>
                  <a:ea typeface="Calibri"/>
                  <a:cs typeface="Arial"/>
                </a:rPr>
                <a:t> </a:t>
              </a:r>
              <a:endParaRPr lang="en-US" sz="110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9" name="תיבת טקסט 2"/>
            <p:cNvSpPr txBox="1">
              <a:spLocks noChangeArrowheads="1"/>
            </p:cNvSpPr>
            <p:nvPr/>
          </p:nvSpPr>
          <p:spPr bwMode="auto">
            <a:xfrm flipH="1">
              <a:off x="3551308" y="1493520"/>
              <a:ext cx="1701800" cy="32385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l" rtl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Arial"/>
                </a:rPr>
                <a:t>r(X, Z) ← p(X, Y ), q(</a:t>
              </a:r>
              <a:r>
                <a:rPr lang="en-US" sz="1100">
                  <a:solidFill>
                    <a:srgbClr val="FF0000"/>
                  </a:solidFill>
                  <a:effectLst/>
                  <a:latin typeface="Calibri"/>
                  <a:ea typeface="Calibri"/>
                  <a:cs typeface="Arial"/>
                </a:rPr>
                <a:t>X</a:t>
              </a:r>
              <a:r>
                <a:rPr lang="en-US" sz="1100">
                  <a:effectLst/>
                  <a:latin typeface="Calibri"/>
                  <a:ea typeface="Calibri"/>
                  <a:cs typeface="Arial"/>
                </a:rPr>
                <a:t>,Y, Z)</a:t>
              </a:r>
            </a:p>
            <a:p>
              <a:pPr algn="r" rtl="1">
                <a:lnSpc>
                  <a:spcPct val="115000"/>
                </a:lnSpc>
                <a:spcAft>
                  <a:spcPts val="1000"/>
                </a:spcAft>
              </a:pPr>
              <a:r>
                <a:rPr lang="he-IL" sz="1100">
                  <a:effectLst/>
                  <a:latin typeface="Calibri"/>
                  <a:ea typeface="Calibri"/>
                  <a:cs typeface="Arial"/>
                </a:rPr>
                <a:t> </a:t>
              </a:r>
              <a:endParaRPr lang="en-US" sz="110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10" name="תיבת טקסט 2"/>
            <p:cNvSpPr txBox="1">
              <a:spLocks noChangeArrowheads="1"/>
            </p:cNvSpPr>
            <p:nvPr/>
          </p:nvSpPr>
          <p:spPr bwMode="auto">
            <a:xfrm flipH="1">
              <a:off x="5288208" y="1493520"/>
              <a:ext cx="1927345" cy="32385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l" rtl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effectLst/>
                  <a:latin typeface="Calibri"/>
                  <a:ea typeface="Calibri"/>
                  <a:cs typeface="Arial"/>
                </a:rPr>
                <a:t>r(X, Z) ← p(X, Y ), q(Y, Z),</a:t>
              </a:r>
              <a:r>
                <a:rPr lang="en-US" sz="1100" dirty="0">
                  <a:solidFill>
                    <a:srgbClr val="FF0000"/>
                  </a:solidFill>
                  <a:effectLst/>
                  <a:latin typeface="Calibri"/>
                  <a:ea typeface="Calibri"/>
                  <a:cs typeface="Arial"/>
                </a:rPr>
                <a:t> s(X,Y)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  <a:p>
              <a:pPr algn="r" rtl="1">
                <a:lnSpc>
                  <a:spcPct val="115000"/>
                </a:lnSpc>
                <a:spcAft>
                  <a:spcPts val="1000"/>
                </a:spcAft>
              </a:pPr>
              <a:r>
                <a:rPr lang="he-IL" sz="1100" dirty="0">
                  <a:effectLst/>
                  <a:latin typeface="Calibri"/>
                  <a:ea typeface="Calibri"/>
                  <a:cs typeface="Arial"/>
                </a:rPr>
                <a:t> 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cxnSp>
          <p:nvCxnSpPr>
            <p:cNvPr id="11" name="מחבר חץ ישר 10"/>
            <p:cNvCxnSpPr/>
            <p:nvPr/>
          </p:nvCxnSpPr>
          <p:spPr>
            <a:xfrm flipH="1">
              <a:off x="1391920" y="914400"/>
              <a:ext cx="742950" cy="50800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מחבר חץ ישר 11"/>
            <p:cNvCxnSpPr/>
            <p:nvPr/>
          </p:nvCxnSpPr>
          <p:spPr>
            <a:xfrm flipH="1">
              <a:off x="2275840" y="965200"/>
              <a:ext cx="419100" cy="45720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מחבר חץ ישר 12"/>
            <p:cNvCxnSpPr/>
            <p:nvPr/>
          </p:nvCxnSpPr>
          <p:spPr>
            <a:xfrm>
              <a:off x="3586480" y="965200"/>
              <a:ext cx="355600" cy="40005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חץ ישר 13"/>
            <p:cNvCxnSpPr/>
            <p:nvPr/>
          </p:nvCxnSpPr>
          <p:spPr>
            <a:xfrm>
              <a:off x="4043680" y="914400"/>
              <a:ext cx="1485900" cy="40640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חץ ישר 14"/>
            <p:cNvCxnSpPr/>
            <p:nvPr/>
          </p:nvCxnSpPr>
          <p:spPr>
            <a:xfrm>
              <a:off x="2773680" y="0"/>
              <a:ext cx="355600" cy="40005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047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accent4">
                    <a:lumMod val="75000"/>
                  </a:schemeClr>
                </a:solidFill>
              </a:rPr>
              <a:t>הפונקציה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nsert</a:t>
            </a:r>
            <a:endParaRPr lang="he-I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sz="2800" dirty="0" smtClean="0"/>
              <a:t>הפונקציה מכניסה לתור את השאילתות החדשות שנוצרו.</a:t>
            </a:r>
          </a:p>
          <a:p>
            <a:r>
              <a:rPr lang="he-IL" sz="2800" dirty="0" smtClean="0"/>
              <a:t>לפני הכנסת </a:t>
            </a:r>
            <a:r>
              <a:rPr lang="en-US" sz="2800" dirty="0" smtClean="0"/>
              <a:t>metaquery</a:t>
            </a:r>
            <a:r>
              <a:rPr lang="he-IL" sz="2800" dirty="0" smtClean="0"/>
              <a:t> לתור נבדוק שאינה קיימת, כיוון שאותה שאילתה יכולה להיווצר על ידי שני אבות שונים.</a:t>
            </a:r>
          </a:p>
          <a:p>
            <a:endParaRPr lang="he-IL" sz="2800" dirty="0" smtClean="0"/>
          </a:p>
          <a:p>
            <a:endParaRPr lang="he-IL" sz="2800" dirty="0" smtClean="0"/>
          </a:p>
          <a:p>
            <a:endParaRPr lang="he-IL" sz="2800" dirty="0"/>
          </a:p>
          <a:p>
            <a:endParaRPr lang="he-IL" sz="2800" dirty="0" smtClean="0"/>
          </a:p>
          <a:p>
            <a:r>
              <a:rPr lang="he-IL" sz="2800" dirty="0" smtClean="0"/>
              <a:t>הסדר בתוך התור ייקבע לפי הרמה של הקדקוד בעץ, ולכן בנים של </a:t>
            </a:r>
            <a:r>
              <a:rPr lang="en-US" sz="2800" dirty="0" smtClean="0"/>
              <a:t>metaquery</a:t>
            </a:r>
            <a:r>
              <a:rPr lang="he-IL" sz="2800" dirty="0" smtClean="0"/>
              <a:t> ייכנסו אחרי האחים של אותה </a:t>
            </a:r>
            <a:r>
              <a:rPr lang="en-US" sz="2800" dirty="0" smtClean="0"/>
              <a:t>metaquery</a:t>
            </a:r>
            <a:r>
              <a:rPr lang="he-IL" sz="2800" dirty="0" smtClean="0"/>
              <a:t>.</a:t>
            </a:r>
          </a:p>
          <a:p>
            <a:endParaRPr lang="he-IL" sz="2800" dirty="0"/>
          </a:p>
          <a:p>
            <a:endParaRPr lang="he-IL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089534"/>
            <a:ext cx="2088232" cy="1491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089534"/>
            <a:ext cx="2232248" cy="147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75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accent4">
                    <a:lumMod val="75000"/>
                  </a:schemeClr>
                </a:solidFill>
              </a:rPr>
              <a:t>תזכורת - תכונות האלגוריתם</a:t>
            </a:r>
            <a:endParaRPr lang="he-I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 smtClean="0"/>
              <a:t>האלגוריתם נדרש: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לייצר את כל ה</a:t>
            </a:r>
            <a:r>
              <a:rPr lang="en-US" dirty="0" err="1" smtClean="0"/>
              <a:t>metaquries</a:t>
            </a:r>
            <a:r>
              <a:rPr lang="he-IL" dirty="0" smtClean="0"/>
              <a:t> העשויות להיות בעלות פתרון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להוזיל את עלויות חישוב ה-</a:t>
            </a:r>
            <a:r>
              <a:rPr lang="en-US" dirty="0" smtClean="0"/>
              <a:t>metaqueries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401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accent4">
                    <a:lumMod val="75000"/>
                  </a:schemeClr>
                </a:solidFill>
              </a:rPr>
              <a:t>נכונות האלגוריתם</a:t>
            </a:r>
            <a:endParaRPr lang="he-I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e-IL" sz="2500" dirty="0" smtClean="0"/>
              <a:t>1. יצירת כל ה-</a:t>
            </a:r>
            <a:r>
              <a:rPr lang="en-US" sz="2500" dirty="0" smtClean="0"/>
              <a:t>metaqueries</a:t>
            </a:r>
            <a:r>
              <a:rPr lang="he-IL" sz="2500" dirty="0" smtClean="0"/>
              <a:t> העשויות להיות בעלות פתרון:</a:t>
            </a:r>
          </a:p>
          <a:p>
            <a:pPr marL="0" indent="0">
              <a:buNone/>
            </a:pPr>
            <a:endParaRPr lang="he-IL" sz="2500" dirty="0" smtClean="0"/>
          </a:p>
          <a:p>
            <a:r>
              <a:rPr lang="he-IL" sz="2500" dirty="0" smtClean="0"/>
              <a:t>אנו מתחילים מהשאילתות המינימליות האפשריות ועבור כל שאילתה מייצרים את כל השאילתות האפשריות בעלות יחס אחד נוסף.</a:t>
            </a:r>
          </a:p>
          <a:p>
            <a:r>
              <a:rPr lang="he-IL" sz="2500" dirty="0" smtClean="0"/>
              <a:t>גם עבור השאילתות החדשות נמשיך ונייצר </a:t>
            </a:r>
            <a:r>
              <a:rPr lang="he-IL" sz="2500" dirty="0"/>
              <a:t>את כל השאילתות האפשריות בעלות יחס אחד </a:t>
            </a:r>
            <a:r>
              <a:rPr lang="he-IL" sz="2500" dirty="0" smtClean="0"/>
              <a:t>נוסף, וכך נוכל להגיע עד לשאילתה המקסימלית, המערבת את כל הטבלאות וכל העמודות של בסיס הנתונים.</a:t>
            </a:r>
          </a:p>
          <a:p>
            <a:r>
              <a:rPr lang="he-IL" sz="2500" dirty="0" smtClean="0"/>
              <a:t>נפסיק לייצר בנים לשאילתה רק אם אין לה פתרון ובהכרח לשאילתות הבנים אין פתרון ואין טעם לייצר אותם.</a:t>
            </a:r>
          </a:p>
          <a:p>
            <a:endParaRPr lang="he-IL" sz="2500" dirty="0"/>
          </a:p>
        </p:txBody>
      </p:sp>
    </p:spTree>
    <p:extLst>
      <p:ext uri="{BB962C8B-B14F-4D97-AF65-F5344CB8AC3E}">
        <p14:creationId xmlns:p14="http://schemas.microsoft.com/office/powerpoint/2010/main" val="10280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accent4">
                    <a:lumMod val="75000"/>
                  </a:schemeClr>
                </a:solidFill>
              </a:rPr>
              <a:t>נכונות האלגוריתם</a:t>
            </a:r>
            <a:endParaRPr lang="he-I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e-IL" dirty="0" smtClean="0"/>
              <a:t>2. הוזלת עלויות החישוב:</a:t>
            </a:r>
          </a:p>
          <a:p>
            <a:pPr marL="0" indent="0">
              <a:buNone/>
            </a:pPr>
            <a:endParaRPr lang="he-IL" dirty="0"/>
          </a:p>
          <a:p>
            <a:r>
              <a:rPr lang="he-IL" dirty="0" smtClean="0"/>
              <a:t>כיוון שאנו נעזרים בתוצאות ביניים, רוב השאילתות יחושבו באופן מהיר יותר ללא צורך לעבור על כל הטבלאות בבסיס הנתונים.</a:t>
            </a:r>
          </a:p>
          <a:p>
            <a:endParaRPr lang="he-IL" dirty="0"/>
          </a:p>
          <a:p>
            <a:r>
              <a:rPr lang="he-IL" dirty="0" smtClean="0"/>
              <a:t>שאילתות רבות לא ננסה לפתור כלל כיוון שנזהה שהן בנים לשאילתה שאין לה פתרון.</a:t>
            </a:r>
          </a:p>
          <a:p>
            <a:endParaRPr lang="he-IL" dirty="0"/>
          </a:p>
          <a:p>
            <a:r>
              <a:rPr lang="he-IL" dirty="0" smtClean="0"/>
              <a:t>כיוון שנפתור את השאילתות על פי סדר הרמות בעץ, בהכרח נזהה שאילתה שכבר קיימת בתור ולא ננסה לפתור אותה יותר מפעם אחת.</a:t>
            </a:r>
          </a:p>
          <a:p>
            <a:endParaRPr lang="he-IL" dirty="0"/>
          </a:p>
          <a:p>
            <a:endParaRPr lang="he-IL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7359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accent4">
                    <a:lumMod val="75000"/>
                  </a:schemeClr>
                </a:solidFill>
              </a:rPr>
              <a:t>מימוש</a:t>
            </a:r>
            <a:endParaRPr lang="he-I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 smtClean="0"/>
              <a:t>את הסכמה ניתן לייצג באמצעות מערך דו ממדי</a:t>
            </a:r>
          </a:p>
          <a:p>
            <a:endParaRPr lang="he-IL" dirty="0"/>
          </a:p>
        </p:txBody>
      </p:sp>
      <p:pic>
        <p:nvPicPr>
          <p:cNvPr id="4" name="תמונה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80928"/>
            <a:ext cx="3888432" cy="1882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2883850"/>
            <a:ext cx="20764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375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he-IL" dirty="0" smtClean="0">
                <a:solidFill>
                  <a:schemeClr val="accent4">
                    <a:lumMod val="75000"/>
                  </a:schemeClr>
                </a:solidFill>
              </a:rPr>
              <a:t>מהי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metaquery</a:t>
            </a:r>
            <a:r>
              <a:rPr lang="he-IL" dirty="0" smtClean="0">
                <a:solidFill>
                  <a:schemeClr val="accent4">
                    <a:lumMod val="75000"/>
                  </a:schemeClr>
                </a:solidFill>
              </a:rPr>
              <a:t>?</a:t>
            </a:r>
            <a:endParaRPr lang="he-I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e-IL" sz="2800" dirty="0" smtClean="0"/>
          </a:p>
          <a:p>
            <a:pPr marL="0" indent="0" algn="l" rtl="0">
              <a:buNone/>
            </a:pPr>
            <a:r>
              <a:rPr lang="en-US" sz="2800" dirty="0" smtClean="0"/>
              <a:t>"</a:t>
            </a:r>
            <a:r>
              <a:rPr lang="en-US" sz="2800" dirty="0" err="1" smtClean="0"/>
              <a:t>Metaquerying</a:t>
            </a:r>
            <a:r>
              <a:rPr lang="en-US" sz="2800" dirty="0" smtClean="0"/>
              <a:t> </a:t>
            </a:r>
            <a:r>
              <a:rPr lang="en-US" sz="2800" dirty="0"/>
              <a:t>is a datamining technology by which hidden dependencies among several database relations can be </a:t>
            </a:r>
            <a:r>
              <a:rPr lang="en-US" sz="2800" dirty="0" smtClean="0"/>
              <a:t>discovered"</a:t>
            </a:r>
          </a:p>
          <a:p>
            <a:pPr marL="0" indent="0" algn="l" rtl="0">
              <a:buNone/>
            </a:pPr>
            <a:endParaRPr lang="en-US" sz="2800" dirty="0"/>
          </a:p>
          <a:p>
            <a:pPr marL="0" indent="0" algn="r">
              <a:buNone/>
            </a:pPr>
            <a:r>
              <a:rPr lang="en-US" sz="2800" dirty="0"/>
              <a:t>metaquery </a:t>
            </a:r>
            <a:r>
              <a:rPr lang="he-IL" sz="2800" dirty="0" smtClean="0"/>
              <a:t> היא </a:t>
            </a:r>
            <a:r>
              <a:rPr lang="he-IL" sz="2800" dirty="0"/>
              <a:t>למעשה תבנית שאנו מנסים למצוא התאמה אליה בבסיס הנתונים ובאופן זה לגלות קשרים נסתרים בין הטבלאות.</a:t>
            </a:r>
            <a:endParaRPr lang="en-US" sz="2800" dirty="0"/>
          </a:p>
          <a:p>
            <a:pPr marL="0" indent="0" algn="l" rtl="0">
              <a:buNone/>
            </a:pP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84120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accent4">
                    <a:lumMod val="75000"/>
                  </a:schemeClr>
                </a:solidFill>
              </a:rPr>
              <a:t>מימוש</a:t>
            </a:r>
            <a:endParaRPr lang="he-I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800" dirty="0" smtClean="0"/>
              <a:t>גם ה-</a:t>
            </a:r>
            <a:r>
              <a:rPr lang="en-US" sz="2800" dirty="0" smtClean="0"/>
              <a:t>metaqueries</a:t>
            </a:r>
            <a:r>
              <a:rPr lang="he-IL" sz="2800" dirty="0" smtClean="0"/>
              <a:t> ימומשו כמערך דו ממדי, כאשר האינדקס הראשון מהווה את ראש השאילתה.</a:t>
            </a:r>
            <a:endParaRPr lang="he-IL" sz="2800" dirty="0"/>
          </a:p>
        </p:txBody>
      </p:sp>
      <p:sp>
        <p:nvSpPr>
          <p:cNvPr id="5" name="מלבן 4"/>
          <p:cNvSpPr/>
          <p:nvPr/>
        </p:nvSpPr>
        <p:spPr>
          <a:xfrm>
            <a:off x="4716016" y="4581128"/>
            <a:ext cx="1806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 err="1" smtClean="0"/>
              <a:t>Spesific</a:t>
            </a:r>
            <a:r>
              <a:rPr lang="en-US" dirty="0" smtClean="0"/>
              <a:t> MQ:</a:t>
            </a:r>
          </a:p>
          <a:p>
            <a:r>
              <a:rPr lang="en-US" dirty="0" smtClean="0"/>
              <a:t>r(</a:t>
            </a:r>
            <a:r>
              <a:rPr lang="en-US" dirty="0" err="1" smtClean="0"/>
              <a:t>x,y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</a:t>
            </a:r>
            <a:r>
              <a:rPr lang="en-US" dirty="0" smtClean="0"/>
              <a:t> </a:t>
            </a:r>
            <a:r>
              <a:rPr lang="en-US" dirty="0"/>
              <a:t>p(</a:t>
            </a:r>
            <a:r>
              <a:rPr lang="en-US" dirty="0" err="1"/>
              <a:t>y,z</a:t>
            </a:r>
            <a:r>
              <a:rPr lang="en-US" dirty="0" smtClean="0"/>
              <a:t>)</a:t>
            </a:r>
          </a:p>
        </p:txBody>
      </p:sp>
      <p:sp>
        <p:nvSpPr>
          <p:cNvPr id="8" name="מלבן 7"/>
          <p:cNvSpPr/>
          <p:nvPr/>
        </p:nvSpPr>
        <p:spPr>
          <a:xfrm>
            <a:off x="1619672" y="5157192"/>
            <a:ext cx="1459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schema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7452320" y="2780928"/>
            <a:ext cx="1128835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dirty="0" smtClean="0"/>
              <a:t>לדוגמה:</a:t>
            </a:r>
            <a:endParaRPr lang="he-IL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42593"/>
            <a:ext cx="23812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840" y="3261345"/>
            <a:ext cx="20574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39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accent4">
                    <a:lumMod val="75000"/>
                  </a:schemeClr>
                </a:solidFill>
              </a:rPr>
              <a:t>מדדי ביצועים (גרסה 1)</a:t>
            </a:r>
            <a:endParaRPr lang="he-I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800" dirty="0"/>
              <a:t>נניח </a:t>
            </a:r>
            <a:r>
              <a:rPr lang="en-US" sz="2800" dirty="0"/>
              <a:t>N</a:t>
            </a:r>
            <a:r>
              <a:rPr lang="he-IL" sz="2800" dirty="0"/>
              <a:t> מספר הטבלאות בסכמה, </a:t>
            </a:r>
            <a:r>
              <a:rPr lang="en-US" sz="2800" dirty="0"/>
              <a:t>M</a:t>
            </a:r>
            <a:r>
              <a:rPr lang="he-IL" sz="2800" dirty="0"/>
              <a:t> מספר העמודות המקסימלי בטבלה</a:t>
            </a:r>
            <a:r>
              <a:rPr lang="he-IL" sz="2800" dirty="0" smtClean="0"/>
              <a:t>.</a:t>
            </a:r>
          </a:p>
          <a:p>
            <a:r>
              <a:rPr lang="he-IL" sz="2800" dirty="0" smtClean="0"/>
              <a:t>יש      אפשרויות לבחירת הטבלאות עבור </a:t>
            </a:r>
            <a:r>
              <a:rPr lang="en-US" sz="2800" dirty="0" smtClean="0"/>
              <a:t>metaquery</a:t>
            </a:r>
            <a:r>
              <a:rPr lang="he-IL" sz="2800" dirty="0" smtClean="0"/>
              <a:t> (כל טבלה ניתן לבחור או לא לבחור) ו- </a:t>
            </a:r>
            <a:r>
              <a:rPr lang="en-US" sz="2800" dirty="0" smtClean="0"/>
              <a:t> </a:t>
            </a:r>
            <a:r>
              <a:rPr lang="he-IL" sz="2800" dirty="0" smtClean="0"/>
              <a:t>  אפשרויות לבחירת העמודות עבור כל טבלה. </a:t>
            </a:r>
            <a:endParaRPr lang="en-US" sz="2800" dirty="0" smtClean="0"/>
          </a:p>
          <a:p>
            <a:r>
              <a:rPr lang="he-IL" sz="2800" dirty="0" smtClean="0"/>
              <a:t>בסך הכל האלגוריתם יכול לייצר לכל היותר  </a:t>
            </a:r>
            <a:r>
              <a:rPr lang="en-US" sz="2800" dirty="0" smtClean="0"/>
              <a:t>metaqueries</a:t>
            </a:r>
            <a:r>
              <a:rPr lang="he-IL" sz="2800" dirty="0" smtClean="0"/>
              <a:t> שונים.</a:t>
            </a:r>
          </a:p>
          <a:p>
            <a:endParaRPr lang="he-IL" sz="2800" dirty="0"/>
          </a:p>
        </p:txBody>
      </p:sp>
      <p:grpSp>
        <p:nvGrpSpPr>
          <p:cNvPr id="4" name="קבוצה 3"/>
          <p:cNvGrpSpPr/>
          <p:nvPr/>
        </p:nvGrpSpPr>
        <p:grpSpPr>
          <a:xfrm>
            <a:off x="7499181" y="2609860"/>
            <a:ext cx="313179" cy="315084"/>
            <a:chOff x="0" y="0"/>
            <a:chExt cx="234950" cy="241300"/>
          </a:xfrm>
        </p:grpSpPr>
        <p:pic>
          <p:nvPicPr>
            <p:cNvPr id="5" name="תמונה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150"/>
              <a:ext cx="158750" cy="184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תמונה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350" y="0"/>
              <a:ext cx="101600" cy="120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" name="קבוצה 6"/>
          <p:cNvGrpSpPr/>
          <p:nvPr/>
        </p:nvGrpSpPr>
        <p:grpSpPr>
          <a:xfrm>
            <a:off x="3635896" y="3038490"/>
            <a:ext cx="396618" cy="313179"/>
            <a:chOff x="6350" y="0"/>
            <a:chExt cx="273050" cy="222250"/>
          </a:xfrm>
        </p:grpSpPr>
        <p:pic>
          <p:nvPicPr>
            <p:cNvPr id="8" name="תמונה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0" y="38100"/>
              <a:ext cx="158750" cy="184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תמונה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650" y="0"/>
              <a:ext cx="158750" cy="120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קבוצה 9"/>
          <p:cNvGrpSpPr/>
          <p:nvPr/>
        </p:nvGrpSpPr>
        <p:grpSpPr>
          <a:xfrm>
            <a:off x="1713827" y="3961755"/>
            <a:ext cx="936104" cy="331341"/>
            <a:chOff x="0" y="0"/>
            <a:chExt cx="774700" cy="279400"/>
          </a:xfrm>
        </p:grpSpPr>
        <p:grpSp>
          <p:nvGrpSpPr>
            <p:cNvPr id="11" name="קבוצה 10"/>
            <p:cNvGrpSpPr/>
            <p:nvPr/>
          </p:nvGrpSpPr>
          <p:grpSpPr>
            <a:xfrm>
              <a:off x="444500" y="0"/>
              <a:ext cx="330200" cy="279400"/>
              <a:chOff x="6350" y="0"/>
              <a:chExt cx="273050" cy="222250"/>
            </a:xfrm>
          </p:grpSpPr>
          <p:pic>
            <p:nvPicPr>
              <p:cNvPr id="16" name="תמונה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50" y="38100"/>
                <a:ext cx="158750" cy="184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תמונה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650" y="0"/>
                <a:ext cx="158750" cy="1206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" name="קבוצה 11"/>
            <p:cNvGrpSpPr/>
            <p:nvPr/>
          </p:nvGrpSpPr>
          <p:grpSpPr>
            <a:xfrm>
              <a:off x="0" y="0"/>
              <a:ext cx="285750" cy="279400"/>
              <a:chOff x="0" y="0"/>
              <a:chExt cx="234950" cy="241300"/>
            </a:xfrm>
          </p:grpSpPr>
          <p:pic>
            <p:nvPicPr>
              <p:cNvPr id="14" name="תמונה 1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57150"/>
                <a:ext cx="158750" cy="184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תמונה 1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350" y="0"/>
                <a:ext cx="101600" cy="1206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" name="תמונה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50" y="63500"/>
              <a:ext cx="158750" cy="1587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5198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solidFill>
                  <a:schemeClr val="accent4">
                    <a:lumMod val="75000"/>
                  </a:schemeClr>
                </a:solidFill>
              </a:rPr>
              <a:t>מדדי ביצועים (גרסה 2)</a:t>
            </a:r>
            <a:endParaRPr lang="he-I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800" dirty="0"/>
              <a:t>נניח </a:t>
            </a:r>
            <a:r>
              <a:rPr lang="en-US" sz="2800" dirty="0"/>
              <a:t>N</a:t>
            </a:r>
            <a:r>
              <a:rPr lang="he-IL" sz="2800" dirty="0"/>
              <a:t> מספר הטבלאות בסכמה, </a:t>
            </a:r>
            <a:r>
              <a:rPr lang="en-US" sz="2800" dirty="0"/>
              <a:t>M</a:t>
            </a:r>
            <a:r>
              <a:rPr lang="he-IL" sz="2800" dirty="0"/>
              <a:t> מספר העמודות המקסימלי בטבלה</a:t>
            </a:r>
            <a:r>
              <a:rPr lang="he-IL" sz="2800" dirty="0" smtClean="0"/>
              <a:t>.</a:t>
            </a:r>
          </a:p>
          <a:p>
            <a:r>
              <a:rPr lang="he-IL" sz="2800" dirty="0" smtClean="0"/>
              <a:t>יש  </a:t>
            </a:r>
            <a:r>
              <a:rPr lang="en-US" sz="2800" dirty="0"/>
              <a:t>N</a:t>
            </a:r>
            <a:r>
              <a:rPr lang="he-IL" sz="2800" dirty="0"/>
              <a:t>  אפשרויות לבחירת מספר הטבלאות שיהיו מעורבות ב</a:t>
            </a:r>
            <a:r>
              <a:rPr lang="en-US" sz="2800" dirty="0"/>
              <a:t>metaquery</a:t>
            </a:r>
            <a:r>
              <a:rPr lang="he-IL" sz="2800" dirty="0"/>
              <a:t> (2 טבלאות, 3, 4 וכו') ו-</a:t>
            </a:r>
            <a:r>
              <a:rPr lang="en-US" sz="2800" dirty="0"/>
              <a:t>M</a:t>
            </a:r>
            <a:r>
              <a:rPr lang="he-IL" sz="2800" dirty="0"/>
              <a:t> אפשרויות לבחירת מספר העמודות עבור כל טבלה. </a:t>
            </a:r>
            <a:endParaRPr lang="en-US" sz="2800" dirty="0"/>
          </a:p>
          <a:p>
            <a:r>
              <a:rPr lang="he-IL" sz="2800" dirty="0"/>
              <a:t>בסך הכל האלגוריתם יכול לייצר לכל היותר  </a:t>
            </a:r>
            <a:r>
              <a:rPr lang="en-US" sz="2800" dirty="0"/>
              <a:t>N</a:t>
            </a:r>
            <a:r>
              <a:rPr lang="he-IL" sz="2800" dirty="0"/>
              <a:t>*</a:t>
            </a:r>
            <a:r>
              <a:rPr lang="en-US" sz="2800" dirty="0"/>
              <a:t>M</a:t>
            </a:r>
            <a:r>
              <a:rPr lang="he-IL" sz="2800" dirty="0"/>
              <a:t> </a:t>
            </a:r>
            <a:r>
              <a:rPr lang="en-US" sz="2800" dirty="0"/>
              <a:t>metaqueries</a:t>
            </a:r>
            <a:r>
              <a:rPr lang="he-IL" sz="2800" dirty="0"/>
              <a:t> שונים.</a:t>
            </a:r>
          </a:p>
          <a:p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72540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accent4">
                    <a:lumMod val="75000"/>
                  </a:schemeClr>
                </a:solidFill>
              </a:rPr>
              <a:t>אפשרויות הרחבה ושיפור ביצועים</a:t>
            </a:r>
            <a:endParaRPr lang="he-I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Fixed metaqueries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זיהוי </a:t>
            </a:r>
            <a:r>
              <a:rPr lang="en-US" dirty="0" smtClean="0"/>
              <a:t>metaqueries</a:t>
            </a:r>
            <a:r>
              <a:rPr lang="he-IL" dirty="0" smtClean="0"/>
              <a:t> משמעותיות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598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Fixed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metaqueries</a:t>
            </a:r>
            <a:endParaRPr lang="he-I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500" dirty="0"/>
              <a:t>"We identify several tractable classes: answering a fixed query on a database with a fixed schema (but varying relation size) can be done in polynomial </a:t>
            </a:r>
            <a:r>
              <a:rPr lang="en-US" sz="2500" dirty="0" smtClean="0"/>
              <a:t>time</a:t>
            </a:r>
            <a:r>
              <a:rPr lang="en-US" sz="2500" dirty="0"/>
              <a:t> </a:t>
            </a:r>
            <a:r>
              <a:rPr lang="en-US" sz="2500" dirty="0" smtClean="0"/>
              <a:t>"</a:t>
            </a:r>
          </a:p>
          <a:p>
            <a:pPr marL="0" indent="0" algn="l" rtl="0">
              <a:buNone/>
            </a:pPr>
            <a:endParaRPr lang="en-US" sz="2800" dirty="0" smtClean="0"/>
          </a:p>
          <a:p>
            <a:r>
              <a:rPr lang="he-IL" sz="2800" dirty="0"/>
              <a:t>ניתן להשתמש במקרה זה ולבחור מראש מספר </a:t>
            </a:r>
            <a:r>
              <a:rPr lang="en-US" sz="2800" dirty="0"/>
              <a:t>metaqueries</a:t>
            </a:r>
            <a:r>
              <a:rPr lang="he-IL" sz="2800" dirty="0"/>
              <a:t> </a:t>
            </a:r>
            <a:r>
              <a:rPr lang="he-IL" sz="2800" dirty="0" smtClean="0"/>
              <a:t>קבועים </a:t>
            </a:r>
            <a:r>
              <a:rPr lang="he-IL" sz="2800" dirty="0"/>
              <a:t>וסכמה קבועה של בסיס </a:t>
            </a:r>
            <a:r>
              <a:rPr lang="he-IL" sz="2800" dirty="0" smtClean="0"/>
              <a:t>הנתונים.</a:t>
            </a:r>
          </a:p>
          <a:p>
            <a:endParaRPr lang="he-IL" sz="2800" dirty="0" smtClean="0"/>
          </a:p>
          <a:p>
            <a:r>
              <a:rPr lang="he-IL" sz="2800" dirty="0"/>
              <a:t>באופן הזה יהיו לנו מספר </a:t>
            </a:r>
            <a:r>
              <a:rPr lang="en-US" sz="2800" dirty="0" smtClean="0"/>
              <a:t> metaquery </a:t>
            </a:r>
            <a:r>
              <a:rPr lang="he-IL" sz="2800" dirty="0"/>
              <a:t>קבועות שניתן </a:t>
            </a:r>
            <a:r>
              <a:rPr lang="he-IL" sz="2800" dirty="0" smtClean="0"/>
              <a:t>לחשב </a:t>
            </a:r>
            <a:r>
              <a:rPr lang="he-IL" sz="2800" dirty="0"/>
              <a:t>בזמן </a:t>
            </a:r>
            <a:r>
              <a:rPr lang="he-IL" sz="2800" dirty="0" err="1"/>
              <a:t>פולינומיאלי</a:t>
            </a:r>
            <a:r>
              <a:rPr lang="he-IL" sz="2800" dirty="0"/>
              <a:t> והן יהיו הראשונות שנבחן. </a:t>
            </a:r>
            <a:endParaRPr lang="en-US" sz="2800" dirty="0"/>
          </a:p>
          <a:p>
            <a:endParaRPr lang="en-US" sz="2800" dirty="0" smtClean="0"/>
          </a:p>
          <a:p>
            <a:pPr marL="0" indent="0" algn="l" rtl="0">
              <a:buNone/>
            </a:pPr>
            <a:endParaRPr lang="en-US" sz="2800" dirty="0"/>
          </a:p>
          <a:p>
            <a:pPr algn="l" rtl="0"/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93880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>
                <a:solidFill>
                  <a:schemeClr val="accent4">
                    <a:lumMod val="75000"/>
                  </a:schemeClr>
                </a:solidFill>
              </a:rPr>
              <a:t>זיהוי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metaqueries</a:t>
            </a:r>
            <a:r>
              <a:rPr lang="he-IL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e-IL" dirty="0" smtClean="0">
                <a:solidFill>
                  <a:schemeClr val="accent4">
                    <a:lumMod val="75000"/>
                  </a:schemeClr>
                </a:solidFill>
              </a:rPr>
              <a:t>משמעותיות</a:t>
            </a:r>
            <a:endParaRPr lang="he-I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800" dirty="0" smtClean="0"/>
              <a:t>בחלק זה נרצה למצוא </a:t>
            </a:r>
            <a:r>
              <a:rPr lang="he-IL" sz="2800" dirty="0"/>
              <a:t>דרכים להעריך </a:t>
            </a:r>
            <a:r>
              <a:rPr lang="he-IL" sz="2800" dirty="0" smtClean="0"/>
              <a:t>האם</a:t>
            </a:r>
            <a:r>
              <a:rPr lang="en-US" sz="2800" dirty="0" smtClean="0"/>
              <a:t>metaquery </a:t>
            </a:r>
            <a:r>
              <a:rPr lang="he-IL" sz="2800" dirty="0" smtClean="0"/>
              <a:t> תהיה </a:t>
            </a:r>
            <a:r>
              <a:rPr lang="he-IL" sz="2800" dirty="0"/>
              <a:t>משמעותית</a:t>
            </a:r>
            <a:r>
              <a:rPr lang="he-IL" sz="2800" dirty="0" smtClean="0"/>
              <a:t>.</a:t>
            </a:r>
          </a:p>
          <a:p>
            <a:endParaRPr lang="he-IL" sz="2800" dirty="0" smtClean="0"/>
          </a:p>
          <a:p>
            <a:r>
              <a:rPr lang="en-US" sz="2800" dirty="0" smtClean="0"/>
              <a:t>metaquery</a:t>
            </a:r>
            <a:r>
              <a:rPr lang="he-IL" sz="2800" dirty="0" smtClean="0"/>
              <a:t> משמעותית = ערכי וודאות גבוהים.</a:t>
            </a:r>
          </a:p>
          <a:p>
            <a:endParaRPr lang="he-IL" sz="2800" dirty="0" smtClean="0"/>
          </a:p>
          <a:p>
            <a:r>
              <a:rPr lang="he-IL" sz="2800" dirty="0"/>
              <a:t>איך נוכל לחזות ערכי </a:t>
            </a:r>
            <a:r>
              <a:rPr lang="en-US" sz="2800" dirty="0"/>
              <a:t>support</a:t>
            </a:r>
            <a:r>
              <a:rPr lang="he-IL" sz="2800" dirty="0"/>
              <a:t> ו-</a:t>
            </a:r>
            <a:r>
              <a:rPr lang="en-US" sz="2800" dirty="0"/>
              <a:t>confidence</a:t>
            </a:r>
            <a:r>
              <a:rPr lang="he-IL" sz="2800" dirty="0"/>
              <a:t> גבוהים?</a:t>
            </a:r>
          </a:p>
        </p:txBody>
      </p:sp>
    </p:spTree>
    <p:extLst>
      <p:ext uri="{BB962C8B-B14F-4D97-AF65-F5344CB8AC3E}">
        <p14:creationId xmlns:p14="http://schemas.microsoft.com/office/powerpoint/2010/main" val="40628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accent4">
                    <a:lumMod val="75000"/>
                  </a:schemeClr>
                </a:solidFill>
              </a:rPr>
              <a:t>דגימת בסיס הנתונים</a:t>
            </a:r>
            <a:endParaRPr lang="he-I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800" dirty="0"/>
              <a:t>ננסה </a:t>
            </a:r>
            <a:r>
              <a:rPr lang="he-IL" sz="2800" dirty="0" smtClean="0"/>
              <a:t>להחיל </a:t>
            </a:r>
            <a:r>
              <a:rPr lang="he-IL" sz="2800" dirty="0"/>
              <a:t>את התבניות על חלק קטן של בסיס </a:t>
            </a:r>
            <a:r>
              <a:rPr lang="he-IL" sz="2800" dirty="0" smtClean="0"/>
              <a:t>הנתונים, כלומר לפתור את ה-</a:t>
            </a:r>
            <a:r>
              <a:rPr lang="en-US" sz="2800" dirty="0" smtClean="0"/>
              <a:t>metaquery</a:t>
            </a:r>
            <a:r>
              <a:rPr lang="he-IL" sz="2800" dirty="0" smtClean="0"/>
              <a:t>, אך על מדגם מתוך בסיס הנתונים.</a:t>
            </a:r>
          </a:p>
          <a:p>
            <a:endParaRPr lang="he-IL" sz="2800" dirty="0" smtClean="0"/>
          </a:p>
          <a:p>
            <a:r>
              <a:rPr lang="he-IL" sz="2800" dirty="0" smtClean="0"/>
              <a:t>המדגם עשוי להיות על </a:t>
            </a:r>
          </a:p>
          <a:p>
            <a:pPr marL="0" indent="0">
              <a:buNone/>
            </a:pPr>
            <a:r>
              <a:rPr lang="he-IL" sz="2800" dirty="0"/>
              <a:t> </a:t>
            </a:r>
            <a:r>
              <a:rPr lang="he-IL" sz="2800" dirty="0" smtClean="0"/>
              <a:t>   השורות או על העמודות.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14" y="5373216"/>
            <a:ext cx="4824958" cy="135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3" y="2996952"/>
            <a:ext cx="4288135" cy="1936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אליפסה 3"/>
          <p:cNvSpPr/>
          <p:nvPr/>
        </p:nvSpPr>
        <p:spPr>
          <a:xfrm>
            <a:off x="971600" y="2852936"/>
            <a:ext cx="1692188" cy="237626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/>
          <p:cNvSpPr/>
          <p:nvPr/>
        </p:nvSpPr>
        <p:spPr>
          <a:xfrm>
            <a:off x="107504" y="5733256"/>
            <a:ext cx="5112568" cy="54816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603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accent4">
                    <a:lumMod val="75000"/>
                  </a:schemeClr>
                </a:solidFill>
              </a:rPr>
              <a:t>דגימת בסיס הנתונים</a:t>
            </a:r>
            <a:endParaRPr lang="he-I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sz="2800" dirty="0" smtClean="0"/>
              <a:t>ניתן לבחור </a:t>
            </a:r>
            <a:r>
              <a:rPr lang="he-IL" sz="2800" dirty="0"/>
              <a:t>את החלק מבסיס הנתונים באופן רנדומלי או לבקש מהמשתמש שיצביע לנו על טבלאות ועמודות </a:t>
            </a:r>
            <a:r>
              <a:rPr lang="he-IL" sz="2800" dirty="0" smtClean="0"/>
              <a:t>שכדאי לדגום</a:t>
            </a:r>
            <a:r>
              <a:rPr lang="he-IL" sz="2800" dirty="0"/>
              <a:t>.</a:t>
            </a:r>
            <a:r>
              <a:rPr lang="he-IL" sz="2800" dirty="0" smtClean="0"/>
              <a:t> </a:t>
            </a:r>
          </a:p>
          <a:p>
            <a:endParaRPr lang="he-IL" sz="2800" dirty="0"/>
          </a:p>
          <a:p>
            <a:r>
              <a:rPr lang="he-IL" sz="2800" dirty="0" smtClean="0"/>
              <a:t>לדוגמה</a:t>
            </a:r>
            <a:r>
              <a:rPr lang="he-IL" sz="2800" dirty="0"/>
              <a:t>, אם נחפש מידע מעניין בבסיס נתונים של בנק, המשתמש יוכל להצביע על כך ששדה המשכורת הוא חשוב, לעומת שדה השם שהוא חשוב פחות</a:t>
            </a:r>
            <a:r>
              <a:rPr lang="he-IL" sz="2800" dirty="0" smtClean="0"/>
              <a:t>.</a:t>
            </a:r>
          </a:p>
          <a:p>
            <a:endParaRPr lang="he-IL" sz="2800" dirty="0" smtClean="0"/>
          </a:p>
          <a:p>
            <a:r>
              <a:rPr lang="he-IL" sz="2800" dirty="0" smtClean="0"/>
              <a:t>לכל </a:t>
            </a:r>
            <a:r>
              <a:rPr lang="en-US" sz="2800" dirty="0" smtClean="0"/>
              <a:t>metaquery</a:t>
            </a:r>
            <a:r>
              <a:rPr lang="he-IL" sz="2800" dirty="0" smtClean="0"/>
              <a:t> נחפש התאמות בחלק זה של המדגם. לפי מספר ההתאמות שנמצא ייקבע ציון החשיבות שלה.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34840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accent4">
                    <a:lumMod val="75000"/>
                  </a:schemeClr>
                </a:solidFill>
              </a:rPr>
              <a:t>מטרת מדד החשיבות</a:t>
            </a:r>
            <a:endParaRPr lang="he-I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800" dirty="0"/>
              <a:t>נוכל להשתמש בזיהוי </a:t>
            </a:r>
            <a:r>
              <a:rPr lang="en-US" sz="2800" dirty="0"/>
              <a:t>metaqueries</a:t>
            </a:r>
            <a:r>
              <a:rPr lang="he-IL" sz="2800" dirty="0"/>
              <a:t> משמעותיות לצורך סידור הקדקודים בתור. הסדר בתוך התור ייקבע על ידי שני מדדים:</a:t>
            </a:r>
            <a:endParaRPr lang="en-US" sz="2800" dirty="0"/>
          </a:p>
          <a:p>
            <a:pPr lvl="0"/>
            <a:r>
              <a:rPr lang="he-IL" sz="2800" dirty="0"/>
              <a:t>עומק הקדקוד בעץ </a:t>
            </a:r>
            <a:endParaRPr lang="en-US" sz="2800" dirty="0"/>
          </a:p>
          <a:p>
            <a:pPr lvl="0"/>
            <a:r>
              <a:rPr lang="he-IL" sz="2800" dirty="0"/>
              <a:t>בין הקדקודים השייכים לאותה רמה בעץ נבחר לחשב את המשמעותיים ביותר תחילה.</a:t>
            </a:r>
            <a:endParaRPr lang="en-US" sz="2800" dirty="0"/>
          </a:p>
          <a:p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24522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accent4">
                    <a:lumMod val="75000"/>
                  </a:schemeClr>
                </a:solidFill>
              </a:rPr>
              <a:t>דוגמה</a:t>
            </a:r>
            <a:endParaRPr lang="he-I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800" dirty="0" smtClean="0"/>
              <a:t>מתוך </a:t>
            </a:r>
          </a:p>
          <a:p>
            <a:pPr marL="0" indent="0">
              <a:buNone/>
            </a:pPr>
            <a:r>
              <a:rPr lang="he-IL" sz="2800" dirty="0" smtClean="0"/>
              <a:t>המאמר:</a:t>
            </a:r>
            <a:endParaRPr lang="he-IL" sz="2800" dirty="0"/>
          </a:p>
        </p:txBody>
      </p:sp>
      <p:pic>
        <p:nvPicPr>
          <p:cNvPr id="2055" name="תמונה 3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94" y="1950243"/>
            <a:ext cx="2606656" cy="37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תמונה 3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94" y="2658268"/>
            <a:ext cx="5234460" cy="207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תמונה 3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165303"/>
            <a:ext cx="5065229" cy="49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0" y="708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0" y="1165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25669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3359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482" y="1952283"/>
            <a:ext cx="760144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000" dirty="0" smtClean="0">
                <a:solidFill>
                  <a:schemeClr val="accent4">
                    <a:lumMod val="75000"/>
                  </a:schemeClr>
                </a:solidFill>
              </a:rPr>
              <a:t>תבנית</a:t>
            </a:r>
            <a:endParaRPr lang="he-IL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16216" y="2658268"/>
            <a:ext cx="1776448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000" dirty="0" smtClean="0">
                <a:solidFill>
                  <a:schemeClr val="accent4">
                    <a:lumMod val="75000"/>
                  </a:schemeClr>
                </a:solidFill>
              </a:rPr>
              <a:t>התאמה שנמצאה</a:t>
            </a:r>
            <a:endParaRPr lang="he-IL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74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accent4">
                    <a:lumMod val="75000"/>
                  </a:schemeClr>
                </a:solidFill>
              </a:rPr>
              <a:t>ערכי וודאות</a:t>
            </a:r>
            <a:endParaRPr lang="he-I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sz="2800" dirty="0"/>
              <a:t>ההתאמה שמצאנו גילתה לנו כלל חדש: אם סטודנט לוקח קורס והקורס שייך למחלקה מסוימת, אזי מסתבר שהסטודנט שייך לאותה מחלקה.</a:t>
            </a:r>
            <a:endParaRPr lang="en-US" sz="2800" dirty="0"/>
          </a:p>
          <a:p>
            <a:r>
              <a:rPr lang="he-IL" sz="2800" dirty="0" smtClean="0"/>
              <a:t>לרוב הכללים </a:t>
            </a:r>
            <a:r>
              <a:rPr lang="he-IL" sz="2800" dirty="0"/>
              <a:t>המתגלים לא </a:t>
            </a:r>
            <a:r>
              <a:rPr lang="he-IL" sz="2800" dirty="0" smtClean="0"/>
              <a:t>יהיו נכונים </a:t>
            </a:r>
            <a:r>
              <a:rPr lang="he-IL" sz="2800" dirty="0"/>
              <a:t>במאה אחוז מהמקרים, לכן קיימים ערכי </a:t>
            </a:r>
            <a:r>
              <a:rPr lang="en-US" sz="2800" dirty="0"/>
              <a:t>support</a:t>
            </a:r>
            <a:r>
              <a:rPr lang="he-IL" sz="2800" dirty="0"/>
              <a:t> ו-</a:t>
            </a:r>
            <a:r>
              <a:rPr lang="en-US" sz="2800" dirty="0"/>
              <a:t>confidence</a:t>
            </a:r>
            <a:r>
              <a:rPr lang="he-IL" sz="2800" dirty="0"/>
              <a:t> המייצגים את רמת הוודאות של הכלל. </a:t>
            </a:r>
            <a:endParaRPr lang="he-IL" sz="2800" dirty="0" smtClean="0"/>
          </a:p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support value</a:t>
            </a:r>
            <a:r>
              <a:rPr lang="he-IL" sz="2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e-IL" sz="2800" dirty="0" smtClean="0"/>
              <a:t>מייצג את תדירות גוף השאילתה בבסיס הנתונים</a:t>
            </a:r>
          </a:p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confidence value</a:t>
            </a:r>
            <a:r>
              <a:rPr lang="he-IL" sz="2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e-IL" sz="2800" dirty="0" smtClean="0"/>
              <a:t>מייצג את התדירות בה גוף השאילתה גורר את ראש השאילתה.</a:t>
            </a:r>
          </a:p>
        </p:txBody>
      </p:sp>
    </p:spTree>
    <p:extLst>
      <p:ext uri="{BB962C8B-B14F-4D97-AF65-F5344CB8AC3E}">
        <p14:creationId xmlns:p14="http://schemas.microsoft.com/office/powerpoint/2010/main" val="136902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accent4">
                    <a:lumMod val="75000"/>
                  </a:schemeClr>
                </a:solidFill>
              </a:rPr>
              <a:t>ערכי וודאות</a:t>
            </a:r>
            <a:endParaRPr lang="he-I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800" dirty="0" smtClean="0"/>
              <a:t>מטרת ערכי הוודאות היא מניעת הצגה של מידע זניח למשתמש.</a:t>
            </a:r>
          </a:p>
          <a:p>
            <a:r>
              <a:rPr lang="he-IL" sz="2800" dirty="0" smtClean="0"/>
              <a:t>כלל </a:t>
            </a:r>
            <a:r>
              <a:rPr lang="he-IL" sz="2800" dirty="0"/>
              <a:t>הוא בעל ערך אם רמת הוודאות שלו (ערכי </a:t>
            </a:r>
            <a:r>
              <a:rPr lang="en-US" sz="2800" dirty="0"/>
              <a:t>support</a:t>
            </a:r>
            <a:r>
              <a:rPr lang="he-IL" sz="2800" dirty="0"/>
              <a:t> ו-</a:t>
            </a:r>
            <a:r>
              <a:rPr lang="en-US" sz="2800" dirty="0"/>
              <a:t>confidence</a:t>
            </a:r>
            <a:r>
              <a:rPr lang="he-IL" sz="2800" dirty="0"/>
              <a:t>) גבוהה מ-</a:t>
            </a:r>
            <a:r>
              <a:rPr lang="en-US" sz="2800" dirty="0"/>
              <a:t>threshold</a:t>
            </a:r>
            <a:r>
              <a:rPr lang="he-IL" sz="2800" dirty="0"/>
              <a:t> שקבענו. </a:t>
            </a:r>
            <a:endParaRPr lang="he-IL" sz="2800" dirty="0" smtClean="0"/>
          </a:p>
          <a:p>
            <a:r>
              <a:rPr lang="he-IL" sz="2800" dirty="0"/>
              <a:t>הבעיה של מציאת פתרון ל</a:t>
            </a:r>
            <a:r>
              <a:rPr lang="en-US" sz="2800" dirty="0"/>
              <a:t>metaquery</a:t>
            </a:r>
            <a:r>
              <a:rPr lang="he-IL" sz="2800" dirty="0"/>
              <a:t> היא </a:t>
            </a:r>
            <a:r>
              <a:rPr lang="en-US" sz="2800" dirty="0"/>
              <a:t>NP-hard</a:t>
            </a:r>
            <a:r>
              <a:rPr lang="he-IL" sz="2800" dirty="0"/>
              <a:t>. </a:t>
            </a:r>
            <a:endParaRPr lang="en-US" sz="2800" dirty="0"/>
          </a:p>
          <a:p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423619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>
                <a:solidFill>
                  <a:schemeClr val="accent4">
                    <a:lumMod val="75000"/>
                  </a:schemeClr>
                </a:solidFill>
              </a:rPr>
              <a:t>התרומה של המאמר המקורי </a:t>
            </a:r>
            <a:endParaRPr lang="he-I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54636" y="16288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e-IL" sz="2800" dirty="0" smtClean="0"/>
              <a:t>הגדרה למונח </a:t>
            </a:r>
            <a:r>
              <a:rPr lang="en-US" sz="2800" dirty="0" smtClean="0"/>
              <a:t>support value</a:t>
            </a:r>
          </a:p>
          <a:p>
            <a:pPr marL="514350" indent="-514350">
              <a:buFont typeface="+mj-lt"/>
              <a:buAutoNum type="arabicPeriod"/>
            </a:pPr>
            <a:r>
              <a:rPr lang="he-IL" sz="2800" dirty="0" smtClean="0"/>
              <a:t>ניתוח בעיות חישוביות הקשורות ל</a:t>
            </a:r>
            <a:r>
              <a:rPr lang="en-US" sz="2800" dirty="0" smtClean="0"/>
              <a:t>MQ</a:t>
            </a:r>
            <a:endParaRPr lang="he-IL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he-IL" sz="2800" dirty="0" smtClean="0"/>
              <a:t>אלגוריתמים לחישוב ערך ה</a:t>
            </a:r>
            <a:r>
              <a:rPr lang="en-US" sz="2800" dirty="0" smtClean="0"/>
              <a:t>support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76078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accent4">
                    <a:lumMod val="75000"/>
                  </a:schemeClr>
                </a:solidFill>
              </a:rPr>
              <a:t>מתוך הסיכום</a:t>
            </a:r>
            <a:endParaRPr lang="he-I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 smtClean="0"/>
              <a:t>“Several </a:t>
            </a:r>
            <a:r>
              <a:rPr lang="en-US" sz="2000" dirty="0"/>
              <a:t>research topics remain open in the field of data mining using metaqueries. </a:t>
            </a:r>
            <a:r>
              <a:rPr lang="en-US" sz="2000" dirty="0">
                <a:solidFill>
                  <a:srgbClr val="FF0000"/>
                </a:solidFill>
              </a:rPr>
              <a:t>One interesting direction is to develop a system that will generate the </a:t>
            </a:r>
            <a:r>
              <a:rPr lang="en-US" sz="2000" dirty="0" err="1">
                <a:solidFill>
                  <a:srgbClr val="FF0000"/>
                </a:solidFill>
              </a:rPr>
              <a:t>metaqueries</a:t>
            </a:r>
            <a:r>
              <a:rPr lang="en-US" sz="2000" dirty="0">
                <a:solidFill>
                  <a:srgbClr val="FF0000"/>
                </a:solidFill>
              </a:rPr>
              <a:t> automatically</a:t>
            </a:r>
            <a:r>
              <a:rPr lang="en-US" sz="2000" dirty="0"/>
              <a:t>. A simple way to do this is to go over all the possible combinations. A more sophisticated approach would be to learn in which direction the interesting information can be found from answers to </a:t>
            </a:r>
            <a:r>
              <a:rPr lang="en-US" sz="2000"/>
              <a:t>preliminary </a:t>
            </a:r>
            <a:r>
              <a:rPr lang="en-US" sz="2000" smtClean="0"/>
              <a:t>metaqueries”.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42713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accent4">
                    <a:lumMod val="75000"/>
                  </a:schemeClr>
                </a:solidFill>
              </a:rPr>
              <a:t>מטרת המחקר שלי</a:t>
            </a:r>
            <a:endParaRPr lang="he-I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800" dirty="0" smtClean="0"/>
              <a:t>יצירה אוטומטית של </a:t>
            </a:r>
            <a:r>
              <a:rPr lang="en-US" sz="2800" dirty="0"/>
              <a:t>metaqueries </a:t>
            </a:r>
            <a:r>
              <a:rPr lang="he-IL" sz="2800" dirty="0" smtClean="0"/>
              <a:t> - התבניות שיש לבדוק.</a:t>
            </a:r>
          </a:p>
          <a:p>
            <a:r>
              <a:rPr lang="he-IL" sz="2800" dirty="0" smtClean="0"/>
              <a:t>בהנחה </a:t>
            </a:r>
            <a:r>
              <a:rPr lang="he-IL" sz="2800" dirty="0"/>
              <a:t>שיש מכונה שיכולה לענות על </a:t>
            </a:r>
            <a:r>
              <a:rPr lang="en-US" sz="2800" dirty="0"/>
              <a:t>metaqueries</a:t>
            </a:r>
            <a:r>
              <a:rPr lang="he-IL" sz="2800" dirty="0"/>
              <a:t>, נרצה לספק לה את התבניות שאותן היא תפתור על פי סדר מסוים. </a:t>
            </a:r>
            <a:endParaRPr lang="he-IL" sz="2800" dirty="0" smtClean="0"/>
          </a:p>
          <a:p>
            <a:r>
              <a:rPr lang="he-IL" sz="2800" dirty="0" smtClean="0"/>
              <a:t>כיוון </a:t>
            </a:r>
            <a:r>
              <a:rPr lang="he-IL" sz="2800" dirty="0"/>
              <a:t>שחישוב </a:t>
            </a:r>
            <a:r>
              <a:rPr lang="en-US" sz="2800" dirty="0" smtClean="0"/>
              <a:t>metaquery </a:t>
            </a:r>
            <a:r>
              <a:rPr lang="he-IL" sz="2800" dirty="0" smtClean="0"/>
              <a:t> הוא </a:t>
            </a:r>
            <a:r>
              <a:rPr lang="he-IL" sz="2800" dirty="0"/>
              <a:t>פעולה יקרה, נשאף שתהליך זה יהיה מתוחכם ויעיל יותר מאשר </a:t>
            </a:r>
            <a:r>
              <a:rPr lang="he-IL" sz="2800" dirty="0" smtClean="0"/>
              <a:t>                   ייצור </a:t>
            </a:r>
            <a:r>
              <a:rPr lang="he-IL" sz="2800" dirty="0"/>
              <a:t>רנדומלי של כל התבניות </a:t>
            </a:r>
            <a:r>
              <a:rPr lang="he-IL" sz="2800" dirty="0" smtClean="0"/>
              <a:t>האפשריות.</a:t>
            </a:r>
          </a:p>
          <a:p>
            <a:r>
              <a:rPr lang="he-IL" sz="2800" dirty="0" smtClean="0"/>
              <a:t>התוצר – אלגוריתם המייצר </a:t>
            </a:r>
            <a:r>
              <a:rPr lang="en-US" sz="2800" dirty="0"/>
              <a:t>metaqueries</a:t>
            </a:r>
            <a:endParaRPr lang="he-IL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96952"/>
            <a:ext cx="1997199" cy="247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95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של Office">
  <a:themeElements>
    <a:clrScheme name="פרספקטיבה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בית יציקה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1797</Words>
  <Application>Microsoft Office PowerPoint</Application>
  <PresentationFormat>‫הצגה על המסך (4:3)</PresentationFormat>
  <Paragraphs>229</Paragraphs>
  <Slides>38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38</vt:i4>
      </vt:variant>
    </vt:vector>
  </HeadingPairs>
  <TitlesOfParts>
    <vt:vector size="45" baseType="lpstr">
      <vt:lpstr>Arial</vt:lpstr>
      <vt:lpstr>Calibri</vt:lpstr>
      <vt:lpstr>Courier New</vt:lpstr>
      <vt:lpstr>David</vt:lpstr>
      <vt:lpstr>Rockwell</vt:lpstr>
      <vt:lpstr>Wingdings</vt:lpstr>
      <vt:lpstr>ערכת נושא של Office</vt:lpstr>
      <vt:lpstr>Metaquery Generator</vt:lpstr>
      <vt:lpstr>מבוא</vt:lpstr>
      <vt:lpstr>מהי metaquery?</vt:lpstr>
      <vt:lpstr>דוגמה</vt:lpstr>
      <vt:lpstr>ערכי וודאות</vt:lpstr>
      <vt:lpstr>ערכי וודאות</vt:lpstr>
      <vt:lpstr>התרומה של המאמר המקורי </vt:lpstr>
      <vt:lpstr>מתוך הסיכום</vt:lpstr>
      <vt:lpstr>מטרת המחקר שלי</vt:lpstr>
      <vt:lpstr>תכונות האלגוריתם</vt:lpstr>
      <vt:lpstr>יצירת השאילתות</vt:lpstr>
      <vt:lpstr>שימוש בחישובים קודמים</vt:lpstr>
      <vt:lpstr>שימוש בחישובים קודמים</vt:lpstr>
      <vt:lpstr>דוגמה</vt:lpstr>
      <vt:lpstr>בעיות חיפוש</vt:lpstr>
      <vt:lpstr>אלגוריתם חיפוש בעץ</vt:lpstr>
      <vt:lpstr>אלגוריתם חיפוש בעץ</vt:lpstr>
      <vt:lpstr>עץ חיפוש לבעיית 8-puzzle</vt:lpstr>
      <vt:lpstr>אלגוריתם גנרי לחיפוש בעץ</vt:lpstr>
      <vt:lpstr>האלגוריתם שפיתחתי</vt:lpstr>
      <vt:lpstr>האלגוריתם שפיתחתי</vt:lpstr>
      <vt:lpstr>האלגוריתם שפיתחתי</vt:lpstr>
      <vt:lpstr>האלגוריתם</vt:lpstr>
      <vt:lpstr>הפונקציה Expand</vt:lpstr>
      <vt:lpstr>הפונקציה Insert</vt:lpstr>
      <vt:lpstr>תזכורת - תכונות האלגוריתם</vt:lpstr>
      <vt:lpstr>נכונות האלגוריתם</vt:lpstr>
      <vt:lpstr>נכונות האלגוריתם</vt:lpstr>
      <vt:lpstr>מימוש</vt:lpstr>
      <vt:lpstr>מימוש</vt:lpstr>
      <vt:lpstr>מדדי ביצועים (גרסה 1)</vt:lpstr>
      <vt:lpstr>מדדי ביצועים (גרסה 2)</vt:lpstr>
      <vt:lpstr>אפשרויות הרחבה ושיפור ביצועים</vt:lpstr>
      <vt:lpstr>Fixed metaqueries</vt:lpstr>
      <vt:lpstr>זיהוי metaqueries משמעותיות</vt:lpstr>
      <vt:lpstr>דגימת בסיס הנתונים</vt:lpstr>
      <vt:lpstr>דגימת בסיס הנתונים</vt:lpstr>
      <vt:lpstr>מטרת מדד החשיבות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1</dc:creator>
  <cp:lastModifiedBy>מירי יעקבי</cp:lastModifiedBy>
  <cp:revision>124</cp:revision>
  <dcterms:created xsi:type="dcterms:W3CDTF">2017-09-06T12:44:06Z</dcterms:created>
  <dcterms:modified xsi:type="dcterms:W3CDTF">2017-11-11T19:44:15Z</dcterms:modified>
</cp:coreProperties>
</file>